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#9Slide05 Aphrodite Pro" panose="02000000000000000000" pitchFamily="2" charset="0"/>
      <p:regular r:id="rId31"/>
    </p:embeddedFont>
    <p:embeddedFont>
      <p:font typeface="#9Slide05 IcielSanelma" pitchFamily="2" charset="0"/>
      <p:regular r:id="rId32"/>
    </p:embeddedFont>
    <p:embeddedFont>
      <p:font typeface="#9Slide07 IcielSoup of Justice" pitchFamily="2" charset="0"/>
      <p:regular r:id="rId33"/>
    </p:embeddedFont>
    <p:embeddedFont>
      <p:font typeface="#9Slide07 SVNUT Triumph Press" panose="00000500000000000000" pitchFamily="2" charset="0"/>
      <p:regular r:id="rId34"/>
      <p:boldItalic r:id="rId35"/>
    </p:embeddedFont>
    <p:embeddedFont>
      <p:font typeface="Dancing Script Bold" panose="020B0604020202020204" charset="0"/>
      <p:regular r:id="rId36"/>
    </p:embeddedFont>
    <p:embeddedFont>
      <p:font typeface="Fraunces Bold" panose="020B0604020202020204" charset="0"/>
      <p:regular r:id="rId37"/>
    </p:embeddedFont>
    <p:embeddedFont>
      <p:font typeface="Fraunces Semi-Bold" panose="020B0604020202020204" charset="0"/>
      <p:regular r:id="rId38"/>
    </p:embeddedFont>
    <p:embeddedFont>
      <p:font typeface="Roboto Condensed" panose="02000000000000000000" pitchFamily="2" charset="0"/>
      <p:regular r:id="rId39"/>
      <p:bold r:id="rId40"/>
      <p:italic r:id="rId41"/>
      <p:boldItalic r:id="rId42"/>
    </p:embeddedFont>
    <p:embeddedFont>
      <p:font typeface="Roboto Condensed Bold" panose="02000000000000000000" pitchFamily="2" charset="0"/>
      <p:regular r:id="rId43"/>
      <p:bold r:id="rId44"/>
    </p:embeddedFont>
    <p:embeddedFont>
      <p:font typeface="Roboto Condensed Bold Italics" panose="020B0604020202020204" charset="0"/>
      <p:regular r:id="rId45"/>
    </p:embeddedFont>
    <p:embeddedFont>
      <p:font typeface="Roboto Condensed Italics" panose="020B0604020202020204" charset="0"/>
      <p:regular r:id="rId46"/>
    </p:embeddedFont>
    <p:embeddedFont>
      <p:font typeface="Roboto Slab Bold" pitchFamily="2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041"/>
    <a:srgbClr val="9CC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D48EC-87FB-4BA5-B92A-11F0CE6D9C72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43BFE-2A82-4A7C-88DB-E0FC6E43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2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https://www.youtube.com/watch?v=9mU9bDDb4ZM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43BFE-2A82-4A7C-88DB-E0FC6E43A2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3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svg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svg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svg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svg"/><Relationship Id="rId7" Type="http://schemas.openxmlformats.org/officeDocument/2006/relationships/image" Target="../media/image4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5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58.svg"/><Relationship Id="rId12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9.svg"/><Relationship Id="rId5" Type="http://schemas.openxmlformats.org/officeDocument/2006/relationships/image" Target="../media/image49.svg"/><Relationship Id="rId10" Type="http://schemas.openxmlformats.org/officeDocument/2006/relationships/image" Target="../media/image18.png"/><Relationship Id="rId4" Type="http://schemas.openxmlformats.org/officeDocument/2006/relationships/image" Target="../media/image48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489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7" y="0"/>
                </a:lnTo>
                <a:lnTo>
                  <a:pt x="18705447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38003" y="1168381"/>
            <a:ext cx="14604261" cy="7478446"/>
            <a:chOff x="0" y="0"/>
            <a:chExt cx="4060952" cy="2079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0953" cy="2079503"/>
            </a:xfrm>
            <a:custGeom>
              <a:avLst/>
              <a:gdLst/>
              <a:ahLst/>
              <a:cxnLst/>
              <a:rect l="l" t="t" r="r" b="b"/>
              <a:pathLst>
                <a:path w="4060953" h="2079503">
                  <a:moveTo>
                    <a:pt x="27036" y="0"/>
                  </a:moveTo>
                  <a:lnTo>
                    <a:pt x="4033917" y="0"/>
                  </a:lnTo>
                  <a:cubicBezTo>
                    <a:pt x="4048848" y="0"/>
                    <a:pt x="4060953" y="12104"/>
                    <a:pt x="4060953" y="27036"/>
                  </a:cubicBezTo>
                  <a:lnTo>
                    <a:pt x="4060953" y="2052468"/>
                  </a:lnTo>
                  <a:cubicBezTo>
                    <a:pt x="4060953" y="2067399"/>
                    <a:pt x="4048848" y="2079503"/>
                    <a:pt x="4033917" y="2079503"/>
                  </a:cubicBezTo>
                  <a:lnTo>
                    <a:pt x="27036" y="2079503"/>
                  </a:lnTo>
                  <a:cubicBezTo>
                    <a:pt x="12104" y="2079503"/>
                    <a:pt x="0" y="2067399"/>
                    <a:pt x="0" y="2052468"/>
                  </a:cubicBezTo>
                  <a:lnTo>
                    <a:pt x="0" y="27036"/>
                  </a:lnTo>
                  <a:cubicBezTo>
                    <a:pt x="0" y="12104"/>
                    <a:pt x="12104" y="0"/>
                    <a:pt x="27036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1D604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0952" cy="2117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022883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1461" y="5270102"/>
            <a:ext cx="7350766" cy="5016898"/>
          </a:xfrm>
          <a:custGeom>
            <a:avLst/>
            <a:gdLst/>
            <a:ahLst/>
            <a:cxnLst/>
            <a:rect l="l" t="t" r="r" b="b"/>
            <a:pathLst>
              <a:path w="7350766" h="5016898">
                <a:moveTo>
                  <a:pt x="0" y="0"/>
                </a:moveTo>
                <a:lnTo>
                  <a:pt x="7350767" y="0"/>
                </a:lnTo>
                <a:lnTo>
                  <a:pt x="7350767" y="5016898"/>
                </a:lnTo>
                <a:lnTo>
                  <a:pt x="0" y="5016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94822" y="380172"/>
            <a:ext cx="2611904" cy="2502679"/>
          </a:xfrm>
          <a:custGeom>
            <a:avLst/>
            <a:gdLst/>
            <a:ahLst/>
            <a:cxnLst/>
            <a:rect l="l" t="t" r="r" b="b"/>
            <a:pathLst>
              <a:path w="2611904" h="2502679">
                <a:moveTo>
                  <a:pt x="0" y="0"/>
                </a:moveTo>
                <a:lnTo>
                  <a:pt x="2611904" y="0"/>
                </a:lnTo>
                <a:lnTo>
                  <a:pt x="2611904" y="2502678"/>
                </a:lnTo>
                <a:lnTo>
                  <a:pt x="0" y="2502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16476" y="3278258"/>
            <a:ext cx="10724719" cy="239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 video và trả lời câu hỏi:</a:t>
            </a:r>
          </a:p>
          <a:p>
            <a:pPr marL="971553" lvl="1" indent="-485777" algn="just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Cho biết nội dung của video là gì? Video đó dùng để làm gì?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28224" y="2021764"/>
            <a:ext cx="6262021" cy="100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200">
                <a:solidFill>
                  <a:srgbClr val="1D6041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KHỞI ĐỘNG</a:t>
            </a:r>
          </a:p>
        </p:txBody>
      </p:sp>
      <p:sp>
        <p:nvSpPr>
          <p:cNvPr id="11" name="Freeform 11"/>
          <p:cNvSpPr/>
          <p:nvPr/>
        </p:nvSpPr>
        <p:spPr>
          <a:xfrm>
            <a:off x="3553922" y="7403241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2" y="0"/>
                </a:lnTo>
                <a:lnTo>
                  <a:pt x="803262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4979" y="774700"/>
            <a:ext cx="17039903" cy="9023135"/>
            <a:chOff x="0" y="0"/>
            <a:chExt cx="4487876" cy="2376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7876" cy="2376464"/>
            </a:xfrm>
            <a:custGeom>
              <a:avLst/>
              <a:gdLst/>
              <a:ahLst/>
              <a:cxnLst/>
              <a:rect l="l" t="t" r="r" b="b"/>
              <a:pathLst>
                <a:path w="4487876" h="2376464">
                  <a:moveTo>
                    <a:pt x="0" y="0"/>
                  </a:moveTo>
                  <a:lnTo>
                    <a:pt x="4487876" y="0"/>
                  </a:lnTo>
                  <a:lnTo>
                    <a:pt x="4487876" y="2376464"/>
                  </a:lnTo>
                  <a:lnTo>
                    <a:pt x="0" y="2376464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7876" cy="2414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81999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49049" y="8472888"/>
            <a:ext cx="3623766" cy="1963422"/>
          </a:xfrm>
          <a:custGeom>
            <a:avLst/>
            <a:gdLst/>
            <a:ahLst/>
            <a:cxnLst/>
            <a:rect l="l" t="t" r="r" b="b"/>
            <a:pathLst>
              <a:path w="3623766" h="1963422">
                <a:moveTo>
                  <a:pt x="0" y="0"/>
                </a:moveTo>
                <a:lnTo>
                  <a:pt x="3623766" y="0"/>
                </a:lnTo>
                <a:lnTo>
                  <a:pt x="3623766" y="1963423"/>
                </a:lnTo>
                <a:lnTo>
                  <a:pt x="0" y="1963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6166714" y="-1363279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2"/>
                </a:lnTo>
                <a:lnTo>
                  <a:pt x="0" y="3618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86400" y="-16672"/>
            <a:ext cx="5773507" cy="1249177"/>
          </a:xfrm>
          <a:custGeom>
            <a:avLst/>
            <a:gdLst/>
            <a:ahLst/>
            <a:cxnLst/>
            <a:rect l="l" t="t" r="r" b="b"/>
            <a:pathLst>
              <a:path w="5773507" h="1249177">
                <a:moveTo>
                  <a:pt x="0" y="0"/>
                </a:moveTo>
                <a:lnTo>
                  <a:pt x="5773507" y="0"/>
                </a:lnTo>
                <a:lnTo>
                  <a:pt x="5773507" y="1249177"/>
                </a:lnTo>
                <a:lnTo>
                  <a:pt x="0" y="1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061055"/>
            <a:ext cx="16433862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I. TÌM HIỂU KHÁI NIỆM, YÊU CẦU </a:t>
            </a:r>
            <a:r>
              <a:rPr lang="vi-VN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CỦA KIỂU VĂN BẢN</a:t>
            </a:r>
            <a:endParaRPr lang="en-US" sz="4400" b="1" dirty="0">
              <a:solidFill>
                <a:srgbClr val="8B4135"/>
              </a:solidFill>
              <a:latin typeface="Fraunces Semi-Bold"/>
              <a:ea typeface="Fraunces Semi-Bold"/>
              <a:cs typeface="Fraunces Semi-Bold"/>
              <a:sym typeface="Fraunces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72027" y="4013000"/>
            <a:ext cx="14400980" cy="420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quảng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tiện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phi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nhằm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Văn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tiện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,…)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xuất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3712" y="2684673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6" lvl="1" indent="-518163" algn="l">
              <a:lnSpc>
                <a:spcPts val="5616"/>
              </a:lnSpc>
              <a:buAutoNum type="arabicPeriod"/>
            </a:pPr>
            <a:r>
              <a:rPr lang="en-US" sz="48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Khái niệm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659301" y="925830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4979" y="774700"/>
            <a:ext cx="17039903" cy="9023135"/>
            <a:chOff x="0" y="0"/>
            <a:chExt cx="4487876" cy="2376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7876" cy="2376464"/>
            </a:xfrm>
            <a:custGeom>
              <a:avLst/>
              <a:gdLst/>
              <a:ahLst/>
              <a:cxnLst/>
              <a:rect l="l" t="t" r="r" b="b"/>
              <a:pathLst>
                <a:path w="4487876" h="2376464">
                  <a:moveTo>
                    <a:pt x="0" y="0"/>
                  </a:moveTo>
                  <a:lnTo>
                    <a:pt x="4487876" y="0"/>
                  </a:lnTo>
                  <a:lnTo>
                    <a:pt x="4487876" y="2376464"/>
                  </a:lnTo>
                  <a:lnTo>
                    <a:pt x="0" y="2376464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7876" cy="2414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81999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49049" y="8472888"/>
            <a:ext cx="3623766" cy="1963422"/>
          </a:xfrm>
          <a:custGeom>
            <a:avLst/>
            <a:gdLst/>
            <a:ahLst/>
            <a:cxnLst/>
            <a:rect l="l" t="t" r="r" b="b"/>
            <a:pathLst>
              <a:path w="3623766" h="1963422">
                <a:moveTo>
                  <a:pt x="0" y="0"/>
                </a:moveTo>
                <a:lnTo>
                  <a:pt x="3623766" y="0"/>
                </a:lnTo>
                <a:lnTo>
                  <a:pt x="3623766" y="1963423"/>
                </a:lnTo>
                <a:lnTo>
                  <a:pt x="0" y="1963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964881" y="-1417658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2"/>
                </a:lnTo>
                <a:lnTo>
                  <a:pt x="0" y="3618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86400" y="-16672"/>
            <a:ext cx="5773507" cy="1249177"/>
          </a:xfrm>
          <a:custGeom>
            <a:avLst/>
            <a:gdLst/>
            <a:ahLst/>
            <a:cxnLst/>
            <a:rect l="l" t="t" r="r" b="b"/>
            <a:pathLst>
              <a:path w="5773507" h="1249177">
                <a:moveTo>
                  <a:pt x="0" y="0"/>
                </a:moveTo>
                <a:lnTo>
                  <a:pt x="5773507" y="0"/>
                </a:lnTo>
                <a:lnTo>
                  <a:pt x="5773507" y="1249177"/>
                </a:lnTo>
                <a:lnTo>
                  <a:pt x="0" y="1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72027" y="3843080"/>
            <a:ext cx="14138999" cy="349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endParaRPr dirty="0"/>
          </a:p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Tờ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dạng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kích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thước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nhỏ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mặt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giấy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khổ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A4, A5).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Ưu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so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phí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thấp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dễ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72027" y="3196245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6" lvl="1" indent="-518163" algn="l">
              <a:lnSpc>
                <a:spcPts val="5616"/>
              </a:lnSpc>
              <a:buAutoNum type="arabicPeriod"/>
            </a:pPr>
            <a:r>
              <a:rPr lang="en-US" sz="48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Khái niệm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659301" y="925830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A4479EC-6947-3781-9CAE-61D85EF106E3}"/>
              </a:ext>
            </a:extLst>
          </p:cNvPr>
          <p:cNvSpPr txBox="1"/>
          <p:nvPr/>
        </p:nvSpPr>
        <p:spPr>
          <a:xfrm>
            <a:off x="1028700" y="1552239"/>
            <a:ext cx="16433862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I. TÌM HIỂU KHÁI NIỆM, YÊU CẦU </a:t>
            </a:r>
            <a:r>
              <a:rPr lang="vi-VN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CỦA KIỂU VĂN BẢN</a:t>
            </a:r>
            <a:endParaRPr lang="en-US" sz="4400" b="1" dirty="0">
              <a:solidFill>
                <a:srgbClr val="8B4135"/>
              </a:solidFill>
              <a:latin typeface="Fraunces Semi-Bold"/>
              <a:ea typeface="Fraunces Semi-Bold"/>
              <a:cs typeface="Fraunces Semi-Bold"/>
              <a:sym typeface="Fraunces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4979" y="774700"/>
            <a:ext cx="17039903" cy="3429215"/>
            <a:chOff x="0" y="0"/>
            <a:chExt cx="4487876" cy="903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7876" cy="903168"/>
            </a:xfrm>
            <a:custGeom>
              <a:avLst/>
              <a:gdLst/>
              <a:ahLst/>
              <a:cxnLst/>
              <a:rect l="l" t="t" r="r" b="b"/>
              <a:pathLst>
                <a:path w="4487876" h="903168">
                  <a:moveTo>
                    <a:pt x="0" y="0"/>
                  </a:moveTo>
                  <a:lnTo>
                    <a:pt x="4487876" y="0"/>
                  </a:lnTo>
                  <a:lnTo>
                    <a:pt x="4487876" y="903168"/>
                  </a:lnTo>
                  <a:lnTo>
                    <a:pt x="0" y="903168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7876" cy="94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13496">
            <a:off x="16670276" y="-1855481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6" y="0"/>
                </a:lnTo>
                <a:lnTo>
                  <a:pt x="4523166" y="3618532"/>
                </a:lnTo>
                <a:lnTo>
                  <a:pt x="0" y="361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86400" y="-16672"/>
            <a:ext cx="5773507" cy="1249177"/>
          </a:xfrm>
          <a:custGeom>
            <a:avLst/>
            <a:gdLst/>
            <a:ahLst/>
            <a:cxnLst/>
            <a:rect l="l" t="t" r="r" b="b"/>
            <a:pathLst>
              <a:path w="5773507" h="1249177">
                <a:moveTo>
                  <a:pt x="0" y="0"/>
                </a:moveTo>
                <a:lnTo>
                  <a:pt x="5773507" y="0"/>
                </a:lnTo>
                <a:lnTo>
                  <a:pt x="5773507" y="1249177"/>
                </a:lnTo>
                <a:lnTo>
                  <a:pt x="0" y="1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561928" y="3098686"/>
            <a:ext cx="14939788" cy="54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just">
              <a:lnSpc>
                <a:spcPts val="4255"/>
              </a:lnSpc>
              <a:buFont typeface="Arial"/>
              <a:buChar char="•"/>
            </a:pPr>
            <a:r>
              <a:rPr lang="en-US" sz="37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7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dung: 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tin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ưu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07996" y="2175128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Yêu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cầu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vi-VN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đối với kiểu văn bản</a:t>
            </a:r>
            <a:endParaRPr lang="en-US" sz="4800" dirty="0">
              <a:solidFill>
                <a:srgbClr val="1D6041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133600" y="4603965"/>
            <a:ext cx="1492760" cy="5378235"/>
            <a:chOff x="0" y="0"/>
            <a:chExt cx="393155" cy="14164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3155" cy="1416490"/>
            </a:xfrm>
            <a:custGeom>
              <a:avLst/>
              <a:gdLst/>
              <a:ahLst/>
              <a:cxnLst/>
              <a:rect l="l" t="t" r="r" b="b"/>
              <a:pathLst>
                <a:path w="393155" h="1416490">
                  <a:moveTo>
                    <a:pt x="0" y="0"/>
                  </a:moveTo>
                  <a:lnTo>
                    <a:pt x="393155" y="0"/>
                  </a:lnTo>
                  <a:lnTo>
                    <a:pt x="393155" y="1416490"/>
                  </a:lnTo>
                  <a:lnTo>
                    <a:pt x="0" y="1416490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93155" cy="145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10750" y="4603965"/>
            <a:ext cx="13934132" cy="5378235"/>
            <a:chOff x="0" y="0"/>
            <a:chExt cx="3669895" cy="14164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69895" cy="1416490"/>
            </a:xfrm>
            <a:custGeom>
              <a:avLst/>
              <a:gdLst/>
              <a:ahLst/>
              <a:cxnLst/>
              <a:rect l="l" t="t" r="r" b="b"/>
              <a:pathLst>
                <a:path w="3669895" h="1416490">
                  <a:moveTo>
                    <a:pt x="0" y="0"/>
                  </a:moveTo>
                  <a:lnTo>
                    <a:pt x="3669895" y="0"/>
                  </a:lnTo>
                  <a:lnTo>
                    <a:pt x="3669895" y="1416490"/>
                  </a:lnTo>
                  <a:lnTo>
                    <a:pt x="0" y="14164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669895" cy="145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408400" y="6409789"/>
            <a:ext cx="1063936" cy="220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Cách</a:t>
            </a:r>
            <a:r>
              <a:rPr lang="en-US" sz="41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1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endParaRPr lang="en-US" sz="4199" b="1" dirty="0">
              <a:solidFill>
                <a:srgbClr val="1D604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972498" y="6529040"/>
            <a:ext cx="13447800" cy="222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just">
              <a:lnSpc>
                <a:spcPts val="4367"/>
              </a:lnSpc>
              <a:buFont typeface="Arial"/>
              <a:buChar char="•"/>
            </a:pP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ngắn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gọn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lượng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ưu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phối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nhạt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72498" y="5172075"/>
            <a:ext cx="13447800" cy="11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just">
              <a:lnSpc>
                <a:spcPts val="4367"/>
              </a:lnSpc>
              <a:buFont typeface="Arial"/>
              <a:buChar char="•"/>
            </a:pP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tiện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phi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2498" y="8990852"/>
            <a:ext cx="13447800" cy="56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just">
              <a:lnSpc>
                <a:spcPts val="4367"/>
              </a:lnSpc>
              <a:buFont typeface="Arial"/>
              <a:buChar char="•"/>
            </a:pP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,….: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đường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endParaRPr lang="en-US" sz="3899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481999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83305" y="4933456"/>
            <a:ext cx="658971" cy="615785"/>
          </a:xfrm>
          <a:custGeom>
            <a:avLst/>
            <a:gdLst/>
            <a:ahLst/>
            <a:cxnLst/>
            <a:rect l="l" t="t" r="r" b="b"/>
            <a:pathLst>
              <a:path w="658971" h="615785">
                <a:moveTo>
                  <a:pt x="0" y="0"/>
                </a:moveTo>
                <a:lnTo>
                  <a:pt x="658971" y="0"/>
                </a:lnTo>
                <a:lnTo>
                  <a:pt x="658971" y="615785"/>
                </a:lnTo>
                <a:lnTo>
                  <a:pt x="0" y="6157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C4200C26-DA4C-148D-30AE-497463FE73D8}"/>
              </a:ext>
            </a:extLst>
          </p:cNvPr>
          <p:cNvSpPr txBox="1"/>
          <p:nvPr/>
        </p:nvSpPr>
        <p:spPr>
          <a:xfrm>
            <a:off x="1028700" y="1061055"/>
            <a:ext cx="16433862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I. TÌM HIỂU KHÁI NIỆM, YÊU CẦU </a:t>
            </a:r>
            <a:r>
              <a:rPr lang="vi-VN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CỦA KIỂU VĂN BẢN</a:t>
            </a:r>
            <a:endParaRPr lang="en-US" sz="4400" b="1" dirty="0">
              <a:solidFill>
                <a:srgbClr val="8B4135"/>
              </a:solidFill>
              <a:latin typeface="Fraunces Semi-Bold"/>
              <a:ea typeface="Fraunces Semi-Bold"/>
              <a:cs typeface="Fraunces Semi-Bold"/>
              <a:sym typeface="Fraunces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4592" y="1232505"/>
            <a:ext cx="15808316" cy="8025795"/>
            <a:chOff x="0" y="0"/>
            <a:chExt cx="4163507" cy="21137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3507" cy="2113790"/>
            </a:xfrm>
            <a:custGeom>
              <a:avLst/>
              <a:gdLst/>
              <a:ahLst/>
              <a:cxnLst/>
              <a:rect l="l" t="t" r="r" b="b"/>
              <a:pathLst>
                <a:path w="4163507" h="2113790">
                  <a:moveTo>
                    <a:pt x="0" y="0"/>
                  </a:moveTo>
                  <a:lnTo>
                    <a:pt x="4163507" y="0"/>
                  </a:lnTo>
                  <a:lnTo>
                    <a:pt x="4163507" y="2113790"/>
                  </a:lnTo>
                  <a:lnTo>
                    <a:pt x="0" y="2113790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63507" cy="2151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13496">
            <a:off x="16337916" y="-1738171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6" y="0"/>
                </a:lnTo>
                <a:lnTo>
                  <a:pt x="4523166" y="3618532"/>
                </a:lnTo>
                <a:lnTo>
                  <a:pt x="0" y="361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86400" y="-16672"/>
            <a:ext cx="5773507" cy="1249177"/>
          </a:xfrm>
          <a:custGeom>
            <a:avLst/>
            <a:gdLst/>
            <a:ahLst/>
            <a:cxnLst/>
            <a:rect l="l" t="t" r="r" b="b"/>
            <a:pathLst>
              <a:path w="5773507" h="1249177">
                <a:moveTo>
                  <a:pt x="0" y="0"/>
                </a:moveTo>
                <a:lnTo>
                  <a:pt x="5773507" y="0"/>
                </a:lnTo>
                <a:lnTo>
                  <a:pt x="5773507" y="1249177"/>
                </a:lnTo>
                <a:lnTo>
                  <a:pt x="0" y="1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51871" y="3965004"/>
            <a:ext cx="13066763" cy="420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Bố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cục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thường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gồm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Tiêu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endParaRPr lang="en-US" sz="3999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3999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chi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khẩu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63247" y="3032419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Yêu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cầu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vi-VN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đối với kiểu văn bản</a:t>
            </a:r>
            <a:endParaRPr lang="en-US" sz="4800" dirty="0">
              <a:solidFill>
                <a:srgbClr val="1D6041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81999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364454" y="7451781"/>
            <a:ext cx="5508361" cy="2984530"/>
          </a:xfrm>
          <a:custGeom>
            <a:avLst/>
            <a:gdLst/>
            <a:ahLst/>
            <a:cxnLst/>
            <a:rect l="l" t="t" r="r" b="b"/>
            <a:pathLst>
              <a:path w="5508361" h="2984530">
                <a:moveTo>
                  <a:pt x="0" y="0"/>
                </a:moveTo>
                <a:lnTo>
                  <a:pt x="5508361" y="0"/>
                </a:lnTo>
                <a:lnTo>
                  <a:pt x="5508361" y="2984530"/>
                </a:lnTo>
                <a:lnTo>
                  <a:pt x="0" y="2984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060500" y="953638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08002ACA-364A-7B08-CD32-666ACCECEA56}"/>
              </a:ext>
            </a:extLst>
          </p:cNvPr>
          <p:cNvSpPr txBox="1"/>
          <p:nvPr/>
        </p:nvSpPr>
        <p:spPr>
          <a:xfrm>
            <a:off x="1028700" y="1061055"/>
            <a:ext cx="16433862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I. TÌM HIỂU KHÁI NIỆM, YÊU CẦU </a:t>
            </a:r>
            <a:r>
              <a:rPr lang="vi-VN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CỦA KIỂU VĂN BẢN</a:t>
            </a:r>
            <a:endParaRPr lang="en-US" sz="4400" b="1" dirty="0">
              <a:solidFill>
                <a:srgbClr val="8B4135"/>
              </a:solidFill>
              <a:latin typeface="Fraunces Semi-Bold"/>
              <a:ea typeface="Fraunces Semi-Bold"/>
              <a:cs typeface="Fraunces Semi-Bold"/>
              <a:sym typeface="Fraunces Semi-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4592" y="1232505"/>
            <a:ext cx="15808316" cy="8025795"/>
            <a:chOff x="0" y="0"/>
            <a:chExt cx="4163507" cy="21137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3507" cy="2113790"/>
            </a:xfrm>
            <a:custGeom>
              <a:avLst/>
              <a:gdLst/>
              <a:ahLst/>
              <a:cxnLst/>
              <a:rect l="l" t="t" r="r" b="b"/>
              <a:pathLst>
                <a:path w="4163507" h="2113790">
                  <a:moveTo>
                    <a:pt x="0" y="0"/>
                  </a:moveTo>
                  <a:lnTo>
                    <a:pt x="4163507" y="0"/>
                  </a:lnTo>
                  <a:lnTo>
                    <a:pt x="4163507" y="2113790"/>
                  </a:lnTo>
                  <a:lnTo>
                    <a:pt x="0" y="2113790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1B59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63507" cy="2151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13496">
            <a:off x="16195975" y="-1201349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6" y="0"/>
                </a:lnTo>
                <a:lnTo>
                  <a:pt x="4523166" y="3618532"/>
                </a:lnTo>
                <a:lnTo>
                  <a:pt x="0" y="361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86400" y="-16672"/>
            <a:ext cx="5773507" cy="1249177"/>
          </a:xfrm>
          <a:custGeom>
            <a:avLst/>
            <a:gdLst/>
            <a:ahLst/>
            <a:cxnLst/>
            <a:rect l="l" t="t" r="r" b="b"/>
            <a:pathLst>
              <a:path w="5773507" h="1249177">
                <a:moveTo>
                  <a:pt x="0" y="0"/>
                </a:moveTo>
                <a:lnTo>
                  <a:pt x="5773507" y="0"/>
                </a:lnTo>
                <a:lnTo>
                  <a:pt x="5773507" y="1249177"/>
                </a:lnTo>
                <a:lnTo>
                  <a:pt x="0" y="1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333783" y="3654026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6" lvl="1" indent="-518163" algn="just">
              <a:lnSpc>
                <a:spcPts val="5616"/>
              </a:lnSpc>
              <a:buAutoNum type="arabicPeriod"/>
            </a:pPr>
            <a:r>
              <a:rPr lang="en-US" sz="48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Khái niệm</a:t>
            </a:r>
          </a:p>
        </p:txBody>
      </p:sp>
      <p:sp>
        <p:nvSpPr>
          <p:cNvPr id="12" name="Freeform 12"/>
          <p:cNvSpPr/>
          <p:nvPr/>
        </p:nvSpPr>
        <p:spPr>
          <a:xfrm>
            <a:off x="-481999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64454" y="7451781"/>
            <a:ext cx="5508361" cy="2984530"/>
          </a:xfrm>
          <a:custGeom>
            <a:avLst/>
            <a:gdLst/>
            <a:ahLst/>
            <a:cxnLst/>
            <a:rect l="l" t="t" r="r" b="b"/>
            <a:pathLst>
              <a:path w="5508361" h="2984530">
                <a:moveTo>
                  <a:pt x="0" y="0"/>
                </a:moveTo>
                <a:lnTo>
                  <a:pt x="5508361" y="0"/>
                </a:lnTo>
                <a:lnTo>
                  <a:pt x="5508361" y="2984530"/>
                </a:lnTo>
                <a:lnTo>
                  <a:pt x="0" y="2984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855334" y="4719961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Yêu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cầu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vi-VN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đối với kiểu văn bản</a:t>
            </a:r>
            <a:endParaRPr lang="en-US" sz="4800" dirty="0">
              <a:solidFill>
                <a:srgbClr val="1D6041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855334" y="5765107"/>
            <a:ext cx="11098884" cy="7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Bảng</a:t>
            </a:r>
            <a:r>
              <a:rPr lang="en-US" sz="4800" dirty="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800" dirty="0" err="1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kiểm</a:t>
            </a:r>
            <a:endParaRPr lang="en-US" sz="4800" dirty="0">
              <a:solidFill>
                <a:srgbClr val="1D6041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150956" y="960120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2C31BE3A-90ED-3A83-B334-A58D008398C9}"/>
              </a:ext>
            </a:extLst>
          </p:cNvPr>
          <p:cNvSpPr txBox="1"/>
          <p:nvPr/>
        </p:nvSpPr>
        <p:spPr>
          <a:xfrm>
            <a:off x="841819" y="1523598"/>
            <a:ext cx="16433862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I. TÌM HIỂU KHÁI NIỆM, YÊU CẦU </a:t>
            </a:r>
            <a:r>
              <a:rPr lang="vi-VN" sz="4400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CỦA KIỂU VĂN BẢN</a:t>
            </a:r>
            <a:endParaRPr lang="en-US" sz="4400" b="1" dirty="0">
              <a:solidFill>
                <a:srgbClr val="8B4135"/>
              </a:solidFill>
              <a:latin typeface="Fraunces Semi-Bold"/>
              <a:ea typeface="Fraunces Semi-Bold"/>
              <a:cs typeface="Fraunces Semi-Bold"/>
              <a:sym typeface="Fraunces Semi-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414198" y="1933575"/>
          <a:ext cx="17459604" cy="7324724"/>
        </p:xfrm>
        <a:graphic>
          <a:graphicData uri="http://schemas.openxmlformats.org/drawingml/2006/table">
            <a:tbl>
              <a:tblPr/>
              <a:tblGrid>
                <a:gridCol w="1579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7138"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Phần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Nội dung kiểm tra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Đạt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138">
                <a:tc rowSpan="3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Giới thiệu khái quát về sản phẩm hay hoạt động 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138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defRPr/>
                      </a:pP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Cung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cấp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thông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tin chi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tiết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về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ưu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giá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trị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hay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hoạt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động</a:t>
                      </a:r>
                      <a:r>
                        <a:rPr lang="en-US" sz="2799" dirty="0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180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90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Nêu được khẩu hiệu/ thông điệp nhấn mạnh ưu điểm, giá trị của sản phẩm hay tích cực, lợi ích của hoạt động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138">
                <a:tc rowSpan="5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Trình bày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Sắp xếp các nội dung ở những vị trí phù hợp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0578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Trình bày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8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hình ảnh, biểu tượng làm nổi bật ưu điểm và giá trị của sản phẩm hay hoạt động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7138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Trình bày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9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Kết hợp một số cỡ chữ, kiểu chữ linh hoạt, phù hợp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138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Trình bày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9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màu sắc phù hợp, hài hòa để làm nổi bật thông tin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7138">
                <a:tc vMerge="1"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D6041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Trình bày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defRPr/>
                      </a:pPr>
                      <a:r>
                        <a:rPr lang="en-US" sz="2799">
                          <a:solidFill>
                            <a:srgbClr val="1D604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ngôn ngữ ngắn gọn, sinh động, giàu sức thuyết phục.</a:t>
                      </a: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66675" marR="66675" marT="66675" marB="66675" anchor="ctr">
                    <a:lnL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79A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4596616" y="659636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56144" y="291066"/>
            <a:ext cx="15061294" cy="123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3"/>
              </a:lnSpc>
            </a:pPr>
            <a:r>
              <a:rPr lang="en-US" sz="3891" b="1">
                <a:solidFill>
                  <a:srgbClr val="1D6041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BẢNG KIỂM KỸ NĂNG THIẾT KẾ TỜ RƠI QUẢNG CÁO </a:t>
            </a:r>
          </a:p>
          <a:p>
            <a:pPr algn="ctr">
              <a:lnSpc>
                <a:spcPts val="4903"/>
              </a:lnSpc>
            </a:pPr>
            <a:r>
              <a:rPr lang="en-US" sz="3891" b="1">
                <a:solidFill>
                  <a:srgbClr val="1D6041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MỘT SẢN PHẨM HAY MỘT HOẠT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17648454" y="9044983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010" y="643721"/>
            <a:ext cx="10116772" cy="9297990"/>
            <a:chOff x="0" y="0"/>
            <a:chExt cx="2664500" cy="2448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4500" cy="2448853"/>
            </a:xfrm>
            <a:custGeom>
              <a:avLst/>
              <a:gdLst/>
              <a:ahLst/>
              <a:cxnLst/>
              <a:rect l="l" t="t" r="r" b="b"/>
              <a:pathLst>
                <a:path w="2664500" h="2448853">
                  <a:moveTo>
                    <a:pt x="0" y="0"/>
                  </a:moveTo>
                  <a:lnTo>
                    <a:pt x="2664500" y="0"/>
                  </a:lnTo>
                  <a:lnTo>
                    <a:pt x="2664500" y="2448853"/>
                  </a:lnTo>
                  <a:lnTo>
                    <a:pt x="0" y="2448853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79B9A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4500" cy="2486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25681" y="-201604"/>
            <a:ext cx="6489548" cy="1404102"/>
          </a:xfrm>
          <a:custGeom>
            <a:avLst/>
            <a:gdLst/>
            <a:ahLst/>
            <a:cxnLst/>
            <a:rect l="l" t="t" r="r" b="b"/>
            <a:pathLst>
              <a:path w="6489548" h="1404102">
                <a:moveTo>
                  <a:pt x="0" y="0"/>
                </a:moveTo>
                <a:lnTo>
                  <a:pt x="6489548" y="0"/>
                </a:lnTo>
                <a:lnTo>
                  <a:pt x="6489548" y="1404102"/>
                </a:lnTo>
                <a:lnTo>
                  <a:pt x="0" y="1404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57250"/>
            <a:ext cx="6968263" cy="94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091" b="1" dirty="0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II. PHÂN TÍCH MẪU</a:t>
            </a:r>
          </a:p>
        </p:txBody>
      </p:sp>
      <p:sp>
        <p:nvSpPr>
          <p:cNvPr id="7" name="Freeform 7"/>
          <p:cNvSpPr/>
          <p:nvPr/>
        </p:nvSpPr>
        <p:spPr>
          <a:xfrm>
            <a:off x="15569293" y="4742542"/>
            <a:ext cx="2848465" cy="5544458"/>
          </a:xfrm>
          <a:custGeom>
            <a:avLst/>
            <a:gdLst/>
            <a:ahLst/>
            <a:cxnLst/>
            <a:rect l="l" t="t" r="r" b="b"/>
            <a:pathLst>
              <a:path w="2848465" h="5544458">
                <a:moveTo>
                  <a:pt x="0" y="0"/>
                </a:moveTo>
                <a:lnTo>
                  <a:pt x="2848465" y="0"/>
                </a:lnTo>
                <a:lnTo>
                  <a:pt x="2848465" y="5544458"/>
                </a:lnTo>
                <a:lnTo>
                  <a:pt x="0" y="5544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36835" y="643721"/>
            <a:ext cx="6660063" cy="3791986"/>
          </a:xfrm>
          <a:custGeom>
            <a:avLst/>
            <a:gdLst/>
            <a:ahLst/>
            <a:cxnLst/>
            <a:rect l="l" t="t" r="r" b="b"/>
            <a:pathLst>
              <a:path w="6660063" h="3791986">
                <a:moveTo>
                  <a:pt x="0" y="0"/>
                </a:moveTo>
                <a:lnTo>
                  <a:pt x="6660063" y="0"/>
                </a:lnTo>
                <a:lnTo>
                  <a:pt x="6660063" y="3791987"/>
                </a:lnTo>
                <a:lnTo>
                  <a:pt x="0" y="3791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75" r="-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298964" y="1328312"/>
            <a:ext cx="5409949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vi-VN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nghĩ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000" dirty="0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8B413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endParaRPr lang="en-US" sz="4000" dirty="0">
              <a:solidFill>
                <a:srgbClr val="8B413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9010" y="1887166"/>
            <a:ext cx="9739628" cy="828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just">
              <a:lnSpc>
                <a:spcPts val="5069"/>
              </a:lnSpc>
              <a:buFont typeface="Arial"/>
              <a:buChar char="•"/>
            </a:pP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mấy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42008" lvl="1" indent="-421004" algn="just">
              <a:lnSpc>
                <a:spcPts val="5069"/>
              </a:lnSpc>
              <a:buFont typeface="Arial"/>
              <a:buChar char="•"/>
            </a:pP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phù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hay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42008" lvl="1" indent="-421004" algn="just">
              <a:lnSpc>
                <a:spcPts val="5069"/>
              </a:lnSpc>
              <a:buFont typeface="Arial"/>
              <a:buChar char="•"/>
            </a:pP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42008" lvl="1" indent="-421004" algn="just">
              <a:lnSpc>
                <a:spcPts val="5069"/>
              </a:lnSpc>
              <a:buFont typeface="Arial"/>
              <a:buChar char="•"/>
            </a:pP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hãy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xét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phối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42008" lvl="1" indent="-421004" algn="just">
              <a:lnSpc>
                <a:spcPts val="5069"/>
              </a:lnSpc>
              <a:buFont typeface="Arial"/>
              <a:buChar char="•"/>
            </a:pP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minh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họa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38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algn="just">
              <a:lnSpc>
                <a:spcPts val="5069"/>
              </a:lnSpc>
            </a:pPr>
            <a:endParaRPr lang="en-US" sz="3899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164606" y="4856842"/>
            <a:ext cx="4404688" cy="379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24"/>
              </a:lnSpc>
            </a:pP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THINK -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Trả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lời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vi-VN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5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024"/>
              </a:lnSpc>
            </a:pP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PAIR - Trao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đổi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bạn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bên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cạnh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2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024"/>
              </a:lnSpc>
            </a:pP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SHARE - Chia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sẻ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trước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lớp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500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GV </a:t>
            </a:r>
            <a:r>
              <a:rPr lang="en-US" sz="3500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mời</a:t>
            </a:r>
            <a:endParaRPr lang="en-US" sz="3500" b="1" dirty="0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591895" y="9673736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19"/>
                </a:lnTo>
                <a:lnTo>
                  <a:pt x="0" y="750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0499" y="1402619"/>
            <a:ext cx="8158568" cy="7963589"/>
            <a:chOff x="0" y="0"/>
            <a:chExt cx="2148759" cy="20974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8759" cy="2097406"/>
            </a:xfrm>
            <a:custGeom>
              <a:avLst/>
              <a:gdLst/>
              <a:ahLst/>
              <a:cxnLst/>
              <a:rect l="l" t="t" r="r" b="b"/>
              <a:pathLst>
                <a:path w="2148759" h="2097406">
                  <a:moveTo>
                    <a:pt x="48395" y="0"/>
                  </a:moveTo>
                  <a:lnTo>
                    <a:pt x="2100363" y="0"/>
                  </a:lnTo>
                  <a:cubicBezTo>
                    <a:pt x="2113199" y="0"/>
                    <a:pt x="2125508" y="5099"/>
                    <a:pt x="2134584" y="14175"/>
                  </a:cubicBezTo>
                  <a:cubicBezTo>
                    <a:pt x="2143660" y="23251"/>
                    <a:pt x="2148759" y="35560"/>
                    <a:pt x="2148759" y="48395"/>
                  </a:cubicBezTo>
                  <a:lnTo>
                    <a:pt x="2148759" y="2049011"/>
                  </a:lnTo>
                  <a:cubicBezTo>
                    <a:pt x="2148759" y="2061846"/>
                    <a:pt x="2143660" y="2074155"/>
                    <a:pt x="2134584" y="2083231"/>
                  </a:cubicBezTo>
                  <a:cubicBezTo>
                    <a:pt x="2125508" y="2092307"/>
                    <a:pt x="2113199" y="2097406"/>
                    <a:pt x="2100363" y="2097406"/>
                  </a:cubicBezTo>
                  <a:lnTo>
                    <a:pt x="48395" y="2097406"/>
                  </a:lnTo>
                  <a:cubicBezTo>
                    <a:pt x="35560" y="2097406"/>
                    <a:pt x="23251" y="2092307"/>
                    <a:pt x="14175" y="2083231"/>
                  </a:cubicBezTo>
                  <a:cubicBezTo>
                    <a:pt x="5099" y="2074155"/>
                    <a:pt x="0" y="2061846"/>
                    <a:pt x="0" y="2049011"/>
                  </a:cubicBezTo>
                  <a:lnTo>
                    <a:pt x="0" y="48395"/>
                  </a:lnTo>
                  <a:cubicBezTo>
                    <a:pt x="0" y="35560"/>
                    <a:pt x="5099" y="23251"/>
                    <a:pt x="14175" y="14175"/>
                  </a:cubicBezTo>
                  <a:cubicBezTo>
                    <a:pt x="23251" y="5099"/>
                    <a:pt x="35560" y="0"/>
                    <a:pt x="48395" y="0"/>
                  </a:cubicBezTo>
                  <a:close/>
                </a:path>
              </a:pathLst>
            </a:custGeom>
            <a:solidFill>
              <a:srgbClr val="AFD1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148759" cy="2125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402619"/>
            <a:ext cx="7888801" cy="7963589"/>
            <a:chOff x="0" y="0"/>
            <a:chExt cx="2077709" cy="20974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097406"/>
            </a:xfrm>
            <a:custGeom>
              <a:avLst/>
              <a:gdLst/>
              <a:ahLst/>
              <a:cxnLst/>
              <a:rect l="l" t="t" r="r" b="b"/>
              <a:pathLst>
                <a:path w="2077709" h="2097406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047356"/>
                  </a:lnTo>
                  <a:cubicBezTo>
                    <a:pt x="2077709" y="2074998"/>
                    <a:pt x="2055301" y="2097406"/>
                    <a:pt x="2027658" y="2097406"/>
                  </a:cubicBezTo>
                  <a:lnTo>
                    <a:pt x="50050" y="2097406"/>
                  </a:lnTo>
                  <a:cubicBezTo>
                    <a:pt x="22408" y="2097406"/>
                    <a:pt x="0" y="2074998"/>
                    <a:pt x="0" y="204735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FD1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125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36656" y="1924169"/>
            <a:ext cx="7422644" cy="6924243"/>
            <a:chOff x="0" y="0"/>
            <a:chExt cx="1954935" cy="18236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4935" cy="1823669"/>
            </a:xfrm>
            <a:custGeom>
              <a:avLst/>
              <a:gdLst/>
              <a:ahLst/>
              <a:cxnLst/>
              <a:rect l="l" t="t" r="r" b="b"/>
              <a:pathLst>
                <a:path w="1954935" h="1823669">
                  <a:moveTo>
                    <a:pt x="53194" y="0"/>
                  </a:moveTo>
                  <a:lnTo>
                    <a:pt x="1901741" y="0"/>
                  </a:lnTo>
                  <a:cubicBezTo>
                    <a:pt x="1915849" y="0"/>
                    <a:pt x="1929379" y="5604"/>
                    <a:pt x="1939355" y="15580"/>
                  </a:cubicBezTo>
                  <a:cubicBezTo>
                    <a:pt x="1949331" y="25556"/>
                    <a:pt x="1954935" y="39086"/>
                    <a:pt x="1954935" y="53194"/>
                  </a:cubicBezTo>
                  <a:lnTo>
                    <a:pt x="1954935" y="1770475"/>
                  </a:lnTo>
                  <a:cubicBezTo>
                    <a:pt x="1954935" y="1784583"/>
                    <a:pt x="1949331" y="1798113"/>
                    <a:pt x="1939355" y="1808089"/>
                  </a:cubicBezTo>
                  <a:cubicBezTo>
                    <a:pt x="1929379" y="1818065"/>
                    <a:pt x="1915849" y="1823669"/>
                    <a:pt x="1901741" y="1823669"/>
                  </a:cubicBezTo>
                  <a:lnTo>
                    <a:pt x="53194" y="1823669"/>
                  </a:lnTo>
                  <a:cubicBezTo>
                    <a:pt x="39086" y="1823669"/>
                    <a:pt x="25556" y="1818065"/>
                    <a:pt x="15580" y="1808089"/>
                  </a:cubicBezTo>
                  <a:cubicBezTo>
                    <a:pt x="5604" y="1798113"/>
                    <a:pt x="0" y="1784583"/>
                    <a:pt x="0" y="1770475"/>
                  </a:cubicBezTo>
                  <a:lnTo>
                    <a:pt x="0" y="53194"/>
                  </a:lnTo>
                  <a:cubicBezTo>
                    <a:pt x="0" y="39086"/>
                    <a:pt x="5604" y="25556"/>
                    <a:pt x="15580" y="15580"/>
                  </a:cubicBezTo>
                  <a:cubicBezTo>
                    <a:pt x="25556" y="5604"/>
                    <a:pt x="39086" y="0"/>
                    <a:pt x="53194" y="0"/>
                  </a:cubicBezTo>
                  <a:close/>
                </a:path>
              </a:pathLst>
            </a:custGeom>
            <a:solidFill>
              <a:srgbClr val="FEFFFE"/>
            </a:solidFill>
            <a:ln w="38100" cap="rnd">
              <a:solidFill>
                <a:srgbClr val="2E826E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954935" cy="185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8925" y="240814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39"/>
                </a:lnTo>
                <a:lnTo>
                  <a:pt x="0" y="1843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3768" y="2780363"/>
            <a:ext cx="7170678" cy="5827805"/>
          </a:xfrm>
          <a:custGeom>
            <a:avLst/>
            <a:gdLst/>
            <a:ahLst/>
            <a:cxnLst/>
            <a:rect l="l" t="t" r="r" b="b"/>
            <a:pathLst>
              <a:path w="7170678" h="5827805">
                <a:moveTo>
                  <a:pt x="0" y="0"/>
                </a:moveTo>
                <a:lnTo>
                  <a:pt x="7170678" y="0"/>
                </a:lnTo>
                <a:lnTo>
                  <a:pt x="7170678" y="5827806"/>
                </a:lnTo>
                <a:lnTo>
                  <a:pt x="0" y="5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14457" y="8336580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987989" y="5199702"/>
            <a:ext cx="3941048" cy="70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7" lvl="1" indent="-507369" algn="l">
              <a:lnSpc>
                <a:spcPts val="5499"/>
              </a:lnSpc>
              <a:buAutoNum type="arabicPeriod"/>
            </a:pPr>
            <a:r>
              <a:rPr lang="en-US" sz="47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Nội dung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36656" y="2742263"/>
            <a:ext cx="6845785" cy="458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199"/>
              </a:lnSpc>
              <a:buFont typeface="Arial"/>
              <a:buChar char="•"/>
            </a:pP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quyên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góp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lương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dùng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đỡ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miền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Trung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chịu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nặng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nề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bão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lũ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Trung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sở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Bình.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00795" y="220409"/>
            <a:ext cx="6968263" cy="94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0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II. PHÂN TÍCH MẪU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5289" y="327304"/>
            <a:ext cx="17616692" cy="9442869"/>
            <a:chOff x="0" y="0"/>
            <a:chExt cx="4639787" cy="24870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39787" cy="2487011"/>
            </a:xfrm>
            <a:custGeom>
              <a:avLst/>
              <a:gdLst/>
              <a:ahLst/>
              <a:cxnLst/>
              <a:rect l="l" t="t" r="r" b="b"/>
              <a:pathLst>
                <a:path w="4639787" h="2487011">
                  <a:moveTo>
                    <a:pt x="0" y="0"/>
                  </a:moveTo>
                  <a:lnTo>
                    <a:pt x="4639787" y="0"/>
                  </a:lnTo>
                  <a:lnTo>
                    <a:pt x="4639787" y="2487011"/>
                  </a:lnTo>
                  <a:lnTo>
                    <a:pt x="0" y="2487011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39787" cy="2525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457567" y="-24825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35066" y="1334490"/>
            <a:ext cx="6301043" cy="8133848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5463" r="-54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8313" y="319720"/>
            <a:ext cx="6968263" cy="94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1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II. PHÂN TÍCH MẪU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10296" y="1571344"/>
            <a:ext cx="11098884" cy="67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5"/>
              </a:lnSpc>
            </a:pPr>
            <a:r>
              <a:rPr lang="en-US" sz="45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Cách thể hiện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8003" y="2406348"/>
            <a:ext cx="9648967" cy="458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just">
              <a:lnSpc>
                <a:spcPts val="5243"/>
              </a:lnSpc>
              <a:buFont typeface="Arial"/>
              <a:buChar char="•"/>
            </a:pP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nghĩa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tốt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bào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miền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Trung,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đỡ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bào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miền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Trung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chịu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thiệt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nặng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nề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bão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lũ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khơi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gợi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xúc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tục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“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Bầu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ơi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thương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lấy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bí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cùng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/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Tuy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rằng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khác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giống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nhưng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chung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một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799" i="1" dirty="0" err="1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giàn</a:t>
            </a:r>
            <a:r>
              <a:rPr lang="en-US" sz="3799" i="1" dirty="0">
                <a:solidFill>
                  <a:srgbClr val="1D604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8313" y="7551959"/>
            <a:ext cx="947702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phối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nhạt</a:t>
            </a:r>
            <a:r>
              <a:rPr lang="en-US" sz="37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…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85366" y="715299"/>
            <a:ext cx="16668750" cy="8976538"/>
            <a:chOff x="0" y="0"/>
            <a:chExt cx="4390123" cy="23641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90124" cy="2364191"/>
            </a:xfrm>
            <a:custGeom>
              <a:avLst/>
              <a:gdLst/>
              <a:ahLst/>
              <a:cxnLst/>
              <a:rect l="l" t="t" r="r" b="b"/>
              <a:pathLst>
                <a:path w="4390124" h="2364191">
                  <a:moveTo>
                    <a:pt x="0" y="0"/>
                  </a:moveTo>
                  <a:lnTo>
                    <a:pt x="4390124" y="0"/>
                  </a:lnTo>
                  <a:lnTo>
                    <a:pt x="4390124" y="2364191"/>
                  </a:lnTo>
                  <a:lnTo>
                    <a:pt x="0" y="2364191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90123" cy="2402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277192" y="-257530"/>
            <a:ext cx="3585725" cy="3361617"/>
          </a:xfrm>
          <a:custGeom>
            <a:avLst/>
            <a:gdLst/>
            <a:ahLst/>
            <a:cxnLst/>
            <a:rect l="l" t="t" r="r" b="b"/>
            <a:pathLst>
              <a:path w="3585725" h="3361617">
                <a:moveTo>
                  <a:pt x="0" y="0"/>
                </a:moveTo>
                <a:lnTo>
                  <a:pt x="3585725" y="0"/>
                </a:lnTo>
                <a:lnTo>
                  <a:pt x="3585725" y="3361617"/>
                </a:lnTo>
                <a:lnTo>
                  <a:pt x="0" y="3361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35528" y="0"/>
            <a:ext cx="5937472" cy="1284653"/>
          </a:xfrm>
          <a:custGeom>
            <a:avLst/>
            <a:gdLst/>
            <a:ahLst/>
            <a:cxnLst/>
            <a:rect l="l" t="t" r="r" b="b"/>
            <a:pathLst>
              <a:path w="5937472" h="1284653">
                <a:moveTo>
                  <a:pt x="0" y="0"/>
                </a:moveTo>
                <a:lnTo>
                  <a:pt x="5937472" y="0"/>
                </a:lnTo>
                <a:lnTo>
                  <a:pt x="5937472" y="1284653"/>
                </a:lnTo>
                <a:lnTo>
                  <a:pt x="0" y="1284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30979" y="1122728"/>
            <a:ext cx="11680206" cy="94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1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III. HƯỚNG DẪN QUY TRÌNH VIẾT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16868" y="2609750"/>
            <a:ext cx="10895180" cy="235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áo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lương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trái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tim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đường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nhằm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thị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cần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hữu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ích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6868" y="5165467"/>
            <a:ext cx="10895180" cy="412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phù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dung.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Ví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VB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lớn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điệp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cỡ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nhỏ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màu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xanh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nhạt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tổ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6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9900" y="2315438"/>
            <a:ext cx="11098884" cy="67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5"/>
              </a:lnSpc>
            </a:pPr>
            <a:r>
              <a:rPr lang="en-US" sz="45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Cách thể hiện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09630" y="3104087"/>
            <a:ext cx="4707238" cy="6076448"/>
            <a:chOff x="0" y="0"/>
            <a:chExt cx="1934210" cy="2496820"/>
          </a:xfrm>
        </p:grpSpPr>
        <p:sp>
          <p:nvSpPr>
            <p:cNvPr id="14" name="Freeform 14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8"/>
              <a:stretch>
                <a:fillRect l="-5463" r="-54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ảng cáo Thái Lan khiến người xem vừa khóc vừa cười">
            <a:hlinkClick r:id="" action="ppaction://media"/>
            <a:extLst>
              <a:ext uri="{FF2B5EF4-FFF2-40B4-BE49-F238E27FC236}">
                <a16:creationId xmlns:a16="http://schemas.microsoft.com/office/drawing/2014/main" id="{5280930E-E65F-984F-4ED4-CF0B69F42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28625"/>
            <a:ext cx="12573000" cy="942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5AA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79A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96616" y="659636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253587" y="7200900"/>
            <a:ext cx="5520787" cy="3308817"/>
          </a:xfrm>
          <a:custGeom>
            <a:avLst/>
            <a:gdLst/>
            <a:ahLst/>
            <a:cxnLst/>
            <a:rect l="l" t="t" r="r" b="b"/>
            <a:pathLst>
              <a:path w="6238684" h="3913357">
                <a:moveTo>
                  <a:pt x="0" y="0"/>
                </a:moveTo>
                <a:lnTo>
                  <a:pt x="6238684" y="0"/>
                </a:lnTo>
                <a:lnTo>
                  <a:pt x="6238684" y="3913357"/>
                </a:lnTo>
                <a:lnTo>
                  <a:pt x="0" y="391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429676" y="2604653"/>
            <a:ext cx="11098884" cy="74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3"/>
              </a:lnSpc>
            </a:pPr>
            <a:r>
              <a:rPr lang="en-US" sz="4900">
                <a:solidFill>
                  <a:srgbClr val="1D6041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Bố cục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84994" y="3665893"/>
            <a:ext cx="14345326" cy="261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199"/>
              </a:lnSpc>
              <a:buFont typeface="Arial"/>
              <a:buChar char="•"/>
            </a:pP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</a:p>
          <a:p>
            <a:pPr marL="863598" lvl="1" indent="-431799" algn="just">
              <a:lnSpc>
                <a:spcPts val="5199"/>
              </a:lnSpc>
              <a:buFont typeface="Arial"/>
              <a:buChar char="•"/>
            </a:pP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(ý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nghĩa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tổ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);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63598" lvl="1" indent="-431799" algn="just">
              <a:lnSpc>
                <a:spcPts val="5199"/>
              </a:lnSpc>
              <a:buFont typeface="Arial"/>
              <a:buChar char="•"/>
            </a:pP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điệp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cực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9028" y="1404147"/>
            <a:ext cx="6968263" cy="94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1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II. PHÂN TÍCH MẪU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678400" y="9010053"/>
            <a:ext cx="609600" cy="629247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19"/>
                </a:lnTo>
                <a:lnTo>
                  <a:pt x="0" y="750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69178" y="7873510"/>
            <a:ext cx="2518822" cy="2413490"/>
          </a:xfrm>
          <a:custGeom>
            <a:avLst/>
            <a:gdLst/>
            <a:ahLst/>
            <a:cxnLst/>
            <a:rect l="l" t="t" r="r" b="b"/>
            <a:pathLst>
              <a:path w="2518822" h="2413490">
                <a:moveTo>
                  <a:pt x="0" y="0"/>
                </a:moveTo>
                <a:lnTo>
                  <a:pt x="2518822" y="0"/>
                </a:lnTo>
                <a:lnTo>
                  <a:pt x="2518822" y="2413490"/>
                </a:lnTo>
                <a:lnTo>
                  <a:pt x="0" y="2413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541784"/>
            <a:ext cx="3465355" cy="6745216"/>
          </a:xfrm>
          <a:custGeom>
            <a:avLst/>
            <a:gdLst/>
            <a:ahLst/>
            <a:cxnLst/>
            <a:rect l="l" t="t" r="r" b="b"/>
            <a:pathLst>
              <a:path w="3465355" h="6745216">
                <a:moveTo>
                  <a:pt x="0" y="0"/>
                </a:moveTo>
                <a:lnTo>
                  <a:pt x="3465355" y="0"/>
                </a:lnTo>
                <a:lnTo>
                  <a:pt x="3465355" y="6745216"/>
                </a:lnTo>
                <a:lnTo>
                  <a:pt x="0" y="674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56807" y="1753499"/>
            <a:ext cx="13181073" cy="7504801"/>
          </a:xfrm>
          <a:custGeom>
            <a:avLst/>
            <a:gdLst/>
            <a:ahLst/>
            <a:cxnLst/>
            <a:rect l="l" t="t" r="r" b="b"/>
            <a:pathLst>
              <a:path w="13181073" h="7504801">
                <a:moveTo>
                  <a:pt x="0" y="0"/>
                </a:moveTo>
                <a:lnTo>
                  <a:pt x="13181073" y="0"/>
                </a:lnTo>
                <a:lnTo>
                  <a:pt x="13181073" y="7504801"/>
                </a:lnTo>
                <a:lnTo>
                  <a:pt x="0" y="7504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75" r="-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87917" y="2684273"/>
            <a:ext cx="10486581" cy="497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cặp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đôi</a:t>
            </a:r>
            <a:endParaRPr lang="en-US" sz="40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5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endParaRPr lang="en-US" sz="40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Dựa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ban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mình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và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nghiệm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thân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hãy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 cáo hoặc tờ rơi về một sản phẩm hay một hoạt động 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(PHT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9414" y="223253"/>
            <a:ext cx="11680206" cy="94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1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III. HƯỚNG DẪN QUY TRÌNH VIẾT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6994" y="620017"/>
            <a:ext cx="16953306" cy="9177818"/>
            <a:chOff x="0" y="0"/>
            <a:chExt cx="4465068" cy="24172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65068" cy="2417203"/>
            </a:xfrm>
            <a:custGeom>
              <a:avLst/>
              <a:gdLst/>
              <a:ahLst/>
              <a:cxnLst/>
              <a:rect l="l" t="t" r="r" b="b"/>
              <a:pathLst>
                <a:path w="4465068" h="2417203">
                  <a:moveTo>
                    <a:pt x="0" y="0"/>
                  </a:moveTo>
                  <a:lnTo>
                    <a:pt x="4465068" y="0"/>
                  </a:lnTo>
                  <a:lnTo>
                    <a:pt x="4465068" y="2417203"/>
                  </a:lnTo>
                  <a:lnTo>
                    <a:pt x="0" y="2417203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79A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65068" cy="245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406657" y="6994152"/>
            <a:ext cx="5978577" cy="3292848"/>
          </a:xfrm>
          <a:custGeom>
            <a:avLst/>
            <a:gdLst/>
            <a:ahLst/>
            <a:cxnLst/>
            <a:rect l="l" t="t" r="r" b="b"/>
            <a:pathLst>
              <a:path w="5978577" h="3292848">
                <a:moveTo>
                  <a:pt x="0" y="0"/>
                </a:moveTo>
                <a:lnTo>
                  <a:pt x="5978577" y="0"/>
                </a:lnTo>
                <a:lnTo>
                  <a:pt x="5978577" y="3292848"/>
                </a:lnTo>
                <a:lnTo>
                  <a:pt x="0" y="3292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21394" y="1465791"/>
            <a:ext cx="11680206" cy="94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1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III. HƯỚNG DẪN QUY TRÌNH VIẾT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5256" y="2975125"/>
            <a:ext cx="13308098" cy="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998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Bước 1. Chuẩn bị trước khi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256" y="6709438"/>
            <a:ext cx="1378886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998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Bước 4.Xem lại và chỉnh sửa, rút kinh nghiệm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45256" y="5522114"/>
            <a:ext cx="1539974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998" dirty="0" err="1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Bước</a:t>
            </a:r>
            <a:r>
              <a:rPr lang="en-US" sz="4998" dirty="0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3. Viết </a:t>
            </a:r>
            <a:r>
              <a:rPr lang="vi-VN" sz="4998" dirty="0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hoàn chỉnh + Thiết kế quảng cáo/ tờ rơi</a:t>
            </a:r>
            <a:endParaRPr lang="en-US" sz="4998" dirty="0">
              <a:solidFill>
                <a:srgbClr val="2E826E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45256" y="4213742"/>
            <a:ext cx="13308098" cy="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998">
                <a:solidFill>
                  <a:srgbClr val="2E826E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Bước 2. Tìm ý, lập dàn ý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778777" y="8640576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20244" y="905752"/>
            <a:ext cx="16926250" cy="9236733"/>
            <a:chOff x="0" y="0"/>
            <a:chExt cx="4457942" cy="2432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943" cy="2432720"/>
            </a:xfrm>
            <a:custGeom>
              <a:avLst/>
              <a:gdLst/>
              <a:ahLst/>
              <a:cxnLst/>
              <a:rect l="l" t="t" r="r" b="b"/>
              <a:pathLst>
                <a:path w="4457943" h="2432720">
                  <a:moveTo>
                    <a:pt x="0" y="0"/>
                  </a:moveTo>
                  <a:lnTo>
                    <a:pt x="4457943" y="0"/>
                  </a:lnTo>
                  <a:lnTo>
                    <a:pt x="4457943" y="2432720"/>
                  </a:lnTo>
                  <a:lnTo>
                    <a:pt x="0" y="243272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942" cy="2470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366936"/>
            <a:ext cx="3339271" cy="2239119"/>
            <a:chOff x="0" y="0"/>
            <a:chExt cx="879479" cy="589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79" cy="589727"/>
            </a:xfrm>
            <a:custGeom>
              <a:avLst/>
              <a:gdLst/>
              <a:ahLst/>
              <a:cxnLst/>
              <a:rect l="l" t="t" r="r" b="b"/>
              <a:pathLst>
                <a:path w="879479" h="589727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517855"/>
                  </a:lnTo>
                  <a:cubicBezTo>
                    <a:pt x="879479" y="536917"/>
                    <a:pt x="871906" y="555197"/>
                    <a:pt x="858428" y="568676"/>
                  </a:cubicBezTo>
                  <a:cubicBezTo>
                    <a:pt x="844949" y="582155"/>
                    <a:pt x="826668" y="589727"/>
                    <a:pt x="807607" y="589727"/>
                  </a:cubicBezTo>
                  <a:lnTo>
                    <a:pt x="71872" y="589727"/>
                  </a:lnTo>
                  <a:cubicBezTo>
                    <a:pt x="52810" y="589727"/>
                    <a:pt x="34529" y="582155"/>
                    <a:pt x="21051" y="568676"/>
                  </a:cubicBezTo>
                  <a:cubicBezTo>
                    <a:pt x="7572" y="555197"/>
                    <a:pt x="0" y="536917"/>
                    <a:pt x="0" y="517855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79479" cy="646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70253" y="2055011"/>
            <a:ext cx="708038" cy="643476"/>
            <a:chOff x="0" y="0"/>
            <a:chExt cx="812800" cy="7386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47472" y="3981366"/>
            <a:ext cx="14421362" cy="1290794"/>
            <a:chOff x="0" y="0"/>
            <a:chExt cx="3798219" cy="3399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98219" cy="339962"/>
            </a:xfrm>
            <a:custGeom>
              <a:avLst/>
              <a:gdLst/>
              <a:ahLst/>
              <a:cxnLst/>
              <a:rect l="l" t="t" r="r" b="b"/>
              <a:pathLst>
                <a:path w="3798219" h="339962">
                  <a:moveTo>
                    <a:pt x="27379" y="0"/>
                  </a:moveTo>
                  <a:lnTo>
                    <a:pt x="3770840" y="0"/>
                  </a:lnTo>
                  <a:cubicBezTo>
                    <a:pt x="3778102" y="0"/>
                    <a:pt x="3785065" y="2885"/>
                    <a:pt x="3790200" y="8019"/>
                  </a:cubicBezTo>
                  <a:cubicBezTo>
                    <a:pt x="3795334" y="13154"/>
                    <a:pt x="3798219" y="20117"/>
                    <a:pt x="3798219" y="27379"/>
                  </a:cubicBezTo>
                  <a:lnTo>
                    <a:pt x="3798219" y="312583"/>
                  </a:lnTo>
                  <a:cubicBezTo>
                    <a:pt x="3798219" y="327704"/>
                    <a:pt x="3785961" y="339962"/>
                    <a:pt x="3770840" y="339962"/>
                  </a:cubicBezTo>
                  <a:lnTo>
                    <a:pt x="27379" y="339962"/>
                  </a:lnTo>
                  <a:cubicBezTo>
                    <a:pt x="12258" y="339962"/>
                    <a:pt x="0" y="327704"/>
                    <a:pt x="0" y="312583"/>
                  </a:cubicBezTo>
                  <a:lnTo>
                    <a:pt x="0" y="27379"/>
                  </a:lnTo>
                  <a:cubicBezTo>
                    <a:pt x="0" y="12258"/>
                    <a:pt x="12258" y="0"/>
                    <a:pt x="27379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798219" cy="39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1514389">
            <a:off x="302100" y="3823418"/>
            <a:ext cx="2221187" cy="1914259"/>
          </a:xfrm>
          <a:custGeom>
            <a:avLst/>
            <a:gdLst/>
            <a:ahLst/>
            <a:cxnLst/>
            <a:rect l="l" t="t" r="r" b="b"/>
            <a:pathLst>
              <a:path w="2221187" h="1914259">
                <a:moveTo>
                  <a:pt x="0" y="0"/>
                </a:moveTo>
                <a:lnTo>
                  <a:pt x="2221187" y="0"/>
                </a:lnTo>
                <a:lnTo>
                  <a:pt x="2221187" y="1914259"/>
                </a:lnTo>
                <a:lnTo>
                  <a:pt x="0" y="191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696" y="1738427"/>
            <a:ext cx="3308759" cy="152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6"/>
              </a:lnSpc>
            </a:pP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Chuẩn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bị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trước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khi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viết</a:t>
            </a:r>
            <a:endParaRPr lang="en-US" sz="6232" dirty="0">
              <a:solidFill>
                <a:srgbClr val="FFFFFF"/>
              </a:solidFill>
              <a:latin typeface="#9Slide05 IcielSanelma"/>
              <a:ea typeface="#9Slide05 IcielSanelma"/>
              <a:cs typeface="#9Slide05 IcielSanelma"/>
              <a:sym typeface="#9Slide05 IcielSanelm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20425" y="4186780"/>
            <a:ext cx="13475457" cy="108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just">
              <a:lnSpc>
                <a:spcPts val="4292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 định sản phẩm (sách, văn phòng phẩm, đặc sản quê hương) hay hoạt động (từ thiện, hiến máu, ngoại khóa,…) quảng cáo.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399057" y="1488190"/>
            <a:ext cx="3339271" cy="2239119"/>
            <a:chOff x="0" y="0"/>
            <a:chExt cx="879479" cy="5897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9479" cy="589727"/>
            </a:xfrm>
            <a:custGeom>
              <a:avLst/>
              <a:gdLst/>
              <a:ahLst/>
              <a:cxnLst/>
              <a:rect l="l" t="t" r="r" b="b"/>
              <a:pathLst>
                <a:path w="879479" h="589727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517855"/>
                  </a:lnTo>
                  <a:cubicBezTo>
                    <a:pt x="879479" y="536917"/>
                    <a:pt x="871906" y="555197"/>
                    <a:pt x="858428" y="568676"/>
                  </a:cubicBezTo>
                  <a:cubicBezTo>
                    <a:pt x="844949" y="582155"/>
                    <a:pt x="826668" y="589727"/>
                    <a:pt x="807607" y="589727"/>
                  </a:cubicBezTo>
                  <a:lnTo>
                    <a:pt x="71872" y="589727"/>
                  </a:lnTo>
                  <a:cubicBezTo>
                    <a:pt x="52810" y="589727"/>
                    <a:pt x="34529" y="582155"/>
                    <a:pt x="21051" y="568676"/>
                  </a:cubicBezTo>
                  <a:cubicBezTo>
                    <a:pt x="7572" y="555197"/>
                    <a:pt x="0" y="536917"/>
                    <a:pt x="0" y="517855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79479" cy="646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511085" y="1844979"/>
            <a:ext cx="3111343" cy="152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6"/>
              </a:lnSpc>
            </a:pPr>
            <a:r>
              <a:rPr lang="en-US" sz="62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Tìm ý, lập dàn ý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829350" y="2055011"/>
            <a:ext cx="708038" cy="643476"/>
            <a:chOff x="0" y="0"/>
            <a:chExt cx="812800" cy="7386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658153" y="1488190"/>
            <a:ext cx="3339271" cy="2239119"/>
            <a:chOff x="0" y="0"/>
            <a:chExt cx="879479" cy="58972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79479" cy="589727"/>
            </a:xfrm>
            <a:custGeom>
              <a:avLst/>
              <a:gdLst/>
              <a:ahLst/>
              <a:cxnLst/>
              <a:rect l="l" t="t" r="r" b="b"/>
              <a:pathLst>
                <a:path w="879479" h="589727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517855"/>
                  </a:lnTo>
                  <a:cubicBezTo>
                    <a:pt x="879479" y="536917"/>
                    <a:pt x="871906" y="555197"/>
                    <a:pt x="858428" y="568676"/>
                  </a:cubicBezTo>
                  <a:cubicBezTo>
                    <a:pt x="844949" y="582155"/>
                    <a:pt x="826668" y="589727"/>
                    <a:pt x="807607" y="589727"/>
                  </a:cubicBezTo>
                  <a:lnTo>
                    <a:pt x="71872" y="589727"/>
                  </a:lnTo>
                  <a:cubicBezTo>
                    <a:pt x="52810" y="589727"/>
                    <a:pt x="34529" y="582155"/>
                    <a:pt x="21051" y="568676"/>
                  </a:cubicBezTo>
                  <a:cubicBezTo>
                    <a:pt x="7572" y="555197"/>
                    <a:pt x="0" y="536917"/>
                    <a:pt x="0" y="517855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79479" cy="646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86081" y="2114045"/>
            <a:ext cx="3111343" cy="146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6"/>
              </a:lnSpc>
            </a:pPr>
            <a:r>
              <a:rPr lang="vi-VN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Viết + </a:t>
            </a:r>
          </a:p>
          <a:p>
            <a:pPr algn="ctr">
              <a:lnSpc>
                <a:spcPts val="5546"/>
              </a:lnSpc>
            </a:pP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Thiết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62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kế</a:t>
            </a:r>
            <a:r>
              <a:rPr lang="en-US" sz="62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3206974" y="2055011"/>
            <a:ext cx="708038" cy="643476"/>
            <a:chOff x="0" y="0"/>
            <a:chExt cx="812800" cy="73868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035777" y="1488190"/>
            <a:ext cx="3339271" cy="2239119"/>
            <a:chOff x="0" y="0"/>
            <a:chExt cx="879479" cy="58972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79479" cy="589727"/>
            </a:xfrm>
            <a:custGeom>
              <a:avLst/>
              <a:gdLst/>
              <a:ahLst/>
              <a:cxnLst/>
              <a:rect l="l" t="t" r="r" b="b"/>
              <a:pathLst>
                <a:path w="879479" h="589727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517855"/>
                  </a:lnTo>
                  <a:cubicBezTo>
                    <a:pt x="879479" y="536917"/>
                    <a:pt x="871906" y="555197"/>
                    <a:pt x="858428" y="568676"/>
                  </a:cubicBezTo>
                  <a:cubicBezTo>
                    <a:pt x="844949" y="582155"/>
                    <a:pt x="826668" y="589727"/>
                    <a:pt x="807607" y="589727"/>
                  </a:cubicBezTo>
                  <a:lnTo>
                    <a:pt x="71872" y="589727"/>
                  </a:lnTo>
                  <a:cubicBezTo>
                    <a:pt x="52810" y="589727"/>
                    <a:pt x="34529" y="582155"/>
                    <a:pt x="21051" y="568676"/>
                  </a:cubicBezTo>
                  <a:cubicBezTo>
                    <a:pt x="7572" y="555197"/>
                    <a:pt x="0" y="536917"/>
                    <a:pt x="0" y="517855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79479" cy="646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3915012" y="1602490"/>
            <a:ext cx="3344288" cy="221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6"/>
              </a:lnSpc>
            </a:pPr>
            <a:r>
              <a:rPr lang="en-US" sz="62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Xem lại và chỉnh sửa, rút kinh nghiệm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453666" y="5386860"/>
            <a:ext cx="14421362" cy="924907"/>
            <a:chOff x="0" y="0"/>
            <a:chExt cx="3798219" cy="24359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798219" cy="243597"/>
            </a:xfrm>
            <a:custGeom>
              <a:avLst/>
              <a:gdLst/>
              <a:ahLst/>
              <a:cxnLst/>
              <a:rect l="l" t="t" r="r" b="b"/>
              <a:pathLst>
                <a:path w="3798219" h="243597">
                  <a:moveTo>
                    <a:pt x="27379" y="0"/>
                  </a:moveTo>
                  <a:lnTo>
                    <a:pt x="3770840" y="0"/>
                  </a:lnTo>
                  <a:cubicBezTo>
                    <a:pt x="3778102" y="0"/>
                    <a:pt x="3785065" y="2885"/>
                    <a:pt x="3790200" y="8019"/>
                  </a:cubicBezTo>
                  <a:cubicBezTo>
                    <a:pt x="3795334" y="13154"/>
                    <a:pt x="3798219" y="20117"/>
                    <a:pt x="3798219" y="27379"/>
                  </a:cubicBezTo>
                  <a:lnTo>
                    <a:pt x="3798219" y="216218"/>
                  </a:lnTo>
                  <a:cubicBezTo>
                    <a:pt x="3798219" y="231339"/>
                    <a:pt x="3785961" y="243597"/>
                    <a:pt x="3770840" y="243597"/>
                  </a:cubicBezTo>
                  <a:lnTo>
                    <a:pt x="27379" y="243597"/>
                  </a:lnTo>
                  <a:cubicBezTo>
                    <a:pt x="12258" y="243597"/>
                    <a:pt x="0" y="231339"/>
                    <a:pt x="0" y="216218"/>
                  </a:cubicBezTo>
                  <a:lnTo>
                    <a:pt x="0" y="27379"/>
                  </a:lnTo>
                  <a:cubicBezTo>
                    <a:pt x="0" y="12258"/>
                    <a:pt x="12258" y="0"/>
                    <a:pt x="27379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3798219" cy="300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920425" y="5490028"/>
            <a:ext cx="13475457" cy="62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 định mục đích của tờ rơi.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2447472" y="6426067"/>
            <a:ext cx="14421362" cy="1390373"/>
            <a:chOff x="0" y="0"/>
            <a:chExt cx="3798219" cy="36618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798219" cy="366189"/>
            </a:xfrm>
            <a:custGeom>
              <a:avLst/>
              <a:gdLst/>
              <a:ahLst/>
              <a:cxnLst/>
              <a:rect l="l" t="t" r="r" b="b"/>
              <a:pathLst>
                <a:path w="3798219" h="366189">
                  <a:moveTo>
                    <a:pt x="27379" y="0"/>
                  </a:moveTo>
                  <a:lnTo>
                    <a:pt x="3770840" y="0"/>
                  </a:lnTo>
                  <a:cubicBezTo>
                    <a:pt x="3778102" y="0"/>
                    <a:pt x="3785065" y="2885"/>
                    <a:pt x="3790200" y="8019"/>
                  </a:cubicBezTo>
                  <a:cubicBezTo>
                    <a:pt x="3795334" y="13154"/>
                    <a:pt x="3798219" y="20117"/>
                    <a:pt x="3798219" y="27379"/>
                  </a:cubicBezTo>
                  <a:lnTo>
                    <a:pt x="3798219" y="338810"/>
                  </a:lnTo>
                  <a:cubicBezTo>
                    <a:pt x="3798219" y="353931"/>
                    <a:pt x="3785961" y="366189"/>
                    <a:pt x="3770840" y="366189"/>
                  </a:cubicBezTo>
                  <a:lnTo>
                    <a:pt x="27379" y="366189"/>
                  </a:lnTo>
                  <a:cubicBezTo>
                    <a:pt x="20117" y="366189"/>
                    <a:pt x="13154" y="363304"/>
                    <a:pt x="8019" y="358170"/>
                  </a:cubicBezTo>
                  <a:cubicBezTo>
                    <a:pt x="2885" y="353035"/>
                    <a:pt x="0" y="346071"/>
                    <a:pt x="0" y="338810"/>
                  </a:cubicBezTo>
                  <a:lnTo>
                    <a:pt x="0" y="27379"/>
                  </a:lnTo>
                  <a:cubicBezTo>
                    <a:pt x="0" y="12258"/>
                    <a:pt x="12258" y="0"/>
                    <a:pt x="27379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57150"/>
              <a:ext cx="3798219" cy="423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926619" y="6616567"/>
            <a:ext cx="13475457" cy="108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just">
              <a:lnSpc>
                <a:spcPts val="4292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 định đối tượng khách hàng hoặc người đọc tờ rơi để lựa chọn hình thức, cách trình bày phù hợp.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2453666" y="8002178"/>
            <a:ext cx="14421362" cy="971205"/>
            <a:chOff x="0" y="0"/>
            <a:chExt cx="3798219" cy="25579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798219" cy="255791"/>
            </a:xfrm>
            <a:custGeom>
              <a:avLst/>
              <a:gdLst/>
              <a:ahLst/>
              <a:cxnLst/>
              <a:rect l="l" t="t" r="r" b="b"/>
              <a:pathLst>
                <a:path w="3798219" h="255791">
                  <a:moveTo>
                    <a:pt x="27379" y="0"/>
                  </a:moveTo>
                  <a:lnTo>
                    <a:pt x="3770840" y="0"/>
                  </a:lnTo>
                  <a:cubicBezTo>
                    <a:pt x="3778102" y="0"/>
                    <a:pt x="3785065" y="2885"/>
                    <a:pt x="3790200" y="8019"/>
                  </a:cubicBezTo>
                  <a:cubicBezTo>
                    <a:pt x="3795334" y="13154"/>
                    <a:pt x="3798219" y="20117"/>
                    <a:pt x="3798219" y="27379"/>
                  </a:cubicBezTo>
                  <a:lnTo>
                    <a:pt x="3798219" y="228412"/>
                  </a:lnTo>
                  <a:cubicBezTo>
                    <a:pt x="3798219" y="243533"/>
                    <a:pt x="3785961" y="255791"/>
                    <a:pt x="3770840" y="255791"/>
                  </a:cubicBezTo>
                  <a:lnTo>
                    <a:pt x="27379" y="255791"/>
                  </a:lnTo>
                  <a:cubicBezTo>
                    <a:pt x="12258" y="255791"/>
                    <a:pt x="0" y="243533"/>
                    <a:pt x="0" y="228412"/>
                  </a:cubicBezTo>
                  <a:lnTo>
                    <a:pt x="0" y="27379"/>
                  </a:lnTo>
                  <a:cubicBezTo>
                    <a:pt x="0" y="12258"/>
                    <a:pt x="12258" y="0"/>
                    <a:pt x="27379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3798219" cy="312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2926619" y="8187916"/>
            <a:ext cx="13475457" cy="54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l">
              <a:lnSpc>
                <a:spcPts val="4292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 thập các thông tin liên quan về sản phẩm hoặc hoạt động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453666" y="9159121"/>
            <a:ext cx="14421362" cy="818788"/>
            <a:chOff x="0" y="0"/>
            <a:chExt cx="3798219" cy="21564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798219" cy="215648"/>
            </a:xfrm>
            <a:custGeom>
              <a:avLst/>
              <a:gdLst/>
              <a:ahLst/>
              <a:cxnLst/>
              <a:rect l="l" t="t" r="r" b="b"/>
              <a:pathLst>
                <a:path w="3798219" h="215648">
                  <a:moveTo>
                    <a:pt x="27379" y="0"/>
                  </a:moveTo>
                  <a:lnTo>
                    <a:pt x="3770840" y="0"/>
                  </a:lnTo>
                  <a:cubicBezTo>
                    <a:pt x="3778102" y="0"/>
                    <a:pt x="3785065" y="2885"/>
                    <a:pt x="3790200" y="8019"/>
                  </a:cubicBezTo>
                  <a:cubicBezTo>
                    <a:pt x="3795334" y="13154"/>
                    <a:pt x="3798219" y="20117"/>
                    <a:pt x="3798219" y="27379"/>
                  </a:cubicBezTo>
                  <a:lnTo>
                    <a:pt x="3798219" y="188269"/>
                  </a:lnTo>
                  <a:cubicBezTo>
                    <a:pt x="3798219" y="203390"/>
                    <a:pt x="3785961" y="215648"/>
                    <a:pt x="3770840" y="215648"/>
                  </a:cubicBezTo>
                  <a:lnTo>
                    <a:pt x="27379" y="215648"/>
                  </a:lnTo>
                  <a:cubicBezTo>
                    <a:pt x="12258" y="215648"/>
                    <a:pt x="0" y="203390"/>
                    <a:pt x="0" y="188269"/>
                  </a:cubicBezTo>
                  <a:lnTo>
                    <a:pt x="0" y="27379"/>
                  </a:lnTo>
                  <a:cubicBezTo>
                    <a:pt x="0" y="12258"/>
                    <a:pt x="12258" y="0"/>
                    <a:pt x="27379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3798219" cy="272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926619" y="9321046"/>
            <a:ext cx="13475457" cy="54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l">
              <a:lnSpc>
                <a:spcPts val="4292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Tham khảo các thiết kế tờ rơi trên Internet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81258" y="399242"/>
            <a:ext cx="17525485" cy="9614407"/>
            <a:chOff x="0" y="0"/>
            <a:chExt cx="4615766" cy="2532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5766" cy="2532190"/>
            </a:xfrm>
            <a:custGeom>
              <a:avLst/>
              <a:gdLst/>
              <a:ahLst/>
              <a:cxnLst/>
              <a:rect l="l" t="t" r="r" b="b"/>
              <a:pathLst>
                <a:path w="4615766" h="2532190">
                  <a:moveTo>
                    <a:pt x="0" y="0"/>
                  </a:moveTo>
                  <a:lnTo>
                    <a:pt x="4615766" y="0"/>
                  </a:lnTo>
                  <a:lnTo>
                    <a:pt x="4615766" y="2532190"/>
                  </a:lnTo>
                  <a:lnTo>
                    <a:pt x="0" y="2532190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79A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15766" cy="2570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4700"/>
            <a:ext cx="3339271" cy="1596945"/>
            <a:chOff x="0" y="0"/>
            <a:chExt cx="879479" cy="4205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479" cy="420595"/>
            </a:xfrm>
            <a:custGeom>
              <a:avLst/>
              <a:gdLst/>
              <a:ahLst/>
              <a:cxnLst/>
              <a:rect l="l" t="t" r="r" b="b"/>
              <a:pathLst>
                <a:path w="879479" h="420595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48723"/>
                  </a:lnTo>
                  <a:cubicBezTo>
                    <a:pt x="879479" y="367784"/>
                    <a:pt x="871906" y="386065"/>
                    <a:pt x="858428" y="399544"/>
                  </a:cubicBezTo>
                  <a:cubicBezTo>
                    <a:pt x="844949" y="413022"/>
                    <a:pt x="826668" y="420595"/>
                    <a:pt x="807607" y="420595"/>
                  </a:cubicBezTo>
                  <a:lnTo>
                    <a:pt x="71872" y="420595"/>
                  </a:lnTo>
                  <a:cubicBezTo>
                    <a:pt x="52810" y="420595"/>
                    <a:pt x="34529" y="413022"/>
                    <a:pt x="21051" y="399544"/>
                  </a:cubicBezTo>
                  <a:cubicBezTo>
                    <a:pt x="7572" y="386065"/>
                    <a:pt x="0" y="367784"/>
                    <a:pt x="0" y="348723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79479" cy="439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70253" y="1420103"/>
            <a:ext cx="708038" cy="643476"/>
            <a:chOff x="0" y="0"/>
            <a:chExt cx="812800" cy="7386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95176" flipH="1">
            <a:off x="8042715" y="2276132"/>
            <a:ext cx="1159425" cy="999214"/>
          </a:xfrm>
          <a:custGeom>
            <a:avLst/>
            <a:gdLst/>
            <a:ahLst/>
            <a:cxnLst/>
            <a:rect l="l" t="t" r="r" b="b"/>
            <a:pathLst>
              <a:path w="1159425" h="999214">
                <a:moveTo>
                  <a:pt x="1159425" y="0"/>
                </a:moveTo>
                <a:lnTo>
                  <a:pt x="0" y="0"/>
                </a:lnTo>
                <a:lnTo>
                  <a:pt x="0" y="999214"/>
                </a:lnTo>
                <a:lnTo>
                  <a:pt x="1159425" y="999214"/>
                </a:lnTo>
                <a:lnTo>
                  <a:pt x="11594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399057" y="853283"/>
            <a:ext cx="3339271" cy="1518363"/>
            <a:chOff x="0" y="0"/>
            <a:chExt cx="879479" cy="399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9479" cy="399898"/>
            </a:xfrm>
            <a:custGeom>
              <a:avLst/>
              <a:gdLst/>
              <a:ahLst/>
              <a:cxnLst/>
              <a:rect l="l" t="t" r="r" b="b"/>
              <a:pathLst>
                <a:path w="879479" h="399898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28026"/>
                  </a:lnTo>
                  <a:cubicBezTo>
                    <a:pt x="879479" y="347088"/>
                    <a:pt x="871906" y="365369"/>
                    <a:pt x="858428" y="378847"/>
                  </a:cubicBezTo>
                  <a:cubicBezTo>
                    <a:pt x="844949" y="392326"/>
                    <a:pt x="826668" y="399898"/>
                    <a:pt x="807607" y="399898"/>
                  </a:cubicBezTo>
                  <a:lnTo>
                    <a:pt x="71872" y="399898"/>
                  </a:lnTo>
                  <a:cubicBezTo>
                    <a:pt x="52810" y="399898"/>
                    <a:pt x="34529" y="392326"/>
                    <a:pt x="21051" y="378847"/>
                  </a:cubicBezTo>
                  <a:cubicBezTo>
                    <a:pt x="7572" y="365369"/>
                    <a:pt x="0" y="347088"/>
                    <a:pt x="0" y="328026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79479" cy="418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29350" y="1420103"/>
            <a:ext cx="708038" cy="643476"/>
            <a:chOff x="0" y="0"/>
            <a:chExt cx="812800" cy="7386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658153" y="853283"/>
            <a:ext cx="3339271" cy="1518363"/>
            <a:chOff x="0" y="0"/>
            <a:chExt cx="879479" cy="399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9479" cy="399898"/>
            </a:xfrm>
            <a:custGeom>
              <a:avLst/>
              <a:gdLst/>
              <a:ahLst/>
              <a:cxnLst/>
              <a:rect l="l" t="t" r="r" b="b"/>
              <a:pathLst>
                <a:path w="879479" h="399898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28026"/>
                  </a:lnTo>
                  <a:cubicBezTo>
                    <a:pt x="879479" y="347088"/>
                    <a:pt x="871906" y="365369"/>
                    <a:pt x="858428" y="378847"/>
                  </a:cubicBezTo>
                  <a:cubicBezTo>
                    <a:pt x="844949" y="392326"/>
                    <a:pt x="826668" y="399898"/>
                    <a:pt x="807607" y="399898"/>
                  </a:cubicBezTo>
                  <a:lnTo>
                    <a:pt x="71872" y="399898"/>
                  </a:lnTo>
                  <a:cubicBezTo>
                    <a:pt x="52810" y="399898"/>
                    <a:pt x="34529" y="392326"/>
                    <a:pt x="21051" y="378847"/>
                  </a:cubicBezTo>
                  <a:cubicBezTo>
                    <a:pt x="7572" y="365369"/>
                    <a:pt x="0" y="347088"/>
                    <a:pt x="0" y="328026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79479" cy="418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206974" y="1420103"/>
            <a:ext cx="708038" cy="643476"/>
            <a:chOff x="0" y="0"/>
            <a:chExt cx="812800" cy="7386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010262" y="890567"/>
            <a:ext cx="3519116" cy="1681599"/>
            <a:chOff x="0" y="0"/>
            <a:chExt cx="926845" cy="442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6845" cy="442890"/>
            </a:xfrm>
            <a:custGeom>
              <a:avLst/>
              <a:gdLst/>
              <a:ahLst/>
              <a:cxnLst/>
              <a:rect l="l" t="t" r="r" b="b"/>
              <a:pathLst>
                <a:path w="926845" h="442890">
                  <a:moveTo>
                    <a:pt x="68199" y="0"/>
                  </a:moveTo>
                  <a:lnTo>
                    <a:pt x="858646" y="0"/>
                  </a:lnTo>
                  <a:cubicBezTo>
                    <a:pt x="896312" y="0"/>
                    <a:pt x="926845" y="30534"/>
                    <a:pt x="926845" y="68199"/>
                  </a:cubicBezTo>
                  <a:lnTo>
                    <a:pt x="926845" y="374691"/>
                  </a:lnTo>
                  <a:cubicBezTo>
                    <a:pt x="926845" y="412357"/>
                    <a:pt x="896312" y="442890"/>
                    <a:pt x="858646" y="442890"/>
                  </a:cubicBezTo>
                  <a:lnTo>
                    <a:pt x="68199" y="442890"/>
                  </a:lnTo>
                  <a:cubicBezTo>
                    <a:pt x="50111" y="442890"/>
                    <a:pt x="32765" y="435705"/>
                    <a:pt x="19975" y="422915"/>
                  </a:cubicBezTo>
                  <a:cubicBezTo>
                    <a:pt x="7185" y="410126"/>
                    <a:pt x="0" y="392779"/>
                    <a:pt x="0" y="374691"/>
                  </a:cubicBezTo>
                  <a:lnTo>
                    <a:pt x="0" y="68199"/>
                  </a:lnTo>
                  <a:cubicBezTo>
                    <a:pt x="0" y="50111"/>
                    <a:pt x="7185" y="32765"/>
                    <a:pt x="19975" y="19975"/>
                  </a:cubicBezTo>
                  <a:cubicBezTo>
                    <a:pt x="32765" y="7185"/>
                    <a:pt x="50111" y="0"/>
                    <a:pt x="68199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926845" cy="50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1028700" y="2895887"/>
          <a:ext cx="16500678" cy="6781800"/>
        </p:xfrm>
        <a:graphic>
          <a:graphicData uri="http://schemas.openxmlformats.org/drawingml/2006/table">
            <a:tbl>
              <a:tblPr/>
              <a:tblGrid>
                <a:gridCol w="3885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4933"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825F43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Đối tượng quảng cáo</a:t>
                      </a:r>
                      <a:endParaRPr lang="en-US" sz="1100"/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825F43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Câu hỏi tìm ý</a:t>
                      </a:r>
                      <a:endParaRPr lang="en-US" sz="1100"/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825F43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Câu hỏi tìm ý</a:t>
                      </a:r>
                      <a:endParaRPr lang="en-US" sz="1100"/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895"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 phẩm</a:t>
                      </a:r>
                      <a:endParaRPr lang="en-US" sz="1100"/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 phẩm quảng cáo là sản phẩm gì?</a:t>
                      </a:r>
                      <a:endParaRPr lang="en-US" sz="1100"/>
                    </a:p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 phẩm có đặc điểm, tính năng nào nổi bật?</a:t>
                      </a:r>
                    </a:p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Vì sao khách hàng nên mua/ sử dụng sản phẩm đó?</a:t>
                      </a:r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thể mua sản phẩm ở đâu?</a:t>
                      </a:r>
                      <a:endParaRPr lang="en-US" sz="1100"/>
                    </a:p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Giá sản phẩm thế nào? </a:t>
                      </a:r>
                    </a:p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chương trình khuyến mãi hoặc giảm giá hay không?</a:t>
                      </a:r>
                    </a:p>
                    <a:p>
                      <a:pPr algn="l">
                        <a:lnSpc>
                          <a:spcPts val="4619"/>
                        </a:lnSpc>
                      </a:pPr>
                      <a:endParaRPr lang="en-US" sz="3299">
                        <a:solidFill>
                          <a:srgbClr val="825F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972"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Hoạt động</a:t>
                      </a:r>
                      <a:endParaRPr lang="en-US" sz="1100"/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Hoạt động nào sắp diễn ra?</a:t>
                      </a:r>
                      <a:endParaRPr lang="en-US" sz="1100"/>
                    </a:p>
                    <a:p>
                      <a:pPr marL="712462" lvl="1" indent="-356231" algn="l">
                        <a:lnSpc>
                          <a:spcPts val="4619"/>
                        </a:lnSpc>
                        <a:buFont typeface="Arial"/>
                        <a:buChar char="•"/>
                      </a:pPr>
                      <a:r>
                        <a:rPr lang="en-US" sz="3299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Vì sao mọi người nên đến dự/ tham gia hoạt động đó?</a:t>
                      </a:r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Ý nghĩa của hoạt động này là gì?</a:t>
                      </a:r>
                      <a:endParaRPr lang="en-US" sz="1100"/>
                    </a:p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Hoạt động đó diễn ra ở đâu, khi nào?</a:t>
                      </a:r>
                    </a:p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>
                          <a:solidFill>
                            <a:srgbClr val="825F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Cách tham gia hoạt động như thế nào?</a:t>
                      </a:r>
                    </a:p>
                  </a:txBody>
                  <a:tcPr marL="76200" marR="76200" marT="76200" marB="76200">
                    <a:lnL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68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9"/>
          <p:cNvSpPr txBox="1"/>
          <p:nvPr/>
        </p:nvSpPr>
        <p:spPr>
          <a:xfrm>
            <a:off x="1140728" y="1102913"/>
            <a:ext cx="3111343" cy="119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Chuẩn bị trước khi viết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11085" y="1181496"/>
            <a:ext cx="3111343" cy="119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Tìm ý, </a:t>
            </a:r>
          </a:p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lập dàn ý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886081" y="1450562"/>
            <a:ext cx="3111343" cy="591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vi-VN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Viết + </a:t>
            </a:r>
            <a:r>
              <a:rPr lang="en-US" sz="48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Thiết</a:t>
            </a:r>
            <a:r>
              <a:rPr lang="en-US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48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kế</a:t>
            </a:r>
            <a:r>
              <a:rPr lang="en-US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124562" y="939008"/>
            <a:ext cx="3344288" cy="173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Xem lại và chỉnh sửa, 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81258" y="399242"/>
            <a:ext cx="17525485" cy="9614407"/>
            <a:chOff x="0" y="0"/>
            <a:chExt cx="4615766" cy="2532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5766" cy="2532190"/>
            </a:xfrm>
            <a:custGeom>
              <a:avLst/>
              <a:gdLst/>
              <a:ahLst/>
              <a:cxnLst/>
              <a:rect l="l" t="t" r="r" b="b"/>
              <a:pathLst>
                <a:path w="4615766" h="2532190">
                  <a:moveTo>
                    <a:pt x="0" y="0"/>
                  </a:moveTo>
                  <a:lnTo>
                    <a:pt x="4615766" y="0"/>
                  </a:lnTo>
                  <a:lnTo>
                    <a:pt x="4615766" y="2532190"/>
                  </a:lnTo>
                  <a:lnTo>
                    <a:pt x="0" y="2532190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579A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15766" cy="2570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4700"/>
            <a:ext cx="3339271" cy="1596945"/>
            <a:chOff x="0" y="0"/>
            <a:chExt cx="879479" cy="4205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479" cy="420595"/>
            </a:xfrm>
            <a:custGeom>
              <a:avLst/>
              <a:gdLst/>
              <a:ahLst/>
              <a:cxnLst/>
              <a:rect l="l" t="t" r="r" b="b"/>
              <a:pathLst>
                <a:path w="879479" h="420595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48723"/>
                  </a:lnTo>
                  <a:cubicBezTo>
                    <a:pt x="879479" y="367784"/>
                    <a:pt x="871906" y="386065"/>
                    <a:pt x="858428" y="399544"/>
                  </a:cubicBezTo>
                  <a:cubicBezTo>
                    <a:pt x="844949" y="413022"/>
                    <a:pt x="826668" y="420595"/>
                    <a:pt x="807607" y="420595"/>
                  </a:cubicBezTo>
                  <a:lnTo>
                    <a:pt x="71872" y="420595"/>
                  </a:lnTo>
                  <a:cubicBezTo>
                    <a:pt x="52810" y="420595"/>
                    <a:pt x="34529" y="413022"/>
                    <a:pt x="21051" y="399544"/>
                  </a:cubicBezTo>
                  <a:cubicBezTo>
                    <a:pt x="7572" y="386065"/>
                    <a:pt x="0" y="367784"/>
                    <a:pt x="0" y="348723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79479" cy="439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70253" y="1420103"/>
            <a:ext cx="708038" cy="643476"/>
            <a:chOff x="0" y="0"/>
            <a:chExt cx="812800" cy="7386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95176" flipH="1">
            <a:off x="11470936" y="2549882"/>
            <a:ext cx="1159425" cy="999214"/>
          </a:xfrm>
          <a:custGeom>
            <a:avLst/>
            <a:gdLst/>
            <a:ahLst/>
            <a:cxnLst/>
            <a:rect l="l" t="t" r="r" b="b"/>
            <a:pathLst>
              <a:path w="1159425" h="999214">
                <a:moveTo>
                  <a:pt x="1159426" y="0"/>
                </a:moveTo>
                <a:lnTo>
                  <a:pt x="0" y="0"/>
                </a:lnTo>
                <a:lnTo>
                  <a:pt x="0" y="999214"/>
                </a:lnTo>
                <a:lnTo>
                  <a:pt x="1159426" y="999214"/>
                </a:lnTo>
                <a:lnTo>
                  <a:pt x="1159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399057" y="853283"/>
            <a:ext cx="3339271" cy="1518363"/>
            <a:chOff x="0" y="0"/>
            <a:chExt cx="879479" cy="399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9479" cy="399898"/>
            </a:xfrm>
            <a:custGeom>
              <a:avLst/>
              <a:gdLst/>
              <a:ahLst/>
              <a:cxnLst/>
              <a:rect l="l" t="t" r="r" b="b"/>
              <a:pathLst>
                <a:path w="879479" h="399898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28026"/>
                  </a:lnTo>
                  <a:cubicBezTo>
                    <a:pt x="879479" y="347088"/>
                    <a:pt x="871906" y="365369"/>
                    <a:pt x="858428" y="378847"/>
                  </a:cubicBezTo>
                  <a:cubicBezTo>
                    <a:pt x="844949" y="392326"/>
                    <a:pt x="826668" y="399898"/>
                    <a:pt x="807607" y="399898"/>
                  </a:cubicBezTo>
                  <a:lnTo>
                    <a:pt x="71872" y="399898"/>
                  </a:lnTo>
                  <a:cubicBezTo>
                    <a:pt x="52810" y="399898"/>
                    <a:pt x="34529" y="392326"/>
                    <a:pt x="21051" y="378847"/>
                  </a:cubicBezTo>
                  <a:cubicBezTo>
                    <a:pt x="7572" y="365369"/>
                    <a:pt x="0" y="347088"/>
                    <a:pt x="0" y="328026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79479" cy="418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29350" y="1420103"/>
            <a:ext cx="708038" cy="643476"/>
            <a:chOff x="0" y="0"/>
            <a:chExt cx="812800" cy="7386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658153" y="853283"/>
            <a:ext cx="3339271" cy="1518363"/>
            <a:chOff x="0" y="0"/>
            <a:chExt cx="879479" cy="399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9479" cy="399898"/>
            </a:xfrm>
            <a:custGeom>
              <a:avLst/>
              <a:gdLst/>
              <a:ahLst/>
              <a:cxnLst/>
              <a:rect l="l" t="t" r="r" b="b"/>
              <a:pathLst>
                <a:path w="879479" h="399898">
                  <a:moveTo>
                    <a:pt x="71872" y="0"/>
                  </a:moveTo>
                  <a:lnTo>
                    <a:pt x="807607" y="0"/>
                  </a:lnTo>
                  <a:cubicBezTo>
                    <a:pt x="826668" y="0"/>
                    <a:pt x="844949" y="7572"/>
                    <a:pt x="858428" y="21051"/>
                  </a:cubicBezTo>
                  <a:cubicBezTo>
                    <a:pt x="871906" y="34529"/>
                    <a:pt x="879479" y="52810"/>
                    <a:pt x="879479" y="71872"/>
                  </a:cubicBezTo>
                  <a:lnTo>
                    <a:pt x="879479" y="328026"/>
                  </a:lnTo>
                  <a:cubicBezTo>
                    <a:pt x="879479" y="347088"/>
                    <a:pt x="871906" y="365369"/>
                    <a:pt x="858428" y="378847"/>
                  </a:cubicBezTo>
                  <a:cubicBezTo>
                    <a:pt x="844949" y="392326"/>
                    <a:pt x="826668" y="399898"/>
                    <a:pt x="807607" y="399898"/>
                  </a:cubicBezTo>
                  <a:lnTo>
                    <a:pt x="71872" y="399898"/>
                  </a:lnTo>
                  <a:cubicBezTo>
                    <a:pt x="52810" y="399898"/>
                    <a:pt x="34529" y="392326"/>
                    <a:pt x="21051" y="378847"/>
                  </a:cubicBezTo>
                  <a:cubicBezTo>
                    <a:pt x="7572" y="365369"/>
                    <a:pt x="0" y="347088"/>
                    <a:pt x="0" y="328026"/>
                  </a:cubicBezTo>
                  <a:lnTo>
                    <a:pt x="0" y="71872"/>
                  </a:lnTo>
                  <a:cubicBezTo>
                    <a:pt x="0" y="52810"/>
                    <a:pt x="7572" y="34529"/>
                    <a:pt x="21051" y="21051"/>
                  </a:cubicBezTo>
                  <a:cubicBezTo>
                    <a:pt x="34529" y="7572"/>
                    <a:pt x="52810" y="0"/>
                    <a:pt x="71872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79479" cy="418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206974" y="1420103"/>
            <a:ext cx="708038" cy="643476"/>
            <a:chOff x="0" y="0"/>
            <a:chExt cx="812800" cy="7386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738685"/>
            </a:xfrm>
            <a:custGeom>
              <a:avLst/>
              <a:gdLst/>
              <a:ahLst/>
              <a:cxnLst/>
              <a:rect l="l" t="t" r="r" b="b"/>
              <a:pathLst>
                <a:path w="812800" h="738685">
                  <a:moveTo>
                    <a:pt x="812800" y="36934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35485"/>
                  </a:lnTo>
                  <a:lnTo>
                    <a:pt x="406400" y="535485"/>
                  </a:lnTo>
                  <a:lnTo>
                    <a:pt x="406400" y="738685"/>
                  </a:lnTo>
                  <a:lnTo>
                    <a:pt x="812800" y="369342"/>
                  </a:ln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46050"/>
              <a:ext cx="711200" cy="38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010262" y="890567"/>
            <a:ext cx="3519116" cy="1681599"/>
            <a:chOff x="0" y="0"/>
            <a:chExt cx="926845" cy="442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6845" cy="442890"/>
            </a:xfrm>
            <a:custGeom>
              <a:avLst/>
              <a:gdLst/>
              <a:ahLst/>
              <a:cxnLst/>
              <a:rect l="l" t="t" r="r" b="b"/>
              <a:pathLst>
                <a:path w="926845" h="442890">
                  <a:moveTo>
                    <a:pt x="68199" y="0"/>
                  </a:moveTo>
                  <a:lnTo>
                    <a:pt x="858646" y="0"/>
                  </a:lnTo>
                  <a:cubicBezTo>
                    <a:pt x="896312" y="0"/>
                    <a:pt x="926845" y="30534"/>
                    <a:pt x="926845" y="68199"/>
                  </a:cubicBezTo>
                  <a:lnTo>
                    <a:pt x="926845" y="374691"/>
                  </a:lnTo>
                  <a:cubicBezTo>
                    <a:pt x="926845" y="412357"/>
                    <a:pt x="896312" y="442890"/>
                    <a:pt x="858646" y="442890"/>
                  </a:cubicBezTo>
                  <a:lnTo>
                    <a:pt x="68199" y="442890"/>
                  </a:lnTo>
                  <a:cubicBezTo>
                    <a:pt x="50111" y="442890"/>
                    <a:pt x="32765" y="435705"/>
                    <a:pt x="19975" y="422915"/>
                  </a:cubicBezTo>
                  <a:cubicBezTo>
                    <a:pt x="7185" y="410126"/>
                    <a:pt x="0" y="392779"/>
                    <a:pt x="0" y="374691"/>
                  </a:cubicBezTo>
                  <a:lnTo>
                    <a:pt x="0" y="68199"/>
                  </a:lnTo>
                  <a:cubicBezTo>
                    <a:pt x="0" y="50111"/>
                    <a:pt x="7185" y="32765"/>
                    <a:pt x="19975" y="19975"/>
                  </a:cubicBezTo>
                  <a:cubicBezTo>
                    <a:pt x="32765" y="7185"/>
                    <a:pt x="50111" y="0"/>
                    <a:pt x="68199" y="0"/>
                  </a:cubicBezTo>
                  <a:close/>
                </a:path>
              </a:pathLst>
            </a:custGeom>
            <a:solidFill>
              <a:srgbClr val="DD7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926845" cy="50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40728" y="1102913"/>
            <a:ext cx="3111343" cy="119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Chuẩn bị trước khi viết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11085" y="1181496"/>
            <a:ext cx="3111343" cy="119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Tìm ý, </a:t>
            </a:r>
          </a:p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lập dàn ý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886081" y="1450562"/>
            <a:ext cx="3111343" cy="591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vi-VN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Viết + </a:t>
            </a:r>
            <a:r>
              <a:rPr lang="en-US" sz="48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Thiết</a:t>
            </a:r>
            <a:r>
              <a:rPr lang="en-US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  <a:r>
              <a:rPr lang="en-US" sz="4832" dirty="0" err="1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kế</a:t>
            </a:r>
            <a:r>
              <a:rPr lang="en-US" sz="4832" dirty="0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24562" y="939008"/>
            <a:ext cx="3344288" cy="173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832">
                <a:solidFill>
                  <a:srgbClr val="FFFFFF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Xem lại và chỉnh sửa, rút kinh nghiệm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574427" y="3549738"/>
            <a:ext cx="15294408" cy="5522139"/>
            <a:chOff x="0" y="0"/>
            <a:chExt cx="4028157" cy="145439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28157" cy="1454390"/>
            </a:xfrm>
            <a:custGeom>
              <a:avLst/>
              <a:gdLst/>
              <a:ahLst/>
              <a:cxnLst/>
              <a:rect l="l" t="t" r="r" b="b"/>
              <a:pathLst>
                <a:path w="4028157" h="1454390">
                  <a:moveTo>
                    <a:pt x="25816" y="0"/>
                  </a:moveTo>
                  <a:lnTo>
                    <a:pt x="4002341" y="0"/>
                  </a:lnTo>
                  <a:cubicBezTo>
                    <a:pt x="4009188" y="0"/>
                    <a:pt x="4015754" y="2720"/>
                    <a:pt x="4020596" y="7561"/>
                  </a:cubicBezTo>
                  <a:cubicBezTo>
                    <a:pt x="4025437" y="12403"/>
                    <a:pt x="4028157" y="18969"/>
                    <a:pt x="4028157" y="25816"/>
                  </a:cubicBezTo>
                  <a:lnTo>
                    <a:pt x="4028157" y="1428575"/>
                  </a:lnTo>
                  <a:cubicBezTo>
                    <a:pt x="4028157" y="1442832"/>
                    <a:pt x="4016599" y="1454390"/>
                    <a:pt x="4002341" y="1454390"/>
                  </a:cubicBezTo>
                  <a:lnTo>
                    <a:pt x="25816" y="1454390"/>
                  </a:lnTo>
                  <a:cubicBezTo>
                    <a:pt x="11558" y="1454390"/>
                    <a:pt x="0" y="1442832"/>
                    <a:pt x="0" y="1428575"/>
                  </a:cubicBezTo>
                  <a:lnTo>
                    <a:pt x="0" y="25816"/>
                  </a:lnTo>
                  <a:cubicBezTo>
                    <a:pt x="0" y="11558"/>
                    <a:pt x="11558" y="0"/>
                    <a:pt x="25816" y="0"/>
                  </a:cubicBezTo>
                  <a:close/>
                </a:path>
              </a:pathLst>
            </a:custGeom>
            <a:solidFill>
              <a:srgbClr val="FFFEF4"/>
            </a:solidFill>
            <a:ln w="38100" cap="rnd">
              <a:solidFill>
                <a:srgbClr val="DD785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4028157" cy="1511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1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64535" y="3794008"/>
            <a:ext cx="15404300" cy="513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1" lvl="1" indent="-399416" algn="l">
              <a:lnSpc>
                <a:spcPts val="4551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Sử dụng các phương tiện (giấy, bút, màu,…) hoặc ứng dụng phù hợp như Canva, Photoshop,…để thiết kế tờ rơi (chọn mẫu phù hợp với nội dung, dung lượng quảng cáo)</a:t>
            </a:r>
          </a:p>
          <a:p>
            <a:pPr marL="798831" lvl="1" indent="-399416" algn="l">
              <a:lnSpc>
                <a:spcPts val="4551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 dụng các cỡ chữ, kiểu chữ, màu sắc hài hòa.</a:t>
            </a:r>
          </a:p>
          <a:p>
            <a:pPr marL="798831" lvl="1" indent="-399416" algn="l">
              <a:lnSpc>
                <a:spcPts val="4551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 ngữ ngắn gọn, màu sắc cỡ chữ phù hợp; không sử dụng nhiều hình ảnh gây rối mắt.</a:t>
            </a:r>
          </a:p>
          <a:p>
            <a:pPr marL="798831" lvl="1" indent="-399416" algn="l">
              <a:lnSpc>
                <a:spcPts val="4551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Chọn giấy in, khổ giấy phù hợp đảm bảo chất lượng</a:t>
            </a:r>
          </a:p>
          <a:p>
            <a:pPr marL="798831" lvl="1" indent="-399416" algn="l">
              <a:lnSpc>
                <a:spcPts val="4551"/>
              </a:lnSpc>
              <a:buFont typeface="Arial"/>
              <a:buChar char="•"/>
            </a:pPr>
            <a:r>
              <a:rPr lang="en-US" sz="3700">
                <a:solidFill>
                  <a:srgbClr val="664A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 trí nội dung quảng cáo (dạng đơn, gấp đôi, gấp ba) phù hợp với nội dung, hình ảnh quảng cáo.</a:t>
            </a:r>
          </a:p>
        </p:txBody>
      </p:sp>
      <p:sp>
        <p:nvSpPr>
          <p:cNvPr id="36" name="Freeform 36"/>
          <p:cNvSpPr/>
          <p:nvPr/>
        </p:nvSpPr>
        <p:spPr>
          <a:xfrm>
            <a:off x="13402388" y="7767956"/>
            <a:ext cx="4734863" cy="2607842"/>
          </a:xfrm>
          <a:custGeom>
            <a:avLst/>
            <a:gdLst/>
            <a:ahLst/>
            <a:cxnLst/>
            <a:rect l="l" t="t" r="r" b="b"/>
            <a:pathLst>
              <a:path w="4734863" h="2607842">
                <a:moveTo>
                  <a:pt x="0" y="0"/>
                </a:moveTo>
                <a:lnTo>
                  <a:pt x="4734864" y="0"/>
                </a:lnTo>
                <a:lnTo>
                  <a:pt x="4734864" y="2607842"/>
                </a:lnTo>
                <a:lnTo>
                  <a:pt x="0" y="2607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5800" y="-12589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77804" y="428494"/>
            <a:ext cx="10403046" cy="9447319"/>
            <a:chOff x="0" y="0"/>
            <a:chExt cx="2739897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9897" cy="2488183"/>
            </a:xfrm>
            <a:custGeom>
              <a:avLst/>
              <a:gdLst/>
              <a:ahLst/>
              <a:cxnLst/>
              <a:rect l="l" t="t" r="r" b="b"/>
              <a:pathLst>
                <a:path w="2739897" h="2488183">
                  <a:moveTo>
                    <a:pt x="37954" y="0"/>
                  </a:moveTo>
                  <a:lnTo>
                    <a:pt x="2701943" y="0"/>
                  </a:lnTo>
                  <a:cubicBezTo>
                    <a:pt x="2722905" y="0"/>
                    <a:pt x="2739897" y="16993"/>
                    <a:pt x="2739897" y="37954"/>
                  </a:cubicBezTo>
                  <a:lnTo>
                    <a:pt x="2739897" y="2450229"/>
                  </a:lnTo>
                  <a:cubicBezTo>
                    <a:pt x="2739897" y="2460295"/>
                    <a:pt x="2735898" y="2469949"/>
                    <a:pt x="2728781" y="2477066"/>
                  </a:cubicBezTo>
                  <a:cubicBezTo>
                    <a:pt x="2721663" y="2484184"/>
                    <a:pt x="2712009" y="2488183"/>
                    <a:pt x="2701943" y="2488183"/>
                  </a:cubicBezTo>
                  <a:lnTo>
                    <a:pt x="37954" y="2488183"/>
                  </a:lnTo>
                  <a:cubicBezTo>
                    <a:pt x="16993" y="2488183"/>
                    <a:pt x="0" y="2471190"/>
                    <a:pt x="0" y="2450229"/>
                  </a:cubicBezTo>
                  <a:lnTo>
                    <a:pt x="0" y="37954"/>
                  </a:lnTo>
                  <a:cubicBezTo>
                    <a:pt x="0" y="16993"/>
                    <a:pt x="16993" y="0"/>
                    <a:pt x="37954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39897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98028" y="428494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13380" y="938490"/>
            <a:ext cx="6822209" cy="8506112"/>
            <a:chOff x="0" y="0"/>
            <a:chExt cx="17967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6796" cy="2240293"/>
            </a:xfrm>
            <a:custGeom>
              <a:avLst/>
              <a:gdLst/>
              <a:ahLst/>
              <a:cxnLst/>
              <a:rect l="l" t="t" r="r" b="b"/>
              <a:pathLst>
                <a:path w="1796796" h="2240293">
                  <a:moveTo>
                    <a:pt x="57875" y="0"/>
                  </a:moveTo>
                  <a:lnTo>
                    <a:pt x="1738920" y="0"/>
                  </a:lnTo>
                  <a:cubicBezTo>
                    <a:pt x="1754270" y="0"/>
                    <a:pt x="1768991" y="6098"/>
                    <a:pt x="1779844" y="16951"/>
                  </a:cubicBezTo>
                  <a:cubicBezTo>
                    <a:pt x="1790698" y="27805"/>
                    <a:pt x="1796796" y="42526"/>
                    <a:pt x="1796796" y="57875"/>
                  </a:cubicBezTo>
                  <a:lnTo>
                    <a:pt x="1796796" y="2182418"/>
                  </a:lnTo>
                  <a:cubicBezTo>
                    <a:pt x="1796796" y="2197767"/>
                    <a:pt x="1790698" y="2212488"/>
                    <a:pt x="1779844" y="2223342"/>
                  </a:cubicBezTo>
                  <a:cubicBezTo>
                    <a:pt x="1768991" y="2234195"/>
                    <a:pt x="1754270" y="2240293"/>
                    <a:pt x="1738920" y="2240293"/>
                  </a:cubicBezTo>
                  <a:lnTo>
                    <a:pt x="57875" y="2240293"/>
                  </a:lnTo>
                  <a:cubicBezTo>
                    <a:pt x="42526" y="2240293"/>
                    <a:pt x="27805" y="2234195"/>
                    <a:pt x="16951" y="2223342"/>
                  </a:cubicBezTo>
                  <a:cubicBezTo>
                    <a:pt x="6098" y="2212488"/>
                    <a:pt x="0" y="2197767"/>
                    <a:pt x="0" y="2182418"/>
                  </a:cubicBezTo>
                  <a:lnTo>
                    <a:pt x="0" y="57875"/>
                  </a:lnTo>
                  <a:cubicBezTo>
                    <a:pt x="0" y="42526"/>
                    <a:pt x="6098" y="27805"/>
                    <a:pt x="16951" y="16951"/>
                  </a:cubicBezTo>
                  <a:cubicBezTo>
                    <a:pt x="27805" y="6098"/>
                    <a:pt x="42526" y="0"/>
                    <a:pt x="57875" y="0"/>
                  </a:cubicBezTo>
                  <a:close/>
                </a:path>
              </a:pathLst>
            </a:custGeom>
            <a:solidFill>
              <a:srgbClr val="FAF9F0"/>
            </a:solidFill>
            <a:ln w="38100" cap="rnd">
              <a:solidFill>
                <a:srgbClr val="1D604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967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73737" y="938490"/>
            <a:ext cx="9361013" cy="8506112"/>
            <a:chOff x="0" y="0"/>
            <a:chExt cx="2465452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65452" cy="2240293"/>
            </a:xfrm>
            <a:custGeom>
              <a:avLst/>
              <a:gdLst/>
              <a:ahLst/>
              <a:cxnLst/>
              <a:rect l="l" t="t" r="r" b="b"/>
              <a:pathLst>
                <a:path w="2465452" h="2240293">
                  <a:moveTo>
                    <a:pt x="42179" y="0"/>
                  </a:moveTo>
                  <a:lnTo>
                    <a:pt x="2423273" y="0"/>
                  </a:lnTo>
                  <a:cubicBezTo>
                    <a:pt x="2434460" y="0"/>
                    <a:pt x="2445188" y="4444"/>
                    <a:pt x="2453098" y="12354"/>
                  </a:cubicBezTo>
                  <a:cubicBezTo>
                    <a:pt x="2461008" y="20264"/>
                    <a:pt x="2465452" y="30992"/>
                    <a:pt x="2465452" y="42179"/>
                  </a:cubicBezTo>
                  <a:lnTo>
                    <a:pt x="2465452" y="2198114"/>
                  </a:lnTo>
                  <a:cubicBezTo>
                    <a:pt x="2465452" y="2209300"/>
                    <a:pt x="2461008" y="2220029"/>
                    <a:pt x="2453098" y="2227939"/>
                  </a:cubicBezTo>
                  <a:cubicBezTo>
                    <a:pt x="2445188" y="2235849"/>
                    <a:pt x="2434460" y="2240293"/>
                    <a:pt x="2423273" y="2240293"/>
                  </a:cubicBezTo>
                  <a:lnTo>
                    <a:pt x="42179" y="2240293"/>
                  </a:lnTo>
                  <a:cubicBezTo>
                    <a:pt x="30992" y="2240293"/>
                    <a:pt x="20264" y="2235849"/>
                    <a:pt x="12354" y="2227939"/>
                  </a:cubicBezTo>
                  <a:cubicBezTo>
                    <a:pt x="4444" y="2220029"/>
                    <a:pt x="0" y="2209300"/>
                    <a:pt x="0" y="2198114"/>
                  </a:cubicBezTo>
                  <a:lnTo>
                    <a:pt x="0" y="42179"/>
                  </a:lnTo>
                  <a:cubicBezTo>
                    <a:pt x="0" y="30992"/>
                    <a:pt x="4444" y="20264"/>
                    <a:pt x="12354" y="12354"/>
                  </a:cubicBezTo>
                  <a:cubicBezTo>
                    <a:pt x="20264" y="4444"/>
                    <a:pt x="30992" y="0"/>
                    <a:pt x="42179" y="0"/>
                  </a:cubicBezTo>
                  <a:close/>
                </a:path>
              </a:pathLst>
            </a:custGeom>
            <a:solidFill>
              <a:srgbClr val="FFFCF6"/>
            </a:solidFill>
            <a:ln w="38100" cap="rnd">
              <a:solidFill>
                <a:srgbClr val="1D604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465452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6864199">
            <a:off x="248095" y="-1520289"/>
            <a:ext cx="2696456" cy="4254763"/>
          </a:xfrm>
          <a:custGeom>
            <a:avLst/>
            <a:gdLst/>
            <a:ahLst/>
            <a:cxnLst/>
            <a:rect l="l" t="t" r="r" b="b"/>
            <a:pathLst>
              <a:path w="2696456" h="4254763">
                <a:moveTo>
                  <a:pt x="0" y="0"/>
                </a:moveTo>
                <a:lnTo>
                  <a:pt x="2696456" y="0"/>
                </a:lnTo>
                <a:lnTo>
                  <a:pt x="2696456" y="4254763"/>
                </a:lnTo>
                <a:lnTo>
                  <a:pt x="0" y="425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651729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0" y="3249862"/>
            <a:ext cx="6019970" cy="588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 algn="just">
              <a:lnSpc>
                <a:spcPts val="5180"/>
              </a:lnSpc>
              <a:buFont typeface="Arial"/>
              <a:buChar char="•"/>
            </a:pP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Thảo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endParaRPr lang="en-US" sz="37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98838" lvl="1" indent="-399419" algn="just">
              <a:lnSpc>
                <a:spcPts val="5180"/>
              </a:lnSpc>
              <a:buFont typeface="Arial"/>
              <a:buChar char="•"/>
            </a:pP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thảo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10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endParaRPr lang="en-US" sz="37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98838" lvl="1" indent="-399419" algn="just">
              <a:lnSpc>
                <a:spcPts val="5180"/>
              </a:lnSpc>
              <a:buFont typeface="Arial"/>
              <a:buChar char="•"/>
            </a:pP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2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endParaRPr lang="en-US" sz="37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98838" lvl="1" indent="-399419" algn="just">
              <a:lnSpc>
                <a:spcPts val="5180"/>
              </a:lnSpc>
              <a:buFont typeface="Arial"/>
              <a:buChar char="•"/>
            </a:pP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thiết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7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180"/>
              </a:lnSpc>
            </a:pPr>
            <a:endParaRPr lang="en-US" sz="37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50991" y="1879280"/>
            <a:ext cx="5957838" cy="106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8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IV. LUYỆN TẬP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916114" y="7736037"/>
            <a:ext cx="5857352" cy="3226080"/>
          </a:xfrm>
          <a:custGeom>
            <a:avLst/>
            <a:gdLst/>
            <a:ahLst/>
            <a:cxnLst/>
            <a:rect l="l" t="t" r="r" b="b"/>
            <a:pathLst>
              <a:path w="5857352" h="3226080">
                <a:moveTo>
                  <a:pt x="0" y="0"/>
                </a:moveTo>
                <a:lnTo>
                  <a:pt x="5857352" y="0"/>
                </a:lnTo>
                <a:lnTo>
                  <a:pt x="5857352" y="3226080"/>
                </a:lnTo>
                <a:lnTo>
                  <a:pt x="0" y="32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197665" y="2007582"/>
            <a:ext cx="8763324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(?1) Thiết kế một tờ rơi quảng cáo một món ăn đặc sản hoặc một danh lam thắng cảnh của địa phương em.</a:t>
            </a:r>
            <a:endParaRPr lang="en-US" sz="36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(?2) Thiết kế một tờ rơi quảng cáo 1 cuốn sách/ truyện mà em tâm đắc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(?3) Thiết kế một tờ rơi quảng cáo một hoạt động thiện nguyện mà em biết.</a:t>
            </a:r>
            <a:endParaRPr lang="en-US" sz="36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(?4) Thiết kế một tờ rơi quảng cáo một hoạt động xã hội/ hoạt động ngoại khóa dành cho HS THCS (VD trận bóng đá giao hữu giữa đội tuyển trường em và đội tuyển trường bạn,...)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514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74097" y="7028826"/>
            <a:ext cx="3605594" cy="4114800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009068" y="7144621"/>
            <a:ext cx="3463733" cy="3337779"/>
          </a:xfrm>
          <a:custGeom>
            <a:avLst/>
            <a:gdLst/>
            <a:ahLst/>
            <a:cxnLst/>
            <a:rect l="l" t="t" r="r" b="b"/>
            <a:pathLst>
              <a:path w="3463733" h="3337779">
                <a:moveTo>
                  <a:pt x="0" y="0"/>
                </a:moveTo>
                <a:lnTo>
                  <a:pt x="3463732" y="0"/>
                </a:lnTo>
                <a:lnTo>
                  <a:pt x="3463732" y="3337778"/>
                </a:lnTo>
                <a:lnTo>
                  <a:pt x="0" y="333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86400" y="-206136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06976" y="1517389"/>
            <a:ext cx="11680206" cy="106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891" b="1">
                <a:solidFill>
                  <a:srgbClr val="8B4135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V. VẬN DỤNG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5385" y="4262875"/>
            <a:ext cx="14694490" cy="276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19"/>
              </a:lnSpc>
            </a:pPr>
            <a:r>
              <a:rPr lang="en-US" sz="3999" b="1" dirty="0" err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i="1" dirty="0" err="1">
                <a:solidFill>
                  <a:srgbClr val="5A3114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Luyện</a:t>
            </a:r>
            <a:r>
              <a:rPr lang="en-US" sz="3999" i="1" dirty="0">
                <a:solidFill>
                  <a:srgbClr val="5A3114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3999" i="1" dirty="0" err="1">
                <a:solidFill>
                  <a:srgbClr val="5A3114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tập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cầu</a:t>
            </a:r>
            <a:endParaRPr lang="en-US" sz="3999" dirty="0">
              <a:solidFill>
                <a:srgbClr val="5A311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519"/>
              </a:lnSpc>
            </a:pPr>
            <a:r>
              <a:rPr lang="en-US" sz="3999" b="1" dirty="0" err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15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endParaRPr lang="en-US" sz="3999" dirty="0">
              <a:solidFill>
                <a:srgbClr val="5A311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599" lvl="1" indent="-431800" algn="just">
              <a:lnSpc>
                <a:spcPts val="5519"/>
              </a:lnSpc>
              <a:buFont typeface="Arial"/>
              <a:buChar char="•"/>
            </a:pPr>
            <a:r>
              <a:rPr lang="en-US" sz="3999" b="1" i="1" dirty="0" err="1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Tại</a:t>
            </a:r>
            <a:r>
              <a:rPr lang="en-US" sz="3999" b="1" i="1" dirty="0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3999" b="1" i="1" dirty="0" err="1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lớp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chỉnh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endParaRPr lang="en-US" sz="3999" dirty="0">
              <a:solidFill>
                <a:srgbClr val="5A311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599" lvl="1" indent="-431800" algn="just">
              <a:lnSpc>
                <a:spcPts val="5519"/>
              </a:lnSpc>
              <a:buFont typeface="Arial"/>
              <a:buChar char="•"/>
            </a:pPr>
            <a:r>
              <a:rPr lang="en-US" sz="3999" b="1" i="1" dirty="0" err="1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Về</a:t>
            </a:r>
            <a:r>
              <a:rPr lang="en-US" sz="3999" b="1" i="1" dirty="0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3999" b="1" i="1" dirty="0" err="1">
                <a:solidFill>
                  <a:srgbClr val="5A3114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nhà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Thiết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chỉnh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endParaRPr lang="en-US" sz="3999" dirty="0">
              <a:solidFill>
                <a:srgbClr val="5A311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2702567"/>
            <a:ext cx="13478311" cy="124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625">
                <a:solidFill>
                  <a:srgbClr val="AB5333"/>
                </a:solidFill>
                <a:latin typeface="#9Slide05 IcielSanelma"/>
                <a:ea typeface="#9Slide05 IcielSanelma"/>
                <a:cs typeface="#9Slide05 IcielSanelma"/>
                <a:sym typeface="#9Slide05 IcielSanelma"/>
              </a:rPr>
              <a:t>Hoạt động cá nhân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843820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20"/>
                </a:lnTo>
                <a:lnTo>
                  <a:pt x="0" y="750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256676">
            <a:off x="-2628900" y="-1030541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766844" y="6090985"/>
            <a:ext cx="7618390" cy="4196015"/>
          </a:xfrm>
          <a:custGeom>
            <a:avLst/>
            <a:gdLst/>
            <a:ahLst/>
            <a:cxnLst/>
            <a:rect l="l" t="t" r="r" b="b"/>
            <a:pathLst>
              <a:path w="7618390" h="4196015">
                <a:moveTo>
                  <a:pt x="0" y="0"/>
                </a:moveTo>
                <a:lnTo>
                  <a:pt x="7618390" y="0"/>
                </a:lnTo>
                <a:lnTo>
                  <a:pt x="7618390" y="4196015"/>
                </a:lnTo>
                <a:lnTo>
                  <a:pt x="0" y="419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49338">
            <a:off x="-162222" y="6559268"/>
            <a:ext cx="3256132" cy="336116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673411" y="-534984"/>
            <a:ext cx="3333832" cy="3125467"/>
          </a:xfrm>
          <a:custGeom>
            <a:avLst/>
            <a:gdLst/>
            <a:ahLst/>
            <a:cxnLst/>
            <a:rect l="l" t="t" r="r" b="b"/>
            <a:pathLst>
              <a:path w="3333832" h="3125467">
                <a:moveTo>
                  <a:pt x="0" y="0"/>
                </a:moveTo>
                <a:lnTo>
                  <a:pt x="3333832" y="0"/>
                </a:lnTo>
                <a:lnTo>
                  <a:pt x="3333832" y="3125467"/>
                </a:lnTo>
                <a:lnTo>
                  <a:pt x="0" y="3125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503037" y="2419642"/>
            <a:ext cx="13572005" cy="416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7"/>
              </a:lnSpc>
            </a:pPr>
            <a:r>
              <a:rPr lang="en-US" sz="13681" b="1">
                <a:solidFill>
                  <a:srgbClr val="02602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Xin chào và </a:t>
            </a:r>
          </a:p>
          <a:p>
            <a:pPr algn="ctr">
              <a:lnSpc>
                <a:spcPts val="16417"/>
              </a:lnSpc>
            </a:pPr>
            <a:r>
              <a:rPr lang="en-US" sz="13681" b="1">
                <a:solidFill>
                  <a:srgbClr val="02602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hẹn gặp lại các em!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271780" y="8346370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19"/>
                </a:lnTo>
                <a:lnTo>
                  <a:pt x="0" y="7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69178" y="7873510"/>
            <a:ext cx="2518822" cy="2413490"/>
          </a:xfrm>
          <a:custGeom>
            <a:avLst/>
            <a:gdLst/>
            <a:ahLst/>
            <a:cxnLst/>
            <a:rect l="l" t="t" r="r" b="b"/>
            <a:pathLst>
              <a:path w="2518822" h="2413490">
                <a:moveTo>
                  <a:pt x="0" y="0"/>
                </a:moveTo>
                <a:lnTo>
                  <a:pt x="2518822" y="0"/>
                </a:lnTo>
                <a:lnTo>
                  <a:pt x="2518822" y="2413490"/>
                </a:lnTo>
                <a:lnTo>
                  <a:pt x="0" y="2413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08374" y="783941"/>
            <a:ext cx="6262021" cy="100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200">
                <a:solidFill>
                  <a:srgbClr val="1D6041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KHỞI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541784"/>
            <a:ext cx="3465355" cy="6745216"/>
          </a:xfrm>
          <a:custGeom>
            <a:avLst/>
            <a:gdLst/>
            <a:ahLst/>
            <a:cxnLst/>
            <a:rect l="l" t="t" r="r" b="b"/>
            <a:pathLst>
              <a:path w="3465355" h="6745216">
                <a:moveTo>
                  <a:pt x="0" y="0"/>
                </a:moveTo>
                <a:lnTo>
                  <a:pt x="3465355" y="0"/>
                </a:lnTo>
                <a:lnTo>
                  <a:pt x="3465355" y="6745216"/>
                </a:lnTo>
                <a:lnTo>
                  <a:pt x="0" y="674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78227" y="1506978"/>
            <a:ext cx="12148281" cy="6916769"/>
          </a:xfrm>
          <a:custGeom>
            <a:avLst/>
            <a:gdLst/>
            <a:ahLst/>
            <a:cxnLst/>
            <a:rect l="l" t="t" r="r" b="b"/>
            <a:pathLst>
              <a:path w="12148281" h="6916769">
                <a:moveTo>
                  <a:pt x="0" y="0"/>
                </a:moveTo>
                <a:lnTo>
                  <a:pt x="12148282" y="0"/>
                </a:lnTo>
                <a:lnTo>
                  <a:pt x="12148282" y="6916769"/>
                </a:lnTo>
                <a:lnTo>
                  <a:pt x="0" y="69167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75" r="-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09697" y="3203210"/>
            <a:ext cx="9735571" cy="239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 truyền tải nội dung thông tin và đáp ứng mục đích quảng cáo thì ngoài video chúng ta có thể quảng cáo bằng hình thức nào?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260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47634" y="7447788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350709" y="1369332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47634" y="-688068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829609" y="2182141"/>
            <a:ext cx="12961915" cy="100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4947" b="1" dirty="0">
                <a:solidFill>
                  <a:srgbClr val="8B41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BÀI </a:t>
            </a:r>
            <a:r>
              <a:rPr lang="vi-VN" sz="4947" b="1" dirty="0">
                <a:solidFill>
                  <a:srgbClr val="8B41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10</a:t>
            </a:r>
            <a:r>
              <a:rPr lang="en-US" sz="4947" b="1" dirty="0">
                <a:solidFill>
                  <a:srgbClr val="8B41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</a:t>
            </a:r>
            <a:r>
              <a:rPr lang="vi-VN" sz="4947" b="1" dirty="0">
                <a:solidFill>
                  <a:srgbClr val="8B41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VĂN BẢN NGHỊ LUẬN</a:t>
            </a:r>
            <a:endParaRPr lang="en-US" sz="4947" b="1" dirty="0">
              <a:solidFill>
                <a:srgbClr val="8B4135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11085" y="4912965"/>
            <a:ext cx="14398962" cy="319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 b="1" dirty="0">
                <a:solidFill>
                  <a:srgbClr val="1D6041"/>
                </a:solidFill>
                <a:latin typeface="Fraunces Semi-Bold"/>
                <a:ea typeface="Fraunces Semi-Bold"/>
                <a:cs typeface="Fraunces Semi-Bold"/>
                <a:sym typeface="Fraunces Semi-Bold"/>
              </a:rPr>
              <a:t>VIẾT VĂN BẢN QUẢNG CÁO HOẶC TỜ RƠI VỀ MỘT SẢN PHẨM HAY MỘT HOẠT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39583" y="3312252"/>
            <a:ext cx="11024337" cy="123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8"/>
              </a:lnSpc>
            </a:pPr>
            <a:r>
              <a:rPr lang="en-US" sz="5946" dirty="0">
                <a:solidFill>
                  <a:srgbClr val="8B4135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Kỹ </a:t>
            </a:r>
            <a:r>
              <a:rPr lang="en-US" sz="5946" dirty="0" err="1">
                <a:solidFill>
                  <a:srgbClr val="8B4135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năng</a:t>
            </a:r>
            <a:r>
              <a:rPr lang="en-US" sz="5946" dirty="0">
                <a:solidFill>
                  <a:srgbClr val="8B4135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</a:t>
            </a:r>
            <a:r>
              <a:rPr lang="en-US" sz="5946" dirty="0" err="1">
                <a:solidFill>
                  <a:srgbClr val="8B4135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viết</a:t>
            </a:r>
            <a:endParaRPr lang="en-US" sz="5946" dirty="0">
              <a:solidFill>
                <a:srgbClr val="8B4135"/>
              </a:solidFill>
              <a:latin typeface="#9Slide05 Aphrodite Pro"/>
              <a:ea typeface="#9Slide05 Aphrodite Pro"/>
              <a:cs typeface="#9Slide05 Aphrodite Pro"/>
              <a:sym typeface="#9Slide05 Aphrodite Pro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768246" y="137659"/>
            <a:ext cx="803261" cy="750620"/>
          </a:xfrm>
          <a:custGeom>
            <a:avLst/>
            <a:gdLst/>
            <a:ahLst/>
            <a:cxnLst/>
            <a:rect l="l" t="t" r="r" b="b"/>
            <a:pathLst>
              <a:path w="803261" h="750620">
                <a:moveTo>
                  <a:pt x="0" y="0"/>
                </a:moveTo>
                <a:lnTo>
                  <a:pt x="803261" y="0"/>
                </a:lnTo>
                <a:lnTo>
                  <a:pt x="803261" y="750619"/>
                </a:lnTo>
                <a:lnTo>
                  <a:pt x="0" y="7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5800" y="-12589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77804" y="428494"/>
            <a:ext cx="10403046" cy="9447319"/>
            <a:chOff x="0" y="0"/>
            <a:chExt cx="2739897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9897" cy="2488183"/>
            </a:xfrm>
            <a:custGeom>
              <a:avLst/>
              <a:gdLst/>
              <a:ahLst/>
              <a:cxnLst/>
              <a:rect l="l" t="t" r="r" b="b"/>
              <a:pathLst>
                <a:path w="2739897" h="2488183">
                  <a:moveTo>
                    <a:pt x="37954" y="0"/>
                  </a:moveTo>
                  <a:lnTo>
                    <a:pt x="2701943" y="0"/>
                  </a:lnTo>
                  <a:cubicBezTo>
                    <a:pt x="2722905" y="0"/>
                    <a:pt x="2739897" y="16993"/>
                    <a:pt x="2739897" y="37954"/>
                  </a:cubicBezTo>
                  <a:lnTo>
                    <a:pt x="2739897" y="2450229"/>
                  </a:lnTo>
                  <a:cubicBezTo>
                    <a:pt x="2739897" y="2460295"/>
                    <a:pt x="2735898" y="2469949"/>
                    <a:pt x="2728781" y="2477066"/>
                  </a:cubicBezTo>
                  <a:cubicBezTo>
                    <a:pt x="2721663" y="2484184"/>
                    <a:pt x="2712009" y="2488183"/>
                    <a:pt x="2701943" y="2488183"/>
                  </a:cubicBezTo>
                  <a:lnTo>
                    <a:pt x="37954" y="2488183"/>
                  </a:lnTo>
                  <a:cubicBezTo>
                    <a:pt x="16993" y="2488183"/>
                    <a:pt x="0" y="2471190"/>
                    <a:pt x="0" y="2450229"/>
                  </a:cubicBezTo>
                  <a:lnTo>
                    <a:pt x="0" y="37954"/>
                  </a:lnTo>
                  <a:cubicBezTo>
                    <a:pt x="0" y="16993"/>
                    <a:pt x="16993" y="0"/>
                    <a:pt x="37954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39897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98028" y="428494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13380" y="938490"/>
            <a:ext cx="6457329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AF9F0"/>
            </a:solidFill>
            <a:ln w="38100" cap="rnd">
              <a:solidFill>
                <a:srgbClr val="1D604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38617" y="938490"/>
            <a:ext cx="8996133" cy="8506112"/>
            <a:chOff x="0" y="0"/>
            <a:chExt cx="2369352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69352" cy="2240293"/>
            </a:xfrm>
            <a:custGeom>
              <a:avLst/>
              <a:gdLst/>
              <a:ahLst/>
              <a:cxnLst/>
              <a:rect l="l" t="t" r="r" b="b"/>
              <a:pathLst>
                <a:path w="2369352" h="2240293">
                  <a:moveTo>
                    <a:pt x="43890" y="0"/>
                  </a:moveTo>
                  <a:lnTo>
                    <a:pt x="2325462" y="0"/>
                  </a:lnTo>
                  <a:cubicBezTo>
                    <a:pt x="2349702" y="0"/>
                    <a:pt x="2369352" y="19650"/>
                    <a:pt x="2369352" y="43890"/>
                  </a:cubicBezTo>
                  <a:lnTo>
                    <a:pt x="2369352" y="2196403"/>
                  </a:lnTo>
                  <a:cubicBezTo>
                    <a:pt x="2369352" y="2220643"/>
                    <a:pt x="2349702" y="2240293"/>
                    <a:pt x="2325462" y="2240293"/>
                  </a:cubicBezTo>
                  <a:lnTo>
                    <a:pt x="43890" y="2240293"/>
                  </a:lnTo>
                  <a:cubicBezTo>
                    <a:pt x="19650" y="2240293"/>
                    <a:pt x="0" y="2220643"/>
                    <a:pt x="0" y="2196403"/>
                  </a:cubicBezTo>
                  <a:lnTo>
                    <a:pt x="0" y="43890"/>
                  </a:lnTo>
                  <a:cubicBezTo>
                    <a:pt x="0" y="19650"/>
                    <a:pt x="19650" y="0"/>
                    <a:pt x="43890" y="0"/>
                  </a:cubicBezTo>
                  <a:close/>
                </a:path>
              </a:pathLst>
            </a:custGeom>
            <a:solidFill>
              <a:srgbClr val="FFFCF6"/>
            </a:solidFill>
            <a:ln w="38100" cap="rnd">
              <a:solidFill>
                <a:srgbClr val="1D604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69352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6864199">
            <a:off x="248095" y="-1520289"/>
            <a:ext cx="2696456" cy="4254763"/>
          </a:xfrm>
          <a:custGeom>
            <a:avLst/>
            <a:gdLst/>
            <a:ahLst/>
            <a:cxnLst/>
            <a:rect l="l" t="t" r="r" b="b"/>
            <a:pathLst>
              <a:path w="2696456" h="4254763">
                <a:moveTo>
                  <a:pt x="0" y="0"/>
                </a:moveTo>
                <a:lnTo>
                  <a:pt x="2696456" y="0"/>
                </a:lnTo>
                <a:lnTo>
                  <a:pt x="2696456" y="4254763"/>
                </a:lnTo>
                <a:lnTo>
                  <a:pt x="0" y="425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715393">
            <a:off x="16539995" y="8320303"/>
            <a:ext cx="1438610" cy="2248597"/>
          </a:xfrm>
          <a:custGeom>
            <a:avLst/>
            <a:gdLst/>
            <a:ahLst/>
            <a:cxnLst/>
            <a:rect l="l" t="t" r="r" b="b"/>
            <a:pathLst>
              <a:path w="1438610" h="2248597">
                <a:moveTo>
                  <a:pt x="0" y="0"/>
                </a:moveTo>
                <a:lnTo>
                  <a:pt x="1438610" y="0"/>
                </a:lnTo>
                <a:lnTo>
                  <a:pt x="1438610" y="2248597"/>
                </a:lnTo>
                <a:lnTo>
                  <a:pt x="0" y="2248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651729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-153617" y="2412790"/>
            <a:ext cx="5624310" cy="497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endParaRPr lang="en-US" sz="4000" dirty="0">
              <a:solidFill>
                <a:srgbClr val="1D604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SGK Tr.</a:t>
            </a:r>
            <a:r>
              <a:rPr lang="vi-VN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108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vòng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gấp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sách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và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tham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thử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thách</a:t>
            </a:r>
            <a:r>
              <a:rPr lang="en-US" sz="4000" dirty="0">
                <a:solidFill>
                  <a:srgbClr val="1D604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000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"/>
                <a:sym typeface="Roboto Condensed Bold"/>
              </a:rPr>
              <a:t>T</a:t>
            </a:r>
            <a:r>
              <a:rPr lang="en-US" sz="4000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rí </a:t>
            </a:r>
            <a:r>
              <a:rPr lang="en-US" sz="4000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nhớ</a:t>
            </a:r>
            <a:r>
              <a:rPr lang="en-US" sz="4000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tia</a:t>
            </a:r>
            <a:r>
              <a:rPr lang="en-US" sz="4000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chớp</a:t>
            </a:r>
            <a:r>
              <a:rPr lang="en-US" sz="4000" b="1" dirty="0">
                <a:solidFill>
                  <a:srgbClr val="1D604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600"/>
              </a:lnSpc>
            </a:pPr>
            <a:endParaRPr lang="en-US" sz="4000" b="1" dirty="0">
              <a:solidFill>
                <a:srgbClr val="1D604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800616" y="1698213"/>
            <a:ext cx="8376168" cy="636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Điền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các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cụm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từ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thích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hợp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vào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chỗ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trống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để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trả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lời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câu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hỏi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: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Thế nào là quảng cáo?</a:t>
            </a:r>
            <a:endParaRPr lang="en-US" sz="40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Văn bản quảng cáo hoặc tờ rơi về một sản phẩm hay một hoạt động là gì?</a:t>
            </a:r>
            <a:endParaRPr lang="en-US" sz="40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i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Kiểu văn bản quảng cáo có những yêu cầu gì về phương diện nội dung, cách thể hiện và bố cục?</a:t>
            </a:r>
            <a:endParaRPr lang="vi-VN" sz="4000" dirty="0">
              <a:solidFill>
                <a:srgbClr val="1D604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Mỗi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câu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trả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lời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đúng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cộng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+1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điểm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tích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cực</a:t>
            </a:r>
            <a:r>
              <a:rPr lang="en-US" sz="4000" b="1" dirty="0">
                <a:solidFill>
                  <a:srgbClr val="1D604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0114" y="1625443"/>
            <a:ext cx="17417849" cy="8141928"/>
            <a:chOff x="0" y="0"/>
            <a:chExt cx="4587417" cy="21443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7417" cy="2144376"/>
            </a:xfrm>
            <a:custGeom>
              <a:avLst/>
              <a:gdLst/>
              <a:ahLst/>
              <a:cxnLst/>
              <a:rect l="l" t="t" r="r" b="b"/>
              <a:pathLst>
                <a:path w="4587417" h="2144376">
                  <a:moveTo>
                    <a:pt x="22669" y="0"/>
                  </a:moveTo>
                  <a:lnTo>
                    <a:pt x="4564749" y="0"/>
                  </a:lnTo>
                  <a:cubicBezTo>
                    <a:pt x="4577268" y="0"/>
                    <a:pt x="4587417" y="10149"/>
                    <a:pt x="4587417" y="22669"/>
                  </a:cubicBezTo>
                  <a:lnTo>
                    <a:pt x="4587417" y="2121708"/>
                  </a:lnTo>
                  <a:cubicBezTo>
                    <a:pt x="4587417" y="2134227"/>
                    <a:pt x="4577268" y="2144376"/>
                    <a:pt x="4564749" y="2144376"/>
                  </a:cubicBezTo>
                  <a:lnTo>
                    <a:pt x="22669" y="2144376"/>
                  </a:lnTo>
                  <a:cubicBezTo>
                    <a:pt x="16656" y="2144376"/>
                    <a:pt x="10891" y="2141988"/>
                    <a:pt x="6639" y="2137737"/>
                  </a:cubicBezTo>
                  <a:cubicBezTo>
                    <a:pt x="2388" y="2133485"/>
                    <a:pt x="0" y="2127720"/>
                    <a:pt x="0" y="2121708"/>
                  </a:cubicBezTo>
                  <a:lnTo>
                    <a:pt x="0" y="22669"/>
                  </a:lnTo>
                  <a:cubicBezTo>
                    <a:pt x="0" y="10149"/>
                    <a:pt x="10149" y="0"/>
                    <a:pt x="2266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87417" cy="2172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0114" y="-318330"/>
            <a:ext cx="17286851" cy="1765390"/>
            <a:chOff x="0" y="0"/>
            <a:chExt cx="4552915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2916" cy="464959"/>
            </a:xfrm>
            <a:custGeom>
              <a:avLst/>
              <a:gdLst/>
              <a:ahLst/>
              <a:cxnLst/>
              <a:rect l="l" t="t" r="r" b="b"/>
              <a:pathLst>
                <a:path w="4552916" h="464959">
                  <a:moveTo>
                    <a:pt x="22840" y="0"/>
                  </a:moveTo>
                  <a:lnTo>
                    <a:pt x="4530075" y="0"/>
                  </a:lnTo>
                  <a:cubicBezTo>
                    <a:pt x="4536133" y="0"/>
                    <a:pt x="4541942" y="2406"/>
                    <a:pt x="4546226" y="6690"/>
                  </a:cubicBezTo>
                  <a:cubicBezTo>
                    <a:pt x="4550509" y="10973"/>
                    <a:pt x="4552916" y="16783"/>
                    <a:pt x="4552916" y="22840"/>
                  </a:cubicBezTo>
                  <a:lnTo>
                    <a:pt x="4552916" y="442118"/>
                  </a:lnTo>
                  <a:cubicBezTo>
                    <a:pt x="4552916" y="454733"/>
                    <a:pt x="4542689" y="464959"/>
                    <a:pt x="4530075" y="464959"/>
                  </a:cubicBezTo>
                  <a:lnTo>
                    <a:pt x="22840" y="464959"/>
                  </a:lnTo>
                  <a:cubicBezTo>
                    <a:pt x="10226" y="464959"/>
                    <a:pt x="0" y="454733"/>
                    <a:pt x="0" y="442118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552915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1571" y="2270007"/>
            <a:ext cx="16824857" cy="7262402"/>
            <a:chOff x="0" y="0"/>
            <a:chExt cx="4431238" cy="19127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31238" cy="1912732"/>
            </a:xfrm>
            <a:custGeom>
              <a:avLst/>
              <a:gdLst/>
              <a:ahLst/>
              <a:cxnLst/>
              <a:rect l="l" t="t" r="r" b="b"/>
              <a:pathLst>
                <a:path w="4431238" h="1912732">
                  <a:moveTo>
                    <a:pt x="23468" y="0"/>
                  </a:moveTo>
                  <a:lnTo>
                    <a:pt x="4407770" y="0"/>
                  </a:lnTo>
                  <a:cubicBezTo>
                    <a:pt x="4413995" y="0"/>
                    <a:pt x="4419964" y="2472"/>
                    <a:pt x="4424364" y="6873"/>
                  </a:cubicBezTo>
                  <a:cubicBezTo>
                    <a:pt x="4428766" y="11274"/>
                    <a:pt x="4431238" y="17244"/>
                    <a:pt x="4431238" y="23468"/>
                  </a:cubicBezTo>
                  <a:lnTo>
                    <a:pt x="4431238" y="1889264"/>
                  </a:lnTo>
                  <a:cubicBezTo>
                    <a:pt x="4431238" y="1902225"/>
                    <a:pt x="4420731" y="1912732"/>
                    <a:pt x="4407770" y="1912732"/>
                  </a:cubicBezTo>
                  <a:lnTo>
                    <a:pt x="23468" y="1912732"/>
                  </a:lnTo>
                  <a:cubicBezTo>
                    <a:pt x="10507" y="1912732"/>
                    <a:pt x="0" y="1902225"/>
                    <a:pt x="0" y="1889264"/>
                  </a:cubicBezTo>
                  <a:lnTo>
                    <a:pt x="0" y="23468"/>
                  </a:lnTo>
                  <a:cubicBezTo>
                    <a:pt x="0" y="10507"/>
                    <a:pt x="10507" y="0"/>
                    <a:pt x="234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31238" cy="1941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01665" flipH="1">
            <a:off x="197452" y="-924058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2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2" y="4742236"/>
                </a:lnTo>
                <a:lnTo>
                  <a:pt x="21162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5239" y="7448279"/>
            <a:ext cx="1407914" cy="3018567"/>
          </a:xfrm>
          <a:custGeom>
            <a:avLst/>
            <a:gdLst/>
            <a:ahLst/>
            <a:cxnLst/>
            <a:rect l="l" t="t" r="r" b="b"/>
            <a:pathLst>
              <a:path w="1407914" h="3018567">
                <a:moveTo>
                  <a:pt x="0" y="0"/>
                </a:moveTo>
                <a:lnTo>
                  <a:pt x="1407913" y="0"/>
                </a:lnTo>
                <a:lnTo>
                  <a:pt x="1407913" y="3018566"/>
                </a:lnTo>
                <a:lnTo>
                  <a:pt x="0" y="301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28700" y="3817913"/>
            <a:ext cx="15736539" cy="604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039"/>
              </a:lnSpc>
              <a:buFont typeface="Arial"/>
              <a:buChar char="•"/>
            </a:pP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 bản quảng cáo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là kiểu văn bản kết hợp sử dụng phương tiện ngôn ngữ và phi ngôn ngữ nhằm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...............................người đọc, người xem sử dụng sản phẩm hoặc tham gia hoạt động. Văn bản này tiếp cận người đọc, người xem qua các phương tiện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(2) 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......................................... (báo, tạp chí, trang thông tin điện tử,…) và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(3)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...................................... (sách in, tranh ảnh, tờ rơi,…)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5A311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096081" y="9258300"/>
            <a:ext cx="746229" cy="665822"/>
          </a:xfrm>
          <a:custGeom>
            <a:avLst/>
            <a:gdLst/>
            <a:ahLst/>
            <a:cxnLst/>
            <a:rect l="l" t="t" r="r" b="b"/>
            <a:pathLst>
              <a:path w="746229" h="665822">
                <a:moveTo>
                  <a:pt x="0" y="0"/>
                </a:moveTo>
                <a:lnTo>
                  <a:pt x="746229" y="0"/>
                </a:lnTo>
                <a:lnTo>
                  <a:pt x="746229" y="665822"/>
                </a:lnTo>
                <a:lnTo>
                  <a:pt x="0" y="665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250928" y="2707662"/>
            <a:ext cx="14732727" cy="114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9"/>
              </a:lnSpc>
            </a:pPr>
            <a:r>
              <a:rPr lang="en-US" sz="9299">
                <a:solidFill>
                  <a:srgbClr val="2E826E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TRÍ NHỚ TIA CHỚP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51015" y="4989759"/>
            <a:ext cx="3381629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thuyết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phục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41830" y="6650251"/>
            <a:ext cx="5072174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thông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tin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đại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chúng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17291" y="7506787"/>
            <a:ext cx="5072174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các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xuất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bản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phẩm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0114" y="1625443"/>
            <a:ext cx="17417849" cy="8141928"/>
            <a:chOff x="0" y="0"/>
            <a:chExt cx="4587417" cy="21443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7417" cy="2144376"/>
            </a:xfrm>
            <a:custGeom>
              <a:avLst/>
              <a:gdLst/>
              <a:ahLst/>
              <a:cxnLst/>
              <a:rect l="l" t="t" r="r" b="b"/>
              <a:pathLst>
                <a:path w="4587417" h="2144376">
                  <a:moveTo>
                    <a:pt x="22669" y="0"/>
                  </a:moveTo>
                  <a:lnTo>
                    <a:pt x="4564749" y="0"/>
                  </a:lnTo>
                  <a:cubicBezTo>
                    <a:pt x="4577268" y="0"/>
                    <a:pt x="4587417" y="10149"/>
                    <a:pt x="4587417" y="22669"/>
                  </a:cubicBezTo>
                  <a:lnTo>
                    <a:pt x="4587417" y="2121708"/>
                  </a:lnTo>
                  <a:cubicBezTo>
                    <a:pt x="4587417" y="2134227"/>
                    <a:pt x="4577268" y="2144376"/>
                    <a:pt x="4564749" y="2144376"/>
                  </a:cubicBezTo>
                  <a:lnTo>
                    <a:pt x="22669" y="2144376"/>
                  </a:lnTo>
                  <a:cubicBezTo>
                    <a:pt x="16656" y="2144376"/>
                    <a:pt x="10891" y="2141988"/>
                    <a:pt x="6639" y="2137737"/>
                  </a:cubicBezTo>
                  <a:cubicBezTo>
                    <a:pt x="2388" y="2133485"/>
                    <a:pt x="0" y="2127720"/>
                    <a:pt x="0" y="2121708"/>
                  </a:cubicBezTo>
                  <a:lnTo>
                    <a:pt x="0" y="22669"/>
                  </a:lnTo>
                  <a:cubicBezTo>
                    <a:pt x="0" y="10149"/>
                    <a:pt x="10149" y="0"/>
                    <a:pt x="2266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87417" cy="2172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0114" y="-318330"/>
            <a:ext cx="17286851" cy="1765390"/>
            <a:chOff x="0" y="0"/>
            <a:chExt cx="4552915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2916" cy="464959"/>
            </a:xfrm>
            <a:custGeom>
              <a:avLst/>
              <a:gdLst/>
              <a:ahLst/>
              <a:cxnLst/>
              <a:rect l="l" t="t" r="r" b="b"/>
              <a:pathLst>
                <a:path w="4552916" h="464959">
                  <a:moveTo>
                    <a:pt x="22840" y="0"/>
                  </a:moveTo>
                  <a:lnTo>
                    <a:pt x="4530075" y="0"/>
                  </a:lnTo>
                  <a:cubicBezTo>
                    <a:pt x="4536133" y="0"/>
                    <a:pt x="4541942" y="2406"/>
                    <a:pt x="4546226" y="6690"/>
                  </a:cubicBezTo>
                  <a:cubicBezTo>
                    <a:pt x="4550509" y="10973"/>
                    <a:pt x="4552916" y="16783"/>
                    <a:pt x="4552916" y="22840"/>
                  </a:cubicBezTo>
                  <a:lnTo>
                    <a:pt x="4552916" y="442118"/>
                  </a:lnTo>
                  <a:cubicBezTo>
                    <a:pt x="4552916" y="454733"/>
                    <a:pt x="4542689" y="464959"/>
                    <a:pt x="4530075" y="464959"/>
                  </a:cubicBezTo>
                  <a:lnTo>
                    <a:pt x="22840" y="464959"/>
                  </a:lnTo>
                  <a:cubicBezTo>
                    <a:pt x="10226" y="464959"/>
                    <a:pt x="0" y="454733"/>
                    <a:pt x="0" y="442118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552915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1571" y="2270007"/>
            <a:ext cx="16824857" cy="7262402"/>
            <a:chOff x="0" y="0"/>
            <a:chExt cx="4431238" cy="19127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31238" cy="1912732"/>
            </a:xfrm>
            <a:custGeom>
              <a:avLst/>
              <a:gdLst/>
              <a:ahLst/>
              <a:cxnLst/>
              <a:rect l="l" t="t" r="r" b="b"/>
              <a:pathLst>
                <a:path w="4431238" h="1912732">
                  <a:moveTo>
                    <a:pt x="23468" y="0"/>
                  </a:moveTo>
                  <a:lnTo>
                    <a:pt x="4407770" y="0"/>
                  </a:lnTo>
                  <a:cubicBezTo>
                    <a:pt x="4413995" y="0"/>
                    <a:pt x="4419964" y="2472"/>
                    <a:pt x="4424364" y="6873"/>
                  </a:cubicBezTo>
                  <a:cubicBezTo>
                    <a:pt x="4428766" y="11274"/>
                    <a:pt x="4431238" y="17244"/>
                    <a:pt x="4431238" y="23468"/>
                  </a:cubicBezTo>
                  <a:lnTo>
                    <a:pt x="4431238" y="1889264"/>
                  </a:lnTo>
                  <a:cubicBezTo>
                    <a:pt x="4431238" y="1902225"/>
                    <a:pt x="4420731" y="1912732"/>
                    <a:pt x="4407770" y="1912732"/>
                  </a:cubicBezTo>
                  <a:lnTo>
                    <a:pt x="23468" y="1912732"/>
                  </a:lnTo>
                  <a:cubicBezTo>
                    <a:pt x="10507" y="1912732"/>
                    <a:pt x="0" y="1902225"/>
                    <a:pt x="0" y="1889264"/>
                  </a:cubicBezTo>
                  <a:lnTo>
                    <a:pt x="0" y="23468"/>
                  </a:lnTo>
                  <a:cubicBezTo>
                    <a:pt x="0" y="10507"/>
                    <a:pt x="10507" y="0"/>
                    <a:pt x="234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31238" cy="1941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01665" flipH="1">
            <a:off x="197452" y="-924058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2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2" y="4742236"/>
                </a:lnTo>
                <a:lnTo>
                  <a:pt x="21162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5239" y="7448279"/>
            <a:ext cx="1407914" cy="3018567"/>
          </a:xfrm>
          <a:custGeom>
            <a:avLst/>
            <a:gdLst/>
            <a:ahLst/>
            <a:cxnLst/>
            <a:rect l="l" t="t" r="r" b="b"/>
            <a:pathLst>
              <a:path w="1407914" h="3018567">
                <a:moveTo>
                  <a:pt x="0" y="0"/>
                </a:moveTo>
                <a:lnTo>
                  <a:pt x="1407913" y="0"/>
                </a:lnTo>
                <a:lnTo>
                  <a:pt x="1407913" y="3018566"/>
                </a:lnTo>
                <a:lnTo>
                  <a:pt x="0" y="301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69676" y="3497285"/>
            <a:ext cx="16527729" cy="354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159"/>
              </a:lnSpc>
              <a:buFont typeface="Arial"/>
              <a:buChar char="•"/>
            </a:pP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Tờ rơi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là một dạng của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(4) 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........................................., có kích thước nhỏ, được in trên một hoặc cả hai mặt của một tờ giấy (thường là khổ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(5)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.................). Ưu điểm của quảng cáo bằng tờ rơi so với các hình thức quảng cáo khác là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(6)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........................,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(7)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.......................... người đọc, người xem.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7061734" y="9167256"/>
            <a:ext cx="746229" cy="665822"/>
          </a:xfrm>
          <a:custGeom>
            <a:avLst/>
            <a:gdLst/>
            <a:ahLst/>
            <a:cxnLst/>
            <a:rect l="l" t="t" r="r" b="b"/>
            <a:pathLst>
              <a:path w="746229" h="665822">
                <a:moveTo>
                  <a:pt x="0" y="0"/>
                </a:moveTo>
                <a:lnTo>
                  <a:pt x="746229" y="0"/>
                </a:lnTo>
                <a:lnTo>
                  <a:pt x="746229" y="665822"/>
                </a:lnTo>
                <a:lnTo>
                  <a:pt x="0" y="665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32512" y="2595249"/>
            <a:ext cx="14732727" cy="96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7800">
                <a:solidFill>
                  <a:srgbClr val="2E826E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TRÍ NHỚ TIA CHỚP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4434" y="3705845"/>
            <a:ext cx="5072174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văn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bản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quảng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cáo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55563" y="5545968"/>
            <a:ext cx="2410466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A4, A5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53082" y="6407023"/>
            <a:ext cx="3147831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chi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phí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thấp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873165" y="6407023"/>
            <a:ext cx="3147831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dễ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tiếp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cận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1571" y="7428626"/>
            <a:ext cx="16527729" cy="1738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715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dung: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b="1" dirty="0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(8) 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.............................................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ưu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kênh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chữ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kênh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34588" y="7591154"/>
            <a:ext cx="5200687" cy="42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cung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cấp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thông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tin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0114" y="1625443"/>
            <a:ext cx="17417849" cy="8141928"/>
            <a:chOff x="0" y="0"/>
            <a:chExt cx="4587417" cy="21443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7417" cy="2144376"/>
            </a:xfrm>
            <a:custGeom>
              <a:avLst/>
              <a:gdLst/>
              <a:ahLst/>
              <a:cxnLst/>
              <a:rect l="l" t="t" r="r" b="b"/>
              <a:pathLst>
                <a:path w="4587417" h="2144376">
                  <a:moveTo>
                    <a:pt x="22669" y="0"/>
                  </a:moveTo>
                  <a:lnTo>
                    <a:pt x="4564749" y="0"/>
                  </a:lnTo>
                  <a:cubicBezTo>
                    <a:pt x="4577268" y="0"/>
                    <a:pt x="4587417" y="10149"/>
                    <a:pt x="4587417" y="22669"/>
                  </a:cubicBezTo>
                  <a:lnTo>
                    <a:pt x="4587417" y="2121708"/>
                  </a:lnTo>
                  <a:cubicBezTo>
                    <a:pt x="4587417" y="2134227"/>
                    <a:pt x="4577268" y="2144376"/>
                    <a:pt x="4564749" y="2144376"/>
                  </a:cubicBezTo>
                  <a:lnTo>
                    <a:pt x="22669" y="2144376"/>
                  </a:lnTo>
                  <a:cubicBezTo>
                    <a:pt x="16656" y="2144376"/>
                    <a:pt x="10891" y="2141988"/>
                    <a:pt x="6639" y="2137737"/>
                  </a:cubicBezTo>
                  <a:cubicBezTo>
                    <a:pt x="2388" y="2133485"/>
                    <a:pt x="0" y="2127720"/>
                    <a:pt x="0" y="2121708"/>
                  </a:cubicBezTo>
                  <a:lnTo>
                    <a:pt x="0" y="22669"/>
                  </a:lnTo>
                  <a:cubicBezTo>
                    <a:pt x="0" y="10149"/>
                    <a:pt x="10149" y="0"/>
                    <a:pt x="2266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87417" cy="2172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0114" y="-318330"/>
            <a:ext cx="17286851" cy="1765390"/>
            <a:chOff x="0" y="0"/>
            <a:chExt cx="4552915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2916" cy="464959"/>
            </a:xfrm>
            <a:custGeom>
              <a:avLst/>
              <a:gdLst/>
              <a:ahLst/>
              <a:cxnLst/>
              <a:rect l="l" t="t" r="r" b="b"/>
              <a:pathLst>
                <a:path w="4552916" h="464959">
                  <a:moveTo>
                    <a:pt x="22840" y="0"/>
                  </a:moveTo>
                  <a:lnTo>
                    <a:pt x="4530075" y="0"/>
                  </a:lnTo>
                  <a:cubicBezTo>
                    <a:pt x="4536133" y="0"/>
                    <a:pt x="4541942" y="2406"/>
                    <a:pt x="4546226" y="6690"/>
                  </a:cubicBezTo>
                  <a:cubicBezTo>
                    <a:pt x="4550509" y="10973"/>
                    <a:pt x="4552916" y="16783"/>
                    <a:pt x="4552916" y="22840"/>
                  </a:cubicBezTo>
                  <a:lnTo>
                    <a:pt x="4552916" y="442118"/>
                  </a:lnTo>
                  <a:cubicBezTo>
                    <a:pt x="4552916" y="454733"/>
                    <a:pt x="4542689" y="464959"/>
                    <a:pt x="4530075" y="464959"/>
                  </a:cubicBezTo>
                  <a:lnTo>
                    <a:pt x="22840" y="464959"/>
                  </a:lnTo>
                  <a:cubicBezTo>
                    <a:pt x="10226" y="464959"/>
                    <a:pt x="0" y="454733"/>
                    <a:pt x="0" y="442118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552915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5563" y="2270007"/>
            <a:ext cx="15728091" cy="6988293"/>
            <a:chOff x="0" y="0"/>
            <a:chExt cx="4142378" cy="18405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42378" cy="1840538"/>
            </a:xfrm>
            <a:custGeom>
              <a:avLst/>
              <a:gdLst/>
              <a:ahLst/>
              <a:cxnLst/>
              <a:rect l="l" t="t" r="r" b="b"/>
              <a:pathLst>
                <a:path w="4142378" h="1840538">
                  <a:moveTo>
                    <a:pt x="25104" y="0"/>
                  </a:moveTo>
                  <a:lnTo>
                    <a:pt x="4117274" y="0"/>
                  </a:lnTo>
                  <a:cubicBezTo>
                    <a:pt x="4123932" y="0"/>
                    <a:pt x="4130317" y="2645"/>
                    <a:pt x="4135025" y="7353"/>
                  </a:cubicBezTo>
                  <a:cubicBezTo>
                    <a:pt x="4139733" y="12061"/>
                    <a:pt x="4142378" y="18446"/>
                    <a:pt x="4142378" y="25104"/>
                  </a:cubicBezTo>
                  <a:lnTo>
                    <a:pt x="4142378" y="1815434"/>
                  </a:lnTo>
                  <a:cubicBezTo>
                    <a:pt x="4142378" y="1822092"/>
                    <a:pt x="4139733" y="1828477"/>
                    <a:pt x="4135025" y="1833185"/>
                  </a:cubicBezTo>
                  <a:cubicBezTo>
                    <a:pt x="4130317" y="1837893"/>
                    <a:pt x="4123932" y="1840538"/>
                    <a:pt x="4117274" y="1840538"/>
                  </a:cubicBezTo>
                  <a:lnTo>
                    <a:pt x="25104" y="1840538"/>
                  </a:lnTo>
                  <a:cubicBezTo>
                    <a:pt x="18446" y="1840538"/>
                    <a:pt x="12061" y="1837893"/>
                    <a:pt x="7353" y="1833185"/>
                  </a:cubicBezTo>
                  <a:cubicBezTo>
                    <a:pt x="2645" y="1828477"/>
                    <a:pt x="0" y="1822092"/>
                    <a:pt x="0" y="1815434"/>
                  </a:cubicBezTo>
                  <a:lnTo>
                    <a:pt x="0" y="25104"/>
                  </a:lnTo>
                  <a:cubicBezTo>
                    <a:pt x="0" y="18446"/>
                    <a:pt x="2645" y="12061"/>
                    <a:pt x="7353" y="7353"/>
                  </a:cubicBezTo>
                  <a:cubicBezTo>
                    <a:pt x="12061" y="2645"/>
                    <a:pt x="18446" y="0"/>
                    <a:pt x="2510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142378" cy="1869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01665" flipH="1">
            <a:off x="197452" y="-924058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2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2" y="4742236"/>
                </a:lnTo>
                <a:lnTo>
                  <a:pt x="21162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5239" y="7448279"/>
            <a:ext cx="1407914" cy="3018567"/>
          </a:xfrm>
          <a:custGeom>
            <a:avLst/>
            <a:gdLst/>
            <a:ahLst/>
            <a:cxnLst/>
            <a:rect l="l" t="t" r="r" b="b"/>
            <a:pathLst>
              <a:path w="1407914" h="3018567">
                <a:moveTo>
                  <a:pt x="0" y="0"/>
                </a:moveTo>
                <a:lnTo>
                  <a:pt x="1407913" y="0"/>
                </a:lnTo>
                <a:lnTo>
                  <a:pt x="1407913" y="3018566"/>
                </a:lnTo>
                <a:lnTo>
                  <a:pt x="0" y="301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061734" y="8957562"/>
            <a:ext cx="746229" cy="665822"/>
          </a:xfrm>
          <a:custGeom>
            <a:avLst/>
            <a:gdLst/>
            <a:ahLst/>
            <a:cxnLst/>
            <a:rect l="l" t="t" r="r" b="b"/>
            <a:pathLst>
              <a:path w="746229" h="665822">
                <a:moveTo>
                  <a:pt x="0" y="0"/>
                </a:moveTo>
                <a:lnTo>
                  <a:pt x="746229" y="0"/>
                </a:lnTo>
                <a:lnTo>
                  <a:pt x="746229" y="665822"/>
                </a:lnTo>
                <a:lnTo>
                  <a:pt x="0" y="665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32512" y="2595249"/>
            <a:ext cx="14732727" cy="96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7800">
                <a:solidFill>
                  <a:srgbClr val="2E826E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TRÍ NHỚ TIA CHỚP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65047" y="4108845"/>
            <a:ext cx="14909122" cy="44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159"/>
              </a:lnSpc>
              <a:buFont typeface="Arial"/>
              <a:buChar char="•"/>
            </a:pP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Ngôn ngữ: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(9)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........................, có sắc thái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(10) 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........................ để khẳng định chất lượng, ưu điểm của sản phẩm/ dịch vụ/ hoạt động hoặc sử dụng tên/ hình ảnh người nổi tiếng để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(11)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........................................................; phối hợp các cỡ chữ, kiểu chữ, màu sắc đậm nhạt,…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86743" y="4187006"/>
            <a:ext cx="3186422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ngắn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gọn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96864" y="4300475"/>
            <a:ext cx="3186422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tích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cực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45016" y="7025209"/>
            <a:ext cx="7358829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chứng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thực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cho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chất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lượng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0114" y="1625443"/>
            <a:ext cx="17417849" cy="8141928"/>
            <a:chOff x="0" y="0"/>
            <a:chExt cx="4587417" cy="21443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7417" cy="2144376"/>
            </a:xfrm>
            <a:custGeom>
              <a:avLst/>
              <a:gdLst/>
              <a:ahLst/>
              <a:cxnLst/>
              <a:rect l="l" t="t" r="r" b="b"/>
              <a:pathLst>
                <a:path w="4587417" h="2144376">
                  <a:moveTo>
                    <a:pt x="22669" y="0"/>
                  </a:moveTo>
                  <a:lnTo>
                    <a:pt x="4564749" y="0"/>
                  </a:lnTo>
                  <a:cubicBezTo>
                    <a:pt x="4577268" y="0"/>
                    <a:pt x="4587417" y="10149"/>
                    <a:pt x="4587417" y="22669"/>
                  </a:cubicBezTo>
                  <a:lnTo>
                    <a:pt x="4587417" y="2121708"/>
                  </a:lnTo>
                  <a:cubicBezTo>
                    <a:pt x="4587417" y="2134227"/>
                    <a:pt x="4577268" y="2144376"/>
                    <a:pt x="4564749" y="2144376"/>
                  </a:cubicBezTo>
                  <a:lnTo>
                    <a:pt x="22669" y="2144376"/>
                  </a:lnTo>
                  <a:cubicBezTo>
                    <a:pt x="16656" y="2144376"/>
                    <a:pt x="10891" y="2141988"/>
                    <a:pt x="6639" y="2137737"/>
                  </a:cubicBezTo>
                  <a:cubicBezTo>
                    <a:pt x="2388" y="2133485"/>
                    <a:pt x="0" y="2127720"/>
                    <a:pt x="0" y="2121708"/>
                  </a:cubicBezTo>
                  <a:lnTo>
                    <a:pt x="0" y="22669"/>
                  </a:lnTo>
                  <a:cubicBezTo>
                    <a:pt x="0" y="10149"/>
                    <a:pt x="10149" y="0"/>
                    <a:pt x="22669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87417" cy="2172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0114" y="-318330"/>
            <a:ext cx="17286851" cy="1765390"/>
            <a:chOff x="0" y="0"/>
            <a:chExt cx="4552915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2916" cy="464959"/>
            </a:xfrm>
            <a:custGeom>
              <a:avLst/>
              <a:gdLst/>
              <a:ahLst/>
              <a:cxnLst/>
              <a:rect l="l" t="t" r="r" b="b"/>
              <a:pathLst>
                <a:path w="4552916" h="464959">
                  <a:moveTo>
                    <a:pt x="22840" y="0"/>
                  </a:moveTo>
                  <a:lnTo>
                    <a:pt x="4530075" y="0"/>
                  </a:lnTo>
                  <a:cubicBezTo>
                    <a:pt x="4536133" y="0"/>
                    <a:pt x="4541942" y="2406"/>
                    <a:pt x="4546226" y="6690"/>
                  </a:cubicBezTo>
                  <a:cubicBezTo>
                    <a:pt x="4550509" y="10973"/>
                    <a:pt x="4552916" y="16783"/>
                    <a:pt x="4552916" y="22840"/>
                  </a:cubicBezTo>
                  <a:lnTo>
                    <a:pt x="4552916" y="442118"/>
                  </a:lnTo>
                  <a:cubicBezTo>
                    <a:pt x="4552916" y="454733"/>
                    <a:pt x="4542689" y="464959"/>
                    <a:pt x="4530075" y="464959"/>
                  </a:cubicBezTo>
                  <a:lnTo>
                    <a:pt x="22840" y="464959"/>
                  </a:lnTo>
                  <a:cubicBezTo>
                    <a:pt x="10226" y="464959"/>
                    <a:pt x="0" y="454733"/>
                    <a:pt x="0" y="442118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solidFill>
              <a:srgbClr val="9CCA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552915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252023"/>
            <a:ext cx="16230600" cy="7006277"/>
            <a:chOff x="0" y="0"/>
            <a:chExt cx="4274726" cy="18452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4726" cy="1845275"/>
            </a:xfrm>
            <a:custGeom>
              <a:avLst/>
              <a:gdLst/>
              <a:ahLst/>
              <a:cxnLst/>
              <a:rect l="l" t="t" r="r" b="b"/>
              <a:pathLst>
                <a:path w="4274726" h="184527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820948"/>
                  </a:lnTo>
                  <a:cubicBezTo>
                    <a:pt x="4274726" y="1834383"/>
                    <a:pt x="4263834" y="1845275"/>
                    <a:pt x="4250399" y="1845275"/>
                  </a:cubicBezTo>
                  <a:lnTo>
                    <a:pt x="24327" y="1845275"/>
                  </a:lnTo>
                  <a:cubicBezTo>
                    <a:pt x="10891" y="1845275"/>
                    <a:pt x="0" y="1834383"/>
                    <a:pt x="0" y="182094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274726" cy="1873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01665" flipH="1">
            <a:off x="197452" y="-924058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2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2" y="4742236"/>
                </a:lnTo>
                <a:lnTo>
                  <a:pt x="21162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5239" y="7448279"/>
            <a:ext cx="1407914" cy="3018567"/>
          </a:xfrm>
          <a:custGeom>
            <a:avLst/>
            <a:gdLst/>
            <a:ahLst/>
            <a:cxnLst/>
            <a:rect l="l" t="t" r="r" b="b"/>
            <a:pathLst>
              <a:path w="1407914" h="3018567">
                <a:moveTo>
                  <a:pt x="0" y="0"/>
                </a:moveTo>
                <a:lnTo>
                  <a:pt x="1407913" y="0"/>
                </a:lnTo>
                <a:lnTo>
                  <a:pt x="1407913" y="3018566"/>
                </a:lnTo>
                <a:lnTo>
                  <a:pt x="0" y="301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096081" y="9258300"/>
            <a:ext cx="746229" cy="665822"/>
          </a:xfrm>
          <a:custGeom>
            <a:avLst/>
            <a:gdLst/>
            <a:ahLst/>
            <a:cxnLst/>
            <a:rect l="l" t="t" r="r" b="b"/>
            <a:pathLst>
              <a:path w="746229" h="665822">
                <a:moveTo>
                  <a:pt x="0" y="0"/>
                </a:moveTo>
                <a:lnTo>
                  <a:pt x="746229" y="0"/>
                </a:lnTo>
                <a:lnTo>
                  <a:pt x="746229" y="665822"/>
                </a:lnTo>
                <a:lnTo>
                  <a:pt x="0" y="665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32512" y="2595249"/>
            <a:ext cx="14732727" cy="96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7800">
                <a:solidFill>
                  <a:srgbClr val="2E826E"/>
                </a:solidFill>
                <a:latin typeface="#9Slide07 IcielSoup of Justice"/>
                <a:ea typeface="#9Slide07 IcielSoup of Justice"/>
                <a:cs typeface="#9Slide07 IcielSoup of Justice"/>
                <a:sym typeface="#9Slide07 IcielSoup of Justice"/>
              </a:rPr>
              <a:t>TRÍ NHỚ TIA CHỚP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4992" y="3805972"/>
            <a:ext cx="14123854" cy="354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159"/>
              </a:lnSpc>
              <a:buFont typeface="Arial"/>
              <a:buChar char="•"/>
            </a:pP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 đồ, hình ảnh, biểu tượng,….: có đường nét, màu sắc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(12) 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....................., tác động mạnh đến thị giác, thính giác người đọc, người xem nhằm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(13)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..................................., hữu ích của sản phẩm/ dịch vụ/ hoạt động.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96361" y="5898036"/>
            <a:ext cx="4805028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làm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rõ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tính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ưu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việt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53113" y="7752273"/>
            <a:ext cx="15151407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159"/>
              </a:lnSpc>
              <a:buFont typeface="Arial"/>
              <a:buChar char="•"/>
            </a:pP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Tiêu đề: </a:t>
            </a:r>
            <a:r>
              <a:rPr lang="en-US" sz="3999" b="1">
                <a:solidFill>
                  <a:srgbClr val="5A31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(14)</a:t>
            </a:r>
            <a:r>
              <a:rPr lang="en-US" sz="3999">
                <a:solidFill>
                  <a:srgbClr val="5A311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........................................ sản phẩm/ dịch vụ/ hoạt động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4424" y="4993061"/>
            <a:ext cx="2467041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nổi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bật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419063" y="7968828"/>
            <a:ext cx="4805028" cy="44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giới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thiệu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khái</a:t>
            </a:r>
            <a:r>
              <a:rPr lang="en-US" sz="3860" b="1" dirty="0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860" b="1" dirty="0" err="1">
                <a:solidFill>
                  <a:srgbClr val="C46848"/>
                </a:solidFill>
                <a:latin typeface="Fraunces Bold"/>
                <a:ea typeface="Fraunces Bold"/>
                <a:cs typeface="Fraunces Bold"/>
                <a:sym typeface="Fraunces Bold"/>
              </a:rPr>
              <a:t>quát</a:t>
            </a:r>
            <a:endParaRPr lang="en-US" sz="3860" b="1" dirty="0">
              <a:solidFill>
                <a:srgbClr val="C46848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2387</Words>
  <Application>Microsoft Office PowerPoint</Application>
  <PresentationFormat>Custom</PresentationFormat>
  <Paragraphs>172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Roboto Condensed Bold</vt:lpstr>
      <vt:lpstr>Calibri</vt:lpstr>
      <vt:lpstr>#9Slide05 IcielSanelma</vt:lpstr>
      <vt:lpstr>#9Slide07 SVNUT Triumph Press</vt:lpstr>
      <vt:lpstr>#9Slide05 Aphrodite Pro</vt:lpstr>
      <vt:lpstr>Arial</vt:lpstr>
      <vt:lpstr>Dancing Script Bold</vt:lpstr>
      <vt:lpstr>Roboto Condensed Bold Italics</vt:lpstr>
      <vt:lpstr>Wingdings</vt:lpstr>
      <vt:lpstr>Fraunces Bold</vt:lpstr>
      <vt:lpstr>Roboto Slab Bold</vt:lpstr>
      <vt:lpstr>Roboto Condensed</vt:lpstr>
      <vt:lpstr>Roboto Condensed Italics</vt:lpstr>
      <vt:lpstr>#9Slide07 IcielSoup of Justice</vt:lpstr>
      <vt:lpstr>Fraunces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9CT_B6_Viet_Viet bai van ban quang cao hoac to roi ve mot san pham hay mot hoat dong</dc:title>
  <cp:lastModifiedBy>Nguyen Trung Nhut</cp:lastModifiedBy>
  <cp:revision>7</cp:revision>
  <dcterms:created xsi:type="dcterms:W3CDTF">2006-08-16T00:00:00Z</dcterms:created>
  <dcterms:modified xsi:type="dcterms:W3CDTF">2025-01-02T12:25:22Z</dcterms:modified>
  <dc:identifier>DAGQiYpJwuc</dc:identifier>
</cp:coreProperties>
</file>