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9Slide05 Aphrodite Pro" panose="02000000000000000000" pitchFamily="2" charset="0"/>
      <p:regular r:id="rId39"/>
    </p:embeddedFont>
    <p:embeddedFont>
      <p:font typeface="#9Slide05 VL Fadilla" pitchFamily="2" charset="0"/>
      <p:regular r:id="rId40"/>
    </p:embeddedFont>
    <p:embeddedFont>
      <p:font typeface="#9Slide07 Crocante" panose="02000000000000000000" pitchFamily="2" charset="0"/>
      <p:regular r:id="rId41"/>
    </p:embeddedFont>
    <p:embeddedFont>
      <p:font typeface="Anton" panose="020F0502020204030204" pitchFamily="2" charset="0"/>
      <p:regular r:id="rId42"/>
    </p:embeddedFont>
    <p:embeddedFont>
      <p:font typeface="Fraunces Bold" panose="020B0604020202020204" charset="0"/>
      <p:regular r:id="rId43"/>
    </p:embeddedFont>
    <p:embeddedFont>
      <p:font typeface="Roboto Bold" panose="020B0604020202020204" charset="0"/>
      <p:regular r:id="rId44"/>
    </p:embeddedFont>
    <p:embeddedFont>
      <p:font typeface="Roboto Condensed" panose="02000000000000000000" pitchFamily="2" charset="0"/>
      <p:regular r:id="rId45"/>
    </p:embeddedFont>
    <p:embeddedFont>
      <p:font typeface="Roboto Condensed Bold" panose="02000000000000000000" charset="0"/>
      <p:regular r:id="rId46"/>
    </p:embeddedFont>
    <p:embeddedFont>
      <p:font typeface="Roboto Condensed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svg"/><Relationship Id="rId10"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37.svg"/><Relationship Id="rId4" Type="http://schemas.openxmlformats.org/officeDocument/2006/relationships/image" Target="../media/image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41.svg"/><Relationship Id="rId4" Type="http://schemas.openxmlformats.org/officeDocument/2006/relationships/image" Target="../media/image2.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sv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9.png"/><Relationship Id="rId5" Type="http://schemas.openxmlformats.org/officeDocument/2006/relationships/image" Target="../media/image3.sv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21.xml"/><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3.sv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2.png"/><Relationship Id="rId9" Type="http://schemas.openxmlformats.org/officeDocument/2006/relationships/image" Target="../media/image53.png"/><Relationship Id="rId14" Type="http://schemas.openxmlformats.org/officeDocument/2006/relationships/image" Target="../media/image58.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sv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sv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64.svg"/><Relationship Id="rId4" Type="http://schemas.openxmlformats.org/officeDocument/2006/relationships/image" Target="../media/image2.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10.svg"/><Relationship Id="rId2" Type="http://schemas.openxmlformats.org/officeDocument/2006/relationships/notesSlide" Target="../notesSlides/notesSlide25.xml"/><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3.svg"/><Relationship Id="rId15" Type="http://schemas.openxmlformats.org/officeDocument/2006/relationships/image" Target="../media/image47.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65.png"/><Relationship Id="rId14"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sv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70.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3.svg"/><Relationship Id="rId10" Type="http://schemas.openxmlformats.org/officeDocument/2006/relationships/image" Target="../media/image68.svg"/><Relationship Id="rId4" Type="http://schemas.openxmlformats.org/officeDocument/2006/relationships/image" Target="../media/image2.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70.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3.svg"/><Relationship Id="rId10" Type="http://schemas.openxmlformats.org/officeDocument/2006/relationships/image" Target="../media/image68.svg"/><Relationship Id="rId4" Type="http://schemas.openxmlformats.org/officeDocument/2006/relationships/image" Target="../media/image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7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3.svg"/><Relationship Id="rId10" Type="http://schemas.openxmlformats.org/officeDocument/2006/relationships/image" Target="../media/image72.svg"/><Relationship Id="rId4" Type="http://schemas.openxmlformats.org/officeDocument/2006/relationships/image" Target="../media/image2.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png"/><Relationship Id="rId7" Type="http://schemas.openxmlformats.org/officeDocument/2006/relationships/image" Target="../media/image69.png"/><Relationship Id="rId12" Type="http://schemas.openxmlformats.org/officeDocument/2006/relationships/image" Target="../media/image76.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5.png"/><Relationship Id="rId5" Type="http://schemas.openxmlformats.org/officeDocument/2006/relationships/image" Target="../media/image3.svg"/><Relationship Id="rId10" Type="http://schemas.openxmlformats.org/officeDocument/2006/relationships/image" Target="../media/image74.svg"/><Relationship Id="rId4" Type="http://schemas.openxmlformats.org/officeDocument/2006/relationships/image" Target="../media/image2.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8.svg"/><Relationship Id="rId4" Type="http://schemas.openxmlformats.org/officeDocument/2006/relationships/image" Target="../media/image2.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0.svg"/><Relationship Id="rId4" Type="http://schemas.openxmlformats.org/officeDocument/2006/relationships/image" Target="../media/image2.pn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5.svg"/><Relationship Id="rId4" Type="http://schemas.openxmlformats.org/officeDocument/2006/relationships/image" Target="../media/image2.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87.svg"/><Relationship Id="rId12" Type="http://schemas.openxmlformats.org/officeDocument/2006/relationships/image" Target="../media/image91.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3.svg"/><Relationship Id="rId10" Type="http://schemas.openxmlformats.org/officeDocument/2006/relationships/image" Target="../media/image89.svg"/><Relationship Id="rId4" Type="http://schemas.openxmlformats.org/officeDocument/2006/relationships/image" Target="../media/image2.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20.svg"/><Relationship Id="rId4" Type="http://schemas.openxmlformats.org/officeDocument/2006/relationships/image" Target="../media/image2.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9168" y="4022"/>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7926950" y="-4088100"/>
            <a:ext cx="13942618" cy="13916520"/>
          </a:xfrm>
          <a:custGeom>
            <a:avLst/>
            <a:gdLst/>
            <a:ahLst/>
            <a:cxnLst/>
            <a:rect l="l" t="t" r="r" b="b"/>
            <a:pathLst>
              <a:path w="13942618" h="13916520">
                <a:moveTo>
                  <a:pt x="0" y="0"/>
                </a:moveTo>
                <a:lnTo>
                  <a:pt x="13942618" y="0"/>
                </a:lnTo>
                <a:lnTo>
                  <a:pt x="13942618" y="13916520"/>
                </a:lnTo>
                <a:lnTo>
                  <a:pt x="0" y="13916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324284" y="1185863"/>
            <a:ext cx="7200150" cy="923925"/>
          </a:xfrm>
          <a:prstGeom prst="rect">
            <a:avLst/>
          </a:prstGeom>
        </p:spPr>
        <p:txBody>
          <a:bodyPr lIns="0" tIns="0" rIns="0" bIns="0" rtlCol="0" anchor="t">
            <a:spAutoFit/>
          </a:bodyPr>
          <a:lstStyle/>
          <a:p>
            <a:pPr algn="l">
              <a:lnSpc>
                <a:spcPts val="7200"/>
              </a:lnSpc>
            </a:pPr>
            <a:r>
              <a:rPr lang="en-US" sz="6000">
                <a:solidFill>
                  <a:srgbClr val="3E1106"/>
                </a:solidFill>
                <a:latin typeface="Anton"/>
                <a:ea typeface="Anton"/>
                <a:cs typeface="Anton"/>
                <a:sym typeface="Anton"/>
              </a:rPr>
              <a:t>1. Chuẩn bị đọc</a:t>
            </a:r>
          </a:p>
        </p:txBody>
      </p:sp>
      <p:sp>
        <p:nvSpPr>
          <p:cNvPr id="7" name="TextBox 7"/>
          <p:cNvSpPr txBox="1"/>
          <p:nvPr/>
        </p:nvSpPr>
        <p:spPr>
          <a:xfrm>
            <a:off x="4277309" y="2793960"/>
            <a:ext cx="8494250" cy="1104900"/>
          </a:xfrm>
          <a:prstGeom prst="rect">
            <a:avLst/>
          </a:prstGeom>
        </p:spPr>
        <p:txBody>
          <a:bodyPr lIns="0" tIns="0" rIns="0" bIns="0" rtlCol="0" anchor="t">
            <a:spAutoFit/>
          </a:bodyPr>
          <a:lstStyle/>
          <a:p>
            <a:pPr algn="l">
              <a:lnSpc>
                <a:spcPts val="8159"/>
              </a:lnSpc>
            </a:pPr>
            <a:r>
              <a:rPr lang="en-US" sz="6799">
                <a:solidFill>
                  <a:srgbClr val="000000"/>
                </a:solidFill>
                <a:latin typeface="#9Slide07 Crocante"/>
                <a:ea typeface="#9Slide07 Crocante"/>
                <a:cs typeface="#9Slide07 Crocante"/>
                <a:sym typeface="#9Slide07 Crocante"/>
              </a:rPr>
              <a:t>THỬ THÁCH TRÍ NHỚ</a:t>
            </a:r>
          </a:p>
        </p:txBody>
      </p:sp>
      <p:grpSp>
        <p:nvGrpSpPr>
          <p:cNvPr id="8" name="Group 8"/>
          <p:cNvGrpSpPr/>
          <p:nvPr/>
        </p:nvGrpSpPr>
        <p:grpSpPr>
          <a:xfrm>
            <a:off x="11747632" y="6398788"/>
            <a:ext cx="119558" cy="1108080"/>
            <a:chOff x="0" y="0"/>
            <a:chExt cx="159411" cy="1477440"/>
          </a:xfrm>
        </p:grpSpPr>
        <p:sp>
          <p:nvSpPr>
            <p:cNvPr id="9" name="Freeform 9"/>
            <p:cNvSpPr/>
            <p:nvPr/>
          </p:nvSpPr>
          <p:spPr>
            <a:xfrm>
              <a:off x="254" y="0"/>
              <a:ext cx="158877" cy="1477137"/>
            </a:xfrm>
            <a:custGeom>
              <a:avLst/>
              <a:gdLst/>
              <a:ahLst/>
              <a:cxnLst/>
              <a:rect l="l" t="t" r="r" b="b"/>
              <a:pathLst>
                <a:path w="158877" h="1477137">
                  <a:moveTo>
                    <a:pt x="158877" y="0"/>
                  </a:moveTo>
                  <a:lnTo>
                    <a:pt x="158877" y="1462151"/>
                  </a:lnTo>
                  <a:lnTo>
                    <a:pt x="0" y="1477137"/>
                  </a:lnTo>
                  <a:lnTo>
                    <a:pt x="0" y="15113"/>
                  </a:lnTo>
                  <a:lnTo>
                    <a:pt x="158877" y="0"/>
                  </a:lnTo>
                  <a:close/>
                </a:path>
              </a:pathLst>
            </a:custGeom>
            <a:solidFill>
              <a:srgbClr val="D6B791"/>
            </a:solidFill>
          </p:spPr>
          <p:txBody>
            <a:bodyPr/>
            <a:lstStyle/>
            <a:p>
              <a:endParaRPr lang="en-US"/>
            </a:p>
          </p:txBody>
        </p:sp>
      </p:grpSp>
      <p:grpSp>
        <p:nvGrpSpPr>
          <p:cNvPr id="10" name="Group 10"/>
          <p:cNvGrpSpPr/>
          <p:nvPr/>
        </p:nvGrpSpPr>
        <p:grpSpPr>
          <a:xfrm>
            <a:off x="12182564" y="5234766"/>
            <a:ext cx="87384" cy="818254"/>
            <a:chOff x="0" y="0"/>
            <a:chExt cx="116512" cy="1091005"/>
          </a:xfrm>
        </p:grpSpPr>
        <p:sp>
          <p:nvSpPr>
            <p:cNvPr id="11" name="Freeform 11"/>
            <p:cNvSpPr/>
            <p:nvPr/>
          </p:nvSpPr>
          <p:spPr>
            <a:xfrm>
              <a:off x="127" y="127"/>
              <a:ext cx="116205" cy="1090676"/>
            </a:xfrm>
            <a:custGeom>
              <a:avLst/>
              <a:gdLst/>
              <a:ahLst/>
              <a:cxnLst/>
              <a:rect l="l" t="t" r="r" b="b"/>
              <a:pathLst>
                <a:path w="116205" h="1090676">
                  <a:moveTo>
                    <a:pt x="116205" y="0"/>
                  </a:moveTo>
                  <a:lnTo>
                    <a:pt x="116205" y="1068705"/>
                  </a:lnTo>
                  <a:lnTo>
                    <a:pt x="0" y="1090676"/>
                  </a:lnTo>
                  <a:lnTo>
                    <a:pt x="0" y="27686"/>
                  </a:lnTo>
                  <a:lnTo>
                    <a:pt x="116205" y="0"/>
                  </a:lnTo>
                  <a:close/>
                </a:path>
              </a:pathLst>
            </a:custGeom>
            <a:solidFill>
              <a:srgbClr val="D6B791"/>
            </a:solidFill>
          </p:spPr>
          <p:txBody>
            <a:bodyPr/>
            <a:lstStyle/>
            <a:p>
              <a:endParaRPr lang="en-US"/>
            </a:p>
          </p:txBody>
        </p:sp>
      </p:grpSp>
      <p:grpSp>
        <p:nvGrpSpPr>
          <p:cNvPr id="12" name="Group 12"/>
          <p:cNvGrpSpPr/>
          <p:nvPr/>
        </p:nvGrpSpPr>
        <p:grpSpPr>
          <a:xfrm>
            <a:off x="11867436" y="5463172"/>
            <a:ext cx="87384" cy="834778"/>
            <a:chOff x="0" y="0"/>
            <a:chExt cx="116512" cy="1113037"/>
          </a:xfrm>
        </p:grpSpPr>
        <p:sp>
          <p:nvSpPr>
            <p:cNvPr id="13" name="Freeform 13"/>
            <p:cNvSpPr/>
            <p:nvPr/>
          </p:nvSpPr>
          <p:spPr>
            <a:xfrm>
              <a:off x="254" y="127"/>
              <a:ext cx="116078" cy="1112901"/>
            </a:xfrm>
            <a:custGeom>
              <a:avLst/>
              <a:gdLst/>
              <a:ahLst/>
              <a:cxnLst/>
              <a:rect l="l" t="t" r="r" b="b"/>
              <a:pathLst>
                <a:path w="116078" h="1112901">
                  <a:moveTo>
                    <a:pt x="116078" y="0"/>
                  </a:moveTo>
                  <a:lnTo>
                    <a:pt x="116078" y="1062990"/>
                  </a:lnTo>
                  <a:cubicBezTo>
                    <a:pt x="77470" y="1079627"/>
                    <a:pt x="38608" y="1096264"/>
                    <a:pt x="0" y="1112901"/>
                  </a:cubicBezTo>
                  <a:lnTo>
                    <a:pt x="0" y="49911"/>
                  </a:lnTo>
                  <a:cubicBezTo>
                    <a:pt x="38608" y="33274"/>
                    <a:pt x="71882" y="16637"/>
                    <a:pt x="116078" y="0"/>
                  </a:cubicBezTo>
                  <a:close/>
                </a:path>
              </a:pathLst>
            </a:custGeom>
            <a:solidFill>
              <a:srgbClr val="D6B791"/>
            </a:solidFill>
          </p:spPr>
          <p:txBody>
            <a:bodyPr/>
            <a:lstStyle/>
            <a:p>
              <a:endParaRPr lang="en-US"/>
            </a:p>
          </p:txBody>
        </p:sp>
      </p:grpSp>
      <p:grpSp>
        <p:nvGrpSpPr>
          <p:cNvPr id="14" name="Group 14"/>
          <p:cNvGrpSpPr/>
          <p:nvPr/>
        </p:nvGrpSpPr>
        <p:grpSpPr>
          <a:xfrm>
            <a:off x="11309106" y="6132058"/>
            <a:ext cx="119558" cy="1108080"/>
            <a:chOff x="0" y="0"/>
            <a:chExt cx="159411" cy="1477440"/>
          </a:xfrm>
        </p:grpSpPr>
        <p:sp>
          <p:nvSpPr>
            <p:cNvPr id="15" name="Freeform 15"/>
            <p:cNvSpPr/>
            <p:nvPr/>
          </p:nvSpPr>
          <p:spPr>
            <a:xfrm>
              <a:off x="254" y="0"/>
              <a:ext cx="159131" cy="1477137"/>
            </a:xfrm>
            <a:custGeom>
              <a:avLst/>
              <a:gdLst/>
              <a:ahLst/>
              <a:cxnLst/>
              <a:rect l="l" t="t" r="r" b="b"/>
              <a:pathLst>
                <a:path w="159131" h="1477137">
                  <a:moveTo>
                    <a:pt x="159131" y="0"/>
                  </a:moveTo>
                  <a:lnTo>
                    <a:pt x="159131" y="1454404"/>
                  </a:lnTo>
                  <a:lnTo>
                    <a:pt x="0" y="1477137"/>
                  </a:lnTo>
                  <a:lnTo>
                    <a:pt x="0" y="22733"/>
                  </a:lnTo>
                  <a:lnTo>
                    <a:pt x="159131" y="0"/>
                  </a:lnTo>
                  <a:close/>
                </a:path>
              </a:pathLst>
            </a:custGeom>
            <a:solidFill>
              <a:srgbClr val="D6B791"/>
            </a:solidFill>
          </p:spPr>
          <p:txBody>
            <a:bodyPr/>
            <a:lstStyle/>
            <a:p>
              <a:endParaRPr lang="en-US"/>
            </a:p>
          </p:txBody>
        </p:sp>
      </p:grpSp>
      <p:grpSp>
        <p:nvGrpSpPr>
          <p:cNvPr id="16" name="Group 16"/>
          <p:cNvGrpSpPr/>
          <p:nvPr/>
        </p:nvGrpSpPr>
        <p:grpSpPr>
          <a:xfrm>
            <a:off x="11792268" y="5330274"/>
            <a:ext cx="87384" cy="822314"/>
            <a:chOff x="0" y="0"/>
            <a:chExt cx="116512" cy="1096419"/>
          </a:xfrm>
        </p:grpSpPr>
        <p:sp>
          <p:nvSpPr>
            <p:cNvPr id="17" name="Freeform 17"/>
            <p:cNvSpPr/>
            <p:nvPr/>
          </p:nvSpPr>
          <p:spPr>
            <a:xfrm>
              <a:off x="127" y="127"/>
              <a:ext cx="116205" cy="1096264"/>
            </a:xfrm>
            <a:custGeom>
              <a:avLst/>
              <a:gdLst/>
              <a:ahLst/>
              <a:cxnLst/>
              <a:rect l="l" t="t" r="r" b="b"/>
              <a:pathLst>
                <a:path w="116205" h="1096264">
                  <a:moveTo>
                    <a:pt x="116205" y="0"/>
                  </a:moveTo>
                  <a:lnTo>
                    <a:pt x="116205" y="1062990"/>
                  </a:lnTo>
                  <a:lnTo>
                    <a:pt x="0" y="1096264"/>
                  </a:lnTo>
                  <a:lnTo>
                    <a:pt x="0" y="33274"/>
                  </a:lnTo>
                  <a:cubicBezTo>
                    <a:pt x="44323" y="16637"/>
                    <a:pt x="82931" y="11049"/>
                    <a:pt x="116205" y="0"/>
                  </a:cubicBezTo>
                  <a:close/>
                </a:path>
              </a:pathLst>
            </a:custGeom>
            <a:solidFill>
              <a:srgbClr val="D6B791"/>
            </a:solidFill>
          </p:spPr>
          <p:txBody>
            <a:bodyPr/>
            <a:lstStyle/>
            <a:p>
              <a:endParaRPr lang="en-US"/>
            </a:p>
          </p:txBody>
        </p:sp>
      </p:grpSp>
      <p:grpSp>
        <p:nvGrpSpPr>
          <p:cNvPr id="18" name="Group 18"/>
          <p:cNvGrpSpPr/>
          <p:nvPr/>
        </p:nvGrpSpPr>
        <p:grpSpPr>
          <a:xfrm>
            <a:off x="11481342" y="5674914"/>
            <a:ext cx="87244" cy="805790"/>
            <a:chOff x="0" y="0"/>
            <a:chExt cx="116325" cy="1074387"/>
          </a:xfrm>
        </p:grpSpPr>
        <p:sp>
          <p:nvSpPr>
            <p:cNvPr id="19" name="Freeform 19"/>
            <p:cNvSpPr/>
            <p:nvPr/>
          </p:nvSpPr>
          <p:spPr>
            <a:xfrm>
              <a:off x="0" y="127"/>
              <a:ext cx="116332" cy="1074039"/>
            </a:xfrm>
            <a:custGeom>
              <a:avLst/>
              <a:gdLst/>
              <a:ahLst/>
              <a:cxnLst/>
              <a:rect l="l" t="t" r="r" b="b"/>
              <a:pathLst>
                <a:path w="116332" h="1074039">
                  <a:moveTo>
                    <a:pt x="116332" y="0"/>
                  </a:moveTo>
                  <a:lnTo>
                    <a:pt x="116332" y="1062990"/>
                  </a:lnTo>
                  <a:lnTo>
                    <a:pt x="99695" y="1074039"/>
                  </a:lnTo>
                  <a:cubicBezTo>
                    <a:pt x="66421" y="1046480"/>
                    <a:pt x="33274" y="1018794"/>
                    <a:pt x="0" y="985520"/>
                  </a:cubicBezTo>
                  <a:lnTo>
                    <a:pt x="0" y="94107"/>
                  </a:lnTo>
                  <a:cubicBezTo>
                    <a:pt x="33274" y="60960"/>
                    <a:pt x="72136" y="27686"/>
                    <a:pt x="116332" y="0"/>
                  </a:cubicBezTo>
                  <a:close/>
                </a:path>
              </a:pathLst>
            </a:custGeom>
            <a:solidFill>
              <a:srgbClr val="D6B791"/>
            </a:solidFill>
          </p:spPr>
          <p:txBody>
            <a:bodyPr/>
            <a:lstStyle/>
            <a:p>
              <a:endParaRPr lang="en-US"/>
            </a:p>
          </p:txBody>
        </p:sp>
      </p:grpSp>
      <p:sp>
        <p:nvSpPr>
          <p:cNvPr id="20" name="Freeform 20"/>
          <p:cNvSpPr/>
          <p:nvPr/>
        </p:nvSpPr>
        <p:spPr>
          <a:xfrm>
            <a:off x="12286273" y="782246"/>
            <a:ext cx="4813223" cy="4813187"/>
          </a:xfrm>
          <a:custGeom>
            <a:avLst/>
            <a:gdLst/>
            <a:ahLst/>
            <a:cxnLst/>
            <a:rect l="l" t="t" r="r" b="b"/>
            <a:pathLst>
              <a:path w="4813223" h="4813187">
                <a:moveTo>
                  <a:pt x="0" y="0"/>
                </a:moveTo>
                <a:lnTo>
                  <a:pt x="4813222" y="0"/>
                </a:lnTo>
                <a:lnTo>
                  <a:pt x="4813222" y="4813186"/>
                </a:lnTo>
                <a:lnTo>
                  <a:pt x="0" y="48131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10373431" y="4415474"/>
            <a:ext cx="3553255" cy="3553227"/>
          </a:xfrm>
          <a:custGeom>
            <a:avLst/>
            <a:gdLst/>
            <a:ahLst/>
            <a:cxnLst/>
            <a:rect l="l" t="t" r="r" b="b"/>
            <a:pathLst>
              <a:path w="3553255" h="3553227">
                <a:moveTo>
                  <a:pt x="0" y="0"/>
                </a:moveTo>
                <a:lnTo>
                  <a:pt x="3553254" y="0"/>
                </a:lnTo>
                <a:lnTo>
                  <a:pt x="3553254" y="3553228"/>
                </a:lnTo>
                <a:lnTo>
                  <a:pt x="0" y="35532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13446947" y="6461727"/>
            <a:ext cx="2668626" cy="2668606"/>
          </a:xfrm>
          <a:custGeom>
            <a:avLst/>
            <a:gdLst/>
            <a:ahLst/>
            <a:cxnLst/>
            <a:rect l="l" t="t" r="r" b="b"/>
            <a:pathLst>
              <a:path w="2668626" h="2668606">
                <a:moveTo>
                  <a:pt x="0" y="0"/>
                </a:moveTo>
                <a:lnTo>
                  <a:pt x="2668626" y="0"/>
                </a:lnTo>
                <a:lnTo>
                  <a:pt x="2668626" y="2668606"/>
                </a:lnTo>
                <a:lnTo>
                  <a:pt x="0" y="26686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1614514" y="4728108"/>
            <a:ext cx="7873275" cy="2778760"/>
          </a:xfrm>
          <a:prstGeom prst="rect">
            <a:avLst/>
          </a:prstGeom>
        </p:spPr>
        <p:txBody>
          <a:bodyPr lIns="0" tIns="0" rIns="0" bIns="0" rtlCol="0" anchor="t">
            <a:spAutoFit/>
          </a:bodyPr>
          <a:lstStyle/>
          <a:p>
            <a:pPr marL="863599" lvl="1" indent="-431800" algn="l">
              <a:lnSpc>
                <a:spcPts val="7519"/>
              </a:lnSpc>
              <a:buFont typeface="Arial"/>
              <a:buChar char="•"/>
            </a:pPr>
            <a:r>
              <a:rPr lang="en-US" sz="3999">
                <a:solidFill>
                  <a:srgbClr val="000000"/>
                </a:solidFill>
                <a:latin typeface="Roboto Condensed"/>
                <a:ea typeface="Roboto Condensed"/>
                <a:cs typeface="Roboto Condensed"/>
                <a:sym typeface="Roboto Condensed"/>
              </a:rPr>
              <a:t>Hoạt động cá nhân</a:t>
            </a:r>
          </a:p>
          <a:p>
            <a:pPr marL="863599" lvl="1" indent="-431800" algn="l">
              <a:lnSpc>
                <a:spcPts val="7519"/>
              </a:lnSpc>
              <a:buFont typeface="Arial"/>
              <a:buChar char="•"/>
            </a:pPr>
            <a:r>
              <a:rPr lang="en-US" sz="3999">
                <a:solidFill>
                  <a:srgbClr val="000000"/>
                </a:solidFill>
                <a:latin typeface="Roboto Condensed"/>
                <a:ea typeface="Roboto Condensed"/>
                <a:cs typeface="Roboto Condensed"/>
                <a:sym typeface="Roboto Condensed"/>
              </a:rPr>
              <a:t>Hình thức: giơ tay và trả lời nhanh các câu hỏi xuất hiện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4010"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324098" y="-2723496"/>
            <a:ext cx="15763496" cy="15733992"/>
          </a:xfrm>
          <a:custGeom>
            <a:avLst/>
            <a:gdLst/>
            <a:ahLst/>
            <a:cxnLst/>
            <a:rect l="l" t="t" r="r" b="b"/>
            <a:pathLst>
              <a:path w="15763496" h="15733992">
                <a:moveTo>
                  <a:pt x="0" y="0"/>
                </a:moveTo>
                <a:lnTo>
                  <a:pt x="15763496" y="0"/>
                </a:lnTo>
                <a:lnTo>
                  <a:pt x="15763496" y="15733992"/>
                </a:lnTo>
                <a:lnTo>
                  <a:pt x="0" y="15733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4728668" y="7809820"/>
            <a:ext cx="441000" cy="441000"/>
            <a:chOff x="0" y="0"/>
            <a:chExt cx="588000" cy="588000"/>
          </a:xfrm>
        </p:grpSpPr>
        <p:sp>
          <p:nvSpPr>
            <p:cNvPr id="7" name="Freeform 7"/>
            <p:cNvSpPr/>
            <p:nvPr/>
          </p:nvSpPr>
          <p:spPr>
            <a:xfrm>
              <a:off x="0" y="0"/>
              <a:ext cx="588010" cy="588010"/>
            </a:xfrm>
            <a:custGeom>
              <a:avLst/>
              <a:gdLst/>
              <a:ahLst/>
              <a:cxnLst/>
              <a:rect l="l" t="t" r="r" b="b"/>
              <a:pathLst>
                <a:path w="588010" h="588010">
                  <a:moveTo>
                    <a:pt x="0" y="294005"/>
                  </a:moveTo>
                  <a:cubicBezTo>
                    <a:pt x="0" y="131572"/>
                    <a:pt x="131572" y="0"/>
                    <a:pt x="294005" y="0"/>
                  </a:cubicBezTo>
                  <a:cubicBezTo>
                    <a:pt x="456438" y="0"/>
                    <a:pt x="588010" y="131572"/>
                    <a:pt x="588010" y="294005"/>
                  </a:cubicBezTo>
                  <a:cubicBezTo>
                    <a:pt x="588010" y="456438"/>
                    <a:pt x="456311" y="588010"/>
                    <a:pt x="294005" y="588010"/>
                  </a:cubicBezTo>
                  <a:cubicBezTo>
                    <a:pt x="131699" y="588010"/>
                    <a:pt x="0" y="456311"/>
                    <a:pt x="0" y="294005"/>
                  </a:cubicBezTo>
                  <a:close/>
                </a:path>
              </a:pathLst>
            </a:custGeom>
            <a:solidFill>
              <a:srgbClr val="3E1106"/>
            </a:solidFill>
          </p:spPr>
          <p:txBody>
            <a:bodyPr/>
            <a:lstStyle/>
            <a:p>
              <a:endParaRPr lang="en-US"/>
            </a:p>
          </p:txBody>
        </p:sp>
      </p:grpSp>
      <p:sp>
        <p:nvSpPr>
          <p:cNvPr id="8" name="Freeform 8"/>
          <p:cNvSpPr/>
          <p:nvPr/>
        </p:nvSpPr>
        <p:spPr>
          <a:xfrm>
            <a:off x="2595775" y="2040725"/>
            <a:ext cx="4706674" cy="6395094"/>
          </a:xfrm>
          <a:custGeom>
            <a:avLst/>
            <a:gdLst/>
            <a:ahLst/>
            <a:cxnLst/>
            <a:rect l="l" t="t" r="r" b="b"/>
            <a:pathLst>
              <a:path w="4706674" h="6395094">
                <a:moveTo>
                  <a:pt x="0" y="0"/>
                </a:moveTo>
                <a:lnTo>
                  <a:pt x="4706674" y="0"/>
                </a:lnTo>
                <a:lnTo>
                  <a:pt x="4706674" y="6395094"/>
                </a:lnTo>
                <a:lnTo>
                  <a:pt x="0" y="6395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2944947" y="2456879"/>
            <a:ext cx="4008194" cy="5263802"/>
          </a:xfrm>
          <a:custGeom>
            <a:avLst/>
            <a:gdLst/>
            <a:ahLst/>
            <a:cxnLst/>
            <a:rect l="l" t="t" r="r" b="b"/>
            <a:pathLst>
              <a:path w="4008194" h="5263802">
                <a:moveTo>
                  <a:pt x="0" y="0"/>
                </a:moveTo>
                <a:lnTo>
                  <a:pt x="4008194" y="0"/>
                </a:lnTo>
                <a:lnTo>
                  <a:pt x="4008194" y="5263802"/>
                </a:lnTo>
                <a:lnTo>
                  <a:pt x="0" y="5263802"/>
                </a:lnTo>
                <a:lnTo>
                  <a:pt x="0" y="0"/>
                </a:lnTo>
                <a:close/>
              </a:path>
            </a:pathLst>
          </a:custGeom>
          <a:blipFill>
            <a:blip r:embed="rId11"/>
            <a:stretch>
              <a:fillRect l="-179" r="-179" b="-348"/>
            </a:stretch>
          </a:blipFill>
        </p:spPr>
        <p:txBody>
          <a:bodyPr/>
          <a:lstStyle/>
          <a:p>
            <a:endParaRPr lang="en-US"/>
          </a:p>
        </p:txBody>
      </p:sp>
      <p:grpSp>
        <p:nvGrpSpPr>
          <p:cNvPr id="10" name="Group 10"/>
          <p:cNvGrpSpPr/>
          <p:nvPr/>
        </p:nvGrpSpPr>
        <p:grpSpPr>
          <a:xfrm>
            <a:off x="11702590" y="2950474"/>
            <a:ext cx="3086100" cy="1024313"/>
            <a:chOff x="0" y="0"/>
            <a:chExt cx="812800" cy="269778"/>
          </a:xfrm>
        </p:grpSpPr>
        <p:sp>
          <p:nvSpPr>
            <p:cNvPr id="11" name="Freeform 11"/>
            <p:cNvSpPr/>
            <p:nvPr/>
          </p:nvSpPr>
          <p:spPr>
            <a:xfrm>
              <a:off x="0" y="0"/>
              <a:ext cx="812800" cy="269778"/>
            </a:xfrm>
            <a:custGeom>
              <a:avLst/>
              <a:gdLst/>
              <a:ahLst/>
              <a:cxnLst/>
              <a:rect l="l" t="t" r="r" b="b"/>
              <a:pathLst>
                <a:path w="812800" h="269778">
                  <a:moveTo>
                    <a:pt x="127941" y="0"/>
                  </a:moveTo>
                  <a:lnTo>
                    <a:pt x="684859" y="0"/>
                  </a:lnTo>
                  <a:cubicBezTo>
                    <a:pt x="718791" y="0"/>
                    <a:pt x="751333" y="13479"/>
                    <a:pt x="775327" y="37473"/>
                  </a:cubicBezTo>
                  <a:cubicBezTo>
                    <a:pt x="799321" y="61467"/>
                    <a:pt x="812800" y="94009"/>
                    <a:pt x="812800" y="127941"/>
                  </a:cubicBezTo>
                  <a:lnTo>
                    <a:pt x="812800" y="141837"/>
                  </a:lnTo>
                  <a:cubicBezTo>
                    <a:pt x="812800" y="175769"/>
                    <a:pt x="799321" y="208311"/>
                    <a:pt x="775327" y="232305"/>
                  </a:cubicBezTo>
                  <a:cubicBezTo>
                    <a:pt x="751333" y="256299"/>
                    <a:pt x="718791" y="269778"/>
                    <a:pt x="684859" y="269778"/>
                  </a:cubicBezTo>
                  <a:lnTo>
                    <a:pt x="127941" y="269778"/>
                  </a:lnTo>
                  <a:cubicBezTo>
                    <a:pt x="94009" y="269778"/>
                    <a:pt x="61467" y="256299"/>
                    <a:pt x="37473" y="232305"/>
                  </a:cubicBezTo>
                  <a:cubicBezTo>
                    <a:pt x="13479" y="208311"/>
                    <a:pt x="0" y="175769"/>
                    <a:pt x="0" y="141837"/>
                  </a:cubicBezTo>
                  <a:lnTo>
                    <a:pt x="0" y="127941"/>
                  </a:lnTo>
                  <a:cubicBezTo>
                    <a:pt x="0" y="94009"/>
                    <a:pt x="13479" y="61467"/>
                    <a:pt x="37473" y="37473"/>
                  </a:cubicBezTo>
                  <a:cubicBezTo>
                    <a:pt x="61467" y="13479"/>
                    <a:pt x="94009" y="0"/>
                    <a:pt x="127941" y="0"/>
                  </a:cubicBezTo>
                  <a:close/>
                </a:path>
              </a:pathLst>
            </a:custGeom>
            <a:solidFill>
              <a:srgbClr val="A8432B"/>
            </a:solidFill>
          </p:spPr>
          <p:txBody>
            <a:bodyPr/>
            <a:lstStyle/>
            <a:p>
              <a:endParaRPr lang="en-US"/>
            </a:p>
          </p:txBody>
        </p:sp>
        <p:sp>
          <p:nvSpPr>
            <p:cNvPr id="12" name="TextBox 12"/>
            <p:cNvSpPr txBox="1"/>
            <p:nvPr/>
          </p:nvSpPr>
          <p:spPr>
            <a:xfrm>
              <a:off x="0" y="-76200"/>
              <a:ext cx="812800" cy="345978"/>
            </a:xfrm>
            <a:prstGeom prst="rect">
              <a:avLst/>
            </a:prstGeom>
          </p:spPr>
          <p:txBody>
            <a:bodyPr lIns="50800" tIns="50800" rIns="50800" bIns="50800" rtlCol="0" anchor="ctr"/>
            <a:lstStyle/>
            <a:p>
              <a:pPr algn="ctr">
                <a:lnSpc>
                  <a:spcPts val="5739"/>
                </a:lnSpc>
              </a:pPr>
              <a:r>
                <a:rPr lang="en-US" sz="4099" b="1">
                  <a:solidFill>
                    <a:srgbClr val="FFFFFF"/>
                  </a:solidFill>
                  <a:latin typeface="Fraunces Bold"/>
                  <a:ea typeface="Fraunces Bold"/>
                  <a:cs typeface="Fraunces Bold"/>
                  <a:sym typeface="Fraunces Bold"/>
                </a:rPr>
                <a:t>Nhiệm vụ 1</a:t>
              </a:r>
            </a:p>
          </p:txBody>
        </p:sp>
      </p:grpSp>
      <p:sp>
        <p:nvSpPr>
          <p:cNvPr id="13" name="TextBox 13"/>
          <p:cNvSpPr txBox="1"/>
          <p:nvPr/>
        </p:nvSpPr>
        <p:spPr>
          <a:xfrm>
            <a:off x="8476073" y="1028700"/>
            <a:ext cx="8417654"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3. KHÁM PHÁ VĂN BẢN</a:t>
            </a:r>
          </a:p>
        </p:txBody>
      </p:sp>
      <p:sp>
        <p:nvSpPr>
          <p:cNvPr id="14" name="TextBox 14"/>
          <p:cNvSpPr txBox="1"/>
          <p:nvPr/>
        </p:nvSpPr>
        <p:spPr>
          <a:xfrm>
            <a:off x="9658465" y="4191322"/>
            <a:ext cx="7600835" cy="3796030"/>
          </a:xfrm>
          <a:prstGeom prst="rect">
            <a:avLst/>
          </a:prstGeom>
        </p:spPr>
        <p:txBody>
          <a:bodyPr lIns="0" tIns="0" rIns="0" bIns="0" rtlCol="0" anchor="t">
            <a:spAutoFit/>
          </a:bodyPr>
          <a:lstStyle/>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Hoạt động cá nhân</a:t>
            </a:r>
          </a:p>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HS đọc thông tin trong SGK và gạch chân vào những thông tin quan trọng về tác giả, văn bản</a:t>
            </a:r>
          </a:p>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Thời gian: 3 phút.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711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2846922" y="2126921"/>
            <a:ext cx="4109357" cy="6119368"/>
          </a:xfrm>
          <a:custGeom>
            <a:avLst/>
            <a:gdLst/>
            <a:ahLst/>
            <a:cxnLst/>
            <a:rect l="l" t="t" r="r" b="b"/>
            <a:pathLst>
              <a:path w="4109357" h="6119368">
                <a:moveTo>
                  <a:pt x="0" y="0"/>
                </a:moveTo>
                <a:lnTo>
                  <a:pt x="4109357" y="0"/>
                </a:lnTo>
                <a:lnTo>
                  <a:pt x="4109357" y="6119368"/>
                </a:lnTo>
                <a:lnTo>
                  <a:pt x="0" y="6119368"/>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257375" y="831295"/>
            <a:ext cx="7562231"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3. KHÁM PHÁ VĂN BẢN</a:t>
            </a:r>
          </a:p>
        </p:txBody>
      </p:sp>
      <p:sp>
        <p:nvSpPr>
          <p:cNvPr id="7" name="TextBox 7"/>
          <p:cNvSpPr txBox="1"/>
          <p:nvPr/>
        </p:nvSpPr>
        <p:spPr>
          <a:xfrm>
            <a:off x="1257375" y="2031671"/>
            <a:ext cx="5566246" cy="764540"/>
          </a:xfrm>
          <a:prstGeom prst="rect">
            <a:avLst/>
          </a:prstGeom>
        </p:spPr>
        <p:txBody>
          <a:bodyPr lIns="0" tIns="0" rIns="0" bIns="0" rtlCol="0" anchor="t">
            <a:spAutoFit/>
          </a:bodyPr>
          <a:lstStyle/>
          <a:p>
            <a:pPr algn="ctr">
              <a:lnSpc>
                <a:spcPts val="6159"/>
              </a:lnSpc>
            </a:pPr>
            <a:r>
              <a:rPr lang="en-US" sz="4399" b="1">
                <a:solidFill>
                  <a:srgbClr val="3E1106"/>
                </a:solidFill>
                <a:latin typeface="Roboto Bold"/>
                <a:ea typeface="Roboto Bold"/>
                <a:cs typeface="Roboto Bold"/>
                <a:sym typeface="Roboto Bold"/>
              </a:rPr>
              <a:t>3.1 Tìm hiểu chung</a:t>
            </a:r>
          </a:p>
        </p:txBody>
      </p:sp>
      <p:sp>
        <p:nvSpPr>
          <p:cNvPr id="8" name="TextBox 8"/>
          <p:cNvSpPr txBox="1"/>
          <p:nvPr/>
        </p:nvSpPr>
        <p:spPr>
          <a:xfrm>
            <a:off x="1678928" y="2920470"/>
            <a:ext cx="9469160" cy="916400"/>
          </a:xfrm>
          <a:prstGeom prst="rect">
            <a:avLst/>
          </a:prstGeom>
        </p:spPr>
        <p:txBody>
          <a:bodyPr lIns="0" tIns="0" rIns="0" bIns="0" rtlCol="0" anchor="t">
            <a:spAutoFit/>
          </a:bodyPr>
          <a:lstStyle/>
          <a:p>
            <a:pPr algn="ctr">
              <a:lnSpc>
                <a:spcPts val="7221"/>
              </a:lnSpc>
            </a:pPr>
            <a:r>
              <a:rPr lang="en-US" sz="5158">
                <a:solidFill>
                  <a:srgbClr val="3E1106"/>
                </a:solidFill>
                <a:latin typeface="#9Slide05 VL Fadilla"/>
                <a:ea typeface="#9Slide05 VL Fadilla"/>
                <a:cs typeface="#9Slide05 VL Fadilla"/>
                <a:sym typeface="#9Slide05 VL Fadilla"/>
              </a:rPr>
              <a:t>a. Tác giả: Vi Huyền Đắc (1899 - 1976)</a:t>
            </a:r>
          </a:p>
        </p:txBody>
      </p:sp>
      <p:sp>
        <p:nvSpPr>
          <p:cNvPr id="9" name="TextBox 9"/>
          <p:cNvSpPr txBox="1"/>
          <p:nvPr/>
        </p:nvSpPr>
        <p:spPr>
          <a:xfrm>
            <a:off x="1028700" y="4027805"/>
            <a:ext cx="11298355" cy="5230495"/>
          </a:xfrm>
          <a:prstGeom prst="rect">
            <a:avLst/>
          </a:prstGeom>
        </p:spPr>
        <p:txBody>
          <a:bodyPr lIns="0" tIns="0" rIns="0" bIns="0" rtlCol="0" anchor="t">
            <a:spAutoFit/>
          </a:bodyPr>
          <a:lstStyle/>
          <a:p>
            <a:pPr marL="798831" lvl="1" indent="-399416" algn="just">
              <a:lnSpc>
                <a:spcPts val="5180"/>
              </a:lnSpc>
              <a:buFont typeface="Arial"/>
              <a:buChar char="•"/>
            </a:pPr>
            <a:r>
              <a:rPr lang="en-US" sz="3700">
                <a:solidFill>
                  <a:srgbClr val="3E1106"/>
                </a:solidFill>
                <a:latin typeface="Roboto Condensed"/>
                <a:ea typeface="Roboto Condensed"/>
                <a:cs typeface="Roboto Condensed"/>
                <a:sym typeface="Roboto Condensed"/>
              </a:rPr>
              <a:t>là một trong những nhà viết kịch nổi bật của nền văn học Việt Nam hiện đại.</a:t>
            </a:r>
          </a:p>
          <a:p>
            <a:pPr marL="798831" lvl="1" indent="-399416" algn="just">
              <a:lnSpc>
                <a:spcPts val="5180"/>
              </a:lnSpc>
              <a:buFont typeface="Arial"/>
              <a:buChar char="•"/>
            </a:pPr>
            <a:r>
              <a:rPr lang="en-US" sz="3700">
                <a:solidFill>
                  <a:srgbClr val="3E1106"/>
                </a:solidFill>
                <a:latin typeface="Roboto Condensed"/>
                <a:ea typeface="Roboto Condensed"/>
                <a:cs typeface="Roboto Condensed"/>
                <a:sym typeface="Roboto Condensed"/>
              </a:rPr>
              <a:t>Tác giả để lại dấu ấn sâu sắc với các tác phẩm kịch nói, phản ánh hiện thực xã hội, đặc biệt là những mâu thuẫn giai cấp.</a:t>
            </a:r>
          </a:p>
          <a:p>
            <a:pPr marL="798831" lvl="1" indent="-399416" algn="just">
              <a:lnSpc>
                <a:spcPts val="5180"/>
              </a:lnSpc>
              <a:buFont typeface="Arial"/>
              <a:buChar char="•"/>
            </a:pPr>
            <a:r>
              <a:rPr lang="en-US" sz="3700">
                <a:solidFill>
                  <a:srgbClr val="3E1106"/>
                </a:solidFill>
                <a:latin typeface="Roboto Condensed"/>
                <a:ea typeface="Roboto Condensed"/>
                <a:cs typeface="Roboto Condensed"/>
                <a:sym typeface="Roboto Condensed"/>
              </a:rPr>
              <a:t>Vi Huyền Đắc được xem là người mở đường cho thể loại kịch nói cách tân ở Việt Nam, với ảnh hưởng sâu rộng đến văn học thời kỳ đầu thế kỷ XX.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711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3033434" y="1888570"/>
            <a:ext cx="4225866" cy="6350345"/>
          </a:xfrm>
          <a:custGeom>
            <a:avLst/>
            <a:gdLst/>
            <a:ahLst/>
            <a:cxnLst/>
            <a:rect l="l" t="t" r="r" b="b"/>
            <a:pathLst>
              <a:path w="4225866" h="6350345">
                <a:moveTo>
                  <a:pt x="0" y="0"/>
                </a:moveTo>
                <a:lnTo>
                  <a:pt x="4225866" y="0"/>
                </a:lnTo>
                <a:lnTo>
                  <a:pt x="4225866" y="6350345"/>
                </a:lnTo>
                <a:lnTo>
                  <a:pt x="0" y="635034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257375" y="831295"/>
            <a:ext cx="7562231"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3. KHÁM PHÁ VĂN BẢN</a:t>
            </a:r>
          </a:p>
        </p:txBody>
      </p:sp>
      <p:sp>
        <p:nvSpPr>
          <p:cNvPr id="7" name="TextBox 7"/>
          <p:cNvSpPr txBox="1"/>
          <p:nvPr/>
        </p:nvSpPr>
        <p:spPr>
          <a:xfrm>
            <a:off x="1257375" y="2031671"/>
            <a:ext cx="5566246" cy="764540"/>
          </a:xfrm>
          <a:prstGeom prst="rect">
            <a:avLst/>
          </a:prstGeom>
        </p:spPr>
        <p:txBody>
          <a:bodyPr lIns="0" tIns="0" rIns="0" bIns="0" rtlCol="0" anchor="t">
            <a:spAutoFit/>
          </a:bodyPr>
          <a:lstStyle/>
          <a:p>
            <a:pPr algn="ctr">
              <a:lnSpc>
                <a:spcPts val="6159"/>
              </a:lnSpc>
            </a:pPr>
            <a:r>
              <a:rPr lang="en-US" sz="4399" b="1">
                <a:solidFill>
                  <a:srgbClr val="3E1106"/>
                </a:solidFill>
                <a:latin typeface="Roboto Bold"/>
                <a:ea typeface="Roboto Bold"/>
                <a:cs typeface="Roboto Bold"/>
                <a:sym typeface="Roboto Bold"/>
              </a:rPr>
              <a:t>3.1 Tìm hiểu chung</a:t>
            </a:r>
          </a:p>
        </p:txBody>
      </p:sp>
      <p:sp>
        <p:nvSpPr>
          <p:cNvPr id="8" name="TextBox 8"/>
          <p:cNvSpPr txBox="1"/>
          <p:nvPr/>
        </p:nvSpPr>
        <p:spPr>
          <a:xfrm>
            <a:off x="1581574" y="2784045"/>
            <a:ext cx="5360918" cy="1010487"/>
          </a:xfrm>
          <a:prstGeom prst="rect">
            <a:avLst/>
          </a:prstGeom>
        </p:spPr>
        <p:txBody>
          <a:bodyPr lIns="0" tIns="0" rIns="0" bIns="0" rtlCol="0" anchor="t">
            <a:spAutoFit/>
          </a:bodyPr>
          <a:lstStyle/>
          <a:p>
            <a:pPr algn="ctr">
              <a:lnSpc>
                <a:spcPts val="8001"/>
              </a:lnSpc>
            </a:pPr>
            <a:r>
              <a:rPr lang="en-US" sz="5715">
                <a:solidFill>
                  <a:srgbClr val="3E1106"/>
                </a:solidFill>
                <a:latin typeface="#9Slide05 VL Fadilla"/>
                <a:ea typeface="#9Slide05 VL Fadilla"/>
                <a:cs typeface="#9Slide05 VL Fadilla"/>
                <a:sym typeface="#9Slide05 VL Fadilla"/>
              </a:rPr>
              <a:t>b. Vở kịch “Kim tiền”</a:t>
            </a:r>
          </a:p>
        </p:txBody>
      </p:sp>
      <p:sp>
        <p:nvSpPr>
          <p:cNvPr id="9" name="TextBox 9"/>
          <p:cNvSpPr txBox="1"/>
          <p:nvPr/>
        </p:nvSpPr>
        <p:spPr>
          <a:xfrm>
            <a:off x="1028700" y="3782366"/>
            <a:ext cx="11298355" cy="5155565"/>
          </a:xfrm>
          <a:prstGeom prst="rect">
            <a:avLst/>
          </a:prstGeom>
        </p:spPr>
        <p:txBody>
          <a:bodyPr lIns="0" tIns="0" rIns="0" bIns="0" rtlCol="0" anchor="t">
            <a:spAutoFit/>
          </a:bodyPr>
          <a:lstStyle/>
          <a:p>
            <a:pPr algn="just">
              <a:lnSpc>
                <a:spcPts val="5920"/>
              </a:lnSpc>
            </a:pPr>
            <a:r>
              <a:rPr lang="en-US" sz="3700" b="1">
                <a:solidFill>
                  <a:srgbClr val="3E1106"/>
                </a:solidFill>
                <a:latin typeface="Roboto Condensed Bold"/>
                <a:ea typeface="Roboto Condensed Bold"/>
                <a:cs typeface="Roboto Condensed Bold"/>
                <a:sym typeface="Roboto Condensed Bold"/>
              </a:rPr>
              <a:t>Hoàn cảnh sáng tác:</a:t>
            </a:r>
          </a:p>
          <a:p>
            <a:pPr marL="798831" lvl="1" indent="-399416" algn="just">
              <a:lnSpc>
                <a:spcPts val="5920"/>
              </a:lnSpc>
              <a:buFont typeface="Arial"/>
              <a:buChar char="•"/>
            </a:pPr>
            <a:r>
              <a:rPr lang="en-US" sz="3700">
                <a:solidFill>
                  <a:srgbClr val="3E1106"/>
                </a:solidFill>
                <a:latin typeface="Roboto Condensed"/>
                <a:ea typeface="Roboto Condensed"/>
                <a:cs typeface="Roboto Condensed"/>
                <a:sym typeface="Roboto Condensed"/>
              </a:rPr>
              <a:t>Kim Tiền được sáng tác vào thập niên 1930, thời kỳ Việt Nam chịu ảnh hưởng nặng nề của chế độ thực dân và sự bất công xã hội.</a:t>
            </a:r>
          </a:p>
          <a:p>
            <a:pPr marL="798831" lvl="1" indent="-399416" algn="just">
              <a:lnSpc>
                <a:spcPts val="5920"/>
              </a:lnSpc>
              <a:buFont typeface="Arial"/>
              <a:buChar char="•"/>
            </a:pPr>
            <a:r>
              <a:rPr lang="en-US" sz="3700">
                <a:solidFill>
                  <a:srgbClr val="3E1106"/>
                </a:solidFill>
                <a:latin typeface="Roboto Condensed"/>
                <a:ea typeface="Roboto Condensed"/>
                <a:cs typeface="Roboto Condensed"/>
                <a:sym typeface="Roboto Condensed"/>
              </a:rPr>
              <a:t>Vở kịch phản ánh trực tiếp mâu thuẫn giai cấp, đặc biệt là cuộc đấu tranh của người lao động chống lại giới chủ bóc lột.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711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3033434" y="1888570"/>
            <a:ext cx="4225866" cy="6350345"/>
          </a:xfrm>
          <a:custGeom>
            <a:avLst/>
            <a:gdLst/>
            <a:ahLst/>
            <a:cxnLst/>
            <a:rect l="l" t="t" r="r" b="b"/>
            <a:pathLst>
              <a:path w="4225866" h="6350345">
                <a:moveTo>
                  <a:pt x="0" y="0"/>
                </a:moveTo>
                <a:lnTo>
                  <a:pt x="4225866" y="0"/>
                </a:lnTo>
                <a:lnTo>
                  <a:pt x="4225866" y="6350345"/>
                </a:lnTo>
                <a:lnTo>
                  <a:pt x="0" y="635034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78450" y="719615"/>
            <a:ext cx="7562231" cy="876300"/>
          </a:xfrm>
          <a:prstGeom prst="rect">
            <a:avLst/>
          </a:prstGeom>
        </p:spPr>
        <p:txBody>
          <a:bodyPr lIns="0" tIns="0" rIns="0" bIns="0" rtlCol="0" anchor="t">
            <a:spAutoFit/>
          </a:bodyPr>
          <a:lstStyle/>
          <a:p>
            <a:pPr algn="r">
              <a:lnSpc>
                <a:spcPts val="6840"/>
              </a:lnSpc>
            </a:pPr>
            <a:r>
              <a:rPr lang="en-US" sz="5700">
                <a:solidFill>
                  <a:srgbClr val="3E1106"/>
                </a:solidFill>
                <a:latin typeface="Anton"/>
                <a:ea typeface="Anton"/>
                <a:cs typeface="Anton"/>
                <a:sym typeface="Anton"/>
              </a:rPr>
              <a:t>3. KHÁM PHÁ VĂN BẢN</a:t>
            </a:r>
          </a:p>
        </p:txBody>
      </p:sp>
      <p:sp>
        <p:nvSpPr>
          <p:cNvPr id="7" name="TextBox 7"/>
          <p:cNvSpPr txBox="1"/>
          <p:nvPr/>
        </p:nvSpPr>
        <p:spPr>
          <a:xfrm>
            <a:off x="919543" y="1641793"/>
            <a:ext cx="5566246" cy="688975"/>
          </a:xfrm>
          <a:prstGeom prst="rect">
            <a:avLst/>
          </a:prstGeom>
        </p:spPr>
        <p:txBody>
          <a:bodyPr lIns="0" tIns="0" rIns="0" bIns="0" rtlCol="0" anchor="t">
            <a:spAutoFit/>
          </a:bodyPr>
          <a:lstStyle/>
          <a:p>
            <a:pPr algn="ctr">
              <a:lnSpc>
                <a:spcPts val="5600"/>
              </a:lnSpc>
            </a:pPr>
            <a:r>
              <a:rPr lang="en-US" sz="4000" b="1">
                <a:solidFill>
                  <a:srgbClr val="3E1106"/>
                </a:solidFill>
                <a:latin typeface="Roboto Bold"/>
                <a:ea typeface="Roboto Bold"/>
                <a:cs typeface="Roboto Bold"/>
                <a:sym typeface="Roboto Bold"/>
              </a:rPr>
              <a:t>3.1 Tìm hiểu chung</a:t>
            </a:r>
          </a:p>
        </p:txBody>
      </p:sp>
      <p:sp>
        <p:nvSpPr>
          <p:cNvPr id="8" name="TextBox 8"/>
          <p:cNvSpPr txBox="1"/>
          <p:nvPr/>
        </p:nvSpPr>
        <p:spPr>
          <a:xfrm>
            <a:off x="1449455" y="2292292"/>
            <a:ext cx="5036334" cy="957957"/>
          </a:xfrm>
          <a:prstGeom prst="rect">
            <a:avLst/>
          </a:prstGeom>
        </p:spPr>
        <p:txBody>
          <a:bodyPr lIns="0" tIns="0" rIns="0" bIns="0" rtlCol="0" anchor="t">
            <a:spAutoFit/>
          </a:bodyPr>
          <a:lstStyle/>
          <a:p>
            <a:pPr algn="ctr">
              <a:lnSpc>
                <a:spcPts val="7516"/>
              </a:lnSpc>
            </a:pPr>
            <a:r>
              <a:rPr lang="en-US" sz="5369">
                <a:solidFill>
                  <a:srgbClr val="3E1106"/>
                </a:solidFill>
                <a:latin typeface="#9Slide05 VL Fadilla"/>
                <a:ea typeface="#9Slide05 VL Fadilla"/>
                <a:cs typeface="#9Slide05 VL Fadilla"/>
                <a:sym typeface="#9Slide05 VL Fadilla"/>
              </a:rPr>
              <a:t>b. Vở kịch “Kim tiền”</a:t>
            </a:r>
          </a:p>
        </p:txBody>
      </p:sp>
      <p:sp>
        <p:nvSpPr>
          <p:cNvPr id="9" name="TextBox 9"/>
          <p:cNvSpPr txBox="1"/>
          <p:nvPr/>
        </p:nvSpPr>
        <p:spPr>
          <a:xfrm>
            <a:off x="919543" y="3183573"/>
            <a:ext cx="11605430" cy="6169025"/>
          </a:xfrm>
          <a:prstGeom prst="rect">
            <a:avLst/>
          </a:prstGeom>
        </p:spPr>
        <p:txBody>
          <a:bodyPr lIns="0" tIns="0" rIns="0" bIns="0" rtlCol="0" anchor="t">
            <a:spAutoFit/>
          </a:bodyPr>
          <a:lstStyle/>
          <a:p>
            <a:pPr algn="just">
              <a:lnSpc>
                <a:spcPts val="4899"/>
              </a:lnSpc>
            </a:pPr>
            <a:r>
              <a:rPr lang="en-US" sz="3499" b="1">
                <a:solidFill>
                  <a:srgbClr val="3E1106"/>
                </a:solidFill>
                <a:latin typeface="Roboto Condensed Bold"/>
                <a:ea typeface="Roboto Condensed Bold"/>
                <a:cs typeface="Roboto Condensed Bold"/>
                <a:sym typeface="Roboto Condensed Bold"/>
              </a:rPr>
              <a:t>Tóm tắt nội dung:</a:t>
            </a:r>
          </a:p>
          <a:p>
            <a:pPr marL="755649" lvl="1" indent="-377824" algn="just">
              <a:lnSpc>
                <a:spcPts val="4899"/>
              </a:lnSpc>
              <a:buFont typeface="Arial"/>
              <a:buChar char="•"/>
            </a:pPr>
            <a:r>
              <a:rPr lang="en-US" sz="3499">
                <a:solidFill>
                  <a:srgbClr val="3E1106"/>
                </a:solidFill>
                <a:latin typeface="Roboto Condensed"/>
                <a:ea typeface="Roboto Condensed"/>
                <a:cs typeface="Roboto Condensed"/>
                <a:sym typeface="Roboto Condensed"/>
              </a:rPr>
              <a:t>Trần Thiết Chung – một văn sĩ, sống thanh bần, quyết không để tiền bạc, vật chất chi phối.</a:t>
            </a:r>
          </a:p>
          <a:p>
            <a:pPr marL="755649" lvl="1" indent="-377824" algn="just">
              <a:lnSpc>
                <a:spcPts val="4899"/>
              </a:lnSpc>
              <a:buFont typeface="Arial"/>
              <a:buChar char="•"/>
            </a:pPr>
            <a:r>
              <a:rPr lang="en-US" sz="3499">
                <a:solidFill>
                  <a:srgbClr val="3E1106"/>
                </a:solidFill>
                <a:latin typeface="Roboto Condensed"/>
                <a:ea typeface="Roboto Condensed"/>
                <a:cs typeface="Roboto Condensed"/>
                <a:sym typeface="Roboto Condensed"/>
              </a:rPr>
              <a:t>Đứng trước gia đình và cám dỗ, Trần Thiết Chung đã dần thay đổi. Từ một văn sĩ thanh liêm, nghèo khó nhưng giàu lòng tự trọng, ông trở thành nhà đại tư bản.</a:t>
            </a:r>
          </a:p>
          <a:p>
            <a:pPr marL="755649" lvl="1" indent="-377824" algn="just">
              <a:lnSpc>
                <a:spcPts val="4899"/>
              </a:lnSpc>
              <a:buFont typeface="Arial"/>
              <a:buChar char="•"/>
            </a:pPr>
            <a:r>
              <a:rPr lang="en-US" sz="3499">
                <a:solidFill>
                  <a:srgbClr val="3E1106"/>
                </a:solidFill>
                <a:latin typeface="Roboto Condensed"/>
                <a:ea typeface="Roboto Condensed"/>
                <a:cs typeface="Roboto Condensed"/>
                <a:sym typeface="Roboto Condensed"/>
              </a:rPr>
              <a:t>Có nhiều tiền, ông khai thác mỏ, xây biệt thự, lấy thêm vợ…Và từ đó mâu thuẫn gia đình càng căng thẳng.</a:t>
            </a:r>
          </a:p>
          <a:p>
            <a:pPr marL="755649" lvl="1" indent="-377824" algn="just">
              <a:lnSpc>
                <a:spcPts val="4899"/>
              </a:lnSpc>
              <a:buFont typeface="Arial"/>
              <a:buChar char="•"/>
            </a:pPr>
            <a:r>
              <a:rPr lang="en-US" sz="3499">
                <a:solidFill>
                  <a:srgbClr val="3E1106"/>
                </a:solidFill>
                <a:latin typeface="Roboto Condensed"/>
                <a:ea typeface="Roboto Condensed"/>
                <a:cs typeface="Roboto Condensed"/>
                <a:sym typeface="Roboto Condensed"/>
              </a:rPr>
              <a:t>Do hám lời, gia đình chủ mỏ Trần Thiết Chung đã ra sức bóc lột công nhân lao động dẫn tới kết cục bi thảm.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4010"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grpSp>
        <p:nvGrpSpPr>
          <p:cNvPr id="5" name="Group 5"/>
          <p:cNvGrpSpPr/>
          <p:nvPr/>
        </p:nvGrpSpPr>
        <p:grpSpPr>
          <a:xfrm>
            <a:off x="11702590" y="2950474"/>
            <a:ext cx="3086100" cy="1024313"/>
            <a:chOff x="0" y="0"/>
            <a:chExt cx="812800" cy="269778"/>
          </a:xfrm>
        </p:grpSpPr>
        <p:sp>
          <p:nvSpPr>
            <p:cNvPr id="6" name="Freeform 6"/>
            <p:cNvSpPr/>
            <p:nvPr/>
          </p:nvSpPr>
          <p:spPr>
            <a:xfrm>
              <a:off x="0" y="0"/>
              <a:ext cx="812800" cy="269778"/>
            </a:xfrm>
            <a:custGeom>
              <a:avLst/>
              <a:gdLst/>
              <a:ahLst/>
              <a:cxnLst/>
              <a:rect l="l" t="t" r="r" b="b"/>
              <a:pathLst>
                <a:path w="812800" h="269778">
                  <a:moveTo>
                    <a:pt x="127941" y="0"/>
                  </a:moveTo>
                  <a:lnTo>
                    <a:pt x="684859" y="0"/>
                  </a:lnTo>
                  <a:cubicBezTo>
                    <a:pt x="718791" y="0"/>
                    <a:pt x="751333" y="13479"/>
                    <a:pt x="775327" y="37473"/>
                  </a:cubicBezTo>
                  <a:cubicBezTo>
                    <a:pt x="799321" y="61467"/>
                    <a:pt x="812800" y="94009"/>
                    <a:pt x="812800" y="127941"/>
                  </a:cubicBezTo>
                  <a:lnTo>
                    <a:pt x="812800" y="141837"/>
                  </a:lnTo>
                  <a:cubicBezTo>
                    <a:pt x="812800" y="175769"/>
                    <a:pt x="799321" y="208311"/>
                    <a:pt x="775327" y="232305"/>
                  </a:cubicBezTo>
                  <a:cubicBezTo>
                    <a:pt x="751333" y="256299"/>
                    <a:pt x="718791" y="269778"/>
                    <a:pt x="684859" y="269778"/>
                  </a:cubicBezTo>
                  <a:lnTo>
                    <a:pt x="127941" y="269778"/>
                  </a:lnTo>
                  <a:cubicBezTo>
                    <a:pt x="94009" y="269778"/>
                    <a:pt x="61467" y="256299"/>
                    <a:pt x="37473" y="232305"/>
                  </a:cubicBezTo>
                  <a:cubicBezTo>
                    <a:pt x="13479" y="208311"/>
                    <a:pt x="0" y="175769"/>
                    <a:pt x="0" y="141837"/>
                  </a:cubicBezTo>
                  <a:lnTo>
                    <a:pt x="0" y="127941"/>
                  </a:lnTo>
                  <a:cubicBezTo>
                    <a:pt x="0" y="94009"/>
                    <a:pt x="13479" y="61467"/>
                    <a:pt x="37473" y="37473"/>
                  </a:cubicBezTo>
                  <a:cubicBezTo>
                    <a:pt x="61467" y="13479"/>
                    <a:pt x="94009" y="0"/>
                    <a:pt x="127941" y="0"/>
                  </a:cubicBezTo>
                  <a:close/>
                </a:path>
              </a:pathLst>
            </a:custGeom>
            <a:solidFill>
              <a:srgbClr val="A8432B"/>
            </a:solidFill>
          </p:spPr>
          <p:txBody>
            <a:bodyPr/>
            <a:lstStyle/>
            <a:p>
              <a:endParaRPr lang="en-US"/>
            </a:p>
          </p:txBody>
        </p:sp>
        <p:sp>
          <p:nvSpPr>
            <p:cNvPr id="7" name="TextBox 7"/>
            <p:cNvSpPr txBox="1"/>
            <p:nvPr/>
          </p:nvSpPr>
          <p:spPr>
            <a:xfrm>
              <a:off x="0" y="-76200"/>
              <a:ext cx="812800" cy="345978"/>
            </a:xfrm>
            <a:prstGeom prst="rect">
              <a:avLst/>
            </a:prstGeom>
          </p:spPr>
          <p:txBody>
            <a:bodyPr lIns="50800" tIns="50800" rIns="50800" bIns="50800" rtlCol="0" anchor="ctr"/>
            <a:lstStyle/>
            <a:p>
              <a:pPr algn="ctr">
                <a:lnSpc>
                  <a:spcPts val="5739"/>
                </a:lnSpc>
              </a:pPr>
              <a:r>
                <a:rPr lang="en-US" sz="4099" b="1">
                  <a:solidFill>
                    <a:srgbClr val="FFFFFF"/>
                  </a:solidFill>
                  <a:latin typeface="Fraunces Bold"/>
                  <a:ea typeface="Fraunces Bold"/>
                  <a:cs typeface="Fraunces Bold"/>
                  <a:sym typeface="Fraunces Bold"/>
                </a:rPr>
                <a:t>Nhiệm vụ 2</a:t>
              </a:r>
            </a:p>
          </p:txBody>
        </p:sp>
      </p:grpSp>
      <p:sp>
        <p:nvSpPr>
          <p:cNvPr id="8" name="TextBox 8"/>
          <p:cNvSpPr txBox="1"/>
          <p:nvPr/>
        </p:nvSpPr>
        <p:spPr>
          <a:xfrm>
            <a:off x="8476073" y="1028700"/>
            <a:ext cx="8417654"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3. KHÁM PHÁ VĂN BẢN</a:t>
            </a:r>
          </a:p>
        </p:txBody>
      </p:sp>
      <p:sp>
        <p:nvSpPr>
          <p:cNvPr id="9" name="TextBox 9"/>
          <p:cNvSpPr txBox="1"/>
          <p:nvPr/>
        </p:nvSpPr>
        <p:spPr>
          <a:xfrm>
            <a:off x="8993216" y="4536791"/>
            <a:ext cx="8266084" cy="3034030"/>
          </a:xfrm>
          <a:prstGeom prst="rect">
            <a:avLst/>
          </a:prstGeom>
        </p:spPr>
        <p:txBody>
          <a:bodyPr lIns="0" tIns="0" rIns="0" bIns="0" rtlCol="0" anchor="t">
            <a:spAutoFit/>
          </a:bodyPr>
          <a:lstStyle/>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Hoạt động cặp đôi</a:t>
            </a:r>
          </a:p>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Hoàn thành PHT số 1 Đặc trưng thể loại bi kịch trong văn bản.</a:t>
            </a:r>
          </a:p>
          <a:p>
            <a:pPr marL="928369" lvl="1" indent="-464185" algn="just">
              <a:lnSpc>
                <a:spcPts val="6019"/>
              </a:lnSpc>
              <a:buFont typeface="Arial"/>
              <a:buChar char="•"/>
            </a:pPr>
            <a:r>
              <a:rPr lang="en-US" sz="4299">
                <a:solidFill>
                  <a:srgbClr val="000000"/>
                </a:solidFill>
                <a:latin typeface="Roboto Condensed"/>
                <a:ea typeface="Roboto Condensed"/>
                <a:cs typeface="Roboto Condensed"/>
                <a:sym typeface="Roboto Condensed"/>
              </a:rPr>
              <a:t>Thời gian: 10 phút</a:t>
            </a:r>
          </a:p>
        </p:txBody>
      </p:sp>
      <p:sp>
        <p:nvSpPr>
          <p:cNvPr id="10" name="Freeform 10"/>
          <p:cNvSpPr/>
          <p:nvPr/>
        </p:nvSpPr>
        <p:spPr>
          <a:xfrm>
            <a:off x="-7605940" y="-2182921"/>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5526" y="1730459"/>
            <a:ext cx="6871861" cy="7372488"/>
          </a:xfrm>
          <a:custGeom>
            <a:avLst/>
            <a:gdLst/>
            <a:ahLst/>
            <a:cxnLst/>
            <a:rect l="l" t="t" r="r" b="b"/>
            <a:pathLst>
              <a:path w="6871861" h="7372488">
                <a:moveTo>
                  <a:pt x="0" y="0"/>
                </a:moveTo>
                <a:lnTo>
                  <a:pt x="6871860" y="0"/>
                </a:lnTo>
                <a:lnTo>
                  <a:pt x="6871860" y="7372488"/>
                </a:lnTo>
                <a:lnTo>
                  <a:pt x="0" y="7372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4010"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943908" y="-2186922"/>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613367" y="461414"/>
            <a:ext cx="14045596" cy="991697"/>
          </a:xfrm>
          <a:prstGeom prst="rect">
            <a:avLst/>
          </a:prstGeom>
        </p:spPr>
        <p:txBody>
          <a:bodyPr lIns="0" tIns="0" rIns="0" bIns="0" rtlCol="0" anchor="t">
            <a:spAutoFit/>
          </a:bodyPr>
          <a:lstStyle/>
          <a:p>
            <a:pPr algn="ctr">
              <a:lnSpc>
                <a:spcPts val="7905"/>
              </a:lnSpc>
            </a:pPr>
            <a:r>
              <a:rPr lang="en-US" sz="5646">
                <a:solidFill>
                  <a:srgbClr val="3E1106"/>
                </a:solidFill>
                <a:latin typeface="#9Slide05 VL Fadilla"/>
                <a:ea typeface="#9Slide05 VL Fadilla"/>
                <a:cs typeface="#9Slide05 VL Fadilla"/>
                <a:sym typeface="#9Slide05 VL Fadilla"/>
              </a:rPr>
              <a:t>a. Đặc trưng của thể loại bi kịch thể hiện trong văn bản</a:t>
            </a:r>
          </a:p>
        </p:txBody>
      </p:sp>
      <p:graphicFrame>
        <p:nvGraphicFramePr>
          <p:cNvPr id="7" name="Table 7"/>
          <p:cNvGraphicFramePr>
            <a:graphicFrameLocks noGrp="1"/>
          </p:cNvGraphicFramePr>
          <p:nvPr/>
        </p:nvGraphicFramePr>
        <p:xfrm>
          <a:off x="1257375" y="1783802"/>
          <a:ext cx="16001925" cy="7657237"/>
        </p:xfrm>
        <a:graphic>
          <a:graphicData uri="http://schemas.openxmlformats.org/drawingml/2006/table">
            <a:tbl>
              <a:tblPr/>
              <a:tblGrid>
                <a:gridCol w="6522954">
                  <a:extLst>
                    <a:ext uri="{9D8B030D-6E8A-4147-A177-3AD203B41FA5}">
                      <a16:colId xmlns:a16="http://schemas.microsoft.com/office/drawing/2014/main" val="20000"/>
                    </a:ext>
                  </a:extLst>
                </a:gridCol>
                <a:gridCol w="9478971">
                  <a:extLst>
                    <a:ext uri="{9D8B030D-6E8A-4147-A177-3AD203B41FA5}">
                      <a16:colId xmlns:a16="http://schemas.microsoft.com/office/drawing/2014/main" val="20001"/>
                    </a:ext>
                  </a:extLst>
                </a:gridCol>
              </a:tblGrid>
              <a:tr h="1158296">
                <a:tc>
                  <a:txBody>
                    <a:bodyPr/>
                    <a:lstStyle/>
                    <a:p>
                      <a:pPr algn="ctr">
                        <a:lnSpc>
                          <a:spcPts val="4934"/>
                        </a:lnSpc>
                        <a:defRPr/>
                      </a:pPr>
                      <a:r>
                        <a:rPr lang="en-US" sz="3499">
                          <a:solidFill>
                            <a:srgbClr val="FFFFFF"/>
                          </a:solidFill>
                          <a:latin typeface="Roboto Condensed"/>
                          <a:ea typeface="Roboto Condensed"/>
                          <a:cs typeface="Roboto Condensed"/>
                          <a:sym typeface="Roboto Condensed"/>
                        </a:rPr>
                        <a:t>Đặc trưng</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tc>
                  <a:txBody>
                    <a:bodyPr/>
                    <a:lstStyle/>
                    <a:p>
                      <a:pPr algn="ctr">
                        <a:lnSpc>
                          <a:spcPts val="4934"/>
                        </a:lnSpc>
                        <a:defRPr/>
                      </a:pPr>
                      <a:r>
                        <a:rPr lang="en-US" sz="3499" b="1">
                          <a:solidFill>
                            <a:srgbClr val="FFFFFF"/>
                          </a:solidFill>
                          <a:latin typeface="Roboto Condensed Bold"/>
                          <a:ea typeface="Roboto Condensed Bold"/>
                          <a:cs typeface="Roboto Condensed Bold"/>
                          <a:sym typeface="Roboto Condensed Bold"/>
                        </a:rPr>
                        <a:t>Biểu hiện trong văn bản</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extLst>
                  <a:ext uri="{0D108BD9-81ED-4DB2-BD59-A6C34878D82A}">
                    <a16:rowId xmlns:a16="http://schemas.microsoft.com/office/drawing/2014/main" val="10000"/>
                  </a:ext>
                </a:extLst>
              </a:tr>
              <a:tr h="1158296">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Hình thức trình bày văn bản kịch </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1"/>
                  </a:ext>
                </a:extLst>
              </a:tr>
              <a:tr h="106812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Sự kiện chính</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2"/>
                  </a:ext>
                </a:extLst>
              </a:tr>
              <a:tr h="106812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Xung đột</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3"/>
                  </a:ext>
                </a:extLst>
              </a:tr>
              <a:tr h="106812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Nhân vật</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4"/>
                  </a:ext>
                </a:extLst>
              </a:tr>
              <a:tr h="106812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Tính chất bi kịch</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5"/>
                  </a:ext>
                </a:extLst>
              </a:tr>
              <a:tr h="106812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Đề tài</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flipH="1">
            <a:off x="-413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aphicFrame>
        <p:nvGraphicFramePr>
          <p:cNvPr id="5" name="Table 5"/>
          <p:cNvGraphicFramePr>
            <a:graphicFrameLocks noGrp="1"/>
          </p:cNvGraphicFramePr>
          <p:nvPr/>
        </p:nvGraphicFramePr>
        <p:xfrm>
          <a:off x="1257375" y="3406910"/>
          <a:ext cx="16001925" cy="6224155"/>
        </p:xfrm>
        <a:graphic>
          <a:graphicData uri="http://schemas.openxmlformats.org/drawingml/2006/table">
            <a:tbl>
              <a:tblPr/>
              <a:tblGrid>
                <a:gridCol w="4021000">
                  <a:extLst>
                    <a:ext uri="{9D8B030D-6E8A-4147-A177-3AD203B41FA5}">
                      <a16:colId xmlns:a16="http://schemas.microsoft.com/office/drawing/2014/main" val="20000"/>
                    </a:ext>
                  </a:extLst>
                </a:gridCol>
                <a:gridCol w="11980925">
                  <a:extLst>
                    <a:ext uri="{9D8B030D-6E8A-4147-A177-3AD203B41FA5}">
                      <a16:colId xmlns:a16="http://schemas.microsoft.com/office/drawing/2014/main" val="20001"/>
                    </a:ext>
                  </a:extLst>
                </a:gridCol>
              </a:tblGrid>
              <a:tr h="1158628">
                <a:tc>
                  <a:txBody>
                    <a:bodyPr/>
                    <a:lstStyle/>
                    <a:p>
                      <a:pPr algn="ctr">
                        <a:lnSpc>
                          <a:spcPts val="4934"/>
                        </a:lnSpc>
                        <a:defRPr/>
                      </a:pPr>
                      <a:r>
                        <a:rPr lang="en-US" sz="3499">
                          <a:solidFill>
                            <a:srgbClr val="FFFFFF"/>
                          </a:solidFill>
                          <a:latin typeface="Roboto Condensed"/>
                          <a:ea typeface="Roboto Condensed"/>
                          <a:cs typeface="Roboto Condensed"/>
                          <a:sym typeface="Roboto Condensed"/>
                        </a:rPr>
                        <a:t>Đặc trưng</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tc>
                  <a:txBody>
                    <a:bodyPr/>
                    <a:lstStyle/>
                    <a:p>
                      <a:pPr algn="ctr">
                        <a:lnSpc>
                          <a:spcPts val="4934"/>
                        </a:lnSpc>
                        <a:defRPr/>
                      </a:pPr>
                      <a:r>
                        <a:rPr lang="en-US" sz="3499" b="1">
                          <a:solidFill>
                            <a:srgbClr val="FFFFFF"/>
                          </a:solidFill>
                          <a:latin typeface="Roboto Condensed Bold"/>
                          <a:ea typeface="Roboto Condensed Bold"/>
                          <a:cs typeface="Roboto Condensed Bold"/>
                          <a:sym typeface="Roboto Condensed Bold"/>
                        </a:rPr>
                        <a:t>Biểu hiện trong văn bản</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extLst>
                  <a:ext uri="{0D108BD9-81ED-4DB2-BD59-A6C34878D82A}">
                    <a16:rowId xmlns:a16="http://schemas.microsoft.com/office/drawing/2014/main" val="10000"/>
                  </a:ext>
                </a:extLst>
              </a:tr>
              <a:tr h="1688509">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Hình thức trình bày văn bản kịch </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r>
                        <a:rPr lang="en-US" sz="3500">
                          <a:solidFill>
                            <a:srgbClr val="000000"/>
                          </a:solidFill>
                          <a:latin typeface="Roboto Condensed"/>
                          <a:ea typeface="Roboto Condensed"/>
                          <a:cs typeface="Roboto Condensed"/>
                          <a:sym typeface="Roboto Condensed"/>
                        </a:rPr>
                        <a:t>- Có lời chỉ dẫn sân khấu</a:t>
                      </a:r>
                      <a:endParaRPr lang="en-US" sz="1100"/>
                    </a:p>
                    <a:p>
                      <a:pPr algn="just">
                        <a:lnSpc>
                          <a:spcPts val="4935"/>
                        </a:lnSpc>
                      </a:pPr>
                      <a:r>
                        <a:rPr lang="en-US" sz="3500">
                          <a:solidFill>
                            <a:srgbClr val="000000"/>
                          </a:solidFill>
                          <a:latin typeface="Roboto Condensed"/>
                          <a:ea typeface="Roboto Condensed"/>
                          <a:cs typeface="Roboto Condensed"/>
                          <a:sym typeface="Roboto Condensed"/>
                        </a:rPr>
                        <a:t>- Tên nhân vật được in đậm và đặt ở đầu dòng -&gt; lời thoại</a:t>
                      </a:r>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1"/>
                  </a:ext>
                </a:extLst>
              </a:tr>
              <a:tr h="2308583">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Sự kiện chính</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r>
                        <a:rPr lang="en-US" sz="3500">
                          <a:solidFill>
                            <a:srgbClr val="000000"/>
                          </a:solidFill>
                          <a:latin typeface="Roboto Condensed"/>
                          <a:ea typeface="Roboto Condensed"/>
                          <a:cs typeface="Roboto Condensed"/>
                          <a:sym typeface="Roboto Condensed"/>
                        </a:rPr>
                        <a:t>Gia đình ông chủ mỏ Trần Thiết Chung do hám lời đã ra sức bóc lột công nhân lao động dẫn tới kết cục bi thảm: công nhân đình công, nổi dậy chống lại.</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2"/>
                  </a:ext>
                </a:extLst>
              </a:tr>
              <a:tr h="1068435">
                <a:tc>
                  <a:txBody>
                    <a:bodyPr/>
                    <a:lstStyle/>
                    <a:p>
                      <a:pPr algn="just">
                        <a:lnSpc>
                          <a:spcPts val="4935"/>
                        </a:lnSpc>
                        <a:defRPr/>
                      </a:pPr>
                      <a:r>
                        <a:rPr lang="en-US" sz="3500" b="1">
                          <a:solidFill>
                            <a:srgbClr val="000000"/>
                          </a:solidFill>
                          <a:latin typeface="Roboto Condensed Bold"/>
                          <a:ea typeface="Roboto Condensed Bold"/>
                          <a:cs typeface="Roboto Condensed Bold"/>
                          <a:sym typeface="Roboto Condensed Bold"/>
                        </a:rPr>
                        <a:t>Xung đột</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935"/>
                        </a:lnSpc>
                        <a:defRPr/>
                      </a:pPr>
                      <a:r>
                        <a:rPr lang="en-US" sz="3500" u="none" strike="noStrike">
                          <a:solidFill>
                            <a:srgbClr val="000000"/>
                          </a:solidFill>
                          <a:latin typeface="Roboto Condensed"/>
                          <a:ea typeface="Roboto Condensed"/>
                          <a:cs typeface="Roboto Condensed"/>
                          <a:sym typeface="Roboto Condensed"/>
                        </a:rPr>
                        <a:t>Xung đột giữa người lao động với giai cấp chủ mỏ</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1028700" y="832879"/>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7" name="TextBox 7"/>
          <p:cNvSpPr txBox="1"/>
          <p:nvPr/>
        </p:nvSpPr>
        <p:spPr>
          <a:xfrm>
            <a:off x="1257375" y="1799222"/>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8" name="TextBox 8"/>
          <p:cNvSpPr txBox="1"/>
          <p:nvPr/>
        </p:nvSpPr>
        <p:spPr>
          <a:xfrm>
            <a:off x="1143796" y="2343566"/>
            <a:ext cx="14045596" cy="991697"/>
          </a:xfrm>
          <a:prstGeom prst="rect">
            <a:avLst/>
          </a:prstGeom>
        </p:spPr>
        <p:txBody>
          <a:bodyPr lIns="0" tIns="0" rIns="0" bIns="0" rtlCol="0" anchor="t">
            <a:spAutoFit/>
          </a:bodyPr>
          <a:lstStyle/>
          <a:p>
            <a:pPr algn="ctr">
              <a:lnSpc>
                <a:spcPts val="7905"/>
              </a:lnSpc>
            </a:pPr>
            <a:r>
              <a:rPr lang="en-US" sz="5646">
                <a:solidFill>
                  <a:srgbClr val="3E1106"/>
                </a:solidFill>
                <a:latin typeface="#9Slide05 VL Fadilla"/>
                <a:ea typeface="#9Slide05 VL Fadilla"/>
                <a:cs typeface="#9Slide05 VL Fadilla"/>
                <a:sym typeface="#9Slide05 VL Fadilla"/>
              </a:rPr>
              <a:t>a. Đặc trưng của thể loại bi kịch thể hiện trong văn bản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flipH="1">
            <a:off x="-413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aphicFrame>
        <p:nvGraphicFramePr>
          <p:cNvPr id="5" name="Table 5"/>
          <p:cNvGraphicFramePr>
            <a:graphicFrameLocks noGrp="1"/>
          </p:cNvGraphicFramePr>
          <p:nvPr/>
        </p:nvGraphicFramePr>
        <p:xfrm>
          <a:off x="1257375" y="2143489"/>
          <a:ext cx="16001925" cy="7521027"/>
        </p:xfrm>
        <a:graphic>
          <a:graphicData uri="http://schemas.openxmlformats.org/drawingml/2006/table">
            <a:tbl>
              <a:tblPr/>
              <a:tblGrid>
                <a:gridCol w="4021000">
                  <a:extLst>
                    <a:ext uri="{9D8B030D-6E8A-4147-A177-3AD203B41FA5}">
                      <a16:colId xmlns:a16="http://schemas.microsoft.com/office/drawing/2014/main" val="20000"/>
                    </a:ext>
                  </a:extLst>
                </a:gridCol>
                <a:gridCol w="11980925">
                  <a:extLst>
                    <a:ext uri="{9D8B030D-6E8A-4147-A177-3AD203B41FA5}">
                      <a16:colId xmlns:a16="http://schemas.microsoft.com/office/drawing/2014/main" val="20001"/>
                    </a:ext>
                  </a:extLst>
                </a:gridCol>
              </a:tblGrid>
              <a:tr h="1158322">
                <a:tc>
                  <a:txBody>
                    <a:bodyPr/>
                    <a:lstStyle/>
                    <a:p>
                      <a:pPr algn="ctr">
                        <a:lnSpc>
                          <a:spcPts val="4370"/>
                        </a:lnSpc>
                        <a:defRPr/>
                      </a:pPr>
                      <a:r>
                        <a:rPr lang="en-US" sz="3099">
                          <a:solidFill>
                            <a:srgbClr val="FFFFFF"/>
                          </a:solidFill>
                          <a:latin typeface="Roboto Condensed"/>
                          <a:ea typeface="Roboto Condensed"/>
                          <a:cs typeface="Roboto Condensed"/>
                          <a:sym typeface="Roboto Condensed"/>
                        </a:rPr>
                        <a:t>Đặc trưng</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tc>
                  <a:txBody>
                    <a:bodyPr/>
                    <a:lstStyle/>
                    <a:p>
                      <a:pPr algn="ctr">
                        <a:lnSpc>
                          <a:spcPts val="4370"/>
                        </a:lnSpc>
                        <a:defRPr/>
                      </a:pPr>
                      <a:r>
                        <a:rPr lang="en-US" sz="3099" b="1">
                          <a:solidFill>
                            <a:srgbClr val="FFFFFF"/>
                          </a:solidFill>
                          <a:latin typeface="Roboto Condensed Bold"/>
                          <a:ea typeface="Roboto Condensed Bold"/>
                          <a:cs typeface="Roboto Condensed Bold"/>
                          <a:sym typeface="Roboto Condensed Bold"/>
                        </a:rPr>
                        <a:t>Biểu hiện trong văn bản</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solidFill>
                      <a:srgbClr val="A8432B"/>
                    </a:solidFill>
                  </a:tcPr>
                </a:tc>
                <a:extLst>
                  <a:ext uri="{0D108BD9-81ED-4DB2-BD59-A6C34878D82A}">
                    <a16:rowId xmlns:a16="http://schemas.microsoft.com/office/drawing/2014/main" val="10000"/>
                  </a:ext>
                </a:extLst>
              </a:tr>
              <a:tr h="2098157">
                <a:tc>
                  <a:txBody>
                    <a:bodyPr/>
                    <a:lstStyle/>
                    <a:p>
                      <a:pPr algn="just">
                        <a:lnSpc>
                          <a:spcPts val="4371"/>
                        </a:lnSpc>
                        <a:defRPr/>
                      </a:pPr>
                      <a:r>
                        <a:rPr lang="en-US" sz="3100" b="1">
                          <a:solidFill>
                            <a:srgbClr val="000000"/>
                          </a:solidFill>
                          <a:latin typeface="Roboto Condensed Bold"/>
                          <a:ea typeface="Roboto Condensed Bold"/>
                          <a:cs typeface="Roboto Condensed Bold"/>
                          <a:sym typeface="Roboto Condensed Bold"/>
                        </a:rPr>
                        <a:t>Nhân vật</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371"/>
                        </a:lnSpc>
                        <a:defRPr/>
                      </a:pPr>
                      <a:r>
                        <a:rPr lang="en-US" sz="3100">
                          <a:solidFill>
                            <a:srgbClr val="000000"/>
                          </a:solidFill>
                          <a:latin typeface="Roboto Condensed"/>
                          <a:ea typeface="Roboto Condensed"/>
                          <a:cs typeface="Roboto Condensed"/>
                          <a:sym typeface="Roboto Condensed"/>
                        </a:rPr>
                        <a:t>2 tuyến nhân vật:</a:t>
                      </a:r>
                      <a:endParaRPr lang="en-US" sz="1100"/>
                    </a:p>
                    <a:p>
                      <a:pPr algn="just">
                        <a:lnSpc>
                          <a:spcPts val="4371"/>
                        </a:lnSpc>
                      </a:pPr>
                      <a:r>
                        <a:rPr lang="en-US" sz="3100">
                          <a:solidFill>
                            <a:srgbClr val="000000"/>
                          </a:solidFill>
                          <a:latin typeface="Roboto Condensed"/>
                          <a:ea typeface="Roboto Condensed"/>
                          <a:cs typeface="Roboto Condensed"/>
                          <a:sym typeface="Roboto Condensed"/>
                        </a:rPr>
                        <a:t>- Tuyến một: ông chủ mỏ Trần Thiết Chung, bà Ba, loong toong, cả Bích</a:t>
                      </a:r>
                    </a:p>
                    <a:p>
                      <a:pPr algn="just">
                        <a:lnSpc>
                          <a:spcPts val="4371"/>
                        </a:lnSpc>
                      </a:pPr>
                      <a:r>
                        <a:rPr lang="en-US" sz="3100">
                          <a:solidFill>
                            <a:srgbClr val="000000"/>
                          </a:solidFill>
                          <a:latin typeface="Roboto Condensed"/>
                          <a:ea typeface="Roboto Condensed"/>
                          <a:cs typeface="Roboto Condensed"/>
                          <a:sym typeface="Roboto Condensed"/>
                        </a:rPr>
                        <a:t>- Tuyến hai: những người nổi dậy</a:t>
                      </a:r>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1"/>
                  </a:ext>
                </a:extLst>
              </a:tr>
              <a:tr h="3204458">
                <a:tc>
                  <a:txBody>
                    <a:bodyPr/>
                    <a:lstStyle/>
                    <a:p>
                      <a:pPr algn="just">
                        <a:lnSpc>
                          <a:spcPts val="4371"/>
                        </a:lnSpc>
                        <a:defRPr/>
                      </a:pPr>
                      <a:r>
                        <a:rPr lang="en-US" sz="3100" b="1">
                          <a:solidFill>
                            <a:srgbClr val="000000"/>
                          </a:solidFill>
                          <a:latin typeface="Roboto Condensed Bold"/>
                          <a:ea typeface="Roboto Condensed Bold"/>
                          <a:cs typeface="Roboto Condensed Bold"/>
                          <a:sym typeface="Roboto Condensed Bold"/>
                        </a:rPr>
                        <a:t>Tính chất bi kịch</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371"/>
                        </a:lnSpc>
                        <a:defRPr/>
                      </a:pPr>
                      <a:r>
                        <a:rPr lang="en-US" sz="3100">
                          <a:solidFill>
                            <a:srgbClr val="000000"/>
                          </a:solidFill>
                          <a:latin typeface="Roboto Condensed"/>
                          <a:ea typeface="Roboto Condensed"/>
                          <a:cs typeface="Roboto Condensed"/>
                          <a:sym typeface="Roboto Condensed"/>
                        </a:rPr>
                        <a:t>- Phần đầu: Những mâu thuẫn, giằng xé giữa khát vọng muốn giữ mình trong sạch với sự vấy bẩn của đồng tiền trong con người Trần Thiết Chung.</a:t>
                      </a:r>
                      <a:endParaRPr lang="en-US" sz="1100"/>
                    </a:p>
                    <a:p>
                      <a:pPr algn="just">
                        <a:lnSpc>
                          <a:spcPts val="4371"/>
                        </a:lnSpc>
                      </a:pPr>
                      <a:r>
                        <a:rPr lang="en-US" sz="3100">
                          <a:solidFill>
                            <a:srgbClr val="000000"/>
                          </a:solidFill>
                          <a:latin typeface="Roboto Condensed"/>
                          <a:ea typeface="Roboto Condensed"/>
                          <a:cs typeface="Roboto Condensed"/>
                          <a:sym typeface="Roboto Condensed"/>
                        </a:rPr>
                        <a:t>- Phần sau: Tính bi kịch thể hiện ở xung đột mâu thuẫn xã hội giữa người lao động với giai cấp chủ mỏ và bi kịch gia đình – vì tiền mà con cái hại cha mẹ.</a:t>
                      </a:r>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2"/>
                  </a:ext>
                </a:extLst>
              </a:tr>
              <a:tr h="1060090">
                <a:tc>
                  <a:txBody>
                    <a:bodyPr/>
                    <a:lstStyle/>
                    <a:p>
                      <a:pPr algn="just">
                        <a:lnSpc>
                          <a:spcPts val="4371"/>
                        </a:lnSpc>
                        <a:defRPr/>
                      </a:pPr>
                      <a:r>
                        <a:rPr lang="en-US" sz="3100" b="1">
                          <a:solidFill>
                            <a:srgbClr val="000000"/>
                          </a:solidFill>
                          <a:latin typeface="Roboto Condensed Bold"/>
                          <a:ea typeface="Roboto Condensed Bold"/>
                          <a:cs typeface="Roboto Condensed Bold"/>
                          <a:sym typeface="Roboto Condensed Bold"/>
                        </a:rPr>
                        <a:t>Đề tài</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tc>
                  <a:txBody>
                    <a:bodyPr/>
                    <a:lstStyle/>
                    <a:p>
                      <a:pPr algn="just">
                        <a:lnSpc>
                          <a:spcPts val="4371"/>
                        </a:lnSpc>
                        <a:defRPr/>
                      </a:pPr>
                      <a:r>
                        <a:rPr lang="en-US" sz="3100">
                          <a:solidFill>
                            <a:srgbClr val="000000"/>
                          </a:solidFill>
                          <a:latin typeface="Roboto Condensed"/>
                          <a:ea typeface="Roboto Condensed"/>
                          <a:cs typeface="Roboto Condensed"/>
                          <a:sym typeface="Roboto Condensed"/>
                        </a:rPr>
                        <a:t>Mâu thuẫn giai cấp/ xã hội</a:t>
                      </a:r>
                      <a:endParaRPr lang="en-US" sz="1100"/>
                    </a:p>
                  </a:txBody>
                  <a:tcPr marL="190500" marR="190500" marT="190500" marB="190500" anchor="ctr">
                    <a:lnL w="9525" cap="flat" cmpd="sng" algn="ctr">
                      <a:solidFill>
                        <a:srgbClr val="A8432B"/>
                      </a:solidFill>
                      <a:prstDash val="solid"/>
                      <a:round/>
                      <a:headEnd type="none" w="med" len="med"/>
                      <a:tailEnd type="none" w="med" len="med"/>
                    </a:lnL>
                    <a:lnR w="9525" cap="flat" cmpd="sng" algn="ctr">
                      <a:solidFill>
                        <a:srgbClr val="A8432B"/>
                      </a:solidFill>
                      <a:prstDash val="solid"/>
                      <a:round/>
                      <a:headEnd type="none" w="med" len="med"/>
                      <a:tailEnd type="none" w="med" len="med"/>
                    </a:lnR>
                    <a:lnT w="9525" cap="flat" cmpd="sng" algn="ctr">
                      <a:solidFill>
                        <a:srgbClr val="A8432B"/>
                      </a:solidFill>
                      <a:prstDash val="solid"/>
                      <a:round/>
                      <a:headEnd type="none" w="med" len="med"/>
                      <a:tailEnd type="none" w="med" len="med"/>
                    </a:lnT>
                    <a:lnB w="9525" cap="flat" cmpd="sng" algn="ctr">
                      <a:solidFill>
                        <a:srgbClr val="A8432B"/>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1257375" y="682814"/>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7" name="TextBox 7"/>
          <p:cNvSpPr txBox="1"/>
          <p:nvPr/>
        </p:nvSpPr>
        <p:spPr>
          <a:xfrm>
            <a:off x="1028700" y="1263034"/>
            <a:ext cx="12520080" cy="880455"/>
          </a:xfrm>
          <a:prstGeom prst="rect">
            <a:avLst/>
          </a:prstGeom>
        </p:spPr>
        <p:txBody>
          <a:bodyPr lIns="0" tIns="0" rIns="0" bIns="0" rtlCol="0" anchor="t">
            <a:spAutoFit/>
          </a:bodyPr>
          <a:lstStyle/>
          <a:p>
            <a:pPr algn="ctr">
              <a:lnSpc>
                <a:spcPts val="7046"/>
              </a:lnSpc>
            </a:pPr>
            <a:r>
              <a:rPr lang="en-US" sz="5033">
                <a:solidFill>
                  <a:srgbClr val="3E1106"/>
                </a:solidFill>
                <a:latin typeface="#9Slide05 VL Fadilla"/>
                <a:ea typeface="#9Slide05 VL Fadilla"/>
                <a:cs typeface="#9Slide05 VL Fadilla"/>
                <a:sym typeface="#9Slide05 VL Fadilla"/>
              </a:rPr>
              <a:t>a. Đặc trưng của thể loại bi kịch thể hiện trong văn bản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4010"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grpSp>
        <p:nvGrpSpPr>
          <p:cNvPr id="5" name="Group 5"/>
          <p:cNvGrpSpPr/>
          <p:nvPr/>
        </p:nvGrpSpPr>
        <p:grpSpPr>
          <a:xfrm>
            <a:off x="11702590" y="2950474"/>
            <a:ext cx="3086100" cy="1024313"/>
            <a:chOff x="0" y="0"/>
            <a:chExt cx="812800" cy="269778"/>
          </a:xfrm>
        </p:grpSpPr>
        <p:sp>
          <p:nvSpPr>
            <p:cNvPr id="6" name="Freeform 6"/>
            <p:cNvSpPr/>
            <p:nvPr/>
          </p:nvSpPr>
          <p:spPr>
            <a:xfrm>
              <a:off x="0" y="0"/>
              <a:ext cx="812800" cy="269778"/>
            </a:xfrm>
            <a:custGeom>
              <a:avLst/>
              <a:gdLst/>
              <a:ahLst/>
              <a:cxnLst/>
              <a:rect l="l" t="t" r="r" b="b"/>
              <a:pathLst>
                <a:path w="812800" h="269778">
                  <a:moveTo>
                    <a:pt x="127941" y="0"/>
                  </a:moveTo>
                  <a:lnTo>
                    <a:pt x="684859" y="0"/>
                  </a:lnTo>
                  <a:cubicBezTo>
                    <a:pt x="718791" y="0"/>
                    <a:pt x="751333" y="13479"/>
                    <a:pt x="775327" y="37473"/>
                  </a:cubicBezTo>
                  <a:cubicBezTo>
                    <a:pt x="799321" y="61467"/>
                    <a:pt x="812800" y="94009"/>
                    <a:pt x="812800" y="127941"/>
                  </a:cubicBezTo>
                  <a:lnTo>
                    <a:pt x="812800" y="141837"/>
                  </a:lnTo>
                  <a:cubicBezTo>
                    <a:pt x="812800" y="175769"/>
                    <a:pt x="799321" y="208311"/>
                    <a:pt x="775327" y="232305"/>
                  </a:cubicBezTo>
                  <a:cubicBezTo>
                    <a:pt x="751333" y="256299"/>
                    <a:pt x="718791" y="269778"/>
                    <a:pt x="684859" y="269778"/>
                  </a:cubicBezTo>
                  <a:lnTo>
                    <a:pt x="127941" y="269778"/>
                  </a:lnTo>
                  <a:cubicBezTo>
                    <a:pt x="94009" y="269778"/>
                    <a:pt x="61467" y="256299"/>
                    <a:pt x="37473" y="232305"/>
                  </a:cubicBezTo>
                  <a:cubicBezTo>
                    <a:pt x="13479" y="208311"/>
                    <a:pt x="0" y="175769"/>
                    <a:pt x="0" y="141837"/>
                  </a:cubicBezTo>
                  <a:lnTo>
                    <a:pt x="0" y="127941"/>
                  </a:lnTo>
                  <a:cubicBezTo>
                    <a:pt x="0" y="94009"/>
                    <a:pt x="13479" y="61467"/>
                    <a:pt x="37473" y="37473"/>
                  </a:cubicBezTo>
                  <a:cubicBezTo>
                    <a:pt x="61467" y="13479"/>
                    <a:pt x="94009" y="0"/>
                    <a:pt x="127941" y="0"/>
                  </a:cubicBezTo>
                  <a:close/>
                </a:path>
              </a:pathLst>
            </a:custGeom>
            <a:solidFill>
              <a:srgbClr val="A8432B"/>
            </a:solidFill>
          </p:spPr>
          <p:txBody>
            <a:bodyPr/>
            <a:lstStyle/>
            <a:p>
              <a:endParaRPr lang="en-US"/>
            </a:p>
          </p:txBody>
        </p:sp>
        <p:sp>
          <p:nvSpPr>
            <p:cNvPr id="7" name="TextBox 7"/>
            <p:cNvSpPr txBox="1"/>
            <p:nvPr/>
          </p:nvSpPr>
          <p:spPr>
            <a:xfrm>
              <a:off x="0" y="-76200"/>
              <a:ext cx="812800" cy="345978"/>
            </a:xfrm>
            <a:prstGeom prst="rect">
              <a:avLst/>
            </a:prstGeom>
          </p:spPr>
          <p:txBody>
            <a:bodyPr lIns="50800" tIns="50800" rIns="50800" bIns="50800" rtlCol="0" anchor="ctr"/>
            <a:lstStyle/>
            <a:p>
              <a:pPr algn="ctr">
                <a:lnSpc>
                  <a:spcPts val="5739"/>
                </a:lnSpc>
              </a:pPr>
              <a:r>
                <a:rPr lang="en-US" sz="4099" b="1">
                  <a:solidFill>
                    <a:srgbClr val="FFFFFF"/>
                  </a:solidFill>
                  <a:latin typeface="Fraunces Bold"/>
                  <a:ea typeface="Fraunces Bold"/>
                  <a:cs typeface="Fraunces Bold"/>
                  <a:sym typeface="Fraunces Bold"/>
                </a:rPr>
                <a:t>Nhiệm vụ 3</a:t>
              </a:r>
            </a:p>
          </p:txBody>
        </p:sp>
      </p:grpSp>
      <p:sp>
        <p:nvSpPr>
          <p:cNvPr id="8" name="TextBox 8"/>
          <p:cNvSpPr txBox="1"/>
          <p:nvPr/>
        </p:nvSpPr>
        <p:spPr>
          <a:xfrm>
            <a:off x="8476073" y="1028700"/>
            <a:ext cx="8417654"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3. KHÁM PHÁ VĂN BẢN</a:t>
            </a:r>
          </a:p>
        </p:txBody>
      </p:sp>
      <p:sp>
        <p:nvSpPr>
          <p:cNvPr id="9" name="TextBox 9"/>
          <p:cNvSpPr txBox="1"/>
          <p:nvPr/>
        </p:nvSpPr>
        <p:spPr>
          <a:xfrm>
            <a:off x="7082396" y="4133575"/>
            <a:ext cx="10176904" cy="4776978"/>
          </a:xfrm>
          <a:prstGeom prst="rect">
            <a:avLst/>
          </a:prstGeom>
        </p:spPr>
        <p:txBody>
          <a:bodyPr lIns="0" tIns="0" rIns="0" bIns="0" rtlCol="0" anchor="t">
            <a:spAutoFit/>
          </a:bodyPr>
          <a:lstStyle/>
          <a:p>
            <a:pPr marL="928369" lvl="1" indent="-464185" algn="just">
              <a:lnSpc>
                <a:spcPts val="6320"/>
              </a:lnSpc>
              <a:buFont typeface="Arial"/>
              <a:buChar char="•"/>
            </a:pPr>
            <a:r>
              <a:rPr lang="en-US" sz="4299">
                <a:solidFill>
                  <a:srgbClr val="000000"/>
                </a:solidFill>
                <a:latin typeface="Roboto Condensed"/>
                <a:ea typeface="Roboto Condensed"/>
                <a:cs typeface="Roboto Condensed"/>
                <a:sym typeface="Roboto Condensed"/>
              </a:rPr>
              <a:t>Chia lớp thành 4 nhóm</a:t>
            </a:r>
          </a:p>
          <a:p>
            <a:pPr marL="928369" lvl="1" indent="-464185" algn="just">
              <a:lnSpc>
                <a:spcPts val="6320"/>
              </a:lnSpc>
              <a:buFont typeface="Arial"/>
              <a:buChar char="•"/>
            </a:pPr>
            <a:r>
              <a:rPr lang="en-US" sz="4299">
                <a:solidFill>
                  <a:srgbClr val="000000"/>
                </a:solidFill>
                <a:latin typeface="Roboto Condensed"/>
                <a:ea typeface="Roboto Condensed"/>
                <a:cs typeface="Roboto Condensed"/>
                <a:sym typeface="Roboto Condensed"/>
              </a:rPr>
              <a:t>Nhiệm vụ: PHT số 2</a:t>
            </a:r>
          </a:p>
          <a:p>
            <a:pPr marL="928369" lvl="1" indent="-464185" algn="just">
              <a:lnSpc>
                <a:spcPts val="6320"/>
              </a:lnSpc>
              <a:buFont typeface="Arial"/>
              <a:buChar char="•"/>
            </a:pPr>
            <a:r>
              <a:rPr lang="en-US" sz="4299">
                <a:solidFill>
                  <a:srgbClr val="000000"/>
                </a:solidFill>
                <a:latin typeface="Roboto Condensed"/>
                <a:ea typeface="Roboto Condensed"/>
                <a:cs typeface="Roboto Condensed"/>
                <a:sym typeface="Roboto Condensed"/>
              </a:rPr>
              <a:t>Thời gian làm việc cá nhân: 4 phút, thời gian thống nhất câu trả lời: 3 phút</a:t>
            </a:r>
          </a:p>
          <a:p>
            <a:pPr algn="just">
              <a:lnSpc>
                <a:spcPts val="6320"/>
              </a:lnSpc>
            </a:pPr>
            <a:r>
              <a:rPr lang="en-US" sz="4299">
                <a:solidFill>
                  <a:srgbClr val="000000"/>
                </a:solidFill>
                <a:latin typeface="Roboto Condensed"/>
                <a:ea typeface="Roboto Condensed"/>
                <a:cs typeface="Roboto Condensed"/>
                <a:sym typeface="Roboto Condensed"/>
              </a:rPr>
              <a:t>+ Thời gian mỗi nhóm báo cáo: 3 phút</a:t>
            </a:r>
          </a:p>
          <a:p>
            <a:pPr algn="just">
              <a:lnSpc>
                <a:spcPts val="6320"/>
              </a:lnSpc>
            </a:pPr>
            <a:r>
              <a:rPr lang="en-US" sz="4299">
                <a:solidFill>
                  <a:srgbClr val="000000"/>
                </a:solidFill>
                <a:latin typeface="Roboto Condensed"/>
                <a:ea typeface="Roboto Condensed"/>
                <a:cs typeface="Roboto Condensed"/>
                <a:sym typeface="Roboto Condensed"/>
              </a:rPr>
              <a:t>+ Thời gian mỗi nhóm phản hồi (nếu có): 2 phút</a:t>
            </a:r>
          </a:p>
        </p:txBody>
      </p:sp>
      <p:sp>
        <p:nvSpPr>
          <p:cNvPr id="10" name="Freeform 10"/>
          <p:cNvSpPr/>
          <p:nvPr/>
        </p:nvSpPr>
        <p:spPr>
          <a:xfrm>
            <a:off x="-7529838" y="-5956816"/>
            <a:ext cx="18267369" cy="18496022"/>
          </a:xfrm>
          <a:custGeom>
            <a:avLst/>
            <a:gdLst/>
            <a:ahLst/>
            <a:cxnLst/>
            <a:rect l="l" t="t" r="r" b="b"/>
            <a:pathLst>
              <a:path w="18267369" h="18496022">
                <a:moveTo>
                  <a:pt x="0" y="0"/>
                </a:moveTo>
                <a:lnTo>
                  <a:pt x="18267370" y="0"/>
                </a:lnTo>
                <a:lnTo>
                  <a:pt x="18267370" y="18496022"/>
                </a:lnTo>
                <a:lnTo>
                  <a:pt x="0" y="1849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2073527" y="2806469"/>
            <a:ext cx="4149546" cy="7604338"/>
          </a:xfrm>
          <a:custGeom>
            <a:avLst/>
            <a:gdLst/>
            <a:ahLst/>
            <a:cxnLst/>
            <a:rect l="l" t="t" r="r" b="b"/>
            <a:pathLst>
              <a:path w="4149546" h="7604338">
                <a:moveTo>
                  <a:pt x="0" y="0"/>
                </a:moveTo>
                <a:lnTo>
                  <a:pt x="4149546" y="0"/>
                </a:lnTo>
                <a:lnTo>
                  <a:pt x="4149546" y="7604338"/>
                </a:lnTo>
                <a:lnTo>
                  <a:pt x="0" y="76043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028700" y="52204"/>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rot="-3646233">
            <a:off x="777579" y="3096988"/>
            <a:ext cx="8361504" cy="10539711"/>
          </a:xfrm>
          <a:custGeom>
            <a:avLst/>
            <a:gdLst/>
            <a:ahLst/>
            <a:cxnLst/>
            <a:rect l="l" t="t" r="r" b="b"/>
            <a:pathLst>
              <a:path w="8361504" h="10539711">
                <a:moveTo>
                  <a:pt x="0" y="0"/>
                </a:moveTo>
                <a:lnTo>
                  <a:pt x="8361504" y="0"/>
                </a:lnTo>
                <a:lnTo>
                  <a:pt x="8361504" y="10539712"/>
                </a:lnTo>
                <a:lnTo>
                  <a:pt x="0" y="10539712"/>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028700" y="832879"/>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7" name="TextBox 7"/>
          <p:cNvSpPr txBox="1"/>
          <p:nvPr/>
        </p:nvSpPr>
        <p:spPr>
          <a:xfrm>
            <a:off x="1257375" y="1799222"/>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8" name="TextBox 8"/>
          <p:cNvSpPr txBox="1"/>
          <p:nvPr/>
        </p:nvSpPr>
        <p:spPr>
          <a:xfrm>
            <a:off x="3364953" y="2281444"/>
            <a:ext cx="12020255" cy="985829"/>
          </a:xfrm>
          <a:prstGeom prst="rect">
            <a:avLst/>
          </a:prstGeom>
        </p:spPr>
        <p:txBody>
          <a:bodyPr lIns="0" tIns="0" rIns="0" bIns="0" rtlCol="0" anchor="t">
            <a:spAutoFit/>
          </a:bodyPr>
          <a:lstStyle/>
          <a:p>
            <a:pPr algn="ctr">
              <a:lnSpc>
                <a:spcPts val="7930"/>
              </a:lnSpc>
            </a:pPr>
            <a:r>
              <a:rPr lang="en-US" sz="5664">
                <a:solidFill>
                  <a:srgbClr val="3E1106"/>
                </a:solidFill>
                <a:latin typeface="#9Slide05 VL Fadilla"/>
                <a:ea typeface="#9Slide05 VL Fadilla"/>
                <a:cs typeface="#9Slide05 VL Fadilla"/>
                <a:sym typeface="#9Slide05 VL Fadilla"/>
              </a:rPr>
              <a:t>b. Xung đột kịch</a:t>
            </a:r>
          </a:p>
        </p:txBody>
      </p:sp>
      <p:sp>
        <p:nvSpPr>
          <p:cNvPr id="9" name="Freeform 9"/>
          <p:cNvSpPr/>
          <p:nvPr/>
        </p:nvSpPr>
        <p:spPr>
          <a:xfrm>
            <a:off x="-8719109" y="-8395339"/>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4806641">
            <a:off x="7526219" y="3136920"/>
            <a:ext cx="6874260" cy="9846746"/>
          </a:xfrm>
          <a:custGeom>
            <a:avLst/>
            <a:gdLst/>
            <a:ahLst/>
            <a:cxnLst/>
            <a:rect l="l" t="t" r="r" b="b"/>
            <a:pathLst>
              <a:path w="6874260" h="9846746">
                <a:moveTo>
                  <a:pt x="0" y="0"/>
                </a:moveTo>
                <a:lnTo>
                  <a:pt x="6874260" y="0"/>
                </a:lnTo>
                <a:lnTo>
                  <a:pt x="6874260" y="9846746"/>
                </a:lnTo>
                <a:lnTo>
                  <a:pt x="0" y="9846746"/>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2848832" y="478602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8985742">
            <a:off x="1260887" y="5605191"/>
            <a:ext cx="4968949" cy="6350095"/>
          </a:xfrm>
          <a:custGeom>
            <a:avLst/>
            <a:gdLst/>
            <a:ahLst/>
            <a:cxnLst/>
            <a:rect l="l" t="t" r="r" b="b"/>
            <a:pathLst>
              <a:path w="4968949" h="6350095">
                <a:moveTo>
                  <a:pt x="0" y="0"/>
                </a:moveTo>
                <a:lnTo>
                  <a:pt x="4968949" y="0"/>
                </a:lnTo>
                <a:lnTo>
                  <a:pt x="4968949" y="6350095"/>
                </a:lnTo>
                <a:lnTo>
                  <a:pt x="0" y="6350095"/>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74941" y="6705194"/>
            <a:ext cx="4163373" cy="4114800"/>
          </a:xfrm>
          <a:custGeom>
            <a:avLst/>
            <a:gdLst/>
            <a:ahLst/>
            <a:cxnLst/>
            <a:rect l="l" t="t" r="r" b="b"/>
            <a:pathLst>
              <a:path w="4163373" h="4114800">
                <a:moveTo>
                  <a:pt x="0" y="0"/>
                </a:moveTo>
                <a:lnTo>
                  <a:pt x="4163372" y="0"/>
                </a:lnTo>
                <a:lnTo>
                  <a:pt x="416337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2906993" y="4878652"/>
            <a:ext cx="2376223" cy="863600"/>
          </a:xfrm>
          <a:prstGeom prst="rect">
            <a:avLst/>
          </a:prstGeom>
        </p:spPr>
        <p:txBody>
          <a:bodyPr lIns="0" tIns="0" rIns="0" bIns="0" rtlCol="0" anchor="t">
            <a:spAutoFit/>
          </a:bodyPr>
          <a:lstStyle/>
          <a:p>
            <a:pPr algn="ctr">
              <a:lnSpc>
                <a:spcPts val="7000"/>
              </a:lnSpc>
            </a:pPr>
            <a:r>
              <a:rPr lang="en-US" sz="5000" b="1">
                <a:solidFill>
                  <a:srgbClr val="3E1106"/>
                </a:solidFill>
                <a:latin typeface="Fraunces Bold"/>
                <a:ea typeface="Fraunces Bold"/>
                <a:cs typeface="Fraunces Bold"/>
                <a:sym typeface="Fraunces Bold"/>
              </a:rPr>
              <a:t>Nhóm 1</a:t>
            </a:r>
          </a:p>
        </p:txBody>
      </p:sp>
      <p:sp>
        <p:nvSpPr>
          <p:cNvPr id="15" name="TextBox 15"/>
          <p:cNvSpPr txBox="1"/>
          <p:nvPr/>
        </p:nvSpPr>
        <p:spPr>
          <a:xfrm>
            <a:off x="6282898" y="5944870"/>
            <a:ext cx="8768686" cy="3313430"/>
          </a:xfrm>
          <a:prstGeom prst="rect">
            <a:avLst/>
          </a:prstGeom>
        </p:spPr>
        <p:txBody>
          <a:bodyPr lIns="0" tIns="0" rIns="0" bIns="0" rtlCol="0" anchor="t">
            <a:spAutoFit/>
          </a:bodyPr>
          <a:lstStyle/>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Xác định bối cảnh và chỉ ra diễn biến xung đột kịch</a:t>
            </a:r>
          </a:p>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Từ diễn biến xung đột kịch, hãy xác định mâu thuẫn chính của đoạn kịch. Nguyên nhân nào dẫn đến mâu thuẫn ấy?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9168" y="4022"/>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1316691" y="-7230422"/>
            <a:ext cx="13942618" cy="13916520"/>
          </a:xfrm>
          <a:custGeom>
            <a:avLst/>
            <a:gdLst/>
            <a:ahLst/>
            <a:cxnLst/>
            <a:rect l="l" t="t" r="r" b="b"/>
            <a:pathLst>
              <a:path w="13942618" h="13916520">
                <a:moveTo>
                  <a:pt x="0" y="0"/>
                </a:moveTo>
                <a:lnTo>
                  <a:pt x="13942618" y="0"/>
                </a:lnTo>
                <a:lnTo>
                  <a:pt x="13942618" y="13916520"/>
                </a:lnTo>
                <a:lnTo>
                  <a:pt x="0" y="13916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214615" y="1019175"/>
            <a:ext cx="7200150" cy="923925"/>
          </a:xfrm>
          <a:prstGeom prst="rect">
            <a:avLst/>
          </a:prstGeom>
        </p:spPr>
        <p:txBody>
          <a:bodyPr lIns="0" tIns="0" rIns="0" bIns="0" rtlCol="0" anchor="t">
            <a:spAutoFit/>
          </a:bodyPr>
          <a:lstStyle/>
          <a:p>
            <a:pPr algn="l">
              <a:lnSpc>
                <a:spcPts val="7200"/>
              </a:lnSpc>
            </a:pPr>
            <a:r>
              <a:rPr lang="en-US" sz="6000">
                <a:solidFill>
                  <a:srgbClr val="3E1106"/>
                </a:solidFill>
                <a:latin typeface="Anton"/>
                <a:ea typeface="Anton"/>
                <a:cs typeface="Anton"/>
                <a:sym typeface="Anton"/>
              </a:rPr>
              <a:t>1. Chuẩn bị đọc</a:t>
            </a:r>
          </a:p>
        </p:txBody>
      </p:sp>
      <p:grpSp>
        <p:nvGrpSpPr>
          <p:cNvPr id="7" name="Group 7"/>
          <p:cNvGrpSpPr/>
          <p:nvPr/>
        </p:nvGrpSpPr>
        <p:grpSpPr>
          <a:xfrm>
            <a:off x="11747632" y="6398788"/>
            <a:ext cx="119558" cy="1108080"/>
            <a:chOff x="0" y="0"/>
            <a:chExt cx="159411" cy="1477440"/>
          </a:xfrm>
        </p:grpSpPr>
        <p:sp>
          <p:nvSpPr>
            <p:cNvPr id="8" name="Freeform 8"/>
            <p:cNvSpPr/>
            <p:nvPr/>
          </p:nvSpPr>
          <p:spPr>
            <a:xfrm>
              <a:off x="254" y="0"/>
              <a:ext cx="158877" cy="1477137"/>
            </a:xfrm>
            <a:custGeom>
              <a:avLst/>
              <a:gdLst/>
              <a:ahLst/>
              <a:cxnLst/>
              <a:rect l="l" t="t" r="r" b="b"/>
              <a:pathLst>
                <a:path w="158877" h="1477137">
                  <a:moveTo>
                    <a:pt x="158877" y="0"/>
                  </a:moveTo>
                  <a:lnTo>
                    <a:pt x="158877" y="1462151"/>
                  </a:lnTo>
                  <a:lnTo>
                    <a:pt x="0" y="1477137"/>
                  </a:lnTo>
                  <a:lnTo>
                    <a:pt x="0" y="15113"/>
                  </a:lnTo>
                  <a:lnTo>
                    <a:pt x="158877" y="0"/>
                  </a:lnTo>
                  <a:close/>
                </a:path>
              </a:pathLst>
            </a:custGeom>
            <a:solidFill>
              <a:srgbClr val="D6B791"/>
            </a:solidFill>
          </p:spPr>
          <p:txBody>
            <a:bodyPr/>
            <a:lstStyle/>
            <a:p>
              <a:endParaRPr lang="en-US"/>
            </a:p>
          </p:txBody>
        </p:sp>
      </p:grpSp>
      <p:grpSp>
        <p:nvGrpSpPr>
          <p:cNvPr id="9" name="Group 9"/>
          <p:cNvGrpSpPr/>
          <p:nvPr/>
        </p:nvGrpSpPr>
        <p:grpSpPr>
          <a:xfrm>
            <a:off x="12182564" y="5234766"/>
            <a:ext cx="87384" cy="818254"/>
            <a:chOff x="0" y="0"/>
            <a:chExt cx="116512" cy="1091005"/>
          </a:xfrm>
        </p:grpSpPr>
        <p:sp>
          <p:nvSpPr>
            <p:cNvPr id="10" name="Freeform 10"/>
            <p:cNvSpPr/>
            <p:nvPr/>
          </p:nvSpPr>
          <p:spPr>
            <a:xfrm>
              <a:off x="127" y="127"/>
              <a:ext cx="116205" cy="1090676"/>
            </a:xfrm>
            <a:custGeom>
              <a:avLst/>
              <a:gdLst/>
              <a:ahLst/>
              <a:cxnLst/>
              <a:rect l="l" t="t" r="r" b="b"/>
              <a:pathLst>
                <a:path w="116205" h="1090676">
                  <a:moveTo>
                    <a:pt x="116205" y="0"/>
                  </a:moveTo>
                  <a:lnTo>
                    <a:pt x="116205" y="1068705"/>
                  </a:lnTo>
                  <a:lnTo>
                    <a:pt x="0" y="1090676"/>
                  </a:lnTo>
                  <a:lnTo>
                    <a:pt x="0" y="27686"/>
                  </a:lnTo>
                  <a:lnTo>
                    <a:pt x="116205" y="0"/>
                  </a:lnTo>
                  <a:close/>
                </a:path>
              </a:pathLst>
            </a:custGeom>
            <a:solidFill>
              <a:srgbClr val="D6B791"/>
            </a:solidFill>
          </p:spPr>
          <p:txBody>
            <a:bodyPr/>
            <a:lstStyle/>
            <a:p>
              <a:endParaRPr lang="en-US"/>
            </a:p>
          </p:txBody>
        </p:sp>
      </p:grpSp>
      <p:grpSp>
        <p:nvGrpSpPr>
          <p:cNvPr id="11" name="Group 11"/>
          <p:cNvGrpSpPr/>
          <p:nvPr/>
        </p:nvGrpSpPr>
        <p:grpSpPr>
          <a:xfrm>
            <a:off x="11867436" y="5463172"/>
            <a:ext cx="87384" cy="834778"/>
            <a:chOff x="0" y="0"/>
            <a:chExt cx="116512" cy="1113037"/>
          </a:xfrm>
        </p:grpSpPr>
        <p:sp>
          <p:nvSpPr>
            <p:cNvPr id="12" name="Freeform 12"/>
            <p:cNvSpPr/>
            <p:nvPr/>
          </p:nvSpPr>
          <p:spPr>
            <a:xfrm>
              <a:off x="254" y="127"/>
              <a:ext cx="116078" cy="1112901"/>
            </a:xfrm>
            <a:custGeom>
              <a:avLst/>
              <a:gdLst/>
              <a:ahLst/>
              <a:cxnLst/>
              <a:rect l="l" t="t" r="r" b="b"/>
              <a:pathLst>
                <a:path w="116078" h="1112901">
                  <a:moveTo>
                    <a:pt x="116078" y="0"/>
                  </a:moveTo>
                  <a:lnTo>
                    <a:pt x="116078" y="1062990"/>
                  </a:lnTo>
                  <a:cubicBezTo>
                    <a:pt x="77470" y="1079627"/>
                    <a:pt x="38608" y="1096264"/>
                    <a:pt x="0" y="1112901"/>
                  </a:cubicBezTo>
                  <a:lnTo>
                    <a:pt x="0" y="49911"/>
                  </a:lnTo>
                  <a:cubicBezTo>
                    <a:pt x="38608" y="33274"/>
                    <a:pt x="71882" y="16637"/>
                    <a:pt x="116078" y="0"/>
                  </a:cubicBezTo>
                  <a:close/>
                </a:path>
              </a:pathLst>
            </a:custGeom>
            <a:solidFill>
              <a:srgbClr val="D6B791"/>
            </a:solidFill>
          </p:spPr>
          <p:txBody>
            <a:bodyPr/>
            <a:lstStyle/>
            <a:p>
              <a:endParaRPr lang="en-US"/>
            </a:p>
          </p:txBody>
        </p:sp>
      </p:grpSp>
      <p:grpSp>
        <p:nvGrpSpPr>
          <p:cNvPr id="13" name="Group 13"/>
          <p:cNvGrpSpPr/>
          <p:nvPr/>
        </p:nvGrpSpPr>
        <p:grpSpPr>
          <a:xfrm>
            <a:off x="11309106" y="6132058"/>
            <a:ext cx="119558" cy="1108080"/>
            <a:chOff x="0" y="0"/>
            <a:chExt cx="159411" cy="1477440"/>
          </a:xfrm>
        </p:grpSpPr>
        <p:sp>
          <p:nvSpPr>
            <p:cNvPr id="14" name="Freeform 14"/>
            <p:cNvSpPr/>
            <p:nvPr/>
          </p:nvSpPr>
          <p:spPr>
            <a:xfrm>
              <a:off x="254" y="0"/>
              <a:ext cx="159131" cy="1477137"/>
            </a:xfrm>
            <a:custGeom>
              <a:avLst/>
              <a:gdLst/>
              <a:ahLst/>
              <a:cxnLst/>
              <a:rect l="l" t="t" r="r" b="b"/>
              <a:pathLst>
                <a:path w="159131" h="1477137">
                  <a:moveTo>
                    <a:pt x="159131" y="0"/>
                  </a:moveTo>
                  <a:lnTo>
                    <a:pt x="159131" y="1454404"/>
                  </a:lnTo>
                  <a:lnTo>
                    <a:pt x="0" y="1477137"/>
                  </a:lnTo>
                  <a:lnTo>
                    <a:pt x="0" y="22733"/>
                  </a:lnTo>
                  <a:lnTo>
                    <a:pt x="159131" y="0"/>
                  </a:lnTo>
                  <a:close/>
                </a:path>
              </a:pathLst>
            </a:custGeom>
            <a:solidFill>
              <a:srgbClr val="D6B791"/>
            </a:solidFill>
          </p:spPr>
          <p:txBody>
            <a:bodyPr/>
            <a:lstStyle/>
            <a:p>
              <a:endParaRPr lang="en-US"/>
            </a:p>
          </p:txBody>
        </p:sp>
      </p:grpSp>
      <p:grpSp>
        <p:nvGrpSpPr>
          <p:cNvPr id="15" name="Group 15"/>
          <p:cNvGrpSpPr/>
          <p:nvPr/>
        </p:nvGrpSpPr>
        <p:grpSpPr>
          <a:xfrm>
            <a:off x="11792268" y="5330274"/>
            <a:ext cx="87384" cy="822314"/>
            <a:chOff x="0" y="0"/>
            <a:chExt cx="116512" cy="1096419"/>
          </a:xfrm>
        </p:grpSpPr>
        <p:sp>
          <p:nvSpPr>
            <p:cNvPr id="16" name="Freeform 16"/>
            <p:cNvSpPr/>
            <p:nvPr/>
          </p:nvSpPr>
          <p:spPr>
            <a:xfrm>
              <a:off x="127" y="127"/>
              <a:ext cx="116205" cy="1096264"/>
            </a:xfrm>
            <a:custGeom>
              <a:avLst/>
              <a:gdLst/>
              <a:ahLst/>
              <a:cxnLst/>
              <a:rect l="l" t="t" r="r" b="b"/>
              <a:pathLst>
                <a:path w="116205" h="1096264">
                  <a:moveTo>
                    <a:pt x="116205" y="0"/>
                  </a:moveTo>
                  <a:lnTo>
                    <a:pt x="116205" y="1062990"/>
                  </a:lnTo>
                  <a:lnTo>
                    <a:pt x="0" y="1096264"/>
                  </a:lnTo>
                  <a:lnTo>
                    <a:pt x="0" y="33274"/>
                  </a:lnTo>
                  <a:cubicBezTo>
                    <a:pt x="44323" y="16637"/>
                    <a:pt x="82931" y="11049"/>
                    <a:pt x="116205" y="0"/>
                  </a:cubicBezTo>
                  <a:close/>
                </a:path>
              </a:pathLst>
            </a:custGeom>
            <a:solidFill>
              <a:srgbClr val="D6B791"/>
            </a:solidFill>
          </p:spPr>
          <p:txBody>
            <a:bodyPr/>
            <a:lstStyle/>
            <a:p>
              <a:endParaRPr lang="en-US"/>
            </a:p>
          </p:txBody>
        </p:sp>
      </p:grpSp>
      <p:grpSp>
        <p:nvGrpSpPr>
          <p:cNvPr id="17" name="Group 17"/>
          <p:cNvGrpSpPr/>
          <p:nvPr/>
        </p:nvGrpSpPr>
        <p:grpSpPr>
          <a:xfrm>
            <a:off x="11481342" y="5674914"/>
            <a:ext cx="87244" cy="805790"/>
            <a:chOff x="0" y="0"/>
            <a:chExt cx="116325" cy="1074387"/>
          </a:xfrm>
        </p:grpSpPr>
        <p:sp>
          <p:nvSpPr>
            <p:cNvPr id="18" name="Freeform 18"/>
            <p:cNvSpPr/>
            <p:nvPr/>
          </p:nvSpPr>
          <p:spPr>
            <a:xfrm>
              <a:off x="0" y="127"/>
              <a:ext cx="116332" cy="1074039"/>
            </a:xfrm>
            <a:custGeom>
              <a:avLst/>
              <a:gdLst/>
              <a:ahLst/>
              <a:cxnLst/>
              <a:rect l="l" t="t" r="r" b="b"/>
              <a:pathLst>
                <a:path w="116332" h="1074039">
                  <a:moveTo>
                    <a:pt x="116332" y="0"/>
                  </a:moveTo>
                  <a:lnTo>
                    <a:pt x="116332" y="1062990"/>
                  </a:lnTo>
                  <a:lnTo>
                    <a:pt x="99695" y="1074039"/>
                  </a:lnTo>
                  <a:cubicBezTo>
                    <a:pt x="66421" y="1046480"/>
                    <a:pt x="33274" y="1018794"/>
                    <a:pt x="0" y="985520"/>
                  </a:cubicBezTo>
                  <a:lnTo>
                    <a:pt x="0" y="94107"/>
                  </a:lnTo>
                  <a:cubicBezTo>
                    <a:pt x="33274" y="60960"/>
                    <a:pt x="72136" y="27686"/>
                    <a:pt x="116332" y="0"/>
                  </a:cubicBezTo>
                  <a:close/>
                </a:path>
              </a:pathLst>
            </a:custGeom>
            <a:solidFill>
              <a:srgbClr val="D6B791"/>
            </a:solidFill>
          </p:spPr>
          <p:txBody>
            <a:bodyPr/>
            <a:lstStyle/>
            <a:p>
              <a:endParaRPr lang="en-US"/>
            </a:p>
          </p:txBody>
        </p:sp>
      </p:grpSp>
      <p:sp>
        <p:nvSpPr>
          <p:cNvPr id="19" name="Freeform 19"/>
          <p:cNvSpPr/>
          <p:nvPr/>
        </p:nvSpPr>
        <p:spPr>
          <a:xfrm>
            <a:off x="13446947" y="1412225"/>
            <a:ext cx="3553255" cy="3553227"/>
          </a:xfrm>
          <a:custGeom>
            <a:avLst/>
            <a:gdLst/>
            <a:ahLst/>
            <a:cxnLst/>
            <a:rect l="l" t="t" r="r" b="b"/>
            <a:pathLst>
              <a:path w="3553255" h="3553227">
                <a:moveTo>
                  <a:pt x="0" y="0"/>
                </a:moveTo>
                <a:lnTo>
                  <a:pt x="3553255" y="0"/>
                </a:lnTo>
                <a:lnTo>
                  <a:pt x="3553255" y="3553228"/>
                </a:lnTo>
                <a:lnTo>
                  <a:pt x="0" y="35532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6666153" y="3409203"/>
            <a:ext cx="2668626" cy="2668606"/>
          </a:xfrm>
          <a:custGeom>
            <a:avLst/>
            <a:gdLst/>
            <a:ahLst/>
            <a:cxnLst/>
            <a:rect l="l" t="t" r="r" b="b"/>
            <a:pathLst>
              <a:path w="2668626" h="2668606">
                <a:moveTo>
                  <a:pt x="0" y="0"/>
                </a:moveTo>
                <a:lnTo>
                  <a:pt x="2668626" y="0"/>
                </a:lnTo>
                <a:lnTo>
                  <a:pt x="2668626" y="2668606"/>
                </a:lnTo>
                <a:lnTo>
                  <a:pt x="0" y="26686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1"/>
          <p:cNvSpPr txBox="1"/>
          <p:nvPr/>
        </p:nvSpPr>
        <p:spPr>
          <a:xfrm>
            <a:off x="1846505" y="3364747"/>
            <a:ext cx="6568260" cy="873760"/>
          </a:xfrm>
          <a:prstGeom prst="rect">
            <a:avLst/>
          </a:prstGeom>
        </p:spPr>
        <p:txBody>
          <a:bodyPr lIns="0" tIns="0" rIns="0" bIns="0" rtlCol="0" anchor="t">
            <a:spAutoFit/>
          </a:bodyPr>
          <a:lstStyle/>
          <a:p>
            <a:pPr algn="l">
              <a:lnSpc>
                <a:spcPts val="7519"/>
              </a:lnSpc>
            </a:pPr>
            <a:r>
              <a:rPr lang="en-US" sz="3999">
                <a:solidFill>
                  <a:srgbClr val="000000"/>
                </a:solidFill>
                <a:latin typeface="Roboto Condensed"/>
                <a:ea typeface="Roboto Condensed"/>
                <a:cs typeface="Roboto Condensed"/>
                <a:sym typeface="Roboto Condensed"/>
              </a:rPr>
              <a:t>1. Nêu khái niệm thể loại bi kịch.</a:t>
            </a:r>
          </a:p>
        </p:txBody>
      </p:sp>
      <p:sp>
        <p:nvSpPr>
          <p:cNvPr id="22" name="TextBox 22"/>
          <p:cNvSpPr txBox="1"/>
          <p:nvPr/>
        </p:nvSpPr>
        <p:spPr>
          <a:xfrm>
            <a:off x="3081911" y="4654444"/>
            <a:ext cx="11284049" cy="1826260"/>
          </a:xfrm>
          <a:prstGeom prst="rect">
            <a:avLst/>
          </a:prstGeom>
        </p:spPr>
        <p:txBody>
          <a:bodyPr lIns="0" tIns="0" rIns="0" bIns="0" rtlCol="0" anchor="t">
            <a:spAutoFit/>
          </a:bodyPr>
          <a:lstStyle/>
          <a:p>
            <a:pPr algn="l">
              <a:lnSpc>
                <a:spcPts val="7519"/>
              </a:lnSpc>
            </a:pPr>
            <a:r>
              <a:rPr lang="en-US" sz="3999">
                <a:solidFill>
                  <a:srgbClr val="000000"/>
                </a:solidFill>
                <a:latin typeface="Roboto Condensed"/>
                <a:ea typeface="Roboto Condensed"/>
                <a:cs typeface="Roboto Condensed"/>
                <a:sym typeface="Roboto Condensed"/>
              </a:rPr>
              <a:t>2. Có mấy kiểu xung đột chính trong bi kịch? Hãy kể tên các kiểu xung đột ấy.</a:t>
            </a:r>
          </a:p>
        </p:txBody>
      </p:sp>
      <p:sp>
        <p:nvSpPr>
          <p:cNvPr id="23" name="TextBox 23"/>
          <p:cNvSpPr txBox="1"/>
          <p:nvPr/>
        </p:nvSpPr>
        <p:spPr>
          <a:xfrm>
            <a:off x="4814690" y="6781348"/>
            <a:ext cx="9551271" cy="873760"/>
          </a:xfrm>
          <a:prstGeom prst="rect">
            <a:avLst/>
          </a:prstGeom>
        </p:spPr>
        <p:txBody>
          <a:bodyPr lIns="0" tIns="0" rIns="0" bIns="0" rtlCol="0" anchor="t">
            <a:spAutoFit/>
          </a:bodyPr>
          <a:lstStyle/>
          <a:p>
            <a:pPr algn="l">
              <a:lnSpc>
                <a:spcPts val="7519"/>
              </a:lnSpc>
            </a:pPr>
            <a:r>
              <a:rPr lang="en-US" sz="3999">
                <a:solidFill>
                  <a:srgbClr val="000000"/>
                </a:solidFill>
                <a:latin typeface="Roboto Condensed"/>
                <a:ea typeface="Roboto Condensed"/>
                <a:cs typeface="Roboto Condensed"/>
                <a:sym typeface="Roboto Condensed"/>
              </a:rPr>
              <a:t>3. Kể tên một số tác phẩm bi kịch mà em biết.</a:t>
            </a:r>
          </a:p>
        </p:txBody>
      </p:sp>
      <p:sp>
        <p:nvSpPr>
          <p:cNvPr id="24" name="TextBox 24"/>
          <p:cNvSpPr txBox="1"/>
          <p:nvPr/>
        </p:nvSpPr>
        <p:spPr>
          <a:xfrm>
            <a:off x="6577603" y="7959908"/>
            <a:ext cx="10604098" cy="873760"/>
          </a:xfrm>
          <a:prstGeom prst="rect">
            <a:avLst/>
          </a:prstGeom>
        </p:spPr>
        <p:txBody>
          <a:bodyPr lIns="0" tIns="0" rIns="0" bIns="0" rtlCol="0" anchor="t">
            <a:spAutoFit/>
          </a:bodyPr>
          <a:lstStyle/>
          <a:p>
            <a:pPr algn="l">
              <a:lnSpc>
                <a:spcPts val="7519"/>
              </a:lnSpc>
            </a:pPr>
            <a:r>
              <a:rPr lang="en-US" sz="3999">
                <a:solidFill>
                  <a:srgbClr val="000000"/>
                </a:solidFill>
                <a:latin typeface="Roboto Condensed"/>
                <a:ea typeface="Roboto Condensed"/>
                <a:cs typeface="Roboto Condensed"/>
                <a:sym typeface="Roboto Condensed"/>
              </a:rPr>
              <a:t>4. Kể tên một nhân vật bi kịch mà em ấn tượng nhất.</a:t>
            </a:r>
          </a:p>
        </p:txBody>
      </p:sp>
      <p:sp>
        <p:nvSpPr>
          <p:cNvPr id="25" name="TextBox 25"/>
          <p:cNvSpPr txBox="1"/>
          <p:nvPr/>
        </p:nvSpPr>
        <p:spPr>
          <a:xfrm>
            <a:off x="4476811" y="2183647"/>
            <a:ext cx="8494250" cy="1104900"/>
          </a:xfrm>
          <a:prstGeom prst="rect">
            <a:avLst/>
          </a:prstGeom>
        </p:spPr>
        <p:txBody>
          <a:bodyPr lIns="0" tIns="0" rIns="0" bIns="0" rtlCol="0" anchor="t">
            <a:spAutoFit/>
          </a:bodyPr>
          <a:lstStyle/>
          <a:p>
            <a:pPr algn="l">
              <a:lnSpc>
                <a:spcPts val="8159"/>
              </a:lnSpc>
            </a:pPr>
            <a:r>
              <a:rPr lang="en-US" sz="6799">
                <a:solidFill>
                  <a:srgbClr val="000000"/>
                </a:solidFill>
                <a:latin typeface="#9Slide07 Crocante"/>
                <a:ea typeface="#9Slide07 Crocante"/>
                <a:cs typeface="#9Slide07 Crocante"/>
                <a:sym typeface="#9Slide07 Crocante"/>
              </a:rPr>
              <a:t>THỬ THÁCH TRÍ NHỚ</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62" y="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282202" y="7015781"/>
            <a:ext cx="1425526" cy="1484923"/>
          </a:xfrm>
          <a:custGeom>
            <a:avLst/>
            <a:gdLst/>
            <a:ahLst/>
            <a:cxnLst/>
            <a:rect l="l" t="t" r="r" b="b"/>
            <a:pathLst>
              <a:path w="1425526" h="1484923">
                <a:moveTo>
                  <a:pt x="0" y="0"/>
                </a:moveTo>
                <a:lnTo>
                  <a:pt x="1425526" y="0"/>
                </a:lnTo>
                <a:lnTo>
                  <a:pt x="1425526" y="1484923"/>
                </a:lnTo>
                <a:lnTo>
                  <a:pt x="0" y="1484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454780" y="673289"/>
            <a:ext cx="5757928" cy="713845"/>
          </a:xfrm>
          <a:prstGeom prst="rect">
            <a:avLst/>
          </a:prstGeom>
        </p:spPr>
        <p:txBody>
          <a:bodyPr lIns="0" tIns="0" rIns="0" bIns="0" rtlCol="0" anchor="t">
            <a:spAutoFit/>
          </a:bodyPr>
          <a:lstStyle/>
          <a:p>
            <a:pPr algn="ctr">
              <a:lnSpc>
                <a:spcPts val="5804"/>
              </a:lnSpc>
            </a:pPr>
            <a:r>
              <a:rPr lang="en-US" sz="4145" b="1">
                <a:solidFill>
                  <a:srgbClr val="3E1106"/>
                </a:solidFill>
                <a:latin typeface="Roboto Bold"/>
                <a:ea typeface="Roboto Bold"/>
                <a:cs typeface="Roboto Bold"/>
                <a:sym typeface="Roboto Bold"/>
              </a:rPr>
              <a:t>3.2 Khám phá chi tiết</a:t>
            </a:r>
          </a:p>
        </p:txBody>
      </p:sp>
      <p:sp>
        <p:nvSpPr>
          <p:cNvPr id="7" name="TextBox 7"/>
          <p:cNvSpPr txBox="1"/>
          <p:nvPr/>
        </p:nvSpPr>
        <p:spPr>
          <a:xfrm>
            <a:off x="1717987" y="1406309"/>
            <a:ext cx="4502076" cy="975161"/>
          </a:xfrm>
          <a:prstGeom prst="rect">
            <a:avLst/>
          </a:prstGeom>
        </p:spPr>
        <p:txBody>
          <a:bodyPr lIns="0" tIns="0" rIns="0" bIns="0" rtlCol="0" anchor="t">
            <a:spAutoFit/>
          </a:bodyPr>
          <a:lstStyle/>
          <a:p>
            <a:pPr algn="ctr">
              <a:lnSpc>
                <a:spcPts val="7821"/>
              </a:lnSpc>
            </a:pPr>
            <a:r>
              <a:rPr lang="en-US" sz="5586">
                <a:solidFill>
                  <a:srgbClr val="3E1106"/>
                </a:solidFill>
                <a:latin typeface="#9Slide05 VL Fadilla"/>
                <a:ea typeface="#9Slide05 VL Fadilla"/>
                <a:cs typeface="#9Slide05 VL Fadilla"/>
                <a:sym typeface="#9Slide05 VL Fadilla"/>
              </a:rPr>
              <a:t>b. Xung đột kịch</a:t>
            </a:r>
          </a:p>
        </p:txBody>
      </p:sp>
      <p:sp>
        <p:nvSpPr>
          <p:cNvPr id="8" name="TextBox 8"/>
          <p:cNvSpPr txBox="1"/>
          <p:nvPr/>
        </p:nvSpPr>
        <p:spPr>
          <a:xfrm>
            <a:off x="1994965" y="2803129"/>
            <a:ext cx="9009959" cy="4138295"/>
          </a:xfrm>
          <a:prstGeom prst="rect">
            <a:avLst/>
          </a:prstGeom>
        </p:spPr>
        <p:txBody>
          <a:bodyPr lIns="0" tIns="0" rIns="0" bIns="0" rtlCol="0" anchor="t">
            <a:spAutoFit/>
          </a:bodyPr>
          <a:lstStyle/>
          <a:p>
            <a:pPr algn="just">
              <a:lnSpc>
                <a:spcPts val="6639"/>
              </a:lnSpc>
            </a:pPr>
            <a:r>
              <a:rPr lang="en-US" sz="3999" b="1">
                <a:solidFill>
                  <a:srgbClr val="3E1106"/>
                </a:solidFill>
                <a:latin typeface="Roboto Condensed Bold"/>
                <a:ea typeface="Roboto Condensed Bold"/>
                <a:cs typeface="Roboto Condensed Bold"/>
                <a:sym typeface="Roboto Condensed Bold"/>
              </a:rPr>
              <a:t>Bối cảnh: </a:t>
            </a:r>
          </a:p>
          <a:p>
            <a:pPr marL="863599" lvl="1" indent="-431800" algn="just">
              <a:lnSpc>
                <a:spcPts val="6639"/>
              </a:lnSpc>
              <a:buFont typeface="Arial"/>
              <a:buChar char="•"/>
            </a:pPr>
            <a:r>
              <a:rPr lang="en-US" sz="3999">
                <a:solidFill>
                  <a:srgbClr val="3E1106"/>
                </a:solidFill>
                <a:latin typeface="Roboto Condensed"/>
                <a:ea typeface="Roboto Condensed"/>
                <a:cs typeface="Roboto Condensed"/>
                <a:sym typeface="Roboto Condensed"/>
              </a:rPr>
              <a:t>Do bị bóc lột nặng nề, công nhân mỏ làm thuê cho Trần Thiết Chung nổi dậy. </a:t>
            </a:r>
          </a:p>
          <a:p>
            <a:pPr marL="863599" lvl="1" indent="-431800" algn="just">
              <a:lnSpc>
                <a:spcPts val="6639"/>
              </a:lnSpc>
              <a:buFont typeface="Arial"/>
              <a:buChar char="•"/>
            </a:pPr>
            <a:r>
              <a:rPr lang="en-US" sz="3999">
                <a:solidFill>
                  <a:srgbClr val="3E1106"/>
                </a:solidFill>
                <a:latin typeface="Roboto Condensed"/>
                <a:ea typeface="Roboto Condensed"/>
                <a:cs typeface="Roboto Condensed"/>
                <a:sym typeface="Roboto Condensed"/>
              </a:rPr>
              <a:t>Trần Thiết Chung gọi điện cho đồn lính nhưng lính cũng chưa tới kịp.</a:t>
            </a:r>
          </a:p>
        </p:txBody>
      </p:sp>
      <p:sp>
        <p:nvSpPr>
          <p:cNvPr id="9" name="TextBox 9"/>
          <p:cNvSpPr txBox="1"/>
          <p:nvPr/>
        </p:nvSpPr>
        <p:spPr>
          <a:xfrm>
            <a:off x="2707728" y="7758242"/>
            <a:ext cx="9009959" cy="600075"/>
          </a:xfrm>
          <a:prstGeom prst="rect">
            <a:avLst/>
          </a:prstGeom>
        </p:spPr>
        <p:txBody>
          <a:bodyPr lIns="0" tIns="0" rIns="0" bIns="0" rtlCol="0" anchor="t">
            <a:spAutoFit/>
          </a:bodyPr>
          <a:lstStyle/>
          <a:p>
            <a:pPr algn="ctr">
              <a:lnSpc>
                <a:spcPts val="4799"/>
              </a:lnSpc>
              <a:spcBef>
                <a:spcPct val="0"/>
              </a:spcBef>
            </a:pPr>
            <a:r>
              <a:rPr lang="en-US" sz="3999" b="1">
                <a:solidFill>
                  <a:srgbClr val="3E1106"/>
                </a:solidFill>
                <a:latin typeface="Roboto Condensed Bold"/>
                <a:ea typeface="Roboto Condensed Bold"/>
                <a:cs typeface="Roboto Condensed Bold"/>
                <a:sym typeface="Roboto Condensed Bold"/>
              </a:rPr>
              <a:t>Bối cảnh và tình hình vô cùng căng thẳng.</a:t>
            </a:r>
          </a:p>
        </p:txBody>
      </p:sp>
      <p:sp>
        <p:nvSpPr>
          <p:cNvPr id="10" name="Freeform 10"/>
          <p:cNvSpPr/>
          <p:nvPr/>
        </p:nvSpPr>
        <p:spPr>
          <a:xfrm>
            <a:off x="5992101" y="2658310"/>
            <a:ext cx="15390590" cy="15361783"/>
          </a:xfrm>
          <a:custGeom>
            <a:avLst/>
            <a:gdLst/>
            <a:ahLst/>
            <a:cxnLst/>
            <a:rect l="l" t="t" r="r" b="b"/>
            <a:pathLst>
              <a:path w="15390590" h="15361783">
                <a:moveTo>
                  <a:pt x="0" y="0"/>
                </a:moveTo>
                <a:lnTo>
                  <a:pt x="15390590" y="0"/>
                </a:lnTo>
                <a:lnTo>
                  <a:pt x="15390590" y="15361784"/>
                </a:lnTo>
                <a:lnTo>
                  <a:pt x="0" y="15361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491946" y="5359505"/>
            <a:ext cx="6154213" cy="5347582"/>
          </a:xfrm>
          <a:custGeom>
            <a:avLst/>
            <a:gdLst/>
            <a:ahLst/>
            <a:cxnLst/>
            <a:rect l="l" t="t" r="r" b="b"/>
            <a:pathLst>
              <a:path w="6154213" h="5347582">
                <a:moveTo>
                  <a:pt x="0" y="0"/>
                </a:moveTo>
                <a:lnTo>
                  <a:pt x="6154213" y="0"/>
                </a:lnTo>
                <a:lnTo>
                  <a:pt x="6154213" y="5347582"/>
                </a:lnTo>
                <a:lnTo>
                  <a:pt x="0" y="53475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803939" y="0"/>
            <a:ext cx="16694574" cy="9392895"/>
          </a:xfrm>
          <a:custGeom>
            <a:avLst/>
            <a:gdLst/>
            <a:ahLst/>
            <a:cxnLst/>
            <a:rect l="l" t="t" r="r" b="b"/>
            <a:pathLst>
              <a:path w="16694574" h="9392895">
                <a:moveTo>
                  <a:pt x="16694574" y="0"/>
                </a:moveTo>
                <a:lnTo>
                  <a:pt x="0" y="0"/>
                </a:lnTo>
                <a:lnTo>
                  <a:pt x="0" y="9392895"/>
                </a:lnTo>
                <a:lnTo>
                  <a:pt x="16694574" y="9392895"/>
                </a:lnTo>
                <a:lnTo>
                  <a:pt x="16694574"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99993" y="2343049"/>
            <a:ext cx="918295" cy="918295"/>
          </a:xfrm>
          <a:custGeom>
            <a:avLst/>
            <a:gdLst/>
            <a:ahLst/>
            <a:cxnLst/>
            <a:rect l="l" t="t" r="r" b="b"/>
            <a:pathLst>
              <a:path w="918295" h="918295">
                <a:moveTo>
                  <a:pt x="0" y="0"/>
                </a:moveTo>
                <a:lnTo>
                  <a:pt x="918295" y="0"/>
                </a:lnTo>
                <a:lnTo>
                  <a:pt x="918295" y="918295"/>
                </a:lnTo>
                <a:lnTo>
                  <a:pt x="0" y="918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899993" y="3612200"/>
            <a:ext cx="918295" cy="918295"/>
          </a:xfrm>
          <a:custGeom>
            <a:avLst/>
            <a:gdLst/>
            <a:ahLst/>
            <a:cxnLst/>
            <a:rect l="l" t="t" r="r" b="b"/>
            <a:pathLst>
              <a:path w="918295" h="918295">
                <a:moveTo>
                  <a:pt x="0" y="0"/>
                </a:moveTo>
                <a:lnTo>
                  <a:pt x="918295" y="0"/>
                </a:lnTo>
                <a:lnTo>
                  <a:pt x="918295" y="918296"/>
                </a:lnTo>
                <a:lnTo>
                  <a:pt x="0" y="9182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899993" y="4530496"/>
            <a:ext cx="904896" cy="904896"/>
          </a:xfrm>
          <a:custGeom>
            <a:avLst/>
            <a:gdLst/>
            <a:ahLst/>
            <a:cxnLst/>
            <a:rect l="l" t="t" r="r" b="b"/>
            <a:pathLst>
              <a:path w="904896" h="904896">
                <a:moveTo>
                  <a:pt x="0" y="0"/>
                </a:moveTo>
                <a:lnTo>
                  <a:pt x="904896" y="0"/>
                </a:lnTo>
                <a:lnTo>
                  <a:pt x="904896" y="904896"/>
                </a:lnTo>
                <a:lnTo>
                  <a:pt x="0" y="9048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856344" y="5398983"/>
            <a:ext cx="948544" cy="948544"/>
          </a:xfrm>
          <a:custGeom>
            <a:avLst/>
            <a:gdLst/>
            <a:ahLst/>
            <a:cxnLst/>
            <a:rect l="l" t="t" r="r" b="b"/>
            <a:pathLst>
              <a:path w="948544" h="948544">
                <a:moveTo>
                  <a:pt x="0" y="0"/>
                </a:moveTo>
                <a:lnTo>
                  <a:pt x="948545" y="0"/>
                </a:lnTo>
                <a:lnTo>
                  <a:pt x="948545" y="948544"/>
                </a:lnTo>
                <a:lnTo>
                  <a:pt x="0" y="9485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803939" y="6544428"/>
            <a:ext cx="957707" cy="957707"/>
          </a:xfrm>
          <a:custGeom>
            <a:avLst/>
            <a:gdLst/>
            <a:ahLst/>
            <a:cxnLst/>
            <a:rect l="l" t="t" r="r" b="b"/>
            <a:pathLst>
              <a:path w="957707" h="957707">
                <a:moveTo>
                  <a:pt x="0" y="0"/>
                </a:moveTo>
                <a:lnTo>
                  <a:pt x="957707" y="0"/>
                </a:lnTo>
                <a:lnTo>
                  <a:pt x="957707" y="957707"/>
                </a:lnTo>
                <a:lnTo>
                  <a:pt x="0" y="9577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828571" y="7699037"/>
            <a:ext cx="908442" cy="908442"/>
          </a:xfrm>
          <a:custGeom>
            <a:avLst/>
            <a:gdLst/>
            <a:ahLst/>
            <a:cxnLst/>
            <a:rect l="l" t="t" r="r" b="b"/>
            <a:pathLst>
              <a:path w="908442" h="908442">
                <a:moveTo>
                  <a:pt x="0" y="0"/>
                </a:moveTo>
                <a:lnTo>
                  <a:pt x="908443" y="0"/>
                </a:lnTo>
                <a:lnTo>
                  <a:pt x="908443" y="908442"/>
                </a:lnTo>
                <a:lnTo>
                  <a:pt x="0" y="90844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1454780" y="673289"/>
            <a:ext cx="5757928" cy="713845"/>
          </a:xfrm>
          <a:prstGeom prst="rect">
            <a:avLst/>
          </a:prstGeom>
        </p:spPr>
        <p:txBody>
          <a:bodyPr lIns="0" tIns="0" rIns="0" bIns="0" rtlCol="0" anchor="t">
            <a:spAutoFit/>
          </a:bodyPr>
          <a:lstStyle/>
          <a:p>
            <a:pPr algn="ctr">
              <a:lnSpc>
                <a:spcPts val="5804"/>
              </a:lnSpc>
            </a:pPr>
            <a:r>
              <a:rPr lang="en-US" sz="4145" b="1">
                <a:solidFill>
                  <a:srgbClr val="3E1106"/>
                </a:solidFill>
                <a:latin typeface="Roboto Bold"/>
                <a:ea typeface="Roboto Bold"/>
                <a:cs typeface="Roboto Bold"/>
                <a:sym typeface="Roboto Bold"/>
              </a:rPr>
              <a:t>3.2 Khám phá chi tiết</a:t>
            </a:r>
          </a:p>
        </p:txBody>
      </p:sp>
      <p:sp>
        <p:nvSpPr>
          <p:cNvPr id="12" name="TextBox 12"/>
          <p:cNvSpPr txBox="1"/>
          <p:nvPr/>
        </p:nvSpPr>
        <p:spPr>
          <a:xfrm>
            <a:off x="1696093" y="1343822"/>
            <a:ext cx="4172319" cy="913502"/>
          </a:xfrm>
          <a:prstGeom prst="rect">
            <a:avLst/>
          </a:prstGeom>
        </p:spPr>
        <p:txBody>
          <a:bodyPr lIns="0" tIns="0" rIns="0" bIns="0" rtlCol="0" anchor="t">
            <a:spAutoFit/>
          </a:bodyPr>
          <a:lstStyle/>
          <a:p>
            <a:pPr algn="ctr">
              <a:lnSpc>
                <a:spcPts val="7248"/>
              </a:lnSpc>
            </a:pPr>
            <a:r>
              <a:rPr lang="en-US" sz="5177">
                <a:solidFill>
                  <a:srgbClr val="3E1106"/>
                </a:solidFill>
                <a:latin typeface="#9Slide05 VL Fadilla"/>
                <a:ea typeface="#9Slide05 VL Fadilla"/>
                <a:cs typeface="#9Slide05 VL Fadilla"/>
                <a:sym typeface="#9Slide05 VL Fadilla"/>
              </a:rPr>
              <a:t>b. Xung đột kịch</a:t>
            </a:r>
          </a:p>
        </p:txBody>
      </p:sp>
      <p:sp>
        <p:nvSpPr>
          <p:cNvPr id="13" name="TextBox 13"/>
          <p:cNvSpPr txBox="1"/>
          <p:nvPr/>
        </p:nvSpPr>
        <p:spPr>
          <a:xfrm>
            <a:off x="4879184" y="1567210"/>
            <a:ext cx="9009959" cy="600075"/>
          </a:xfrm>
          <a:prstGeom prst="rect">
            <a:avLst/>
          </a:prstGeom>
        </p:spPr>
        <p:txBody>
          <a:bodyPr lIns="0" tIns="0" rIns="0" bIns="0" rtlCol="0" anchor="t">
            <a:spAutoFit/>
          </a:bodyPr>
          <a:lstStyle/>
          <a:p>
            <a:pPr algn="ctr">
              <a:lnSpc>
                <a:spcPts val="4799"/>
              </a:lnSpc>
              <a:spcBef>
                <a:spcPct val="0"/>
              </a:spcBef>
            </a:pPr>
            <a:r>
              <a:rPr lang="en-US" sz="3999" b="1">
                <a:solidFill>
                  <a:srgbClr val="3E1106"/>
                </a:solidFill>
                <a:latin typeface="Roboto Condensed Bold"/>
                <a:ea typeface="Roboto Condensed Bold"/>
                <a:cs typeface="Roboto Condensed Bold"/>
                <a:sym typeface="Roboto Condensed Bold"/>
              </a:rPr>
              <a:t>Diễn biến xung đột kịch</a:t>
            </a:r>
          </a:p>
        </p:txBody>
      </p:sp>
      <p:sp>
        <p:nvSpPr>
          <p:cNvPr id="14" name="TextBox 14"/>
          <p:cNvSpPr txBox="1"/>
          <p:nvPr/>
        </p:nvSpPr>
        <p:spPr>
          <a:xfrm>
            <a:off x="1952863" y="2314456"/>
            <a:ext cx="15545650" cy="1189876"/>
          </a:xfrm>
          <a:prstGeom prst="rect">
            <a:avLst/>
          </a:prstGeom>
        </p:spPr>
        <p:txBody>
          <a:bodyPr lIns="0" tIns="0" rIns="0" bIns="0" rtlCol="0" anchor="t">
            <a:spAutoFit/>
          </a:bodyPr>
          <a:lstStyle/>
          <a:p>
            <a:pPr algn="just">
              <a:lnSpc>
                <a:spcPts val="4766"/>
              </a:lnSpc>
            </a:pPr>
            <a:r>
              <a:rPr lang="en-US" sz="3404">
                <a:solidFill>
                  <a:srgbClr val="3E1106"/>
                </a:solidFill>
                <a:latin typeface="Roboto Condensed"/>
                <a:ea typeface="Roboto Condensed"/>
                <a:cs typeface="Roboto Condensed"/>
                <a:sym typeface="Roboto Condensed"/>
              </a:rPr>
              <a:t>Ban đầu: Sau khi loong toong báo có nổi loạn, bên ngoài xa xa có tiếng hò reo, lúc rõ, lúc không rõ, Trần Thiết Chung gọi điện thoại nhờ đồn Tây giúp.</a:t>
            </a:r>
          </a:p>
        </p:txBody>
      </p:sp>
      <p:sp>
        <p:nvSpPr>
          <p:cNvPr id="15" name="TextBox 15"/>
          <p:cNvSpPr txBox="1"/>
          <p:nvPr/>
        </p:nvSpPr>
        <p:spPr>
          <a:xfrm>
            <a:off x="1952863" y="3464773"/>
            <a:ext cx="15545650" cy="1189876"/>
          </a:xfrm>
          <a:prstGeom prst="rect">
            <a:avLst/>
          </a:prstGeom>
        </p:spPr>
        <p:txBody>
          <a:bodyPr lIns="0" tIns="0" rIns="0" bIns="0" rtlCol="0" anchor="t">
            <a:spAutoFit/>
          </a:bodyPr>
          <a:lstStyle/>
          <a:p>
            <a:pPr algn="just">
              <a:lnSpc>
                <a:spcPts val="4766"/>
              </a:lnSpc>
            </a:pPr>
            <a:r>
              <a:rPr lang="en-US" sz="3404">
                <a:solidFill>
                  <a:srgbClr val="3E1106"/>
                </a:solidFill>
                <a:latin typeface="Roboto Condensed"/>
                <a:ea typeface="Roboto Condensed"/>
                <a:cs typeface="Roboto Condensed"/>
                <a:sym typeface="Roboto Condensed"/>
              </a:rPr>
              <a:t>Trong khi ông nói tê-lê-phôn, tiếng ồn càng ngày càng to hơn, bà Ba nhìn ông rồi lại nhìn ra cửa.</a:t>
            </a:r>
          </a:p>
        </p:txBody>
      </p:sp>
      <p:sp>
        <p:nvSpPr>
          <p:cNvPr id="16" name="TextBox 16"/>
          <p:cNvSpPr txBox="1"/>
          <p:nvPr/>
        </p:nvSpPr>
        <p:spPr>
          <a:xfrm>
            <a:off x="1952863" y="4579234"/>
            <a:ext cx="14644203" cy="607997"/>
          </a:xfrm>
          <a:prstGeom prst="rect">
            <a:avLst/>
          </a:prstGeom>
        </p:spPr>
        <p:txBody>
          <a:bodyPr lIns="0" tIns="0" rIns="0" bIns="0" rtlCol="0" anchor="t">
            <a:spAutoFit/>
          </a:bodyPr>
          <a:lstStyle/>
          <a:p>
            <a:pPr algn="just">
              <a:lnSpc>
                <a:spcPts val="4813"/>
              </a:lnSpc>
            </a:pPr>
            <a:r>
              <a:rPr lang="en-US" sz="3438">
                <a:solidFill>
                  <a:srgbClr val="3E1106"/>
                </a:solidFill>
                <a:latin typeface="Roboto Condensed"/>
                <a:ea typeface="Roboto Condensed"/>
                <a:cs typeface="Roboto Condensed"/>
                <a:sym typeface="Roboto Condensed"/>
              </a:rPr>
              <a:t>Quân nổi loạn kéo đổ cột dây thép…</a:t>
            </a:r>
          </a:p>
        </p:txBody>
      </p:sp>
      <p:sp>
        <p:nvSpPr>
          <p:cNvPr id="17" name="TextBox 17"/>
          <p:cNvSpPr txBox="1"/>
          <p:nvPr/>
        </p:nvSpPr>
        <p:spPr>
          <a:xfrm>
            <a:off x="1952863" y="6545869"/>
            <a:ext cx="15545650" cy="1189876"/>
          </a:xfrm>
          <a:prstGeom prst="rect">
            <a:avLst/>
          </a:prstGeom>
        </p:spPr>
        <p:txBody>
          <a:bodyPr lIns="0" tIns="0" rIns="0" bIns="0" rtlCol="0" anchor="t">
            <a:spAutoFit/>
          </a:bodyPr>
          <a:lstStyle/>
          <a:p>
            <a:pPr algn="just">
              <a:lnSpc>
                <a:spcPts val="4766"/>
              </a:lnSpc>
            </a:pPr>
            <a:r>
              <a:rPr lang="en-US" sz="3404">
                <a:solidFill>
                  <a:srgbClr val="3E1106"/>
                </a:solidFill>
                <a:latin typeface="Roboto Condensed"/>
                <a:ea typeface="Roboto Condensed"/>
                <a:cs typeface="Roboto Condensed"/>
                <a:sym typeface="Roboto Condensed"/>
              </a:rPr>
              <a:t>Quân nổi loạn đốt nhà kho, Trần Thiết Chung buộc phải ra cửa sổ đối thoại với những người nổi dậy, đã bị thương và chết.</a:t>
            </a:r>
          </a:p>
        </p:txBody>
      </p:sp>
      <p:sp>
        <p:nvSpPr>
          <p:cNvPr id="18" name="TextBox 18"/>
          <p:cNvSpPr txBox="1"/>
          <p:nvPr/>
        </p:nvSpPr>
        <p:spPr>
          <a:xfrm>
            <a:off x="1952863" y="5311457"/>
            <a:ext cx="15545650" cy="1189876"/>
          </a:xfrm>
          <a:prstGeom prst="rect">
            <a:avLst/>
          </a:prstGeom>
        </p:spPr>
        <p:txBody>
          <a:bodyPr lIns="0" tIns="0" rIns="0" bIns="0" rtlCol="0" anchor="t">
            <a:spAutoFit/>
          </a:bodyPr>
          <a:lstStyle/>
          <a:p>
            <a:pPr algn="just">
              <a:lnSpc>
                <a:spcPts val="4766"/>
              </a:lnSpc>
            </a:pPr>
            <a:r>
              <a:rPr lang="en-US" sz="3404">
                <a:solidFill>
                  <a:srgbClr val="3E1106"/>
                </a:solidFill>
                <a:latin typeface="Roboto Condensed"/>
                <a:ea typeface="Roboto Condensed"/>
                <a:cs typeface="Roboto Condensed"/>
                <a:sym typeface="Roboto Condensed"/>
              </a:rPr>
              <a:t>Ông Chung sai loong toong chặn cửa. Tiếp theo, ông lại bàn giấy, kéo ngăn kéo, lấy ra một khẩu súng lục và giơ ra..</a:t>
            </a:r>
          </a:p>
        </p:txBody>
      </p:sp>
      <p:sp>
        <p:nvSpPr>
          <p:cNvPr id="19" name="TextBox 19"/>
          <p:cNvSpPr txBox="1"/>
          <p:nvPr/>
        </p:nvSpPr>
        <p:spPr>
          <a:xfrm>
            <a:off x="1952863" y="7828513"/>
            <a:ext cx="15545650" cy="589801"/>
          </a:xfrm>
          <a:prstGeom prst="rect">
            <a:avLst/>
          </a:prstGeom>
        </p:spPr>
        <p:txBody>
          <a:bodyPr lIns="0" tIns="0" rIns="0" bIns="0" rtlCol="0" anchor="t">
            <a:spAutoFit/>
          </a:bodyPr>
          <a:lstStyle/>
          <a:p>
            <a:pPr algn="just">
              <a:lnSpc>
                <a:spcPts val="4766"/>
              </a:lnSpc>
            </a:pPr>
            <a:r>
              <a:rPr lang="en-US" sz="3404">
                <a:solidFill>
                  <a:srgbClr val="3E1106"/>
                </a:solidFill>
                <a:latin typeface="Roboto Condensed"/>
                <a:ea typeface="Roboto Condensed"/>
                <a:cs typeface="Roboto Condensed"/>
                <a:sym typeface="Roboto Condensed"/>
              </a:rPr>
              <a:t>Cả Bích nhảy vào bóp cổ bà Ba và mở két tủ, những người nổi dậy phá tung cửa xông vào…</a:t>
            </a:r>
          </a:p>
        </p:txBody>
      </p:sp>
      <p:sp>
        <p:nvSpPr>
          <p:cNvPr id="20" name="TextBox 20"/>
          <p:cNvSpPr txBox="1"/>
          <p:nvPr/>
        </p:nvSpPr>
        <p:spPr>
          <a:xfrm>
            <a:off x="2629168" y="8752706"/>
            <a:ext cx="14194614" cy="1095375"/>
          </a:xfrm>
          <a:prstGeom prst="rect">
            <a:avLst/>
          </a:prstGeom>
        </p:spPr>
        <p:txBody>
          <a:bodyPr lIns="0" tIns="0" rIns="0" bIns="0" rtlCol="0" anchor="t">
            <a:spAutoFit/>
          </a:bodyPr>
          <a:lstStyle/>
          <a:p>
            <a:pPr algn="ctr">
              <a:lnSpc>
                <a:spcPts val="4301"/>
              </a:lnSpc>
              <a:spcBef>
                <a:spcPct val="0"/>
              </a:spcBef>
            </a:pPr>
            <a:r>
              <a:rPr lang="en-US" sz="3584" b="1">
                <a:solidFill>
                  <a:srgbClr val="3E1106"/>
                </a:solidFill>
                <a:latin typeface="Roboto Condensed Bold"/>
                <a:ea typeface="Roboto Condensed Bold"/>
                <a:cs typeface="Roboto Condensed Bold"/>
                <a:sym typeface="Roboto Condensed Bold"/>
              </a:rPr>
              <a:t>Đây là là xung đột mâu thuẫn giữa người lao động với gia cấp chủ mỏ và bi kịch gia đình: vì tiền mà con cái hại cha mẹ.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52338"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rot="-3646233">
            <a:off x="777579" y="3096988"/>
            <a:ext cx="8361504" cy="10539711"/>
          </a:xfrm>
          <a:custGeom>
            <a:avLst/>
            <a:gdLst/>
            <a:ahLst/>
            <a:cxnLst/>
            <a:rect l="l" t="t" r="r" b="b"/>
            <a:pathLst>
              <a:path w="8361504" h="10539711">
                <a:moveTo>
                  <a:pt x="0" y="0"/>
                </a:moveTo>
                <a:lnTo>
                  <a:pt x="8361504" y="0"/>
                </a:lnTo>
                <a:lnTo>
                  <a:pt x="8361504" y="10539712"/>
                </a:lnTo>
                <a:lnTo>
                  <a:pt x="0" y="10539712"/>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028700" y="832879"/>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7" name="TextBox 7"/>
          <p:cNvSpPr txBox="1"/>
          <p:nvPr/>
        </p:nvSpPr>
        <p:spPr>
          <a:xfrm>
            <a:off x="1257375" y="1799222"/>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8" name="TextBox 8"/>
          <p:cNvSpPr txBox="1"/>
          <p:nvPr/>
        </p:nvSpPr>
        <p:spPr>
          <a:xfrm>
            <a:off x="4075849" y="2675340"/>
            <a:ext cx="12035599" cy="986917"/>
          </a:xfrm>
          <a:prstGeom prst="rect">
            <a:avLst/>
          </a:prstGeom>
        </p:spPr>
        <p:txBody>
          <a:bodyPr lIns="0" tIns="0" rIns="0" bIns="0" rtlCol="0" anchor="t">
            <a:spAutoFit/>
          </a:bodyPr>
          <a:lstStyle/>
          <a:p>
            <a:pPr algn="ctr">
              <a:lnSpc>
                <a:spcPts val="7940"/>
              </a:lnSpc>
            </a:pPr>
            <a:r>
              <a:rPr lang="en-US" sz="5671">
                <a:solidFill>
                  <a:srgbClr val="3E1106"/>
                </a:solidFill>
                <a:latin typeface="#9Slide05 VL Fadilla"/>
                <a:ea typeface="#9Slide05 VL Fadilla"/>
                <a:cs typeface="#9Slide05 VL Fadilla"/>
                <a:sym typeface="#9Slide05 VL Fadilla"/>
              </a:rPr>
              <a:t>c. Nhân vật Trần Thiết Chung</a:t>
            </a:r>
          </a:p>
        </p:txBody>
      </p:sp>
      <p:sp>
        <p:nvSpPr>
          <p:cNvPr id="9" name="Freeform 9"/>
          <p:cNvSpPr/>
          <p:nvPr/>
        </p:nvSpPr>
        <p:spPr>
          <a:xfrm>
            <a:off x="-8719109" y="-8395339"/>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4806641">
            <a:off x="7526219" y="3136920"/>
            <a:ext cx="6874260" cy="9846746"/>
          </a:xfrm>
          <a:custGeom>
            <a:avLst/>
            <a:gdLst/>
            <a:ahLst/>
            <a:cxnLst/>
            <a:rect l="l" t="t" r="r" b="b"/>
            <a:pathLst>
              <a:path w="6874260" h="9846746">
                <a:moveTo>
                  <a:pt x="0" y="0"/>
                </a:moveTo>
                <a:lnTo>
                  <a:pt x="6874260" y="0"/>
                </a:lnTo>
                <a:lnTo>
                  <a:pt x="6874260" y="9846746"/>
                </a:lnTo>
                <a:lnTo>
                  <a:pt x="0" y="9846746"/>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2848832" y="478602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8985742">
            <a:off x="1260887" y="5605191"/>
            <a:ext cx="4968949" cy="6350095"/>
          </a:xfrm>
          <a:custGeom>
            <a:avLst/>
            <a:gdLst/>
            <a:ahLst/>
            <a:cxnLst/>
            <a:rect l="l" t="t" r="r" b="b"/>
            <a:pathLst>
              <a:path w="4968949" h="6350095">
                <a:moveTo>
                  <a:pt x="0" y="0"/>
                </a:moveTo>
                <a:lnTo>
                  <a:pt x="4968949" y="0"/>
                </a:lnTo>
                <a:lnTo>
                  <a:pt x="4968949" y="6350095"/>
                </a:lnTo>
                <a:lnTo>
                  <a:pt x="0" y="6350095"/>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74941" y="6705194"/>
            <a:ext cx="4163373" cy="4114800"/>
          </a:xfrm>
          <a:custGeom>
            <a:avLst/>
            <a:gdLst/>
            <a:ahLst/>
            <a:cxnLst/>
            <a:rect l="l" t="t" r="r" b="b"/>
            <a:pathLst>
              <a:path w="4163373" h="4114800">
                <a:moveTo>
                  <a:pt x="0" y="0"/>
                </a:moveTo>
                <a:lnTo>
                  <a:pt x="4163372" y="0"/>
                </a:lnTo>
                <a:lnTo>
                  <a:pt x="416337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2858706" y="4878652"/>
            <a:ext cx="2472796" cy="863600"/>
          </a:xfrm>
          <a:prstGeom prst="rect">
            <a:avLst/>
          </a:prstGeom>
        </p:spPr>
        <p:txBody>
          <a:bodyPr lIns="0" tIns="0" rIns="0" bIns="0" rtlCol="0" anchor="t">
            <a:spAutoFit/>
          </a:bodyPr>
          <a:lstStyle/>
          <a:p>
            <a:pPr algn="ctr">
              <a:lnSpc>
                <a:spcPts val="7000"/>
              </a:lnSpc>
            </a:pPr>
            <a:r>
              <a:rPr lang="en-US" sz="5000" b="1">
                <a:solidFill>
                  <a:srgbClr val="3E1106"/>
                </a:solidFill>
                <a:latin typeface="Fraunces Bold"/>
                <a:ea typeface="Fraunces Bold"/>
                <a:cs typeface="Fraunces Bold"/>
                <a:sym typeface="Fraunces Bold"/>
              </a:rPr>
              <a:t>Nhóm 2</a:t>
            </a:r>
          </a:p>
        </p:txBody>
      </p:sp>
      <p:sp>
        <p:nvSpPr>
          <p:cNvPr id="15" name="TextBox 15"/>
          <p:cNvSpPr txBox="1"/>
          <p:nvPr/>
        </p:nvSpPr>
        <p:spPr>
          <a:xfrm>
            <a:off x="6304832" y="5666051"/>
            <a:ext cx="8768686" cy="3980180"/>
          </a:xfrm>
          <a:prstGeom prst="rect">
            <a:avLst/>
          </a:prstGeom>
        </p:spPr>
        <p:txBody>
          <a:bodyPr lIns="0" tIns="0" rIns="0" bIns="0" rtlCol="0" anchor="t">
            <a:spAutoFit/>
          </a:bodyPr>
          <a:lstStyle/>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 Phân tích ông chủ mỏ Trần Thiết Chung qua thái độ, lời thoại và hành động</a:t>
            </a:r>
          </a:p>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Có ý kiến cho rằng: Trần Thiết Chung là nhân vật thể hiện rõ nét đặc trưng của nhân vật bi kịch. Em có đồng tình với ý kiến đó không? Vì sao?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52338"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rot="-3646233">
            <a:off x="777579" y="3096988"/>
            <a:ext cx="8361504" cy="10539711"/>
          </a:xfrm>
          <a:custGeom>
            <a:avLst/>
            <a:gdLst/>
            <a:ahLst/>
            <a:cxnLst/>
            <a:rect l="l" t="t" r="r" b="b"/>
            <a:pathLst>
              <a:path w="8361504" h="10539711">
                <a:moveTo>
                  <a:pt x="0" y="0"/>
                </a:moveTo>
                <a:lnTo>
                  <a:pt x="8361504" y="0"/>
                </a:lnTo>
                <a:lnTo>
                  <a:pt x="8361504" y="10539712"/>
                </a:lnTo>
                <a:lnTo>
                  <a:pt x="0" y="10539712"/>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028700" y="832879"/>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7" name="TextBox 7"/>
          <p:cNvSpPr txBox="1"/>
          <p:nvPr/>
        </p:nvSpPr>
        <p:spPr>
          <a:xfrm>
            <a:off x="1257375" y="1799222"/>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8" name="Freeform 8"/>
          <p:cNvSpPr/>
          <p:nvPr/>
        </p:nvSpPr>
        <p:spPr>
          <a:xfrm>
            <a:off x="-8719109" y="-8395339"/>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4806641">
            <a:off x="7526219" y="3136920"/>
            <a:ext cx="6874260" cy="9846746"/>
          </a:xfrm>
          <a:custGeom>
            <a:avLst/>
            <a:gdLst/>
            <a:ahLst/>
            <a:cxnLst/>
            <a:rect l="l" t="t" r="r" b="b"/>
            <a:pathLst>
              <a:path w="6874260" h="9846746">
                <a:moveTo>
                  <a:pt x="0" y="0"/>
                </a:moveTo>
                <a:lnTo>
                  <a:pt x="6874260" y="0"/>
                </a:lnTo>
                <a:lnTo>
                  <a:pt x="6874260" y="9846746"/>
                </a:lnTo>
                <a:lnTo>
                  <a:pt x="0" y="984674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2848832" y="478602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8985742">
            <a:off x="1260887" y="5605191"/>
            <a:ext cx="4968949" cy="6350095"/>
          </a:xfrm>
          <a:custGeom>
            <a:avLst/>
            <a:gdLst/>
            <a:ahLst/>
            <a:cxnLst/>
            <a:rect l="l" t="t" r="r" b="b"/>
            <a:pathLst>
              <a:path w="4968949" h="6350095">
                <a:moveTo>
                  <a:pt x="0" y="0"/>
                </a:moveTo>
                <a:lnTo>
                  <a:pt x="4968949" y="0"/>
                </a:lnTo>
                <a:lnTo>
                  <a:pt x="4968949" y="6350095"/>
                </a:lnTo>
                <a:lnTo>
                  <a:pt x="0" y="6350095"/>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374941" y="6705194"/>
            <a:ext cx="4163373" cy="4114800"/>
          </a:xfrm>
          <a:custGeom>
            <a:avLst/>
            <a:gdLst/>
            <a:ahLst/>
            <a:cxnLst/>
            <a:rect l="l" t="t" r="r" b="b"/>
            <a:pathLst>
              <a:path w="4163373" h="4114800">
                <a:moveTo>
                  <a:pt x="0" y="0"/>
                </a:moveTo>
                <a:lnTo>
                  <a:pt x="4163372" y="0"/>
                </a:lnTo>
                <a:lnTo>
                  <a:pt x="416337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2874912" y="4878652"/>
            <a:ext cx="2440384" cy="863600"/>
          </a:xfrm>
          <a:prstGeom prst="rect">
            <a:avLst/>
          </a:prstGeom>
        </p:spPr>
        <p:txBody>
          <a:bodyPr lIns="0" tIns="0" rIns="0" bIns="0" rtlCol="0" anchor="t">
            <a:spAutoFit/>
          </a:bodyPr>
          <a:lstStyle/>
          <a:p>
            <a:pPr algn="ctr">
              <a:lnSpc>
                <a:spcPts val="7000"/>
              </a:lnSpc>
            </a:pPr>
            <a:r>
              <a:rPr lang="en-US" sz="5000" b="1">
                <a:solidFill>
                  <a:srgbClr val="3E1106"/>
                </a:solidFill>
                <a:latin typeface="Fraunces Bold"/>
                <a:ea typeface="Fraunces Bold"/>
                <a:cs typeface="Fraunces Bold"/>
                <a:sym typeface="Fraunces Bold"/>
              </a:rPr>
              <a:t>Nhóm 3</a:t>
            </a:r>
          </a:p>
        </p:txBody>
      </p:sp>
      <p:sp>
        <p:nvSpPr>
          <p:cNvPr id="14" name="TextBox 14"/>
          <p:cNvSpPr txBox="1"/>
          <p:nvPr/>
        </p:nvSpPr>
        <p:spPr>
          <a:xfrm>
            <a:off x="6093899" y="5944870"/>
            <a:ext cx="8963393" cy="3313430"/>
          </a:xfrm>
          <a:prstGeom prst="rect">
            <a:avLst/>
          </a:prstGeom>
        </p:spPr>
        <p:txBody>
          <a:bodyPr lIns="0" tIns="0" rIns="0" bIns="0" rtlCol="0" anchor="t">
            <a:spAutoFit/>
          </a:bodyPr>
          <a:lstStyle/>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Hãy chỉ ra lời nói, hành động, thái độ của những người nổi loạn.</a:t>
            </a:r>
          </a:p>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Hãy lí giải nguyên nhân làm nảy sinh và phát triển xung đột bi kịch giữa chủ mở Trần Thiết Chung và những người nổi dậy.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flipH="1">
            <a:off x="-45736"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7529838" y="-5956816"/>
            <a:ext cx="18267369" cy="18496022"/>
          </a:xfrm>
          <a:custGeom>
            <a:avLst/>
            <a:gdLst/>
            <a:ahLst/>
            <a:cxnLst/>
            <a:rect l="l" t="t" r="r" b="b"/>
            <a:pathLst>
              <a:path w="18267369" h="18496022">
                <a:moveTo>
                  <a:pt x="0" y="0"/>
                </a:moveTo>
                <a:lnTo>
                  <a:pt x="18267370" y="0"/>
                </a:lnTo>
                <a:lnTo>
                  <a:pt x="18267370" y="18496022"/>
                </a:lnTo>
                <a:lnTo>
                  <a:pt x="0" y="1849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50297" y="4380200"/>
            <a:ext cx="5386966" cy="5386966"/>
          </a:xfrm>
          <a:custGeom>
            <a:avLst/>
            <a:gdLst/>
            <a:ahLst/>
            <a:cxnLst/>
            <a:rect l="l" t="t" r="r" b="b"/>
            <a:pathLst>
              <a:path w="5386966" h="5386966">
                <a:moveTo>
                  <a:pt x="0" y="0"/>
                </a:moveTo>
                <a:lnTo>
                  <a:pt x="5386966" y="0"/>
                </a:lnTo>
                <a:lnTo>
                  <a:pt x="5386966" y="5386967"/>
                </a:lnTo>
                <a:lnTo>
                  <a:pt x="0" y="53869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454780" y="673289"/>
            <a:ext cx="5757928" cy="713845"/>
          </a:xfrm>
          <a:prstGeom prst="rect">
            <a:avLst/>
          </a:prstGeom>
        </p:spPr>
        <p:txBody>
          <a:bodyPr lIns="0" tIns="0" rIns="0" bIns="0" rtlCol="0" anchor="t">
            <a:spAutoFit/>
          </a:bodyPr>
          <a:lstStyle/>
          <a:p>
            <a:pPr algn="ctr">
              <a:lnSpc>
                <a:spcPts val="5804"/>
              </a:lnSpc>
            </a:pPr>
            <a:r>
              <a:rPr lang="en-US" sz="4145" b="1">
                <a:solidFill>
                  <a:srgbClr val="3E1106"/>
                </a:solidFill>
                <a:latin typeface="Roboto Bold"/>
                <a:ea typeface="Roboto Bold"/>
                <a:cs typeface="Roboto Bold"/>
                <a:sym typeface="Roboto Bold"/>
              </a:rPr>
              <a:t>3.2 Khám phá chi tiết</a:t>
            </a:r>
          </a:p>
        </p:txBody>
      </p:sp>
      <p:sp>
        <p:nvSpPr>
          <p:cNvPr id="8" name="TextBox 8"/>
          <p:cNvSpPr txBox="1"/>
          <p:nvPr/>
        </p:nvSpPr>
        <p:spPr>
          <a:xfrm>
            <a:off x="1782889" y="1490160"/>
            <a:ext cx="9731422" cy="961161"/>
          </a:xfrm>
          <a:prstGeom prst="rect">
            <a:avLst/>
          </a:prstGeom>
        </p:spPr>
        <p:txBody>
          <a:bodyPr lIns="0" tIns="0" rIns="0" bIns="0" rtlCol="0" anchor="t">
            <a:spAutoFit/>
          </a:bodyPr>
          <a:lstStyle/>
          <a:p>
            <a:pPr algn="ctr">
              <a:lnSpc>
                <a:spcPts val="7691"/>
              </a:lnSpc>
            </a:pPr>
            <a:r>
              <a:rPr lang="en-US" sz="5493">
                <a:solidFill>
                  <a:srgbClr val="3E1106"/>
                </a:solidFill>
                <a:latin typeface="#9Slide05 VL Fadilla"/>
                <a:ea typeface="#9Slide05 VL Fadilla"/>
                <a:cs typeface="#9Slide05 VL Fadilla"/>
                <a:sym typeface="#9Slide05 VL Fadilla"/>
              </a:rPr>
              <a:t>c. Nhân vật Trần Thiết Chung</a:t>
            </a:r>
          </a:p>
        </p:txBody>
      </p:sp>
      <p:sp>
        <p:nvSpPr>
          <p:cNvPr id="9" name="TextBox 9"/>
          <p:cNvSpPr txBox="1"/>
          <p:nvPr/>
        </p:nvSpPr>
        <p:spPr>
          <a:xfrm>
            <a:off x="7435593" y="3396828"/>
            <a:ext cx="9492505" cy="5682615"/>
          </a:xfrm>
          <a:prstGeom prst="rect">
            <a:avLst/>
          </a:prstGeom>
        </p:spPr>
        <p:txBody>
          <a:bodyPr lIns="0" tIns="0" rIns="0" bIns="0" rtlCol="0" anchor="t">
            <a:spAutoFit/>
          </a:bodyPr>
          <a:lstStyle/>
          <a:p>
            <a:pPr marL="863599" lvl="1" indent="-431800" algn="just">
              <a:lnSpc>
                <a:spcPts val="6479"/>
              </a:lnSpc>
              <a:buFont typeface="Arial"/>
              <a:buChar char="•"/>
            </a:pPr>
            <a:r>
              <a:rPr lang="en-US" sz="3999">
                <a:solidFill>
                  <a:srgbClr val="3E1106"/>
                </a:solidFill>
                <a:latin typeface="Roboto Condensed"/>
                <a:ea typeface="Roboto Condensed"/>
                <a:cs typeface="Roboto Condensed"/>
                <a:sym typeface="Roboto Condensed"/>
              </a:rPr>
              <a:t>Nói với bà Ba: </a:t>
            </a:r>
            <a:r>
              <a:rPr lang="en-US" sz="3999" i="1">
                <a:solidFill>
                  <a:srgbClr val="3E1106"/>
                </a:solidFill>
                <a:latin typeface="Roboto Condensed Italics"/>
                <a:ea typeface="Roboto Condensed Italics"/>
                <a:cs typeface="Roboto Condensed Italics"/>
                <a:sym typeface="Roboto Condensed Italics"/>
              </a:rPr>
              <a:t>Lính ở đồn đến bây giờ, không sợ, Ô hay, sợ cái gì…Mình cứ để tôi ra xem chúng nó nói gì… Có súng đây, sợ gì…</a:t>
            </a:r>
          </a:p>
          <a:p>
            <a:pPr marL="863599" lvl="1" indent="-431800" algn="just">
              <a:lnSpc>
                <a:spcPts val="6479"/>
              </a:lnSpc>
              <a:buFont typeface="Arial"/>
              <a:buChar char="•"/>
            </a:pPr>
            <a:r>
              <a:rPr lang="en-US" sz="3999">
                <a:solidFill>
                  <a:srgbClr val="3E1106"/>
                </a:solidFill>
                <a:latin typeface="Roboto Condensed"/>
                <a:ea typeface="Roboto Condensed"/>
                <a:cs typeface="Roboto Condensed"/>
                <a:sym typeface="Roboto Condensed"/>
              </a:rPr>
              <a:t>Đối thoại với những người nổi loạn: </a:t>
            </a:r>
            <a:r>
              <a:rPr lang="en-US" sz="3999" i="1">
                <a:solidFill>
                  <a:srgbClr val="3E1106"/>
                </a:solidFill>
                <a:latin typeface="Roboto Condensed Italics"/>
                <a:ea typeface="Roboto Condensed Italics"/>
                <a:cs typeface="Roboto Condensed Italics"/>
                <a:sym typeface="Roboto Condensed Italics"/>
              </a:rPr>
              <a:t>Nếu ai không nghe lời, còn đứng lảng vảng ở ngoài đường, lính ở đồn xuống ngay bây giờ, tôi sẽ hạ lệnh bán về tội phiến loạn…</a:t>
            </a:r>
          </a:p>
        </p:txBody>
      </p:sp>
      <p:grpSp>
        <p:nvGrpSpPr>
          <p:cNvPr id="10" name="Group 10"/>
          <p:cNvGrpSpPr/>
          <p:nvPr/>
        </p:nvGrpSpPr>
        <p:grpSpPr>
          <a:xfrm>
            <a:off x="10474291" y="2451320"/>
            <a:ext cx="4314399" cy="897958"/>
            <a:chOff x="0" y="0"/>
            <a:chExt cx="1136302" cy="236499"/>
          </a:xfrm>
        </p:grpSpPr>
        <p:sp>
          <p:nvSpPr>
            <p:cNvPr id="11" name="Freeform 11"/>
            <p:cNvSpPr/>
            <p:nvPr/>
          </p:nvSpPr>
          <p:spPr>
            <a:xfrm>
              <a:off x="0" y="0"/>
              <a:ext cx="1136302" cy="236499"/>
            </a:xfrm>
            <a:custGeom>
              <a:avLst/>
              <a:gdLst/>
              <a:ahLst/>
              <a:cxnLst/>
              <a:rect l="l" t="t" r="r" b="b"/>
              <a:pathLst>
                <a:path w="1136302" h="236499">
                  <a:moveTo>
                    <a:pt x="91516" y="0"/>
                  </a:moveTo>
                  <a:lnTo>
                    <a:pt x="1044786" y="0"/>
                  </a:lnTo>
                  <a:cubicBezTo>
                    <a:pt x="1069058" y="0"/>
                    <a:pt x="1092335" y="9642"/>
                    <a:pt x="1109498" y="26805"/>
                  </a:cubicBezTo>
                  <a:cubicBezTo>
                    <a:pt x="1126661" y="43967"/>
                    <a:pt x="1136302" y="67245"/>
                    <a:pt x="1136302" y="91516"/>
                  </a:cubicBezTo>
                  <a:lnTo>
                    <a:pt x="1136302" y="144983"/>
                  </a:lnTo>
                  <a:cubicBezTo>
                    <a:pt x="1136302" y="169255"/>
                    <a:pt x="1126661" y="192532"/>
                    <a:pt x="1109498" y="209695"/>
                  </a:cubicBezTo>
                  <a:cubicBezTo>
                    <a:pt x="1092335" y="226857"/>
                    <a:pt x="1069058" y="236499"/>
                    <a:pt x="1044786" y="236499"/>
                  </a:cubicBezTo>
                  <a:lnTo>
                    <a:pt x="91516" y="236499"/>
                  </a:lnTo>
                  <a:cubicBezTo>
                    <a:pt x="67245" y="236499"/>
                    <a:pt x="43967" y="226857"/>
                    <a:pt x="26805" y="209695"/>
                  </a:cubicBezTo>
                  <a:cubicBezTo>
                    <a:pt x="9642" y="192532"/>
                    <a:pt x="0" y="169255"/>
                    <a:pt x="0" y="144983"/>
                  </a:cubicBezTo>
                  <a:lnTo>
                    <a:pt x="0" y="91516"/>
                  </a:lnTo>
                  <a:cubicBezTo>
                    <a:pt x="0" y="67245"/>
                    <a:pt x="9642" y="43967"/>
                    <a:pt x="26805" y="26805"/>
                  </a:cubicBezTo>
                  <a:cubicBezTo>
                    <a:pt x="43967" y="9642"/>
                    <a:pt x="67245" y="0"/>
                    <a:pt x="91516" y="0"/>
                  </a:cubicBezTo>
                  <a:close/>
                </a:path>
              </a:pathLst>
            </a:custGeom>
            <a:solidFill>
              <a:srgbClr val="A8432B"/>
            </a:solidFill>
          </p:spPr>
          <p:txBody>
            <a:bodyPr/>
            <a:lstStyle/>
            <a:p>
              <a:endParaRPr lang="en-US"/>
            </a:p>
          </p:txBody>
        </p:sp>
        <p:sp>
          <p:nvSpPr>
            <p:cNvPr id="12" name="TextBox 12"/>
            <p:cNvSpPr txBox="1"/>
            <p:nvPr/>
          </p:nvSpPr>
          <p:spPr>
            <a:xfrm>
              <a:off x="0" y="-76200"/>
              <a:ext cx="1136302" cy="312699"/>
            </a:xfrm>
            <a:prstGeom prst="rect">
              <a:avLst/>
            </a:prstGeom>
          </p:spPr>
          <p:txBody>
            <a:bodyPr lIns="50800" tIns="50800" rIns="50800" bIns="50800" rtlCol="0" anchor="ctr"/>
            <a:lstStyle/>
            <a:p>
              <a:pPr algn="ctr">
                <a:lnSpc>
                  <a:spcPts val="5459"/>
                </a:lnSpc>
              </a:pPr>
              <a:r>
                <a:rPr lang="en-US" sz="3899" b="1">
                  <a:solidFill>
                    <a:srgbClr val="FFFFFF"/>
                  </a:solidFill>
                  <a:latin typeface="Fraunces Bold"/>
                  <a:ea typeface="Fraunces Bold"/>
                  <a:cs typeface="Fraunces Bold"/>
                  <a:sym typeface="Fraunces Bold"/>
                </a:rPr>
                <a:t>Lời thoại</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flipH="1">
            <a:off x="-45736"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7529838" y="-5956816"/>
            <a:ext cx="18267369" cy="18496022"/>
          </a:xfrm>
          <a:custGeom>
            <a:avLst/>
            <a:gdLst/>
            <a:ahLst/>
            <a:cxnLst/>
            <a:rect l="l" t="t" r="r" b="b"/>
            <a:pathLst>
              <a:path w="18267369" h="18496022">
                <a:moveTo>
                  <a:pt x="0" y="0"/>
                </a:moveTo>
                <a:lnTo>
                  <a:pt x="18267370" y="0"/>
                </a:lnTo>
                <a:lnTo>
                  <a:pt x="18267370" y="18496022"/>
                </a:lnTo>
                <a:lnTo>
                  <a:pt x="0" y="1849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454780" y="673289"/>
            <a:ext cx="5757928" cy="713845"/>
          </a:xfrm>
          <a:prstGeom prst="rect">
            <a:avLst/>
          </a:prstGeom>
        </p:spPr>
        <p:txBody>
          <a:bodyPr lIns="0" tIns="0" rIns="0" bIns="0" rtlCol="0" anchor="t">
            <a:spAutoFit/>
          </a:bodyPr>
          <a:lstStyle/>
          <a:p>
            <a:pPr algn="ctr">
              <a:lnSpc>
                <a:spcPts val="5804"/>
              </a:lnSpc>
            </a:pPr>
            <a:r>
              <a:rPr lang="en-US" sz="4145" b="1">
                <a:solidFill>
                  <a:srgbClr val="3E1106"/>
                </a:solidFill>
                <a:latin typeface="Roboto Bold"/>
                <a:ea typeface="Roboto Bold"/>
                <a:cs typeface="Roboto Bold"/>
                <a:sym typeface="Roboto Bold"/>
              </a:rPr>
              <a:t>3.2 Khám phá chi tiết</a:t>
            </a:r>
          </a:p>
        </p:txBody>
      </p:sp>
      <p:sp>
        <p:nvSpPr>
          <p:cNvPr id="7" name="TextBox 7"/>
          <p:cNvSpPr txBox="1"/>
          <p:nvPr/>
        </p:nvSpPr>
        <p:spPr>
          <a:xfrm>
            <a:off x="1750438" y="1412766"/>
            <a:ext cx="9171161" cy="913502"/>
          </a:xfrm>
          <a:prstGeom prst="rect">
            <a:avLst/>
          </a:prstGeom>
        </p:spPr>
        <p:txBody>
          <a:bodyPr lIns="0" tIns="0" rIns="0" bIns="0" rtlCol="0" anchor="t">
            <a:spAutoFit/>
          </a:bodyPr>
          <a:lstStyle/>
          <a:p>
            <a:pPr algn="ctr">
              <a:lnSpc>
                <a:spcPts val="7248"/>
              </a:lnSpc>
            </a:pPr>
            <a:r>
              <a:rPr lang="en-US" sz="5177">
                <a:solidFill>
                  <a:srgbClr val="3E1106"/>
                </a:solidFill>
                <a:latin typeface="#9Slide05 VL Fadilla"/>
                <a:ea typeface="#9Slide05 VL Fadilla"/>
                <a:cs typeface="#9Slide05 VL Fadilla"/>
                <a:sym typeface="#9Slide05 VL Fadilla"/>
              </a:rPr>
              <a:t>c. Nhân vật Trần Thiết Chung</a:t>
            </a:r>
          </a:p>
        </p:txBody>
      </p:sp>
      <p:sp>
        <p:nvSpPr>
          <p:cNvPr id="8" name="TextBox 8"/>
          <p:cNvSpPr txBox="1"/>
          <p:nvPr/>
        </p:nvSpPr>
        <p:spPr>
          <a:xfrm>
            <a:off x="7611064" y="2471253"/>
            <a:ext cx="9492505" cy="4044315"/>
          </a:xfrm>
          <a:prstGeom prst="rect">
            <a:avLst/>
          </a:prstGeom>
        </p:spPr>
        <p:txBody>
          <a:bodyPr lIns="0" tIns="0" rIns="0" bIns="0" rtlCol="0" anchor="t">
            <a:spAutoFit/>
          </a:bodyPr>
          <a:lstStyle/>
          <a:p>
            <a:pPr marL="863599" lvl="1" indent="-431800" algn="just">
              <a:lnSpc>
                <a:spcPts val="6479"/>
              </a:lnSpc>
              <a:buFont typeface="Arial"/>
              <a:buChar char="•"/>
            </a:pPr>
            <a:r>
              <a:rPr lang="en-US" sz="3999">
                <a:solidFill>
                  <a:srgbClr val="3E1106"/>
                </a:solidFill>
                <a:latin typeface="Roboto Condensed"/>
                <a:ea typeface="Roboto Condensed"/>
                <a:cs typeface="Roboto Condensed"/>
                <a:sym typeface="Roboto Condensed"/>
              </a:rPr>
              <a:t>Gọi điện cho đồn lính khố xanh, ra lệnh chặn cửa.</a:t>
            </a:r>
          </a:p>
          <a:p>
            <a:pPr marL="863599" lvl="1" indent="-431800" algn="just">
              <a:lnSpc>
                <a:spcPts val="6479"/>
              </a:lnSpc>
              <a:buFont typeface="Arial"/>
              <a:buChar char="•"/>
            </a:pPr>
            <a:r>
              <a:rPr lang="en-US" sz="3999">
                <a:solidFill>
                  <a:srgbClr val="3E1106"/>
                </a:solidFill>
                <a:latin typeface="Roboto Condensed"/>
                <a:ea typeface="Roboto Condensed"/>
                <a:cs typeface="Roboto Condensed"/>
                <a:sym typeface="Roboto Condensed"/>
              </a:rPr>
              <a:t>giằng tay bà đi ra chỗ cửa sổ, để khẩu súng lục một bên, chống hai tay thẳng ra, ghé đầu ra ngoài nhìn xuống,…</a:t>
            </a:r>
          </a:p>
        </p:txBody>
      </p:sp>
      <p:grpSp>
        <p:nvGrpSpPr>
          <p:cNvPr id="9" name="Group 9"/>
          <p:cNvGrpSpPr/>
          <p:nvPr/>
        </p:nvGrpSpPr>
        <p:grpSpPr>
          <a:xfrm>
            <a:off x="10200117" y="1645375"/>
            <a:ext cx="4314399" cy="875422"/>
            <a:chOff x="0" y="0"/>
            <a:chExt cx="1136302" cy="230564"/>
          </a:xfrm>
        </p:grpSpPr>
        <p:sp>
          <p:nvSpPr>
            <p:cNvPr id="10" name="Freeform 10"/>
            <p:cNvSpPr/>
            <p:nvPr/>
          </p:nvSpPr>
          <p:spPr>
            <a:xfrm>
              <a:off x="0" y="0"/>
              <a:ext cx="1136302" cy="230564"/>
            </a:xfrm>
            <a:custGeom>
              <a:avLst/>
              <a:gdLst/>
              <a:ahLst/>
              <a:cxnLst/>
              <a:rect l="l" t="t" r="r" b="b"/>
              <a:pathLst>
                <a:path w="1136302" h="230564">
                  <a:moveTo>
                    <a:pt x="91516" y="0"/>
                  </a:moveTo>
                  <a:lnTo>
                    <a:pt x="1044786" y="0"/>
                  </a:lnTo>
                  <a:cubicBezTo>
                    <a:pt x="1069058" y="0"/>
                    <a:pt x="1092335" y="9642"/>
                    <a:pt x="1109498" y="26805"/>
                  </a:cubicBezTo>
                  <a:cubicBezTo>
                    <a:pt x="1126661" y="43967"/>
                    <a:pt x="1136302" y="67245"/>
                    <a:pt x="1136302" y="91516"/>
                  </a:cubicBezTo>
                  <a:lnTo>
                    <a:pt x="1136302" y="139047"/>
                  </a:lnTo>
                  <a:cubicBezTo>
                    <a:pt x="1136302" y="163319"/>
                    <a:pt x="1126661" y="186597"/>
                    <a:pt x="1109498" y="203759"/>
                  </a:cubicBezTo>
                  <a:cubicBezTo>
                    <a:pt x="1092335" y="220922"/>
                    <a:pt x="1069058" y="230564"/>
                    <a:pt x="1044786" y="230564"/>
                  </a:cubicBezTo>
                  <a:lnTo>
                    <a:pt x="91516" y="230564"/>
                  </a:lnTo>
                  <a:cubicBezTo>
                    <a:pt x="67245" y="230564"/>
                    <a:pt x="43967" y="220922"/>
                    <a:pt x="26805" y="203759"/>
                  </a:cubicBezTo>
                  <a:cubicBezTo>
                    <a:pt x="9642" y="186597"/>
                    <a:pt x="0" y="163319"/>
                    <a:pt x="0" y="139047"/>
                  </a:cubicBezTo>
                  <a:lnTo>
                    <a:pt x="0" y="91516"/>
                  </a:lnTo>
                  <a:cubicBezTo>
                    <a:pt x="0" y="67245"/>
                    <a:pt x="9642" y="43967"/>
                    <a:pt x="26805" y="26805"/>
                  </a:cubicBezTo>
                  <a:cubicBezTo>
                    <a:pt x="43967" y="9642"/>
                    <a:pt x="67245" y="0"/>
                    <a:pt x="91516" y="0"/>
                  </a:cubicBezTo>
                  <a:close/>
                </a:path>
              </a:pathLst>
            </a:custGeom>
            <a:solidFill>
              <a:srgbClr val="A8432B"/>
            </a:solidFill>
          </p:spPr>
          <p:txBody>
            <a:bodyPr/>
            <a:lstStyle/>
            <a:p>
              <a:endParaRPr lang="en-US"/>
            </a:p>
          </p:txBody>
        </p:sp>
        <p:sp>
          <p:nvSpPr>
            <p:cNvPr id="11" name="TextBox 11"/>
            <p:cNvSpPr txBox="1"/>
            <p:nvPr/>
          </p:nvSpPr>
          <p:spPr>
            <a:xfrm>
              <a:off x="0" y="-76200"/>
              <a:ext cx="1136302" cy="306764"/>
            </a:xfrm>
            <a:prstGeom prst="rect">
              <a:avLst/>
            </a:prstGeom>
          </p:spPr>
          <p:txBody>
            <a:bodyPr lIns="50800" tIns="50800" rIns="50800" bIns="50800" rtlCol="0" anchor="ctr"/>
            <a:lstStyle/>
            <a:p>
              <a:pPr algn="ctr">
                <a:lnSpc>
                  <a:spcPts val="5319"/>
                </a:lnSpc>
              </a:pPr>
              <a:r>
                <a:rPr lang="en-US" sz="3799" b="1">
                  <a:solidFill>
                    <a:srgbClr val="FFFFFF"/>
                  </a:solidFill>
                  <a:latin typeface="Fraunces Bold"/>
                  <a:ea typeface="Fraunces Bold"/>
                  <a:cs typeface="Fraunces Bold"/>
                  <a:sym typeface="Fraunces Bold"/>
                </a:rPr>
                <a:t>Hành động</a:t>
              </a:r>
            </a:p>
          </p:txBody>
        </p:sp>
      </p:grpSp>
      <p:sp>
        <p:nvSpPr>
          <p:cNvPr id="12" name="Freeform 12"/>
          <p:cNvSpPr/>
          <p:nvPr/>
        </p:nvSpPr>
        <p:spPr>
          <a:xfrm>
            <a:off x="1157823" y="2485249"/>
            <a:ext cx="3110794" cy="3110771"/>
          </a:xfrm>
          <a:custGeom>
            <a:avLst/>
            <a:gdLst/>
            <a:ahLst/>
            <a:cxnLst/>
            <a:rect l="l" t="t" r="r" b="b"/>
            <a:pathLst>
              <a:path w="3110794" h="3110771">
                <a:moveTo>
                  <a:pt x="0" y="0"/>
                </a:moveTo>
                <a:lnTo>
                  <a:pt x="3110794" y="0"/>
                </a:lnTo>
                <a:lnTo>
                  <a:pt x="3110794" y="3110771"/>
                </a:lnTo>
                <a:lnTo>
                  <a:pt x="0" y="31107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78450" y="4833411"/>
            <a:ext cx="2296475" cy="2296457"/>
          </a:xfrm>
          <a:custGeom>
            <a:avLst/>
            <a:gdLst/>
            <a:ahLst/>
            <a:cxnLst/>
            <a:rect l="l" t="t" r="r" b="b"/>
            <a:pathLst>
              <a:path w="2296475" h="2296457">
                <a:moveTo>
                  <a:pt x="0" y="0"/>
                </a:moveTo>
                <a:lnTo>
                  <a:pt x="2296475" y="0"/>
                </a:lnTo>
                <a:lnTo>
                  <a:pt x="2296475" y="2296457"/>
                </a:lnTo>
                <a:lnTo>
                  <a:pt x="0" y="2296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907969" y="6085028"/>
            <a:ext cx="1724737" cy="1724724"/>
          </a:xfrm>
          <a:custGeom>
            <a:avLst/>
            <a:gdLst/>
            <a:ahLst/>
            <a:cxnLst/>
            <a:rect l="l" t="t" r="r" b="b"/>
            <a:pathLst>
              <a:path w="1724737" h="1724724">
                <a:moveTo>
                  <a:pt x="0" y="0"/>
                </a:moveTo>
                <a:lnTo>
                  <a:pt x="1724737" y="0"/>
                </a:lnTo>
                <a:lnTo>
                  <a:pt x="1724737" y="1724725"/>
                </a:lnTo>
                <a:lnTo>
                  <a:pt x="0" y="17247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6867505" y="6967943"/>
            <a:ext cx="10391795" cy="2406015"/>
          </a:xfrm>
          <a:prstGeom prst="rect">
            <a:avLst/>
          </a:prstGeom>
        </p:spPr>
        <p:txBody>
          <a:bodyPr lIns="0" tIns="0" rIns="0" bIns="0" rtlCol="0" anchor="t">
            <a:spAutoFit/>
          </a:bodyPr>
          <a:lstStyle/>
          <a:p>
            <a:pPr algn="just">
              <a:lnSpc>
                <a:spcPts val="6479"/>
              </a:lnSpc>
            </a:pPr>
            <a:r>
              <a:rPr lang="en-US" sz="3999" b="1">
                <a:solidFill>
                  <a:srgbClr val="3E1106"/>
                </a:solidFill>
                <a:latin typeface="Roboto Condensed Bold"/>
                <a:ea typeface="Roboto Condensed Bold"/>
                <a:cs typeface="Roboto Condensed Bold"/>
                <a:sym typeface="Roboto Condensed Bold"/>
              </a:rPr>
              <a:t>Luôn bình tĩnh, cứng rắn. Nhưng đây cũng là điều khiến cho mâu thuẫn giữa chủ mỏ và công nhân bị đẩy lên tới đỉnh điểm.</a:t>
            </a:r>
          </a:p>
        </p:txBody>
      </p:sp>
      <p:sp>
        <p:nvSpPr>
          <p:cNvPr id="16" name="Freeform 16"/>
          <p:cNvSpPr/>
          <p:nvPr/>
        </p:nvSpPr>
        <p:spPr>
          <a:xfrm>
            <a:off x="5054833" y="7322855"/>
            <a:ext cx="1425526" cy="1484923"/>
          </a:xfrm>
          <a:custGeom>
            <a:avLst/>
            <a:gdLst/>
            <a:ahLst/>
            <a:cxnLst/>
            <a:rect l="l" t="t" r="r" b="b"/>
            <a:pathLst>
              <a:path w="1425526" h="1484923">
                <a:moveTo>
                  <a:pt x="0" y="0"/>
                </a:moveTo>
                <a:lnTo>
                  <a:pt x="1425526" y="0"/>
                </a:lnTo>
                <a:lnTo>
                  <a:pt x="1425526" y="1484924"/>
                </a:lnTo>
                <a:lnTo>
                  <a:pt x="0" y="1484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52338"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rot="-3646233">
            <a:off x="777579" y="3096988"/>
            <a:ext cx="8361504" cy="10539711"/>
          </a:xfrm>
          <a:custGeom>
            <a:avLst/>
            <a:gdLst/>
            <a:ahLst/>
            <a:cxnLst/>
            <a:rect l="l" t="t" r="r" b="b"/>
            <a:pathLst>
              <a:path w="8361504" h="10539711">
                <a:moveTo>
                  <a:pt x="0" y="0"/>
                </a:moveTo>
                <a:lnTo>
                  <a:pt x="8361504" y="0"/>
                </a:lnTo>
                <a:lnTo>
                  <a:pt x="8361504" y="10539712"/>
                </a:lnTo>
                <a:lnTo>
                  <a:pt x="0" y="10539712"/>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028700" y="832879"/>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7" name="TextBox 7"/>
          <p:cNvSpPr txBox="1"/>
          <p:nvPr/>
        </p:nvSpPr>
        <p:spPr>
          <a:xfrm>
            <a:off x="1257375" y="1799222"/>
            <a:ext cx="4485761" cy="615572"/>
          </a:xfrm>
          <a:prstGeom prst="rect">
            <a:avLst/>
          </a:prstGeom>
        </p:spPr>
        <p:txBody>
          <a:bodyPr lIns="0" tIns="0" rIns="0" bIns="0" rtlCol="0" anchor="t">
            <a:spAutoFit/>
          </a:bodyPr>
          <a:lstStyle/>
          <a:p>
            <a:pPr algn="ctr">
              <a:lnSpc>
                <a:spcPts val="4964"/>
              </a:lnSpc>
            </a:pPr>
            <a:r>
              <a:rPr lang="en-US" sz="3545" b="1">
                <a:solidFill>
                  <a:srgbClr val="3E1106"/>
                </a:solidFill>
                <a:latin typeface="Roboto Bold"/>
                <a:ea typeface="Roboto Bold"/>
                <a:cs typeface="Roboto Bold"/>
                <a:sym typeface="Roboto Bold"/>
              </a:rPr>
              <a:t>3.2 Khám phá chi tiết</a:t>
            </a:r>
          </a:p>
        </p:txBody>
      </p:sp>
      <p:sp>
        <p:nvSpPr>
          <p:cNvPr id="8" name="Freeform 8"/>
          <p:cNvSpPr/>
          <p:nvPr/>
        </p:nvSpPr>
        <p:spPr>
          <a:xfrm>
            <a:off x="-8719109" y="-8395339"/>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4806641">
            <a:off x="7551078" y="1381000"/>
            <a:ext cx="7593329" cy="10876747"/>
          </a:xfrm>
          <a:custGeom>
            <a:avLst/>
            <a:gdLst/>
            <a:ahLst/>
            <a:cxnLst/>
            <a:rect l="l" t="t" r="r" b="b"/>
            <a:pathLst>
              <a:path w="7593329" h="10876747">
                <a:moveTo>
                  <a:pt x="0" y="0"/>
                </a:moveTo>
                <a:lnTo>
                  <a:pt x="7593329" y="0"/>
                </a:lnTo>
                <a:lnTo>
                  <a:pt x="7593329" y="10876747"/>
                </a:lnTo>
                <a:lnTo>
                  <a:pt x="0" y="10876747"/>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2848832" y="478602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8985742">
            <a:off x="1260887" y="5605191"/>
            <a:ext cx="4968949" cy="6350095"/>
          </a:xfrm>
          <a:custGeom>
            <a:avLst/>
            <a:gdLst/>
            <a:ahLst/>
            <a:cxnLst/>
            <a:rect l="l" t="t" r="r" b="b"/>
            <a:pathLst>
              <a:path w="4968949" h="6350095">
                <a:moveTo>
                  <a:pt x="0" y="0"/>
                </a:moveTo>
                <a:lnTo>
                  <a:pt x="4968949" y="0"/>
                </a:lnTo>
                <a:lnTo>
                  <a:pt x="4968949" y="6350095"/>
                </a:lnTo>
                <a:lnTo>
                  <a:pt x="0" y="6350095"/>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374941" y="6705194"/>
            <a:ext cx="4163373" cy="4114800"/>
          </a:xfrm>
          <a:custGeom>
            <a:avLst/>
            <a:gdLst/>
            <a:ahLst/>
            <a:cxnLst/>
            <a:rect l="l" t="t" r="r" b="b"/>
            <a:pathLst>
              <a:path w="4163373" h="4114800">
                <a:moveTo>
                  <a:pt x="0" y="0"/>
                </a:moveTo>
                <a:lnTo>
                  <a:pt x="4163372" y="0"/>
                </a:lnTo>
                <a:lnTo>
                  <a:pt x="416337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2852092" y="4878652"/>
            <a:ext cx="2486025" cy="863600"/>
          </a:xfrm>
          <a:prstGeom prst="rect">
            <a:avLst/>
          </a:prstGeom>
        </p:spPr>
        <p:txBody>
          <a:bodyPr lIns="0" tIns="0" rIns="0" bIns="0" rtlCol="0" anchor="t">
            <a:spAutoFit/>
          </a:bodyPr>
          <a:lstStyle/>
          <a:p>
            <a:pPr algn="ctr">
              <a:lnSpc>
                <a:spcPts val="7000"/>
              </a:lnSpc>
            </a:pPr>
            <a:r>
              <a:rPr lang="en-US" sz="5000" b="1">
                <a:solidFill>
                  <a:srgbClr val="3E1106"/>
                </a:solidFill>
                <a:latin typeface="Fraunces Bold"/>
                <a:ea typeface="Fraunces Bold"/>
                <a:cs typeface="Fraunces Bold"/>
                <a:sym typeface="Fraunces Bold"/>
              </a:rPr>
              <a:t>Nhóm 4</a:t>
            </a:r>
          </a:p>
        </p:txBody>
      </p:sp>
      <p:sp>
        <p:nvSpPr>
          <p:cNvPr id="14" name="TextBox 14"/>
          <p:cNvSpPr txBox="1"/>
          <p:nvPr/>
        </p:nvSpPr>
        <p:spPr>
          <a:xfrm>
            <a:off x="6457750" y="4709824"/>
            <a:ext cx="9433935" cy="3980180"/>
          </a:xfrm>
          <a:prstGeom prst="rect">
            <a:avLst/>
          </a:prstGeom>
        </p:spPr>
        <p:txBody>
          <a:bodyPr lIns="0" tIns="0" rIns="0" bIns="0" rtlCol="0" anchor="t">
            <a:spAutoFit/>
          </a:bodyPr>
          <a:lstStyle/>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Nhận xét về cách sử dụng ngôn ngữ bi kịch trong Đình công và nổi dậy (cách phân bố lời thoại cho các nhân vật nhiều hay ít, dài hay ngắn, có hợp lí không, vì sao…)</a:t>
            </a:r>
          </a:p>
          <a:p>
            <a:pPr marL="820422" lvl="1" indent="-410211" algn="just">
              <a:lnSpc>
                <a:spcPts val="5320"/>
              </a:lnSpc>
              <a:buFont typeface="Arial"/>
              <a:buChar char="•"/>
            </a:pPr>
            <a:r>
              <a:rPr lang="en-US" sz="3800" b="1">
                <a:solidFill>
                  <a:srgbClr val="3E1106"/>
                </a:solidFill>
                <a:latin typeface="Roboto Condensed Bold"/>
                <a:ea typeface="Roboto Condensed Bold"/>
                <a:cs typeface="Roboto Condensed Bold"/>
                <a:sym typeface="Roboto Condensed Bold"/>
              </a:rPr>
              <a:t>Lấy bằng chứng cụ thể trong văn bản để minh họa cho nhận xét của nhóm.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012" y="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443932" y="-5602726"/>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714056" y="1158654"/>
            <a:ext cx="7022892" cy="9267574"/>
          </a:xfrm>
          <a:custGeom>
            <a:avLst/>
            <a:gdLst/>
            <a:ahLst/>
            <a:cxnLst/>
            <a:rect l="l" t="t" r="r" b="b"/>
            <a:pathLst>
              <a:path w="7022892" h="9267574">
                <a:moveTo>
                  <a:pt x="0" y="0"/>
                </a:moveTo>
                <a:lnTo>
                  <a:pt x="7022892" y="0"/>
                </a:lnTo>
                <a:lnTo>
                  <a:pt x="7022892" y="9267574"/>
                </a:lnTo>
                <a:lnTo>
                  <a:pt x="0" y="9267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2152447" y="1720526"/>
            <a:ext cx="7315200" cy="2327564"/>
          </a:xfrm>
          <a:custGeom>
            <a:avLst/>
            <a:gdLst/>
            <a:ahLst/>
            <a:cxnLst/>
            <a:rect l="l" t="t" r="r" b="b"/>
            <a:pathLst>
              <a:path w="7315200" h="2327564">
                <a:moveTo>
                  <a:pt x="0" y="0"/>
                </a:moveTo>
                <a:lnTo>
                  <a:pt x="7315200" y="0"/>
                </a:lnTo>
                <a:lnTo>
                  <a:pt x="7315200" y="2327564"/>
                </a:lnTo>
                <a:lnTo>
                  <a:pt x="0" y="2327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160303" y="4857689"/>
            <a:ext cx="9738165" cy="2600325"/>
          </a:xfrm>
          <a:prstGeom prst="rect">
            <a:avLst/>
          </a:prstGeom>
        </p:spPr>
        <p:txBody>
          <a:bodyPr lIns="0" tIns="0" rIns="0" bIns="0" rtlCol="0" anchor="t">
            <a:spAutoFit/>
          </a:bodyPr>
          <a:lstStyle/>
          <a:p>
            <a:pPr algn="ctr">
              <a:lnSpc>
                <a:spcPts val="5159"/>
              </a:lnSpc>
              <a:spcBef>
                <a:spcPct val="0"/>
              </a:spcBef>
            </a:pPr>
            <a:r>
              <a:rPr lang="en-US" sz="4299" b="1">
                <a:solidFill>
                  <a:srgbClr val="3E1106"/>
                </a:solidFill>
                <a:latin typeface="Roboto Condensed Bold"/>
                <a:ea typeface="Roboto Condensed Bold"/>
                <a:cs typeface="Roboto Condensed Bold"/>
                <a:sym typeface="Roboto Condensed Bold"/>
              </a:rPr>
              <a:t>Xung đột chính trong trích đoạn xuất phát từ nguyên nhân gì? Qua đó, tác phẩm muốn nhấn mạnh điều gì về xã hội?</a:t>
            </a:r>
          </a:p>
          <a:p>
            <a:pPr algn="ctr">
              <a:lnSpc>
                <a:spcPts val="5159"/>
              </a:lnSpc>
              <a:spcBef>
                <a:spcPct val="0"/>
              </a:spcBef>
            </a:pPr>
            <a:endParaRPr lang="en-US" sz="4299" b="1">
              <a:solidFill>
                <a:srgbClr val="3E1106"/>
              </a:solidFill>
              <a:latin typeface="Roboto Condensed Bold"/>
              <a:ea typeface="Roboto Condensed Bold"/>
              <a:cs typeface="Roboto Condensed Bold"/>
              <a:sym typeface="Roboto Condensed Bold"/>
            </a:endParaRPr>
          </a:p>
        </p:txBody>
      </p:sp>
      <p:sp>
        <p:nvSpPr>
          <p:cNvPr id="9" name="TextBox 9"/>
          <p:cNvSpPr txBox="1"/>
          <p:nvPr/>
        </p:nvSpPr>
        <p:spPr>
          <a:xfrm>
            <a:off x="2514600" y="2400121"/>
            <a:ext cx="6299592" cy="863600"/>
          </a:xfrm>
          <a:prstGeom prst="rect">
            <a:avLst/>
          </a:prstGeom>
        </p:spPr>
        <p:txBody>
          <a:bodyPr wrap="square" lIns="0" tIns="0" rIns="0" bIns="0" rtlCol="0" anchor="t">
            <a:spAutoFit/>
          </a:bodyPr>
          <a:lstStyle/>
          <a:p>
            <a:pPr algn="ctr">
              <a:lnSpc>
                <a:spcPts val="7000"/>
              </a:lnSpc>
            </a:pPr>
            <a:r>
              <a:rPr lang="en-US" sz="5000" b="1">
                <a:solidFill>
                  <a:srgbClr val="6E2311"/>
                </a:solidFill>
                <a:latin typeface="Fraunces Bold"/>
                <a:ea typeface="Fraunces Bold"/>
                <a:cs typeface="Fraunces Bold"/>
                <a:sym typeface="Fraunces Bold"/>
              </a:rPr>
              <a:t>CÂU HỎI TƯ DUY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012" y="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443932" y="-5602726"/>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714056" y="1158654"/>
            <a:ext cx="7022892" cy="9267574"/>
          </a:xfrm>
          <a:custGeom>
            <a:avLst/>
            <a:gdLst/>
            <a:ahLst/>
            <a:cxnLst/>
            <a:rect l="l" t="t" r="r" b="b"/>
            <a:pathLst>
              <a:path w="7022892" h="9267574">
                <a:moveTo>
                  <a:pt x="0" y="0"/>
                </a:moveTo>
                <a:lnTo>
                  <a:pt x="7022892" y="0"/>
                </a:lnTo>
                <a:lnTo>
                  <a:pt x="7022892" y="9267574"/>
                </a:lnTo>
                <a:lnTo>
                  <a:pt x="0" y="9267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2152447" y="1720526"/>
            <a:ext cx="7315200" cy="2327564"/>
          </a:xfrm>
          <a:custGeom>
            <a:avLst/>
            <a:gdLst/>
            <a:ahLst/>
            <a:cxnLst/>
            <a:rect l="l" t="t" r="r" b="b"/>
            <a:pathLst>
              <a:path w="7315200" h="2327564">
                <a:moveTo>
                  <a:pt x="0" y="0"/>
                </a:moveTo>
                <a:lnTo>
                  <a:pt x="7315200" y="0"/>
                </a:lnTo>
                <a:lnTo>
                  <a:pt x="7315200" y="2327564"/>
                </a:lnTo>
                <a:lnTo>
                  <a:pt x="0" y="2327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919030" y="3677741"/>
            <a:ext cx="10220711" cy="4467733"/>
          </a:xfrm>
          <a:prstGeom prst="rect">
            <a:avLst/>
          </a:prstGeom>
        </p:spPr>
        <p:txBody>
          <a:bodyPr lIns="0" tIns="0" rIns="0" bIns="0" rtlCol="0" anchor="t">
            <a:spAutoFit/>
          </a:bodyPr>
          <a:lstStyle/>
          <a:p>
            <a:pPr algn="ctr">
              <a:lnSpc>
                <a:spcPts val="7180"/>
              </a:lnSpc>
            </a:pPr>
            <a:r>
              <a:rPr lang="en-US" sz="4299" b="1">
                <a:solidFill>
                  <a:srgbClr val="3E1106"/>
                </a:solidFill>
                <a:latin typeface="Roboto Condensed Bold"/>
                <a:ea typeface="Roboto Condensed Bold"/>
                <a:cs typeface="Roboto Condensed Bold"/>
                <a:sym typeface="Roboto Condensed Bold"/>
              </a:rPr>
              <a:t>Trong tác phẩm, đồng tiền được coi là công cụ để áp bức. Điều đó có còn đúng trong xã hội hiện nay không? Theo em, trong cuộc sống hiện nay, làm thế nào để con người không để đồng tiền chi phối các giá trị đạo đức?</a:t>
            </a:r>
          </a:p>
        </p:txBody>
      </p:sp>
      <p:sp>
        <p:nvSpPr>
          <p:cNvPr id="9" name="TextBox 9"/>
          <p:cNvSpPr txBox="1"/>
          <p:nvPr/>
        </p:nvSpPr>
        <p:spPr>
          <a:xfrm>
            <a:off x="2743200" y="2400121"/>
            <a:ext cx="6070992" cy="863600"/>
          </a:xfrm>
          <a:prstGeom prst="rect">
            <a:avLst/>
          </a:prstGeom>
        </p:spPr>
        <p:txBody>
          <a:bodyPr wrap="square" lIns="0" tIns="0" rIns="0" bIns="0" rtlCol="0" anchor="t">
            <a:spAutoFit/>
          </a:bodyPr>
          <a:lstStyle/>
          <a:p>
            <a:pPr algn="ctr">
              <a:lnSpc>
                <a:spcPts val="7000"/>
              </a:lnSpc>
            </a:pPr>
            <a:r>
              <a:rPr lang="en-US" sz="5000" b="1">
                <a:solidFill>
                  <a:srgbClr val="6E2311"/>
                </a:solidFill>
                <a:latin typeface="Fraunces Bold"/>
                <a:ea typeface="Fraunces Bold"/>
                <a:cs typeface="Fraunces Bold"/>
                <a:sym typeface="Fraunces Bold"/>
              </a:rPr>
              <a:t>CÂU HỎI TƯ DUY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606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324098" y="-2723496"/>
            <a:ext cx="15763496" cy="15733992"/>
          </a:xfrm>
          <a:custGeom>
            <a:avLst/>
            <a:gdLst/>
            <a:ahLst/>
            <a:cxnLst/>
            <a:rect l="l" t="t" r="r" b="b"/>
            <a:pathLst>
              <a:path w="15763496" h="15733992">
                <a:moveTo>
                  <a:pt x="0" y="0"/>
                </a:moveTo>
                <a:lnTo>
                  <a:pt x="15763496" y="0"/>
                </a:lnTo>
                <a:lnTo>
                  <a:pt x="15763496" y="15733992"/>
                </a:lnTo>
                <a:lnTo>
                  <a:pt x="0" y="15733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14724" y="825341"/>
            <a:ext cx="6997121" cy="10412716"/>
          </a:xfrm>
          <a:custGeom>
            <a:avLst/>
            <a:gdLst/>
            <a:ahLst/>
            <a:cxnLst/>
            <a:rect l="l" t="t" r="r" b="b"/>
            <a:pathLst>
              <a:path w="6997121" h="10412716">
                <a:moveTo>
                  <a:pt x="0" y="0"/>
                </a:moveTo>
                <a:lnTo>
                  <a:pt x="6997121" y="0"/>
                </a:lnTo>
                <a:lnTo>
                  <a:pt x="6997121" y="10412716"/>
                </a:lnTo>
                <a:lnTo>
                  <a:pt x="0" y="104127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0855088" y="825341"/>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8" name="TextBox 8"/>
          <p:cNvSpPr txBox="1"/>
          <p:nvPr/>
        </p:nvSpPr>
        <p:spPr>
          <a:xfrm>
            <a:off x="11633234" y="1689850"/>
            <a:ext cx="5316153" cy="724944"/>
          </a:xfrm>
          <a:prstGeom prst="rect">
            <a:avLst/>
          </a:prstGeom>
        </p:spPr>
        <p:txBody>
          <a:bodyPr lIns="0" tIns="0" rIns="0" bIns="0" rtlCol="0" anchor="t">
            <a:spAutoFit/>
          </a:bodyPr>
          <a:lstStyle/>
          <a:p>
            <a:pPr algn="ctr">
              <a:lnSpc>
                <a:spcPts val="5883"/>
              </a:lnSpc>
            </a:pPr>
            <a:r>
              <a:rPr lang="en-US" sz="4202" b="1">
                <a:solidFill>
                  <a:srgbClr val="3E1106"/>
                </a:solidFill>
                <a:latin typeface="Roboto Bold"/>
                <a:ea typeface="Roboto Bold"/>
                <a:cs typeface="Roboto Bold"/>
                <a:sym typeface="Roboto Bold"/>
              </a:rPr>
              <a:t>3.2 Khám phá chi tiết</a:t>
            </a:r>
          </a:p>
        </p:txBody>
      </p:sp>
      <p:sp>
        <p:nvSpPr>
          <p:cNvPr id="9" name="TextBox 9"/>
          <p:cNvSpPr txBox="1"/>
          <p:nvPr/>
        </p:nvSpPr>
        <p:spPr>
          <a:xfrm>
            <a:off x="9643790" y="2691195"/>
            <a:ext cx="7305597" cy="1345279"/>
          </a:xfrm>
          <a:prstGeom prst="rect">
            <a:avLst/>
          </a:prstGeom>
        </p:spPr>
        <p:txBody>
          <a:bodyPr lIns="0" tIns="0" rIns="0" bIns="0" rtlCol="0" anchor="t">
            <a:spAutoFit/>
          </a:bodyPr>
          <a:lstStyle/>
          <a:p>
            <a:pPr algn="r">
              <a:lnSpc>
                <a:spcPts val="5033"/>
              </a:lnSpc>
            </a:pPr>
            <a:r>
              <a:rPr lang="en-US" sz="5084">
                <a:solidFill>
                  <a:srgbClr val="3E1106"/>
                </a:solidFill>
                <a:latin typeface="#9Slide05 VL Fadilla"/>
                <a:ea typeface="#9Slide05 VL Fadilla"/>
                <a:cs typeface="#9Slide05 VL Fadilla"/>
                <a:sym typeface="#9Slide05 VL Fadilla"/>
              </a:rPr>
              <a:t>d. Đề tài, chủ đề </a:t>
            </a:r>
          </a:p>
          <a:p>
            <a:pPr algn="r">
              <a:lnSpc>
                <a:spcPts val="5033"/>
              </a:lnSpc>
            </a:pPr>
            <a:r>
              <a:rPr lang="en-US" sz="5084">
                <a:solidFill>
                  <a:srgbClr val="3E1106"/>
                </a:solidFill>
                <a:latin typeface="#9Slide05 VL Fadilla"/>
                <a:ea typeface="#9Slide05 VL Fadilla"/>
                <a:cs typeface="#9Slide05 VL Fadilla"/>
                <a:sym typeface="#9Slide05 VL Fadilla"/>
              </a:rPr>
              <a:t>và bài học, thông điệp từ văn bản</a:t>
            </a:r>
          </a:p>
        </p:txBody>
      </p:sp>
      <p:sp>
        <p:nvSpPr>
          <p:cNvPr id="10" name="Freeform 10"/>
          <p:cNvSpPr/>
          <p:nvPr/>
        </p:nvSpPr>
        <p:spPr>
          <a:xfrm>
            <a:off x="9643790" y="4484150"/>
            <a:ext cx="5062716" cy="1610864"/>
          </a:xfrm>
          <a:custGeom>
            <a:avLst/>
            <a:gdLst/>
            <a:ahLst/>
            <a:cxnLst/>
            <a:rect l="l" t="t" r="r" b="b"/>
            <a:pathLst>
              <a:path w="5062716" h="1610864">
                <a:moveTo>
                  <a:pt x="0" y="0"/>
                </a:moveTo>
                <a:lnTo>
                  <a:pt x="5062716" y="0"/>
                </a:lnTo>
                <a:lnTo>
                  <a:pt x="5062716" y="1610864"/>
                </a:lnTo>
                <a:lnTo>
                  <a:pt x="0" y="16108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9932267" y="5067300"/>
            <a:ext cx="1502040" cy="687441"/>
          </a:xfrm>
          <a:prstGeom prst="rect">
            <a:avLst/>
          </a:prstGeom>
        </p:spPr>
        <p:txBody>
          <a:bodyPr lIns="0" tIns="0" rIns="0" bIns="0" rtlCol="0" anchor="t">
            <a:spAutoFit/>
          </a:bodyPr>
          <a:lstStyle/>
          <a:p>
            <a:pPr algn="ctr">
              <a:lnSpc>
                <a:spcPts val="5684"/>
              </a:lnSpc>
            </a:pPr>
            <a:r>
              <a:rPr lang="en-US" sz="4060" b="1">
                <a:solidFill>
                  <a:srgbClr val="6E2311"/>
                </a:solidFill>
                <a:latin typeface="Fraunces Bold"/>
                <a:ea typeface="Fraunces Bold"/>
                <a:cs typeface="Fraunces Bold"/>
                <a:sym typeface="Fraunces Bold"/>
              </a:rPr>
              <a:t>Đề tài</a:t>
            </a:r>
          </a:p>
        </p:txBody>
      </p:sp>
      <p:sp>
        <p:nvSpPr>
          <p:cNvPr id="12" name="TextBox 12"/>
          <p:cNvSpPr txBox="1"/>
          <p:nvPr/>
        </p:nvSpPr>
        <p:spPr>
          <a:xfrm>
            <a:off x="11946085" y="5143500"/>
            <a:ext cx="3912305" cy="600075"/>
          </a:xfrm>
          <a:prstGeom prst="rect">
            <a:avLst/>
          </a:prstGeom>
        </p:spPr>
        <p:txBody>
          <a:bodyPr lIns="0" tIns="0" rIns="0" bIns="0" rtlCol="0" anchor="t">
            <a:spAutoFit/>
          </a:bodyPr>
          <a:lstStyle/>
          <a:p>
            <a:pPr algn="ctr">
              <a:lnSpc>
                <a:spcPts val="4799"/>
              </a:lnSpc>
              <a:spcBef>
                <a:spcPct val="0"/>
              </a:spcBef>
            </a:pPr>
            <a:r>
              <a:rPr lang="en-US" sz="3999">
                <a:solidFill>
                  <a:srgbClr val="3E1106"/>
                </a:solidFill>
                <a:latin typeface="Roboto Condensed"/>
                <a:ea typeface="Roboto Condensed"/>
                <a:cs typeface="Roboto Condensed"/>
                <a:sym typeface="Roboto Condensed"/>
              </a:rPr>
              <a:t>mâu thuẫn giai cấp</a:t>
            </a:r>
          </a:p>
        </p:txBody>
      </p:sp>
      <p:sp>
        <p:nvSpPr>
          <p:cNvPr id="13" name="Freeform 13"/>
          <p:cNvSpPr/>
          <p:nvPr/>
        </p:nvSpPr>
        <p:spPr>
          <a:xfrm>
            <a:off x="7972788" y="5953125"/>
            <a:ext cx="7534659" cy="2397392"/>
          </a:xfrm>
          <a:custGeom>
            <a:avLst/>
            <a:gdLst/>
            <a:ahLst/>
            <a:cxnLst/>
            <a:rect l="l" t="t" r="r" b="b"/>
            <a:pathLst>
              <a:path w="7534659" h="2397392">
                <a:moveTo>
                  <a:pt x="0" y="0"/>
                </a:moveTo>
                <a:lnTo>
                  <a:pt x="7534659" y="0"/>
                </a:lnTo>
                <a:lnTo>
                  <a:pt x="7534659" y="2397392"/>
                </a:lnTo>
                <a:lnTo>
                  <a:pt x="0" y="23973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8019893" y="6464380"/>
            <a:ext cx="1768607" cy="687441"/>
          </a:xfrm>
          <a:prstGeom prst="rect">
            <a:avLst/>
          </a:prstGeom>
        </p:spPr>
        <p:txBody>
          <a:bodyPr lIns="0" tIns="0" rIns="0" bIns="0" rtlCol="0" anchor="t">
            <a:spAutoFit/>
          </a:bodyPr>
          <a:lstStyle/>
          <a:p>
            <a:pPr algn="ctr">
              <a:lnSpc>
                <a:spcPts val="5684"/>
              </a:lnSpc>
            </a:pPr>
            <a:r>
              <a:rPr lang="en-US" sz="4060" b="1">
                <a:solidFill>
                  <a:srgbClr val="6E2311"/>
                </a:solidFill>
                <a:latin typeface="Fraunces Bold"/>
                <a:ea typeface="Fraunces Bold"/>
                <a:cs typeface="Fraunces Bold"/>
                <a:sym typeface="Fraunces Bold"/>
              </a:rPr>
              <a:t>Chủ đề</a:t>
            </a:r>
          </a:p>
        </p:txBody>
      </p:sp>
      <p:sp>
        <p:nvSpPr>
          <p:cNvPr id="15" name="TextBox 15"/>
          <p:cNvSpPr txBox="1"/>
          <p:nvPr/>
        </p:nvSpPr>
        <p:spPr>
          <a:xfrm>
            <a:off x="9932267" y="6540580"/>
            <a:ext cx="6579861" cy="1800225"/>
          </a:xfrm>
          <a:prstGeom prst="rect">
            <a:avLst/>
          </a:prstGeom>
        </p:spPr>
        <p:txBody>
          <a:bodyPr lIns="0" tIns="0" rIns="0" bIns="0" rtlCol="0" anchor="t">
            <a:spAutoFit/>
          </a:bodyPr>
          <a:lstStyle/>
          <a:p>
            <a:pPr algn="ctr">
              <a:lnSpc>
                <a:spcPts val="4799"/>
              </a:lnSpc>
              <a:spcBef>
                <a:spcPct val="0"/>
              </a:spcBef>
            </a:pPr>
            <a:r>
              <a:rPr lang="en-US" sz="3999">
                <a:solidFill>
                  <a:srgbClr val="3E1106"/>
                </a:solidFill>
                <a:latin typeface="Roboto Condensed"/>
                <a:ea typeface="Roboto Condensed"/>
                <a:cs typeface="Roboto Condensed"/>
                <a:sym typeface="Roboto Condensed"/>
              </a:rPr>
              <a:t>Lên án sự bóc lột của giới chủ, ca ngợi tinh thần đoàn kết và sức mạnh của người lao động.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9364"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807058" y="468615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529651" y="2571360"/>
            <a:ext cx="15243150" cy="1447800"/>
          </a:xfrm>
          <a:prstGeom prst="rect">
            <a:avLst/>
          </a:prstGeom>
        </p:spPr>
        <p:txBody>
          <a:bodyPr lIns="0" tIns="0" rIns="0" bIns="0" rtlCol="0" anchor="t">
            <a:spAutoFit/>
          </a:bodyPr>
          <a:lstStyle/>
          <a:p>
            <a:pPr algn="ctr">
              <a:lnSpc>
                <a:spcPts val="11400"/>
              </a:lnSpc>
            </a:pPr>
            <a:r>
              <a:rPr lang="en-US" sz="9500">
                <a:solidFill>
                  <a:srgbClr val="3E1106"/>
                </a:solidFill>
                <a:latin typeface="Anton"/>
                <a:ea typeface="Anton"/>
                <a:cs typeface="Anton"/>
                <a:sym typeface="Anton"/>
              </a:rPr>
              <a:t>ĐÌNH CÔNG VÀ NỔI DẬY</a:t>
            </a:r>
          </a:p>
        </p:txBody>
      </p:sp>
      <p:sp>
        <p:nvSpPr>
          <p:cNvPr id="7" name="TextBox 7"/>
          <p:cNvSpPr txBox="1"/>
          <p:nvPr/>
        </p:nvSpPr>
        <p:spPr>
          <a:xfrm>
            <a:off x="5579512" y="4410777"/>
            <a:ext cx="7128975" cy="522178"/>
          </a:xfrm>
          <a:prstGeom prst="rect">
            <a:avLst/>
          </a:prstGeom>
        </p:spPr>
        <p:txBody>
          <a:bodyPr lIns="0" tIns="0" rIns="0" bIns="0" rtlCol="0" anchor="t">
            <a:spAutoFit/>
          </a:bodyPr>
          <a:lstStyle/>
          <a:p>
            <a:pPr algn="ctr">
              <a:lnSpc>
                <a:spcPts val="3957"/>
              </a:lnSpc>
            </a:pPr>
            <a:r>
              <a:rPr lang="en-US" sz="3297">
                <a:solidFill>
                  <a:srgbClr val="000000"/>
                </a:solidFill>
                <a:latin typeface="#9Slide05 Aphrodite Pro"/>
                <a:ea typeface="#9Slide05 Aphrodite Pro"/>
                <a:cs typeface="#9Slide05 Aphrodite Pro"/>
                <a:sym typeface="#9Slide05 Aphrodite Pro"/>
              </a:rPr>
              <a:t>Trích “Kim tiền” - Vi Huyền Đắc</a:t>
            </a:r>
          </a:p>
        </p:txBody>
      </p:sp>
      <p:sp>
        <p:nvSpPr>
          <p:cNvPr id="8" name="Freeform 8"/>
          <p:cNvSpPr/>
          <p:nvPr/>
        </p:nvSpPr>
        <p:spPr>
          <a:xfrm>
            <a:off x="4676463" y="5147501"/>
            <a:ext cx="8268315" cy="8849694"/>
          </a:xfrm>
          <a:custGeom>
            <a:avLst/>
            <a:gdLst/>
            <a:ahLst/>
            <a:cxnLst/>
            <a:rect l="l" t="t" r="r" b="b"/>
            <a:pathLst>
              <a:path w="8268315" h="8849694">
                <a:moveTo>
                  <a:pt x="0" y="0"/>
                </a:moveTo>
                <a:lnTo>
                  <a:pt x="8268315" y="0"/>
                </a:lnTo>
                <a:lnTo>
                  <a:pt x="8268315" y="8849694"/>
                </a:lnTo>
                <a:lnTo>
                  <a:pt x="0" y="884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3966921" y="1471718"/>
            <a:ext cx="10111986" cy="679449"/>
          </a:xfrm>
          <a:prstGeom prst="rect">
            <a:avLst/>
          </a:prstGeom>
        </p:spPr>
        <p:txBody>
          <a:bodyPr lIns="0" tIns="0" rIns="0" bIns="0" rtlCol="0" anchor="t">
            <a:spAutoFit/>
          </a:bodyPr>
          <a:lstStyle/>
          <a:p>
            <a:pPr algn="ctr">
              <a:lnSpc>
                <a:spcPts val="5600"/>
              </a:lnSpc>
            </a:pPr>
            <a:r>
              <a:rPr lang="en-US" sz="4000" b="1">
                <a:solidFill>
                  <a:srgbClr val="000000"/>
                </a:solidFill>
                <a:latin typeface="Fraunces Bold"/>
                <a:ea typeface="Fraunces Bold"/>
                <a:cs typeface="Fraunces Bold"/>
                <a:sym typeface="Fraunces Bold"/>
              </a:rPr>
              <a:t>BÀI 9 - BI KỊCH VÀ TRUYỆN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4606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TextBox 5"/>
          <p:cNvSpPr txBox="1"/>
          <p:nvPr/>
        </p:nvSpPr>
        <p:spPr>
          <a:xfrm>
            <a:off x="10855088" y="825341"/>
            <a:ext cx="6094298" cy="852043"/>
          </a:xfrm>
          <a:prstGeom prst="rect">
            <a:avLst/>
          </a:prstGeom>
        </p:spPr>
        <p:txBody>
          <a:bodyPr lIns="0" tIns="0" rIns="0" bIns="0" rtlCol="0" anchor="t">
            <a:spAutoFit/>
          </a:bodyPr>
          <a:lstStyle/>
          <a:p>
            <a:pPr algn="r">
              <a:lnSpc>
                <a:spcPts val="6769"/>
              </a:lnSpc>
            </a:pPr>
            <a:r>
              <a:rPr lang="en-US" sz="5641">
                <a:solidFill>
                  <a:srgbClr val="3E1106"/>
                </a:solidFill>
                <a:latin typeface="Anton"/>
                <a:ea typeface="Anton"/>
                <a:cs typeface="Anton"/>
                <a:sym typeface="Anton"/>
              </a:rPr>
              <a:t>3. KHÁM PHÁ VĂN BẢN</a:t>
            </a:r>
          </a:p>
        </p:txBody>
      </p:sp>
      <p:sp>
        <p:nvSpPr>
          <p:cNvPr id="6" name="TextBox 6"/>
          <p:cNvSpPr txBox="1"/>
          <p:nvPr/>
        </p:nvSpPr>
        <p:spPr>
          <a:xfrm>
            <a:off x="12022162" y="1746140"/>
            <a:ext cx="4927224" cy="668654"/>
          </a:xfrm>
          <a:prstGeom prst="rect">
            <a:avLst/>
          </a:prstGeom>
        </p:spPr>
        <p:txBody>
          <a:bodyPr lIns="0" tIns="0" rIns="0" bIns="0" rtlCol="0" anchor="t">
            <a:spAutoFit/>
          </a:bodyPr>
          <a:lstStyle/>
          <a:p>
            <a:pPr algn="ctr">
              <a:lnSpc>
                <a:spcPts val="5452"/>
              </a:lnSpc>
            </a:pPr>
            <a:r>
              <a:rPr lang="en-US" sz="3894" b="1">
                <a:solidFill>
                  <a:srgbClr val="3E1106"/>
                </a:solidFill>
                <a:latin typeface="Roboto Bold"/>
                <a:ea typeface="Roboto Bold"/>
                <a:cs typeface="Roboto Bold"/>
                <a:sym typeface="Roboto Bold"/>
              </a:rPr>
              <a:t>3.2 Khám phá chi tiết</a:t>
            </a:r>
          </a:p>
        </p:txBody>
      </p:sp>
      <p:sp>
        <p:nvSpPr>
          <p:cNvPr id="7" name="Freeform 7"/>
          <p:cNvSpPr/>
          <p:nvPr/>
        </p:nvSpPr>
        <p:spPr>
          <a:xfrm>
            <a:off x="1728988" y="2573095"/>
            <a:ext cx="5062716" cy="1610864"/>
          </a:xfrm>
          <a:custGeom>
            <a:avLst/>
            <a:gdLst/>
            <a:ahLst/>
            <a:cxnLst/>
            <a:rect l="l" t="t" r="r" b="b"/>
            <a:pathLst>
              <a:path w="5062716" h="1610864">
                <a:moveTo>
                  <a:pt x="0" y="0"/>
                </a:moveTo>
                <a:lnTo>
                  <a:pt x="5062716" y="0"/>
                </a:lnTo>
                <a:lnTo>
                  <a:pt x="5062716" y="1610864"/>
                </a:lnTo>
                <a:lnTo>
                  <a:pt x="0" y="16108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3703516" y="3149735"/>
            <a:ext cx="1903280" cy="687441"/>
          </a:xfrm>
          <a:prstGeom prst="rect">
            <a:avLst/>
          </a:prstGeom>
        </p:spPr>
        <p:txBody>
          <a:bodyPr lIns="0" tIns="0" rIns="0" bIns="0" rtlCol="0" anchor="t">
            <a:spAutoFit/>
          </a:bodyPr>
          <a:lstStyle/>
          <a:p>
            <a:pPr algn="ctr">
              <a:lnSpc>
                <a:spcPts val="5684"/>
              </a:lnSpc>
            </a:pPr>
            <a:r>
              <a:rPr lang="en-US" sz="4060" b="1">
                <a:solidFill>
                  <a:srgbClr val="6E2311"/>
                </a:solidFill>
                <a:latin typeface="Fraunces Bold"/>
                <a:ea typeface="Fraunces Bold"/>
                <a:cs typeface="Fraunces Bold"/>
                <a:sym typeface="Fraunces Bold"/>
              </a:rPr>
              <a:t>Bài học</a:t>
            </a:r>
          </a:p>
        </p:txBody>
      </p:sp>
      <p:sp>
        <p:nvSpPr>
          <p:cNvPr id="9" name="TextBox 9"/>
          <p:cNvSpPr txBox="1"/>
          <p:nvPr/>
        </p:nvSpPr>
        <p:spPr>
          <a:xfrm>
            <a:off x="502286" y="4183959"/>
            <a:ext cx="9286512" cy="4200525"/>
          </a:xfrm>
          <a:prstGeom prst="rect">
            <a:avLst/>
          </a:prstGeom>
        </p:spPr>
        <p:txBody>
          <a:bodyPr lIns="0" tIns="0" rIns="0" bIns="0" rtlCol="0" anchor="t">
            <a:spAutoFit/>
          </a:bodyPr>
          <a:lstStyle/>
          <a:p>
            <a:pPr marL="863599" lvl="1" indent="-431800" algn="just">
              <a:lnSpc>
                <a:spcPts val="4799"/>
              </a:lnSpc>
              <a:buFont typeface="Arial"/>
              <a:buChar char="•"/>
            </a:pPr>
            <a:r>
              <a:rPr lang="en-US" sz="3999">
                <a:solidFill>
                  <a:srgbClr val="3E1106"/>
                </a:solidFill>
                <a:latin typeface="Roboto Condensed"/>
                <a:ea typeface="Roboto Condensed"/>
                <a:cs typeface="Roboto Condensed"/>
                <a:sym typeface="Roboto Condensed"/>
              </a:rPr>
              <a:t>Góp phần truyền cảm hứng cho các phong trào đấu tranh vì quyền lợi chính đáng của công nhân trong thời kỳ đó.</a:t>
            </a:r>
          </a:p>
          <a:p>
            <a:pPr marL="863599" lvl="1" indent="-431800" algn="just">
              <a:lnSpc>
                <a:spcPts val="4799"/>
              </a:lnSpc>
              <a:buFont typeface="Arial"/>
              <a:buChar char="•"/>
            </a:pPr>
            <a:r>
              <a:rPr lang="en-US" sz="3999">
                <a:solidFill>
                  <a:srgbClr val="3E1106"/>
                </a:solidFill>
                <a:latin typeface="Roboto Condensed"/>
                <a:ea typeface="Roboto Condensed"/>
                <a:cs typeface="Roboto Condensed"/>
                <a:sym typeface="Roboto Condensed"/>
              </a:rPr>
              <a:t>Sức mạnh của sự kiên cường và quyết tâm trong cuộc đấu tranh.</a:t>
            </a:r>
          </a:p>
          <a:p>
            <a:pPr marL="863599" lvl="1" indent="-431800" algn="just">
              <a:lnSpc>
                <a:spcPts val="4799"/>
              </a:lnSpc>
              <a:buFont typeface="Arial"/>
              <a:buChar char="•"/>
            </a:pPr>
            <a:r>
              <a:rPr lang="en-US" sz="3999">
                <a:solidFill>
                  <a:srgbClr val="3E1106"/>
                </a:solidFill>
                <a:latin typeface="Roboto Condensed"/>
                <a:ea typeface="Roboto Condensed"/>
                <a:cs typeface="Roboto Condensed"/>
                <a:sym typeface="Roboto Condensed"/>
              </a:rPr>
              <a:t>Nhấn mạnh tầm quan trọng của sự đoàn kết trong cuộc đấu tranh chống bất công.</a:t>
            </a:r>
          </a:p>
        </p:txBody>
      </p:sp>
      <p:sp>
        <p:nvSpPr>
          <p:cNvPr id="10" name="Freeform 10"/>
          <p:cNvSpPr/>
          <p:nvPr/>
        </p:nvSpPr>
        <p:spPr>
          <a:xfrm>
            <a:off x="6186612" y="3837176"/>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0041584" y="4231202"/>
            <a:ext cx="7161574" cy="6209722"/>
          </a:xfrm>
          <a:custGeom>
            <a:avLst/>
            <a:gdLst/>
            <a:ahLst/>
            <a:cxnLst/>
            <a:rect l="l" t="t" r="r" b="b"/>
            <a:pathLst>
              <a:path w="7161574" h="6209722">
                <a:moveTo>
                  <a:pt x="0" y="0"/>
                </a:moveTo>
                <a:lnTo>
                  <a:pt x="7161574" y="0"/>
                </a:lnTo>
                <a:lnTo>
                  <a:pt x="7161574" y="6209722"/>
                </a:lnTo>
                <a:lnTo>
                  <a:pt x="0" y="62097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9643790" y="2691195"/>
            <a:ext cx="7305597" cy="1345279"/>
          </a:xfrm>
          <a:prstGeom prst="rect">
            <a:avLst/>
          </a:prstGeom>
        </p:spPr>
        <p:txBody>
          <a:bodyPr lIns="0" tIns="0" rIns="0" bIns="0" rtlCol="0" anchor="t">
            <a:spAutoFit/>
          </a:bodyPr>
          <a:lstStyle/>
          <a:p>
            <a:pPr algn="r">
              <a:lnSpc>
                <a:spcPts val="5033"/>
              </a:lnSpc>
            </a:pPr>
            <a:r>
              <a:rPr lang="en-US" sz="5084">
                <a:solidFill>
                  <a:srgbClr val="3E1106"/>
                </a:solidFill>
                <a:latin typeface="#9Slide05 VL Fadilla"/>
                <a:ea typeface="#9Slide05 VL Fadilla"/>
                <a:cs typeface="#9Slide05 VL Fadilla"/>
                <a:sym typeface="#9Slide05 VL Fadilla"/>
              </a:rPr>
              <a:t>d. Đề tài, chủ đề </a:t>
            </a:r>
          </a:p>
          <a:p>
            <a:pPr algn="r">
              <a:lnSpc>
                <a:spcPts val="5033"/>
              </a:lnSpc>
            </a:pPr>
            <a:r>
              <a:rPr lang="en-US" sz="5084">
                <a:solidFill>
                  <a:srgbClr val="3E1106"/>
                </a:solidFill>
                <a:latin typeface="#9Slide05 VL Fadilla"/>
                <a:ea typeface="#9Slide05 VL Fadilla"/>
                <a:cs typeface="#9Slide05 VL Fadilla"/>
                <a:sym typeface="#9Slide05 VL Fadilla"/>
              </a:rPr>
              <a:t>và bài học, thông điệp từ văn bản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8836"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2200668" y="-1619226"/>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rot="4458840">
            <a:off x="7540498" y="4955968"/>
            <a:ext cx="412948" cy="326876"/>
            <a:chOff x="0" y="0"/>
            <a:chExt cx="550597" cy="435835"/>
          </a:xfrm>
        </p:grpSpPr>
        <p:sp>
          <p:nvSpPr>
            <p:cNvPr id="7" name="Freeform 7"/>
            <p:cNvSpPr/>
            <p:nvPr/>
          </p:nvSpPr>
          <p:spPr>
            <a:xfrm>
              <a:off x="127" y="127"/>
              <a:ext cx="550291" cy="435610"/>
            </a:xfrm>
            <a:custGeom>
              <a:avLst/>
              <a:gdLst/>
              <a:ahLst/>
              <a:cxnLst/>
              <a:rect l="l" t="t" r="r" b="b"/>
              <a:pathLst>
                <a:path w="550291" h="435610">
                  <a:moveTo>
                    <a:pt x="550291" y="0"/>
                  </a:moveTo>
                  <a:lnTo>
                    <a:pt x="409829" y="106680"/>
                  </a:lnTo>
                  <a:cubicBezTo>
                    <a:pt x="362966" y="142240"/>
                    <a:pt x="315976" y="177927"/>
                    <a:pt x="269240" y="215265"/>
                  </a:cubicBezTo>
                  <a:cubicBezTo>
                    <a:pt x="224790" y="250825"/>
                    <a:pt x="180213" y="288036"/>
                    <a:pt x="133477" y="325374"/>
                  </a:cubicBezTo>
                  <a:lnTo>
                    <a:pt x="0" y="435610"/>
                  </a:lnTo>
                  <a:cubicBezTo>
                    <a:pt x="18669" y="415290"/>
                    <a:pt x="35052" y="394970"/>
                    <a:pt x="56261" y="374650"/>
                  </a:cubicBezTo>
                  <a:cubicBezTo>
                    <a:pt x="74930" y="354203"/>
                    <a:pt x="96012" y="334010"/>
                    <a:pt x="117094" y="313563"/>
                  </a:cubicBezTo>
                  <a:cubicBezTo>
                    <a:pt x="159258" y="274574"/>
                    <a:pt x="201549" y="237236"/>
                    <a:pt x="248285" y="200025"/>
                  </a:cubicBezTo>
                  <a:cubicBezTo>
                    <a:pt x="295148" y="164465"/>
                    <a:pt x="341884" y="128778"/>
                    <a:pt x="393446" y="94996"/>
                  </a:cubicBezTo>
                  <a:cubicBezTo>
                    <a:pt x="442722" y="60960"/>
                    <a:pt x="494030" y="28829"/>
                    <a:pt x="550291" y="0"/>
                  </a:cubicBezTo>
                  <a:close/>
                </a:path>
              </a:pathLst>
            </a:custGeom>
            <a:solidFill>
              <a:srgbClr val="2D1D1D"/>
            </a:solidFill>
          </p:spPr>
          <p:txBody>
            <a:bodyPr/>
            <a:lstStyle/>
            <a:p>
              <a:endParaRPr lang="en-US"/>
            </a:p>
          </p:txBody>
        </p:sp>
      </p:grpSp>
      <p:sp>
        <p:nvSpPr>
          <p:cNvPr id="8" name="Freeform 8"/>
          <p:cNvSpPr/>
          <p:nvPr/>
        </p:nvSpPr>
        <p:spPr>
          <a:xfrm>
            <a:off x="1854092" y="1929298"/>
            <a:ext cx="8105322" cy="8992244"/>
          </a:xfrm>
          <a:custGeom>
            <a:avLst/>
            <a:gdLst/>
            <a:ahLst/>
            <a:cxnLst/>
            <a:rect l="l" t="t" r="r" b="b"/>
            <a:pathLst>
              <a:path w="8105322" h="8992244">
                <a:moveTo>
                  <a:pt x="0" y="0"/>
                </a:moveTo>
                <a:lnTo>
                  <a:pt x="8105322" y="0"/>
                </a:lnTo>
                <a:lnTo>
                  <a:pt x="8105322" y="8992244"/>
                </a:lnTo>
                <a:lnTo>
                  <a:pt x="0" y="8992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8118698" y="4571266"/>
            <a:ext cx="8106870" cy="1142946"/>
          </a:xfrm>
          <a:prstGeom prst="rect">
            <a:avLst/>
          </a:prstGeom>
        </p:spPr>
        <p:txBody>
          <a:bodyPr lIns="0" tIns="0" rIns="0" bIns="0" rtlCol="0" anchor="t">
            <a:spAutoFit/>
          </a:bodyPr>
          <a:lstStyle/>
          <a:p>
            <a:pPr algn="r">
              <a:lnSpc>
                <a:spcPts val="9004"/>
              </a:lnSpc>
            </a:pPr>
            <a:r>
              <a:rPr lang="en-US" sz="7504">
                <a:solidFill>
                  <a:srgbClr val="3E1106"/>
                </a:solidFill>
                <a:latin typeface="Anton"/>
                <a:ea typeface="Anton"/>
                <a:cs typeface="Anton"/>
                <a:sym typeface="Anton"/>
              </a:rPr>
              <a:t>4. LUYỆN TẬP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9162" y="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4456362" y="4688554"/>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2271827" y="-8613852"/>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234289" y="7314213"/>
            <a:ext cx="6113138" cy="4432982"/>
          </a:xfrm>
          <a:custGeom>
            <a:avLst/>
            <a:gdLst/>
            <a:ahLst/>
            <a:cxnLst/>
            <a:rect l="l" t="t" r="r" b="b"/>
            <a:pathLst>
              <a:path w="6113138" h="4432982">
                <a:moveTo>
                  <a:pt x="0" y="0"/>
                </a:moveTo>
                <a:lnTo>
                  <a:pt x="6113138" y="0"/>
                </a:lnTo>
                <a:lnTo>
                  <a:pt x="6113138" y="4432982"/>
                </a:lnTo>
                <a:lnTo>
                  <a:pt x="0" y="4432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8" name="Group 8"/>
          <p:cNvGrpSpPr/>
          <p:nvPr/>
        </p:nvGrpSpPr>
        <p:grpSpPr>
          <a:xfrm>
            <a:off x="7608176" y="1593028"/>
            <a:ext cx="3086100" cy="1024313"/>
            <a:chOff x="0" y="0"/>
            <a:chExt cx="812800" cy="269778"/>
          </a:xfrm>
        </p:grpSpPr>
        <p:sp>
          <p:nvSpPr>
            <p:cNvPr id="9" name="Freeform 9"/>
            <p:cNvSpPr/>
            <p:nvPr/>
          </p:nvSpPr>
          <p:spPr>
            <a:xfrm>
              <a:off x="0" y="0"/>
              <a:ext cx="812800" cy="269778"/>
            </a:xfrm>
            <a:custGeom>
              <a:avLst/>
              <a:gdLst/>
              <a:ahLst/>
              <a:cxnLst/>
              <a:rect l="l" t="t" r="r" b="b"/>
              <a:pathLst>
                <a:path w="812800" h="269778">
                  <a:moveTo>
                    <a:pt x="127941" y="0"/>
                  </a:moveTo>
                  <a:lnTo>
                    <a:pt x="684859" y="0"/>
                  </a:lnTo>
                  <a:cubicBezTo>
                    <a:pt x="718791" y="0"/>
                    <a:pt x="751333" y="13479"/>
                    <a:pt x="775327" y="37473"/>
                  </a:cubicBezTo>
                  <a:cubicBezTo>
                    <a:pt x="799321" y="61467"/>
                    <a:pt x="812800" y="94009"/>
                    <a:pt x="812800" y="127941"/>
                  </a:cubicBezTo>
                  <a:lnTo>
                    <a:pt x="812800" y="141837"/>
                  </a:lnTo>
                  <a:cubicBezTo>
                    <a:pt x="812800" y="175769"/>
                    <a:pt x="799321" y="208311"/>
                    <a:pt x="775327" y="232305"/>
                  </a:cubicBezTo>
                  <a:cubicBezTo>
                    <a:pt x="751333" y="256299"/>
                    <a:pt x="718791" y="269778"/>
                    <a:pt x="684859" y="269778"/>
                  </a:cubicBezTo>
                  <a:lnTo>
                    <a:pt x="127941" y="269778"/>
                  </a:lnTo>
                  <a:cubicBezTo>
                    <a:pt x="94009" y="269778"/>
                    <a:pt x="61467" y="256299"/>
                    <a:pt x="37473" y="232305"/>
                  </a:cubicBezTo>
                  <a:cubicBezTo>
                    <a:pt x="13479" y="208311"/>
                    <a:pt x="0" y="175769"/>
                    <a:pt x="0" y="141837"/>
                  </a:cubicBezTo>
                  <a:lnTo>
                    <a:pt x="0" y="127941"/>
                  </a:lnTo>
                  <a:cubicBezTo>
                    <a:pt x="0" y="94009"/>
                    <a:pt x="13479" y="61467"/>
                    <a:pt x="37473" y="37473"/>
                  </a:cubicBezTo>
                  <a:cubicBezTo>
                    <a:pt x="61467" y="13479"/>
                    <a:pt x="94009" y="0"/>
                    <a:pt x="127941" y="0"/>
                  </a:cubicBezTo>
                  <a:close/>
                </a:path>
              </a:pathLst>
            </a:custGeom>
            <a:solidFill>
              <a:srgbClr val="A8432B"/>
            </a:solidFill>
          </p:spPr>
          <p:txBody>
            <a:bodyPr/>
            <a:lstStyle/>
            <a:p>
              <a:endParaRPr lang="en-US"/>
            </a:p>
          </p:txBody>
        </p:sp>
        <p:sp>
          <p:nvSpPr>
            <p:cNvPr id="10" name="TextBox 10"/>
            <p:cNvSpPr txBox="1"/>
            <p:nvPr/>
          </p:nvSpPr>
          <p:spPr>
            <a:xfrm>
              <a:off x="0" y="-76200"/>
              <a:ext cx="812800" cy="345978"/>
            </a:xfrm>
            <a:prstGeom prst="rect">
              <a:avLst/>
            </a:prstGeom>
          </p:spPr>
          <p:txBody>
            <a:bodyPr lIns="50800" tIns="50800" rIns="50800" bIns="50800" rtlCol="0" anchor="ctr"/>
            <a:lstStyle/>
            <a:p>
              <a:pPr algn="ctr">
                <a:lnSpc>
                  <a:spcPts val="5739"/>
                </a:lnSpc>
              </a:pPr>
              <a:r>
                <a:rPr lang="en-US" sz="4099" b="1">
                  <a:solidFill>
                    <a:srgbClr val="FFFFFF"/>
                  </a:solidFill>
                  <a:latin typeface="Fraunces Bold"/>
                  <a:ea typeface="Fraunces Bold"/>
                  <a:cs typeface="Fraunces Bold"/>
                  <a:sym typeface="Fraunces Bold"/>
                </a:rPr>
                <a:t>Nhiệm vụ 1</a:t>
              </a:r>
            </a:p>
          </p:txBody>
        </p:sp>
      </p:grpSp>
      <p:sp>
        <p:nvSpPr>
          <p:cNvPr id="11" name="TextBox 11"/>
          <p:cNvSpPr txBox="1"/>
          <p:nvPr/>
        </p:nvSpPr>
        <p:spPr>
          <a:xfrm>
            <a:off x="5855578" y="3013588"/>
            <a:ext cx="6094298" cy="914400"/>
          </a:xfrm>
          <a:prstGeom prst="rect">
            <a:avLst/>
          </a:prstGeom>
        </p:spPr>
        <p:txBody>
          <a:bodyPr lIns="0" tIns="0" rIns="0" bIns="0" rtlCol="0" anchor="t">
            <a:spAutoFit/>
          </a:bodyPr>
          <a:lstStyle/>
          <a:p>
            <a:pPr algn="r">
              <a:lnSpc>
                <a:spcPts val="6769"/>
              </a:lnSpc>
            </a:pPr>
            <a:r>
              <a:rPr lang="en-US" sz="5641">
                <a:solidFill>
                  <a:srgbClr val="3E1106"/>
                </a:solidFill>
                <a:latin typeface="#9Slide07 Crocante"/>
                <a:ea typeface="#9Slide07 Crocante"/>
                <a:cs typeface="#9Slide07 Crocante"/>
                <a:sym typeface="#9Slide07 Crocante"/>
              </a:rPr>
              <a:t>DIỄN VIÊN TÀI BA</a:t>
            </a:r>
          </a:p>
        </p:txBody>
      </p:sp>
      <p:sp>
        <p:nvSpPr>
          <p:cNvPr id="12" name="TextBox 12"/>
          <p:cNvSpPr txBox="1"/>
          <p:nvPr/>
        </p:nvSpPr>
        <p:spPr>
          <a:xfrm>
            <a:off x="3468121" y="4181360"/>
            <a:ext cx="11269151" cy="2449197"/>
          </a:xfrm>
          <a:prstGeom prst="rect">
            <a:avLst/>
          </a:prstGeom>
        </p:spPr>
        <p:txBody>
          <a:bodyPr lIns="0" tIns="0" rIns="0" bIns="0" rtlCol="0" anchor="t">
            <a:spAutoFit/>
          </a:bodyPr>
          <a:lstStyle/>
          <a:p>
            <a:pPr marL="820414" lvl="1" indent="-410207" algn="just">
              <a:lnSpc>
                <a:spcPts val="6649"/>
              </a:lnSpc>
              <a:buFont typeface="Arial"/>
              <a:buChar char="•"/>
            </a:pPr>
            <a:r>
              <a:rPr lang="en-US" sz="3799">
                <a:solidFill>
                  <a:srgbClr val="3E1106"/>
                </a:solidFill>
                <a:latin typeface="Roboto Condensed"/>
                <a:ea typeface="Roboto Condensed"/>
                <a:cs typeface="Roboto Condensed"/>
                <a:sym typeface="Roboto Condensed"/>
              </a:rPr>
              <a:t>Hoạt động cá nhân</a:t>
            </a:r>
          </a:p>
          <a:p>
            <a:pPr marL="820414" lvl="1" indent="-410207" algn="just">
              <a:lnSpc>
                <a:spcPts val="6649"/>
              </a:lnSpc>
              <a:buFont typeface="Arial"/>
              <a:buChar char="•"/>
            </a:pPr>
            <a:r>
              <a:rPr lang="en-US" sz="3799">
                <a:solidFill>
                  <a:srgbClr val="3E1106"/>
                </a:solidFill>
                <a:latin typeface="Roboto Condensed"/>
                <a:ea typeface="Roboto Condensed"/>
                <a:cs typeface="Roboto Condensed"/>
                <a:sym typeface="Roboto Condensed"/>
              </a:rPr>
              <a:t>Bốc thăm 1 mảnh giấy, đọc nội dung và diễn lại sự việc đó trên sân khấu.</a:t>
            </a:r>
          </a:p>
        </p:txBody>
      </p:sp>
      <p:sp>
        <p:nvSpPr>
          <p:cNvPr id="13" name="TextBox 13"/>
          <p:cNvSpPr txBox="1"/>
          <p:nvPr/>
        </p:nvSpPr>
        <p:spPr>
          <a:xfrm>
            <a:off x="-2251292" y="962239"/>
            <a:ext cx="8106870" cy="1142946"/>
          </a:xfrm>
          <a:prstGeom prst="rect">
            <a:avLst/>
          </a:prstGeom>
        </p:spPr>
        <p:txBody>
          <a:bodyPr lIns="0" tIns="0" rIns="0" bIns="0" rtlCol="0" anchor="t">
            <a:spAutoFit/>
          </a:bodyPr>
          <a:lstStyle/>
          <a:p>
            <a:pPr algn="r">
              <a:lnSpc>
                <a:spcPts val="9004"/>
              </a:lnSpc>
            </a:pPr>
            <a:r>
              <a:rPr lang="en-US" sz="7504">
                <a:solidFill>
                  <a:srgbClr val="3E1106"/>
                </a:solidFill>
                <a:latin typeface="Anton"/>
                <a:ea typeface="Anton"/>
                <a:cs typeface="Anton"/>
                <a:sym typeface="Anton"/>
              </a:rPr>
              <a:t>4. LUYỆN TẬP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413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3527212" y="5504294"/>
            <a:ext cx="13073195" cy="13048726"/>
          </a:xfrm>
          <a:custGeom>
            <a:avLst/>
            <a:gdLst/>
            <a:ahLst/>
            <a:cxnLst/>
            <a:rect l="l" t="t" r="r" b="b"/>
            <a:pathLst>
              <a:path w="13073195" h="13048726">
                <a:moveTo>
                  <a:pt x="0" y="0"/>
                </a:moveTo>
                <a:lnTo>
                  <a:pt x="13073194" y="0"/>
                </a:lnTo>
                <a:lnTo>
                  <a:pt x="13073194" y="13048726"/>
                </a:lnTo>
                <a:lnTo>
                  <a:pt x="0" y="13048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28700" y="7002649"/>
            <a:ext cx="5260594" cy="4571089"/>
          </a:xfrm>
          <a:custGeom>
            <a:avLst/>
            <a:gdLst/>
            <a:ahLst/>
            <a:cxnLst/>
            <a:rect l="l" t="t" r="r" b="b"/>
            <a:pathLst>
              <a:path w="5260594" h="4571089">
                <a:moveTo>
                  <a:pt x="0" y="0"/>
                </a:moveTo>
                <a:lnTo>
                  <a:pt x="5260594" y="0"/>
                </a:lnTo>
                <a:lnTo>
                  <a:pt x="5260594" y="4571089"/>
                </a:lnTo>
                <a:lnTo>
                  <a:pt x="0" y="4571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7" name="Group 7"/>
          <p:cNvGrpSpPr/>
          <p:nvPr/>
        </p:nvGrpSpPr>
        <p:grpSpPr>
          <a:xfrm>
            <a:off x="7776421" y="1943970"/>
            <a:ext cx="3086100" cy="1024313"/>
            <a:chOff x="0" y="0"/>
            <a:chExt cx="812800" cy="269778"/>
          </a:xfrm>
        </p:grpSpPr>
        <p:sp>
          <p:nvSpPr>
            <p:cNvPr id="8" name="Freeform 8"/>
            <p:cNvSpPr/>
            <p:nvPr/>
          </p:nvSpPr>
          <p:spPr>
            <a:xfrm>
              <a:off x="0" y="0"/>
              <a:ext cx="812800" cy="269778"/>
            </a:xfrm>
            <a:custGeom>
              <a:avLst/>
              <a:gdLst/>
              <a:ahLst/>
              <a:cxnLst/>
              <a:rect l="l" t="t" r="r" b="b"/>
              <a:pathLst>
                <a:path w="812800" h="269778">
                  <a:moveTo>
                    <a:pt x="127941" y="0"/>
                  </a:moveTo>
                  <a:lnTo>
                    <a:pt x="684859" y="0"/>
                  </a:lnTo>
                  <a:cubicBezTo>
                    <a:pt x="718791" y="0"/>
                    <a:pt x="751333" y="13479"/>
                    <a:pt x="775327" y="37473"/>
                  </a:cubicBezTo>
                  <a:cubicBezTo>
                    <a:pt x="799321" y="61467"/>
                    <a:pt x="812800" y="94009"/>
                    <a:pt x="812800" y="127941"/>
                  </a:cubicBezTo>
                  <a:lnTo>
                    <a:pt x="812800" y="141837"/>
                  </a:lnTo>
                  <a:cubicBezTo>
                    <a:pt x="812800" y="175769"/>
                    <a:pt x="799321" y="208311"/>
                    <a:pt x="775327" y="232305"/>
                  </a:cubicBezTo>
                  <a:cubicBezTo>
                    <a:pt x="751333" y="256299"/>
                    <a:pt x="718791" y="269778"/>
                    <a:pt x="684859" y="269778"/>
                  </a:cubicBezTo>
                  <a:lnTo>
                    <a:pt x="127941" y="269778"/>
                  </a:lnTo>
                  <a:cubicBezTo>
                    <a:pt x="94009" y="269778"/>
                    <a:pt x="61467" y="256299"/>
                    <a:pt x="37473" y="232305"/>
                  </a:cubicBezTo>
                  <a:cubicBezTo>
                    <a:pt x="13479" y="208311"/>
                    <a:pt x="0" y="175769"/>
                    <a:pt x="0" y="141837"/>
                  </a:cubicBezTo>
                  <a:lnTo>
                    <a:pt x="0" y="127941"/>
                  </a:lnTo>
                  <a:cubicBezTo>
                    <a:pt x="0" y="94009"/>
                    <a:pt x="13479" y="61467"/>
                    <a:pt x="37473" y="37473"/>
                  </a:cubicBezTo>
                  <a:cubicBezTo>
                    <a:pt x="61467" y="13479"/>
                    <a:pt x="94009" y="0"/>
                    <a:pt x="127941" y="0"/>
                  </a:cubicBezTo>
                  <a:close/>
                </a:path>
              </a:pathLst>
            </a:custGeom>
            <a:solidFill>
              <a:srgbClr val="A8432B"/>
            </a:solidFill>
          </p:spPr>
          <p:txBody>
            <a:bodyPr/>
            <a:lstStyle/>
            <a:p>
              <a:endParaRPr lang="en-US"/>
            </a:p>
          </p:txBody>
        </p:sp>
        <p:sp>
          <p:nvSpPr>
            <p:cNvPr id="9" name="TextBox 9"/>
            <p:cNvSpPr txBox="1"/>
            <p:nvPr/>
          </p:nvSpPr>
          <p:spPr>
            <a:xfrm>
              <a:off x="0" y="-76200"/>
              <a:ext cx="812800" cy="345978"/>
            </a:xfrm>
            <a:prstGeom prst="rect">
              <a:avLst/>
            </a:prstGeom>
          </p:spPr>
          <p:txBody>
            <a:bodyPr lIns="50800" tIns="50800" rIns="50800" bIns="50800" rtlCol="0" anchor="ctr"/>
            <a:lstStyle/>
            <a:p>
              <a:pPr algn="ctr">
                <a:lnSpc>
                  <a:spcPts val="5739"/>
                </a:lnSpc>
              </a:pPr>
              <a:r>
                <a:rPr lang="en-US" sz="4099" b="1">
                  <a:solidFill>
                    <a:srgbClr val="FFFFFF"/>
                  </a:solidFill>
                  <a:latin typeface="Fraunces Bold"/>
                  <a:ea typeface="Fraunces Bold"/>
                  <a:cs typeface="Fraunces Bold"/>
                  <a:sym typeface="Fraunces Bold"/>
                </a:rPr>
                <a:t>Nhiệm vụ 2</a:t>
              </a:r>
            </a:p>
          </p:txBody>
        </p:sp>
      </p:grpSp>
      <p:sp>
        <p:nvSpPr>
          <p:cNvPr id="10" name="TextBox 10"/>
          <p:cNvSpPr txBox="1"/>
          <p:nvPr/>
        </p:nvSpPr>
        <p:spPr>
          <a:xfrm>
            <a:off x="2829473" y="4799444"/>
            <a:ext cx="12979996" cy="1439545"/>
          </a:xfrm>
          <a:prstGeom prst="rect">
            <a:avLst/>
          </a:prstGeom>
        </p:spPr>
        <p:txBody>
          <a:bodyPr lIns="0" tIns="0" rIns="0" bIns="0" rtlCol="0" anchor="t">
            <a:spAutoFit/>
          </a:bodyPr>
          <a:lstStyle/>
          <a:p>
            <a:pPr algn="ctr">
              <a:lnSpc>
                <a:spcPts val="5839"/>
              </a:lnSpc>
            </a:pPr>
            <a:r>
              <a:rPr lang="en-US" sz="3999">
                <a:solidFill>
                  <a:srgbClr val="000000"/>
                </a:solidFill>
                <a:latin typeface="Roboto Condensed"/>
                <a:ea typeface="Roboto Condensed"/>
                <a:cs typeface="Roboto Condensed"/>
                <a:sym typeface="Roboto Condensed"/>
              </a:rPr>
              <a:t>Bằng đoạn kịch ngắn, em hãy viết tiếp cái kết của đoạn trích </a:t>
            </a:r>
            <a:r>
              <a:rPr lang="en-US" sz="3999" i="1">
                <a:solidFill>
                  <a:srgbClr val="000000"/>
                </a:solidFill>
                <a:latin typeface="Roboto Condensed Italics"/>
                <a:ea typeface="Roboto Condensed Italics"/>
                <a:cs typeface="Roboto Condensed Italics"/>
                <a:sym typeface="Roboto Condensed Italics"/>
              </a:rPr>
              <a:t>Đình công và nổi dậy</a:t>
            </a:r>
            <a:r>
              <a:rPr lang="en-US" sz="3999">
                <a:solidFill>
                  <a:srgbClr val="000000"/>
                </a:solidFill>
                <a:latin typeface="Roboto Condensed"/>
                <a:ea typeface="Roboto Condensed"/>
                <a:cs typeface="Roboto Condensed"/>
                <a:sym typeface="Roboto Condensed"/>
              </a:rPr>
              <a:t> theo sáng tạo của bản thân.</a:t>
            </a:r>
          </a:p>
        </p:txBody>
      </p:sp>
      <p:sp>
        <p:nvSpPr>
          <p:cNvPr id="11" name="TextBox 11"/>
          <p:cNvSpPr txBox="1"/>
          <p:nvPr/>
        </p:nvSpPr>
        <p:spPr>
          <a:xfrm>
            <a:off x="4912420" y="3347433"/>
            <a:ext cx="8814102" cy="914400"/>
          </a:xfrm>
          <a:prstGeom prst="rect">
            <a:avLst/>
          </a:prstGeom>
        </p:spPr>
        <p:txBody>
          <a:bodyPr lIns="0" tIns="0" rIns="0" bIns="0" rtlCol="0" anchor="t">
            <a:spAutoFit/>
          </a:bodyPr>
          <a:lstStyle/>
          <a:p>
            <a:pPr algn="r">
              <a:lnSpc>
                <a:spcPts val="6769"/>
              </a:lnSpc>
            </a:pPr>
            <a:r>
              <a:rPr lang="en-US" sz="5641">
                <a:solidFill>
                  <a:srgbClr val="3E1106"/>
                </a:solidFill>
                <a:latin typeface="#9Slide07 Crocante"/>
                <a:ea typeface="#9Slide07 Crocante"/>
                <a:cs typeface="#9Slide07 Crocante"/>
                <a:sym typeface="#9Slide07 Crocante"/>
              </a:rPr>
              <a:t>TẬP LÀM NHÀ SOẠN KỊCH</a:t>
            </a:r>
          </a:p>
        </p:txBody>
      </p:sp>
      <p:sp>
        <p:nvSpPr>
          <p:cNvPr id="12" name="TextBox 12"/>
          <p:cNvSpPr txBox="1"/>
          <p:nvPr/>
        </p:nvSpPr>
        <p:spPr>
          <a:xfrm>
            <a:off x="-2273226" y="1019175"/>
            <a:ext cx="8106870" cy="1142946"/>
          </a:xfrm>
          <a:prstGeom prst="rect">
            <a:avLst/>
          </a:prstGeom>
        </p:spPr>
        <p:txBody>
          <a:bodyPr lIns="0" tIns="0" rIns="0" bIns="0" rtlCol="0" anchor="t">
            <a:spAutoFit/>
          </a:bodyPr>
          <a:lstStyle/>
          <a:p>
            <a:pPr algn="r">
              <a:lnSpc>
                <a:spcPts val="9004"/>
              </a:lnSpc>
            </a:pPr>
            <a:r>
              <a:rPr lang="en-US" sz="7504">
                <a:solidFill>
                  <a:srgbClr val="3E1106"/>
                </a:solidFill>
                <a:latin typeface="Anton"/>
                <a:ea typeface="Anton"/>
                <a:cs typeface="Anton"/>
                <a:sym typeface="Anton"/>
              </a:rPr>
              <a:t>4. LUYỆN TẬP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413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aphicFrame>
        <p:nvGraphicFramePr>
          <p:cNvPr id="5" name="Table 5"/>
          <p:cNvGraphicFramePr>
            <a:graphicFrameLocks noGrp="1"/>
          </p:cNvGraphicFramePr>
          <p:nvPr/>
        </p:nvGraphicFramePr>
        <p:xfrm>
          <a:off x="1162387" y="1494704"/>
          <a:ext cx="15977677" cy="8052437"/>
        </p:xfrm>
        <a:graphic>
          <a:graphicData uri="http://schemas.openxmlformats.org/drawingml/2006/table">
            <a:tbl>
              <a:tblPr/>
              <a:tblGrid>
                <a:gridCol w="12771825">
                  <a:extLst>
                    <a:ext uri="{9D8B030D-6E8A-4147-A177-3AD203B41FA5}">
                      <a16:colId xmlns:a16="http://schemas.microsoft.com/office/drawing/2014/main" val="20000"/>
                    </a:ext>
                  </a:extLst>
                </a:gridCol>
                <a:gridCol w="1418128">
                  <a:extLst>
                    <a:ext uri="{9D8B030D-6E8A-4147-A177-3AD203B41FA5}">
                      <a16:colId xmlns:a16="http://schemas.microsoft.com/office/drawing/2014/main" val="20001"/>
                    </a:ext>
                  </a:extLst>
                </a:gridCol>
                <a:gridCol w="1787724">
                  <a:extLst>
                    <a:ext uri="{9D8B030D-6E8A-4147-A177-3AD203B41FA5}">
                      <a16:colId xmlns:a16="http://schemas.microsoft.com/office/drawing/2014/main" val="20002"/>
                    </a:ext>
                  </a:extLst>
                </a:gridCol>
              </a:tblGrid>
              <a:tr h="1342892">
                <a:tc>
                  <a:txBody>
                    <a:bodyPr/>
                    <a:lstStyle/>
                    <a:p>
                      <a:pPr algn="ctr">
                        <a:lnSpc>
                          <a:spcPts val="2819"/>
                        </a:lnSpc>
                        <a:defRPr/>
                      </a:pPr>
                      <a:r>
                        <a:rPr lang="en-US" sz="2999" b="1">
                          <a:solidFill>
                            <a:srgbClr val="FEFFFE"/>
                          </a:solidFill>
                          <a:latin typeface="Roboto Condensed Bold"/>
                          <a:ea typeface="Roboto Condensed Bold"/>
                          <a:cs typeface="Roboto Condensed Bold"/>
                          <a:sym typeface="Roboto Condensed Bold"/>
                        </a:rPr>
                        <a:t>Tiêu chí</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6E2311"/>
                    </a:solidFill>
                  </a:tcPr>
                </a:tc>
                <a:tc>
                  <a:txBody>
                    <a:bodyPr/>
                    <a:lstStyle/>
                    <a:p>
                      <a:pPr algn="ctr">
                        <a:lnSpc>
                          <a:spcPts val="2819"/>
                        </a:lnSpc>
                        <a:defRPr/>
                      </a:pPr>
                      <a:r>
                        <a:rPr lang="en-US" sz="2999" b="1">
                          <a:solidFill>
                            <a:srgbClr val="FEFFFE"/>
                          </a:solidFill>
                          <a:latin typeface="Roboto Condensed Bold"/>
                          <a:ea typeface="Roboto Condensed Bold"/>
                          <a:cs typeface="Roboto Condensed Bold"/>
                          <a:sym typeface="Roboto Condensed Bold"/>
                        </a:rPr>
                        <a:t>Đạt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6E2311"/>
                    </a:solidFill>
                  </a:tcPr>
                </a:tc>
                <a:tc>
                  <a:txBody>
                    <a:bodyPr/>
                    <a:lstStyle/>
                    <a:p>
                      <a:pPr algn="ctr">
                        <a:lnSpc>
                          <a:spcPts val="2819"/>
                        </a:lnSpc>
                        <a:defRPr/>
                      </a:pPr>
                      <a:r>
                        <a:rPr lang="en-US" sz="2999" b="1">
                          <a:solidFill>
                            <a:srgbClr val="FEFFFE"/>
                          </a:solidFill>
                          <a:latin typeface="Roboto Condensed Bold"/>
                          <a:ea typeface="Roboto Condensed Bold"/>
                          <a:cs typeface="Roboto Condensed Bold"/>
                          <a:sym typeface="Roboto Condensed Bold"/>
                        </a:rPr>
                        <a:t>Không đạt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6E2311"/>
                    </a:solidFill>
                  </a:tcPr>
                </a:tc>
                <a:extLst>
                  <a:ext uri="{0D108BD9-81ED-4DB2-BD59-A6C34878D82A}">
                    <a16:rowId xmlns:a16="http://schemas.microsoft.com/office/drawing/2014/main" val="10000"/>
                  </a:ext>
                </a:extLst>
              </a:tr>
              <a:tr h="989212">
                <a:tc gridSpan="3">
                  <a:txBody>
                    <a:bodyPr/>
                    <a:lstStyle/>
                    <a:p>
                      <a:pPr algn="ctr">
                        <a:lnSpc>
                          <a:spcPts val="2819"/>
                        </a:lnSpc>
                        <a:defRPr/>
                      </a:pPr>
                      <a:r>
                        <a:rPr lang="en-US" sz="2999" b="1">
                          <a:solidFill>
                            <a:srgbClr val="3E1106"/>
                          </a:solidFill>
                          <a:latin typeface="Roboto Condensed Bold"/>
                          <a:ea typeface="Roboto Condensed Bold"/>
                          <a:cs typeface="Roboto Condensed Bold"/>
                          <a:sym typeface="Roboto Condensed Bold"/>
                        </a:rPr>
                        <a:t>Nội dung</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tc hMerge="1">
                  <a:txBody>
                    <a:bodyPr/>
                    <a:lstStyle/>
                    <a:p>
                      <a:pPr algn="ctr">
                        <a:lnSpc>
                          <a:spcPts val="2819"/>
                        </a:lnSpc>
                        <a:defRPr/>
                      </a:pPr>
                      <a:r>
                        <a:rPr lang="en-US" sz="2999" b="1">
                          <a:solidFill>
                            <a:srgbClr val="3E1106"/>
                          </a:solidFill>
                          <a:latin typeface="Roboto Condensed Bold"/>
                          <a:ea typeface="Roboto Condensed Bold"/>
                          <a:cs typeface="Roboto Condensed Bold"/>
                          <a:sym typeface="Roboto Condensed Bold"/>
                        </a:rPr>
                        <a:t>Nội dung</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tc hMerge="1">
                  <a:txBody>
                    <a:bodyPr/>
                    <a:lstStyle/>
                    <a:p>
                      <a:pPr algn="ctr">
                        <a:lnSpc>
                          <a:spcPts val="2819"/>
                        </a:lnSpc>
                        <a:defRPr/>
                      </a:pPr>
                      <a:r>
                        <a:rPr lang="en-US" sz="2999" b="1">
                          <a:solidFill>
                            <a:srgbClr val="3E1106"/>
                          </a:solidFill>
                          <a:latin typeface="Roboto Condensed Bold"/>
                          <a:ea typeface="Roboto Condensed Bold"/>
                          <a:cs typeface="Roboto Condensed Bold"/>
                          <a:sym typeface="Roboto Condensed Bold"/>
                        </a:rPr>
                        <a:t>Nội dung</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extLst>
                  <a:ext uri="{0D108BD9-81ED-4DB2-BD59-A6C34878D82A}">
                    <a16:rowId xmlns:a16="http://schemas.microsoft.com/office/drawing/2014/main" val="10001"/>
                  </a:ext>
                </a:extLst>
              </a:tr>
              <a:tr h="904001">
                <a:tc>
                  <a:txBody>
                    <a:bodyPr/>
                    <a:lstStyle/>
                    <a:p>
                      <a:pPr algn="l">
                        <a:lnSpc>
                          <a:spcPts val="2819"/>
                        </a:lnSpc>
                        <a:defRPr/>
                      </a:pPr>
                      <a:r>
                        <a:rPr lang="en-US" sz="2999">
                          <a:solidFill>
                            <a:srgbClr val="000000"/>
                          </a:solidFill>
                          <a:latin typeface="Roboto Condensed"/>
                          <a:ea typeface="Roboto Condensed"/>
                          <a:cs typeface="Roboto Condensed"/>
                          <a:sym typeface="Roboto Condensed"/>
                        </a:rPr>
                        <a:t>Sự việc được phát triển hợp lí theo tính cách nhân vật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extLst>
                  <a:ext uri="{0D108BD9-81ED-4DB2-BD59-A6C34878D82A}">
                    <a16:rowId xmlns:a16="http://schemas.microsoft.com/office/drawing/2014/main" val="10002"/>
                  </a:ext>
                </a:extLst>
              </a:tr>
              <a:tr h="904001">
                <a:tc>
                  <a:txBody>
                    <a:bodyPr/>
                    <a:lstStyle/>
                    <a:p>
                      <a:pPr algn="l">
                        <a:lnSpc>
                          <a:spcPts val="2819"/>
                        </a:lnSpc>
                        <a:defRPr/>
                      </a:pPr>
                      <a:r>
                        <a:rPr lang="en-US" sz="2999">
                          <a:solidFill>
                            <a:srgbClr val="000000"/>
                          </a:solidFill>
                          <a:latin typeface="Roboto Condensed"/>
                          <a:ea typeface="Roboto Condensed"/>
                          <a:cs typeface="Roboto Condensed"/>
                          <a:sym typeface="Roboto Condensed"/>
                        </a:rPr>
                        <a:t>Xung đột được giải quyết triệt để.</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extLst>
                  <a:ext uri="{0D108BD9-81ED-4DB2-BD59-A6C34878D82A}">
                    <a16:rowId xmlns:a16="http://schemas.microsoft.com/office/drawing/2014/main" val="10003"/>
                  </a:ext>
                </a:extLst>
              </a:tr>
              <a:tr h="904001">
                <a:tc>
                  <a:txBody>
                    <a:bodyPr/>
                    <a:lstStyle/>
                    <a:p>
                      <a:pPr algn="l">
                        <a:lnSpc>
                          <a:spcPts val="2819"/>
                        </a:lnSpc>
                        <a:defRPr/>
                      </a:pPr>
                      <a:r>
                        <a:rPr lang="en-US" sz="2999">
                          <a:solidFill>
                            <a:srgbClr val="000000"/>
                          </a:solidFill>
                          <a:latin typeface="Roboto Condensed"/>
                          <a:ea typeface="Roboto Condensed"/>
                          <a:cs typeface="Roboto Condensed"/>
                          <a:sym typeface="Roboto Condensed"/>
                        </a:rPr>
                        <a:t>Kết thúc có hậu / không có hậu nhưng mang tính nhân văn</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extLst>
                  <a:ext uri="{0D108BD9-81ED-4DB2-BD59-A6C34878D82A}">
                    <a16:rowId xmlns:a16="http://schemas.microsoft.com/office/drawing/2014/main" val="10004"/>
                  </a:ext>
                </a:extLst>
              </a:tr>
              <a:tr h="904001">
                <a:tc gridSpan="3">
                  <a:txBody>
                    <a:bodyPr/>
                    <a:lstStyle/>
                    <a:p>
                      <a:pPr algn="ctr">
                        <a:lnSpc>
                          <a:spcPts val="2819"/>
                        </a:lnSpc>
                        <a:defRPr/>
                      </a:pPr>
                      <a:r>
                        <a:rPr lang="en-US" sz="2999" b="1">
                          <a:solidFill>
                            <a:srgbClr val="6E2311"/>
                          </a:solidFill>
                          <a:latin typeface="Roboto Condensed Bold"/>
                          <a:ea typeface="Roboto Condensed Bold"/>
                          <a:cs typeface="Roboto Condensed Bold"/>
                          <a:sym typeface="Roboto Condensed Bold"/>
                        </a:rPr>
                        <a:t>Nghệ thuật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tc hMerge="1">
                  <a:txBody>
                    <a:bodyPr/>
                    <a:lstStyle/>
                    <a:p>
                      <a:pPr algn="ctr">
                        <a:lnSpc>
                          <a:spcPts val="2819"/>
                        </a:lnSpc>
                        <a:defRPr/>
                      </a:pPr>
                      <a:r>
                        <a:rPr lang="en-US" sz="2999" b="1">
                          <a:solidFill>
                            <a:srgbClr val="6E2311"/>
                          </a:solidFill>
                          <a:latin typeface="Roboto Condensed Bold"/>
                          <a:ea typeface="Roboto Condensed Bold"/>
                          <a:cs typeface="Roboto Condensed Bold"/>
                          <a:sym typeface="Roboto Condensed Bold"/>
                        </a:rPr>
                        <a:t>Nghệ thuật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tc hMerge="1">
                  <a:txBody>
                    <a:bodyPr/>
                    <a:lstStyle/>
                    <a:p>
                      <a:pPr algn="ctr">
                        <a:lnSpc>
                          <a:spcPts val="2819"/>
                        </a:lnSpc>
                        <a:defRPr/>
                      </a:pPr>
                      <a:r>
                        <a:rPr lang="en-US" sz="2999" b="1">
                          <a:solidFill>
                            <a:srgbClr val="6E2311"/>
                          </a:solidFill>
                          <a:latin typeface="Roboto Condensed Bold"/>
                          <a:ea typeface="Roboto Condensed Bold"/>
                          <a:cs typeface="Roboto Condensed Bold"/>
                          <a:sym typeface="Roboto Condensed Bold"/>
                        </a:rPr>
                        <a:t>Nghệ thuật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D0B085"/>
                    </a:solidFill>
                  </a:tcPr>
                </a:tc>
                <a:extLst>
                  <a:ext uri="{0D108BD9-81ED-4DB2-BD59-A6C34878D82A}">
                    <a16:rowId xmlns:a16="http://schemas.microsoft.com/office/drawing/2014/main" val="10005"/>
                  </a:ext>
                </a:extLst>
              </a:tr>
              <a:tr h="1200328">
                <a:tc>
                  <a:txBody>
                    <a:bodyPr/>
                    <a:lstStyle/>
                    <a:p>
                      <a:pPr algn="l">
                        <a:lnSpc>
                          <a:spcPts val="2819"/>
                        </a:lnSpc>
                        <a:defRPr/>
                      </a:pPr>
                      <a:r>
                        <a:rPr lang="en-US" sz="2999">
                          <a:solidFill>
                            <a:srgbClr val="000000"/>
                          </a:solidFill>
                          <a:latin typeface="Roboto Condensed"/>
                          <a:ea typeface="Roboto Condensed"/>
                          <a:cs typeface="Roboto Condensed"/>
                          <a:sym typeface="Roboto Condensed"/>
                        </a:rPr>
                        <a:t>Đảm bảo thể thức của một vở kịch (</a:t>
                      </a:r>
                      <a:r>
                        <a:rPr lang="en-US" sz="2999" i="1">
                          <a:solidFill>
                            <a:srgbClr val="000000"/>
                          </a:solidFill>
                          <a:latin typeface="Roboto Condensed Italics"/>
                          <a:ea typeface="Roboto Condensed Italics"/>
                          <a:cs typeface="Roboto Condensed Italics"/>
                          <a:sym typeface="Roboto Condensed Italics"/>
                        </a:rPr>
                        <a:t>Có tên hồi / cảnh; Tên nhân vật in đậm đặt đầu dòng; Chỉ dẫn sân khấu in nghiêng, đặt trước/ trong / sau lời thoại</a:t>
                      </a:r>
                      <a:r>
                        <a:rPr lang="en-US" sz="2999">
                          <a:solidFill>
                            <a:srgbClr val="000000"/>
                          </a:solidFill>
                          <a:latin typeface="Roboto Condensed"/>
                          <a:ea typeface="Roboto Condensed"/>
                          <a:cs typeface="Roboto Condensed"/>
                          <a:sym typeface="Roboto Condensed"/>
                        </a:rPr>
                        <a:t>)</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extLst>
                  <a:ext uri="{0D108BD9-81ED-4DB2-BD59-A6C34878D82A}">
                    <a16:rowId xmlns:a16="http://schemas.microsoft.com/office/drawing/2014/main" val="10006"/>
                  </a:ext>
                </a:extLst>
              </a:tr>
              <a:tr h="904001">
                <a:tc>
                  <a:txBody>
                    <a:bodyPr/>
                    <a:lstStyle/>
                    <a:p>
                      <a:pPr algn="l">
                        <a:lnSpc>
                          <a:spcPts val="2819"/>
                        </a:lnSpc>
                        <a:defRPr/>
                      </a:pPr>
                      <a:r>
                        <a:rPr lang="en-US" sz="2999">
                          <a:solidFill>
                            <a:srgbClr val="000000"/>
                          </a:solidFill>
                          <a:latin typeface="Roboto Condensed"/>
                          <a:ea typeface="Roboto Condensed"/>
                          <a:cs typeface="Roboto Condensed"/>
                          <a:sym typeface="Roboto Condensed"/>
                        </a:rPr>
                        <a:t>Có lời đối thoại, độc thoại, bàng thoại rõ ràng.</a:t>
                      </a: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tc>
                  <a:txBody>
                    <a:bodyPr/>
                    <a:lstStyle/>
                    <a:p>
                      <a:pPr algn="ctr">
                        <a:lnSpc>
                          <a:spcPts val="2819"/>
                        </a:lnSpc>
                        <a:defRPr/>
                      </a:pPr>
                      <a:endParaRPr lang="en-US" sz="1100"/>
                    </a:p>
                  </a:txBody>
                  <a:tcPr marL="95250" marR="95250" marT="95250" marB="95250" anchor="ctr">
                    <a:lnL w="28575" cap="flat" cmpd="sng" algn="ctr">
                      <a:solidFill>
                        <a:srgbClr val="D0B085"/>
                      </a:solidFill>
                      <a:prstDash val="solid"/>
                      <a:round/>
                      <a:headEnd type="none" w="med" len="med"/>
                      <a:tailEnd type="none" w="med" len="med"/>
                    </a:lnL>
                    <a:lnR w="28575" cap="flat" cmpd="sng" algn="ctr">
                      <a:solidFill>
                        <a:srgbClr val="D0B085"/>
                      </a:solidFill>
                      <a:prstDash val="solid"/>
                      <a:round/>
                      <a:headEnd type="none" w="med" len="med"/>
                      <a:tailEnd type="none" w="med" len="med"/>
                    </a:lnR>
                    <a:lnT w="28575" cap="flat" cmpd="sng" algn="ctr">
                      <a:solidFill>
                        <a:srgbClr val="D0B085"/>
                      </a:solidFill>
                      <a:prstDash val="solid"/>
                      <a:round/>
                      <a:headEnd type="none" w="med" len="med"/>
                      <a:tailEnd type="none" w="med" len="med"/>
                    </a:lnT>
                    <a:lnB w="28575" cap="flat" cmpd="sng" algn="ctr">
                      <a:solidFill>
                        <a:srgbClr val="D0B085"/>
                      </a:solidFill>
                      <a:prstDash val="solid"/>
                      <a:round/>
                      <a:headEnd type="none" w="med" len="med"/>
                      <a:tailEnd type="none" w="med" len="med"/>
                    </a:lnB>
                    <a:solidFill>
                      <a:srgbClr val="E8D3B5"/>
                    </a:solidFill>
                  </a:tcPr>
                </a:tc>
                <a:extLst>
                  <a:ext uri="{0D108BD9-81ED-4DB2-BD59-A6C34878D82A}">
                    <a16:rowId xmlns:a16="http://schemas.microsoft.com/office/drawing/2014/main" val="10007"/>
                  </a:ext>
                </a:extLst>
              </a:tr>
            </a:tbl>
          </a:graphicData>
        </a:graphic>
      </p:graphicFrame>
      <p:sp>
        <p:nvSpPr>
          <p:cNvPr id="6" name="TextBox 6"/>
          <p:cNvSpPr txBox="1"/>
          <p:nvPr/>
        </p:nvSpPr>
        <p:spPr>
          <a:xfrm>
            <a:off x="5020470" y="856529"/>
            <a:ext cx="12979996" cy="552450"/>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a:ea typeface="Roboto Condensed"/>
                <a:cs typeface="Roboto Condensed"/>
                <a:sym typeface="Roboto Condensed"/>
              </a:rPr>
              <a:t>Tiêu chí đánh giá tham khảo</a:t>
            </a:r>
          </a:p>
        </p:txBody>
      </p:sp>
      <p:sp>
        <p:nvSpPr>
          <p:cNvPr id="7" name="TextBox 7"/>
          <p:cNvSpPr txBox="1"/>
          <p:nvPr/>
        </p:nvSpPr>
        <p:spPr>
          <a:xfrm>
            <a:off x="-380576" y="742229"/>
            <a:ext cx="8814102" cy="752475"/>
          </a:xfrm>
          <a:prstGeom prst="rect">
            <a:avLst/>
          </a:prstGeom>
        </p:spPr>
        <p:txBody>
          <a:bodyPr lIns="0" tIns="0" rIns="0" bIns="0" rtlCol="0" anchor="t">
            <a:spAutoFit/>
          </a:bodyPr>
          <a:lstStyle/>
          <a:p>
            <a:pPr algn="r">
              <a:lnSpc>
                <a:spcPts val="5569"/>
              </a:lnSpc>
            </a:pPr>
            <a:r>
              <a:rPr lang="en-US" sz="4641">
                <a:solidFill>
                  <a:srgbClr val="3E1106"/>
                </a:solidFill>
                <a:latin typeface="#9Slide07 Crocante"/>
                <a:ea typeface="#9Slide07 Crocante"/>
                <a:cs typeface="#9Slide07 Crocante"/>
                <a:sym typeface="#9Slide07 Crocante"/>
              </a:rPr>
              <a:t>TẬP LÀM NHÀ SOẠN KỊCH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flipH="1">
            <a:off x="-26436" y="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521490" y="-2726936"/>
            <a:ext cx="15770388" cy="15740872"/>
          </a:xfrm>
          <a:custGeom>
            <a:avLst/>
            <a:gdLst/>
            <a:ahLst/>
            <a:cxnLst/>
            <a:rect l="l" t="t" r="r" b="b"/>
            <a:pathLst>
              <a:path w="15770388" h="15740872">
                <a:moveTo>
                  <a:pt x="0" y="0"/>
                </a:moveTo>
                <a:lnTo>
                  <a:pt x="15770388" y="0"/>
                </a:lnTo>
                <a:lnTo>
                  <a:pt x="15770388" y="15740872"/>
                </a:lnTo>
                <a:lnTo>
                  <a:pt x="0" y="15740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9107493" y="3670512"/>
            <a:ext cx="7625550" cy="1057275"/>
          </a:xfrm>
          <a:prstGeom prst="rect">
            <a:avLst/>
          </a:prstGeom>
        </p:spPr>
        <p:txBody>
          <a:bodyPr lIns="0" tIns="0" rIns="0" bIns="0" rtlCol="0" anchor="t">
            <a:spAutoFit/>
          </a:bodyPr>
          <a:lstStyle/>
          <a:p>
            <a:pPr algn="r">
              <a:lnSpc>
                <a:spcPts val="8400"/>
              </a:lnSpc>
            </a:pPr>
            <a:r>
              <a:rPr lang="en-US" sz="7000">
                <a:solidFill>
                  <a:srgbClr val="3E1106"/>
                </a:solidFill>
                <a:latin typeface="Anton"/>
                <a:ea typeface="Anton"/>
                <a:cs typeface="Anton"/>
                <a:sym typeface="Anton"/>
              </a:rPr>
              <a:t>5. Vận dụng</a:t>
            </a:r>
          </a:p>
        </p:txBody>
      </p:sp>
      <p:sp>
        <p:nvSpPr>
          <p:cNvPr id="7" name="Freeform 7"/>
          <p:cNvSpPr/>
          <p:nvPr/>
        </p:nvSpPr>
        <p:spPr>
          <a:xfrm>
            <a:off x="1002475" y="1438743"/>
            <a:ext cx="7865608" cy="9039769"/>
          </a:xfrm>
          <a:custGeom>
            <a:avLst/>
            <a:gdLst/>
            <a:ahLst/>
            <a:cxnLst/>
            <a:rect l="l" t="t" r="r" b="b"/>
            <a:pathLst>
              <a:path w="7865608" h="9039769">
                <a:moveTo>
                  <a:pt x="0" y="0"/>
                </a:moveTo>
                <a:lnTo>
                  <a:pt x="7865608" y="0"/>
                </a:lnTo>
                <a:lnTo>
                  <a:pt x="7865608" y="9039769"/>
                </a:lnTo>
                <a:lnTo>
                  <a:pt x="0" y="903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9433928" y="5518369"/>
            <a:ext cx="7299115" cy="600075"/>
          </a:xfrm>
          <a:prstGeom prst="rect">
            <a:avLst/>
          </a:prstGeom>
        </p:spPr>
        <p:txBody>
          <a:bodyPr lIns="0" tIns="0" rIns="0" bIns="0" rtlCol="0" anchor="t">
            <a:spAutoFit/>
          </a:bodyPr>
          <a:lstStyle/>
          <a:p>
            <a:pPr algn="ctr">
              <a:lnSpc>
                <a:spcPts val="4799"/>
              </a:lnSpc>
              <a:spcBef>
                <a:spcPct val="0"/>
              </a:spcBef>
            </a:pPr>
            <a:r>
              <a:rPr lang="en-US" sz="3999">
                <a:solidFill>
                  <a:srgbClr val="000000"/>
                </a:solidFill>
                <a:latin typeface="Roboto Condensed"/>
                <a:ea typeface="Roboto Condensed"/>
                <a:cs typeface="Roboto Condensed"/>
                <a:sym typeface="Roboto Condensed"/>
              </a:rPr>
              <a:t>Đọc và tự đánh giá văn bản </a:t>
            </a:r>
            <a:r>
              <a:rPr lang="en-US" sz="3999" i="1">
                <a:solidFill>
                  <a:srgbClr val="000000"/>
                </a:solidFill>
                <a:latin typeface="Roboto Condensed Italics"/>
                <a:ea typeface="Roboto Condensed Italics"/>
                <a:cs typeface="Roboto Condensed Italics"/>
                <a:sym typeface="Roboto Condensed Italics"/>
              </a:rPr>
              <a:t>Chị tôi</a:t>
            </a:r>
            <a:r>
              <a:rPr lang="en-US" sz="3999">
                <a:solidFill>
                  <a:srgbClr val="000000"/>
                </a:solidFill>
                <a:latin typeface="Roboto Condensed"/>
                <a:ea typeface="Roboto Condensed"/>
                <a:cs typeface="Roboto Condensed"/>
                <a:sym typeface="Roboto Condensed"/>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09928" y="1163956"/>
            <a:ext cx="11608280" cy="11586552"/>
          </a:xfrm>
          <a:custGeom>
            <a:avLst/>
            <a:gdLst/>
            <a:ahLst/>
            <a:cxnLst/>
            <a:rect l="l" t="t" r="r" b="b"/>
            <a:pathLst>
              <a:path w="11608280" h="11586552">
                <a:moveTo>
                  <a:pt x="0" y="0"/>
                </a:moveTo>
                <a:lnTo>
                  <a:pt x="11608280" y="0"/>
                </a:lnTo>
                <a:lnTo>
                  <a:pt x="11608280" y="11586552"/>
                </a:lnTo>
                <a:lnTo>
                  <a:pt x="0" y="11586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0" y="-442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8">
              <a:alphaModFix amt="82000"/>
            </a:blip>
            <a:stretch>
              <a:fillRect/>
            </a:stretch>
          </a:blipFill>
        </p:spPr>
        <p:txBody>
          <a:bodyPr/>
          <a:lstStyle/>
          <a:p>
            <a:endParaRPr lang="en-US"/>
          </a:p>
        </p:txBody>
      </p:sp>
      <p:grpSp>
        <p:nvGrpSpPr>
          <p:cNvPr id="6" name="Group 6"/>
          <p:cNvGrpSpPr/>
          <p:nvPr/>
        </p:nvGrpSpPr>
        <p:grpSpPr>
          <a:xfrm>
            <a:off x="11334332" y="3585562"/>
            <a:ext cx="360304" cy="426008"/>
            <a:chOff x="0" y="0"/>
            <a:chExt cx="480405" cy="568011"/>
          </a:xfrm>
        </p:grpSpPr>
        <p:sp>
          <p:nvSpPr>
            <p:cNvPr id="7" name="Freeform 7"/>
            <p:cNvSpPr/>
            <p:nvPr/>
          </p:nvSpPr>
          <p:spPr>
            <a:xfrm>
              <a:off x="0" y="0"/>
              <a:ext cx="480314" cy="567944"/>
            </a:xfrm>
            <a:custGeom>
              <a:avLst/>
              <a:gdLst/>
              <a:ahLst/>
              <a:cxnLst/>
              <a:rect l="l" t="t" r="r" b="b"/>
              <a:pathLst>
                <a:path w="480314" h="567944">
                  <a:moveTo>
                    <a:pt x="162687" y="0"/>
                  </a:moveTo>
                  <a:cubicBezTo>
                    <a:pt x="35052" y="150114"/>
                    <a:pt x="0" y="302641"/>
                    <a:pt x="57531" y="567944"/>
                  </a:cubicBezTo>
                  <a:cubicBezTo>
                    <a:pt x="185166" y="537972"/>
                    <a:pt x="342773" y="460375"/>
                    <a:pt x="480314" y="282829"/>
                  </a:cubicBezTo>
                  <a:cubicBezTo>
                    <a:pt x="440055" y="295148"/>
                    <a:pt x="399415" y="301498"/>
                    <a:pt x="361061" y="301498"/>
                  </a:cubicBezTo>
                  <a:cubicBezTo>
                    <a:pt x="206375" y="301371"/>
                    <a:pt x="86360" y="200533"/>
                    <a:pt x="162687" y="0"/>
                  </a:cubicBezTo>
                  <a:close/>
                </a:path>
              </a:pathLst>
            </a:custGeom>
            <a:solidFill>
              <a:srgbClr val="D6B791"/>
            </a:solidFill>
          </p:spPr>
          <p:txBody>
            <a:bodyPr/>
            <a:lstStyle/>
            <a:p>
              <a:endParaRPr lang="en-US"/>
            </a:p>
          </p:txBody>
        </p:sp>
      </p:grpSp>
      <p:sp>
        <p:nvSpPr>
          <p:cNvPr id="8" name="Freeform 8"/>
          <p:cNvSpPr/>
          <p:nvPr/>
        </p:nvSpPr>
        <p:spPr>
          <a:xfrm>
            <a:off x="0" y="4210098"/>
            <a:ext cx="6271514" cy="7233815"/>
          </a:xfrm>
          <a:custGeom>
            <a:avLst/>
            <a:gdLst/>
            <a:ahLst/>
            <a:cxnLst/>
            <a:rect l="l" t="t" r="r" b="b"/>
            <a:pathLst>
              <a:path w="6271514" h="7233815">
                <a:moveTo>
                  <a:pt x="0" y="0"/>
                </a:moveTo>
                <a:lnTo>
                  <a:pt x="6271514" y="0"/>
                </a:lnTo>
                <a:lnTo>
                  <a:pt x="6271514" y="7233814"/>
                </a:lnTo>
                <a:lnTo>
                  <a:pt x="0" y="72338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592279" y="85581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10"/>
          <p:cNvGrpSpPr/>
          <p:nvPr/>
        </p:nvGrpSpPr>
        <p:grpSpPr>
          <a:xfrm>
            <a:off x="10607129" y="1028700"/>
            <a:ext cx="3071250" cy="2740321"/>
            <a:chOff x="0" y="0"/>
            <a:chExt cx="4095000" cy="3653761"/>
          </a:xfrm>
        </p:grpSpPr>
        <p:sp>
          <p:nvSpPr>
            <p:cNvPr id="11" name="Freeform 11"/>
            <p:cNvSpPr/>
            <p:nvPr/>
          </p:nvSpPr>
          <p:spPr>
            <a:xfrm>
              <a:off x="0" y="0"/>
              <a:ext cx="4094988" cy="3653790"/>
            </a:xfrm>
            <a:custGeom>
              <a:avLst/>
              <a:gdLst/>
              <a:ahLst/>
              <a:cxnLst/>
              <a:rect l="l" t="t" r="r" b="b"/>
              <a:pathLst>
                <a:path w="4094988" h="3653790">
                  <a:moveTo>
                    <a:pt x="0" y="0"/>
                  </a:moveTo>
                  <a:lnTo>
                    <a:pt x="4094988" y="0"/>
                  </a:lnTo>
                  <a:lnTo>
                    <a:pt x="4094988" y="3653790"/>
                  </a:lnTo>
                  <a:lnTo>
                    <a:pt x="0" y="3653790"/>
                  </a:lnTo>
                  <a:lnTo>
                    <a:pt x="0" y="0"/>
                  </a:lnTo>
                  <a:close/>
                </a:path>
              </a:pathLst>
            </a:custGeom>
            <a:blipFill>
              <a:blip r:embed="rId13"/>
              <a:stretch>
                <a:fillRect l="-41" r="-41"/>
              </a:stretch>
            </a:blipFill>
          </p:spPr>
          <p:txBody>
            <a:bodyPr/>
            <a:lstStyle/>
            <a:p>
              <a:endParaRPr lang="en-US"/>
            </a:p>
          </p:txBody>
        </p:sp>
      </p:grpSp>
      <p:sp>
        <p:nvSpPr>
          <p:cNvPr id="12" name="TextBox 12"/>
          <p:cNvSpPr txBox="1"/>
          <p:nvPr/>
        </p:nvSpPr>
        <p:spPr>
          <a:xfrm>
            <a:off x="7409016" y="3763019"/>
            <a:ext cx="9452626" cy="3057527"/>
          </a:xfrm>
          <a:prstGeom prst="rect">
            <a:avLst/>
          </a:prstGeom>
        </p:spPr>
        <p:txBody>
          <a:bodyPr lIns="0" tIns="0" rIns="0" bIns="0" rtlCol="0" anchor="t">
            <a:spAutoFit/>
          </a:bodyPr>
          <a:lstStyle/>
          <a:p>
            <a:pPr algn="l">
              <a:lnSpc>
                <a:spcPts val="14939"/>
              </a:lnSpc>
            </a:pPr>
            <a:r>
              <a:rPr lang="en-US" sz="5999">
                <a:solidFill>
                  <a:srgbClr val="6E2311"/>
                </a:solidFill>
                <a:latin typeface="#9Slide05 Aphrodite Pro"/>
                <a:ea typeface="#9Slide05 Aphrodite Pro"/>
                <a:cs typeface="#9Slide05 Aphrodite Pro"/>
                <a:sym typeface="#9Slide05 Aphrodite Pro"/>
              </a:rPr>
              <a:t>Cảm ơn các em</a:t>
            </a:r>
          </a:p>
          <a:p>
            <a:pPr algn="l">
              <a:lnSpc>
                <a:spcPts val="6659"/>
              </a:lnSpc>
            </a:pPr>
            <a:r>
              <a:rPr lang="en-US" sz="5999">
                <a:solidFill>
                  <a:srgbClr val="6E2311"/>
                </a:solidFill>
                <a:latin typeface="#9Slide05 Aphrodite Pro"/>
                <a:ea typeface="#9Slide05 Aphrodite Pro"/>
                <a:cs typeface="#9Slide05 Aphrodite Pro"/>
                <a:sym typeface="#9Slide05 Aphrodite Pro"/>
              </a:rPr>
              <a:t>                  và hẹn gặp lại!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1251328" y="2691388"/>
            <a:ext cx="15813494" cy="3507235"/>
          </a:xfrm>
          <a:custGeom>
            <a:avLst/>
            <a:gdLst/>
            <a:ahLst/>
            <a:cxnLst/>
            <a:rect l="l" t="t" r="r" b="b"/>
            <a:pathLst>
              <a:path w="15813494" h="3507235">
                <a:moveTo>
                  <a:pt x="0" y="0"/>
                </a:moveTo>
                <a:lnTo>
                  <a:pt x="15813494" y="0"/>
                </a:lnTo>
                <a:lnTo>
                  <a:pt x="15813494" y="3507235"/>
                </a:lnTo>
                <a:lnTo>
                  <a:pt x="0" y="35072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5355800" y="1817699"/>
            <a:ext cx="7683696" cy="1661773"/>
            <a:chOff x="0" y="0"/>
            <a:chExt cx="10244928" cy="2215697"/>
          </a:xfrm>
        </p:grpSpPr>
        <p:sp>
          <p:nvSpPr>
            <p:cNvPr id="7" name="Freeform 7"/>
            <p:cNvSpPr/>
            <p:nvPr/>
          </p:nvSpPr>
          <p:spPr>
            <a:xfrm>
              <a:off x="0" y="0"/>
              <a:ext cx="10244928" cy="2215697"/>
            </a:xfrm>
            <a:custGeom>
              <a:avLst/>
              <a:gdLst/>
              <a:ahLst/>
              <a:cxnLst/>
              <a:rect l="l" t="t" r="r" b="b"/>
              <a:pathLst>
                <a:path w="10244928" h="2215697">
                  <a:moveTo>
                    <a:pt x="0" y="0"/>
                  </a:moveTo>
                  <a:lnTo>
                    <a:pt x="10244928" y="0"/>
                  </a:lnTo>
                  <a:lnTo>
                    <a:pt x="10244928" y="2215697"/>
                  </a:lnTo>
                  <a:lnTo>
                    <a:pt x="0" y="2215697"/>
                  </a:lnTo>
                  <a:close/>
                </a:path>
              </a:pathLst>
            </a:custGeom>
            <a:solidFill>
              <a:srgbClr val="000000">
                <a:alpha val="0"/>
              </a:srgbClr>
            </a:solidFill>
          </p:spPr>
          <p:txBody>
            <a:bodyPr/>
            <a:lstStyle/>
            <a:p>
              <a:endParaRPr lang="en-US"/>
            </a:p>
          </p:txBody>
        </p:sp>
        <p:sp>
          <p:nvSpPr>
            <p:cNvPr id="8" name="TextBox 8"/>
            <p:cNvSpPr txBox="1"/>
            <p:nvPr/>
          </p:nvSpPr>
          <p:spPr>
            <a:xfrm>
              <a:off x="0" y="-123825"/>
              <a:ext cx="10244928" cy="2339522"/>
            </a:xfrm>
            <a:prstGeom prst="rect">
              <a:avLst/>
            </a:prstGeom>
          </p:spPr>
          <p:txBody>
            <a:bodyPr lIns="0" tIns="0" rIns="0" bIns="0" rtlCol="0" anchor="t"/>
            <a:lstStyle/>
            <a:p>
              <a:pPr algn="ctr">
                <a:lnSpc>
                  <a:spcPts val="6177"/>
                </a:lnSpc>
              </a:pPr>
              <a:r>
                <a:rPr lang="en-US" sz="4412">
                  <a:solidFill>
                    <a:srgbClr val="6E2311"/>
                  </a:solidFill>
                  <a:latin typeface="#9Slide07 Crocante"/>
                  <a:ea typeface="#9Slide07 Crocante"/>
                  <a:cs typeface="#9Slide07 Crocante"/>
                  <a:sym typeface="#9Slide07 Crocante"/>
                </a:rPr>
                <a:t>ĐỌC DIỄN CẢM ĐOẠN KỊCH</a:t>
              </a:r>
            </a:p>
            <a:p>
              <a:pPr algn="ctr">
                <a:lnSpc>
                  <a:spcPts val="6177"/>
                </a:lnSpc>
              </a:pPr>
              <a:endParaRPr lang="en-US" sz="4412">
                <a:solidFill>
                  <a:srgbClr val="6E2311"/>
                </a:solidFill>
                <a:latin typeface="#9Slide07 Crocante"/>
                <a:ea typeface="#9Slide07 Crocante"/>
                <a:cs typeface="#9Slide07 Crocante"/>
                <a:sym typeface="#9Slide07 Crocante"/>
              </a:endParaRPr>
            </a:p>
          </p:txBody>
        </p:sp>
      </p:grpSp>
      <p:grpSp>
        <p:nvGrpSpPr>
          <p:cNvPr id="9" name="Group 9"/>
          <p:cNvGrpSpPr/>
          <p:nvPr/>
        </p:nvGrpSpPr>
        <p:grpSpPr>
          <a:xfrm>
            <a:off x="1544689" y="3178959"/>
            <a:ext cx="15305919" cy="1854200"/>
            <a:chOff x="0" y="0"/>
            <a:chExt cx="20407892" cy="2472267"/>
          </a:xfrm>
        </p:grpSpPr>
        <p:sp>
          <p:nvSpPr>
            <p:cNvPr id="10" name="Freeform 10"/>
            <p:cNvSpPr/>
            <p:nvPr/>
          </p:nvSpPr>
          <p:spPr>
            <a:xfrm>
              <a:off x="0" y="0"/>
              <a:ext cx="20407892" cy="2472267"/>
            </a:xfrm>
            <a:custGeom>
              <a:avLst/>
              <a:gdLst/>
              <a:ahLst/>
              <a:cxnLst/>
              <a:rect l="l" t="t" r="r" b="b"/>
              <a:pathLst>
                <a:path w="20407892" h="2472267">
                  <a:moveTo>
                    <a:pt x="0" y="0"/>
                  </a:moveTo>
                  <a:lnTo>
                    <a:pt x="20407892" y="0"/>
                  </a:lnTo>
                  <a:lnTo>
                    <a:pt x="20407892" y="2472267"/>
                  </a:lnTo>
                  <a:lnTo>
                    <a:pt x="0" y="2472267"/>
                  </a:lnTo>
                  <a:close/>
                </a:path>
              </a:pathLst>
            </a:custGeom>
            <a:solidFill>
              <a:srgbClr val="000000">
                <a:alpha val="0"/>
              </a:srgbClr>
            </a:solidFill>
          </p:spPr>
          <p:txBody>
            <a:bodyPr/>
            <a:lstStyle/>
            <a:p>
              <a:endParaRPr lang="en-US"/>
            </a:p>
          </p:txBody>
        </p:sp>
        <p:sp>
          <p:nvSpPr>
            <p:cNvPr id="11" name="TextBox 11"/>
            <p:cNvSpPr txBox="1"/>
            <p:nvPr/>
          </p:nvSpPr>
          <p:spPr>
            <a:xfrm>
              <a:off x="0" y="-85725"/>
              <a:ext cx="20407892" cy="2557992"/>
            </a:xfrm>
            <a:prstGeom prst="rect">
              <a:avLst/>
            </a:prstGeom>
          </p:spPr>
          <p:txBody>
            <a:bodyPr lIns="0" tIns="0" rIns="0" bIns="0" rtlCol="0" anchor="t"/>
            <a:lstStyle/>
            <a:p>
              <a:pPr marL="800101" lvl="2" indent="-266700" algn="just">
                <a:lnSpc>
                  <a:spcPts val="4900"/>
                </a:lnSpc>
                <a:buFont typeface="Arial"/>
                <a:buChar char="⚬"/>
              </a:pPr>
              <a:r>
                <a:rPr lang="en-US" sz="3500">
                  <a:solidFill>
                    <a:srgbClr val="000000"/>
                  </a:solidFill>
                  <a:latin typeface="Roboto Condensed"/>
                  <a:ea typeface="Roboto Condensed"/>
                  <a:cs typeface="Roboto Condensed"/>
                  <a:sym typeface="Roboto Condensed"/>
                </a:rPr>
                <a:t>HS được chia thành 4 nhóm để hoạt động nhóm, 5-7 HS / nhóm hoặc linh động theo sĩ số lớp.</a:t>
              </a:r>
            </a:p>
            <a:p>
              <a:pPr marL="800101" lvl="2" indent="-266700" algn="just">
                <a:lnSpc>
                  <a:spcPts val="4900"/>
                </a:lnSpc>
                <a:buFont typeface="Arial"/>
                <a:buChar char="⚬"/>
              </a:pPr>
              <a:r>
                <a:rPr lang="en-US" sz="3500">
                  <a:solidFill>
                    <a:srgbClr val="000000"/>
                  </a:solidFill>
                  <a:latin typeface="Roboto Condensed"/>
                  <a:ea typeface="Roboto Condensed"/>
                  <a:cs typeface="Roboto Condensed"/>
                  <a:sym typeface="Roboto Condensed"/>
                </a:rPr>
                <a:t>HS đã đọc trước trích đoạn ở nhà và thi đọc trên lớp bằng 03 tình huống.</a:t>
              </a:r>
            </a:p>
          </p:txBody>
        </p:sp>
      </p:grpSp>
      <p:sp>
        <p:nvSpPr>
          <p:cNvPr id="12" name="Freeform 12"/>
          <p:cNvSpPr/>
          <p:nvPr/>
        </p:nvSpPr>
        <p:spPr>
          <a:xfrm>
            <a:off x="1290901" y="5999003"/>
            <a:ext cx="15813494" cy="3799757"/>
          </a:xfrm>
          <a:custGeom>
            <a:avLst/>
            <a:gdLst/>
            <a:ahLst/>
            <a:cxnLst/>
            <a:rect l="l" t="t" r="r" b="b"/>
            <a:pathLst>
              <a:path w="15813494" h="3799757">
                <a:moveTo>
                  <a:pt x="0" y="0"/>
                </a:moveTo>
                <a:lnTo>
                  <a:pt x="15813494" y="0"/>
                </a:lnTo>
                <a:lnTo>
                  <a:pt x="15813494" y="3799757"/>
                </a:lnTo>
                <a:lnTo>
                  <a:pt x="0" y="3799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3" name="Group 13"/>
          <p:cNvGrpSpPr/>
          <p:nvPr/>
        </p:nvGrpSpPr>
        <p:grpSpPr>
          <a:xfrm>
            <a:off x="1290901" y="6351023"/>
            <a:ext cx="15305919" cy="2473325"/>
            <a:chOff x="0" y="0"/>
            <a:chExt cx="20407892" cy="3297767"/>
          </a:xfrm>
        </p:grpSpPr>
        <p:sp>
          <p:nvSpPr>
            <p:cNvPr id="14" name="Freeform 14"/>
            <p:cNvSpPr/>
            <p:nvPr/>
          </p:nvSpPr>
          <p:spPr>
            <a:xfrm>
              <a:off x="0" y="0"/>
              <a:ext cx="20407892" cy="3297767"/>
            </a:xfrm>
            <a:custGeom>
              <a:avLst/>
              <a:gdLst/>
              <a:ahLst/>
              <a:cxnLst/>
              <a:rect l="l" t="t" r="r" b="b"/>
              <a:pathLst>
                <a:path w="20407892" h="3297767">
                  <a:moveTo>
                    <a:pt x="0" y="0"/>
                  </a:moveTo>
                  <a:lnTo>
                    <a:pt x="20407892" y="0"/>
                  </a:lnTo>
                  <a:lnTo>
                    <a:pt x="20407892" y="3297767"/>
                  </a:lnTo>
                  <a:lnTo>
                    <a:pt x="0" y="3297767"/>
                  </a:lnTo>
                  <a:close/>
                </a:path>
              </a:pathLst>
            </a:custGeom>
            <a:solidFill>
              <a:srgbClr val="000000">
                <a:alpha val="0"/>
              </a:srgbClr>
            </a:solidFill>
          </p:spPr>
          <p:txBody>
            <a:bodyPr/>
            <a:lstStyle/>
            <a:p>
              <a:endParaRPr lang="en-US"/>
            </a:p>
          </p:txBody>
        </p:sp>
        <p:sp>
          <p:nvSpPr>
            <p:cNvPr id="15" name="TextBox 15"/>
            <p:cNvSpPr txBox="1"/>
            <p:nvPr/>
          </p:nvSpPr>
          <p:spPr>
            <a:xfrm>
              <a:off x="0" y="-85725"/>
              <a:ext cx="20407892" cy="3383492"/>
            </a:xfrm>
            <a:prstGeom prst="rect">
              <a:avLst/>
            </a:prstGeom>
          </p:spPr>
          <p:txBody>
            <a:bodyPr lIns="0" tIns="0" rIns="0" bIns="0" rtlCol="0" anchor="t"/>
            <a:lstStyle/>
            <a:p>
              <a:pPr marL="800101" lvl="2" indent="-266700" algn="just">
                <a:lnSpc>
                  <a:spcPts val="4900"/>
                </a:lnSpc>
                <a:buFont typeface="Arial"/>
                <a:buChar char="⚬"/>
              </a:pPr>
              <a:r>
                <a:rPr lang="en-US" sz="3500">
                  <a:solidFill>
                    <a:srgbClr val="FEFFFE"/>
                  </a:solidFill>
                  <a:latin typeface="Roboto Condensed"/>
                  <a:ea typeface="Roboto Condensed"/>
                  <a:cs typeface="Roboto Condensed"/>
                  <a:sym typeface="Roboto Condensed"/>
                </a:rPr>
                <a:t>Trên slide lần lượt xuất hiện tên nhân vật và lời thoại. </a:t>
              </a:r>
            </a:p>
            <a:p>
              <a:pPr marL="800101" lvl="2" indent="-266700" algn="just">
                <a:lnSpc>
                  <a:spcPts val="4900"/>
                </a:lnSpc>
                <a:buFont typeface="Arial"/>
                <a:buChar char="⚬"/>
              </a:pPr>
              <a:r>
                <a:rPr lang="en-US" sz="3500">
                  <a:solidFill>
                    <a:srgbClr val="FEFFFE"/>
                  </a:solidFill>
                  <a:latin typeface="Roboto Condensed"/>
                  <a:ea typeface="Roboto Condensed"/>
                  <a:cs typeface="Roboto Condensed"/>
                  <a:sym typeface="Roboto Condensed"/>
                </a:rPr>
                <a:t>HS các nhóm cử 1 thành viên thi đọc diễn cảm theo đúng giọng điệu và diễn được thần thái, cử chỉ của nhân vật. Sau đó lớp bình chọn diễn viên diễn đạt nhất bằng hình thức giơ tay. GV cộng điểm tích cực cho cá nhân và nhóm tương ứng.</a:t>
              </a:r>
            </a:p>
          </p:txBody>
        </p:sp>
      </p:grpSp>
      <p:sp>
        <p:nvSpPr>
          <p:cNvPr id="16" name="TextBox 16"/>
          <p:cNvSpPr txBox="1"/>
          <p:nvPr/>
        </p:nvSpPr>
        <p:spPr>
          <a:xfrm>
            <a:off x="1290901" y="741374"/>
            <a:ext cx="7200150" cy="923925"/>
          </a:xfrm>
          <a:prstGeom prst="rect">
            <a:avLst/>
          </a:prstGeom>
        </p:spPr>
        <p:txBody>
          <a:bodyPr lIns="0" tIns="0" rIns="0" bIns="0" rtlCol="0" anchor="t">
            <a:spAutoFit/>
          </a:bodyPr>
          <a:lstStyle/>
          <a:p>
            <a:pPr algn="l">
              <a:lnSpc>
                <a:spcPts val="7200"/>
              </a:lnSpc>
            </a:pPr>
            <a:r>
              <a:rPr lang="en-US" sz="6000">
                <a:solidFill>
                  <a:srgbClr val="3E1106"/>
                </a:solidFill>
                <a:latin typeface="Anton"/>
                <a:ea typeface="Anton"/>
                <a:cs typeface="Anton"/>
                <a:sym typeface="Anton"/>
              </a:rPr>
              <a:t>2. Đọc văn bản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pSp>
        <p:nvGrpSpPr>
          <p:cNvPr id="5" name="Group 5"/>
          <p:cNvGrpSpPr/>
          <p:nvPr/>
        </p:nvGrpSpPr>
        <p:grpSpPr>
          <a:xfrm>
            <a:off x="1170327" y="833432"/>
            <a:ext cx="7683696" cy="1661773"/>
            <a:chOff x="0" y="0"/>
            <a:chExt cx="10244928" cy="2215697"/>
          </a:xfrm>
        </p:grpSpPr>
        <p:sp>
          <p:nvSpPr>
            <p:cNvPr id="6" name="Freeform 6"/>
            <p:cNvSpPr/>
            <p:nvPr/>
          </p:nvSpPr>
          <p:spPr>
            <a:xfrm>
              <a:off x="0" y="0"/>
              <a:ext cx="10244928" cy="2215697"/>
            </a:xfrm>
            <a:custGeom>
              <a:avLst/>
              <a:gdLst/>
              <a:ahLst/>
              <a:cxnLst/>
              <a:rect l="l" t="t" r="r" b="b"/>
              <a:pathLst>
                <a:path w="10244928" h="2215697">
                  <a:moveTo>
                    <a:pt x="0" y="0"/>
                  </a:moveTo>
                  <a:lnTo>
                    <a:pt x="10244928" y="0"/>
                  </a:lnTo>
                  <a:lnTo>
                    <a:pt x="10244928" y="2215697"/>
                  </a:lnTo>
                  <a:lnTo>
                    <a:pt x="0" y="2215697"/>
                  </a:lnTo>
                  <a:close/>
                </a:path>
              </a:pathLst>
            </a:custGeom>
            <a:solidFill>
              <a:srgbClr val="000000">
                <a:alpha val="0"/>
              </a:srgbClr>
            </a:solidFill>
          </p:spPr>
          <p:txBody>
            <a:bodyPr/>
            <a:lstStyle/>
            <a:p>
              <a:endParaRPr lang="en-US"/>
            </a:p>
          </p:txBody>
        </p:sp>
        <p:sp>
          <p:nvSpPr>
            <p:cNvPr id="7" name="TextBox 7"/>
            <p:cNvSpPr txBox="1"/>
            <p:nvPr/>
          </p:nvSpPr>
          <p:spPr>
            <a:xfrm>
              <a:off x="0" y="-123825"/>
              <a:ext cx="10244928" cy="2339522"/>
            </a:xfrm>
            <a:prstGeom prst="rect">
              <a:avLst/>
            </a:prstGeom>
          </p:spPr>
          <p:txBody>
            <a:bodyPr lIns="0" tIns="0" rIns="0" bIns="0" rtlCol="0" anchor="t"/>
            <a:lstStyle/>
            <a:p>
              <a:pPr algn="ctr">
                <a:lnSpc>
                  <a:spcPts val="6177"/>
                </a:lnSpc>
              </a:pPr>
              <a:r>
                <a:rPr lang="en-US" sz="4412">
                  <a:solidFill>
                    <a:srgbClr val="6E2311"/>
                  </a:solidFill>
                  <a:latin typeface="#9Slide07 Crocante"/>
                  <a:ea typeface="#9Slide07 Crocante"/>
                  <a:cs typeface="#9Slide07 Crocante"/>
                  <a:sym typeface="#9Slide07 Crocante"/>
                </a:rPr>
                <a:t>ĐỌC DIỄN CẢM ĐOẠN KỊCH</a:t>
              </a:r>
            </a:p>
            <a:p>
              <a:pPr algn="ctr">
                <a:lnSpc>
                  <a:spcPts val="6177"/>
                </a:lnSpc>
              </a:pPr>
              <a:endParaRPr lang="en-US" sz="4412">
                <a:solidFill>
                  <a:srgbClr val="6E2311"/>
                </a:solidFill>
                <a:latin typeface="#9Slide07 Crocante"/>
                <a:ea typeface="#9Slide07 Crocante"/>
                <a:cs typeface="#9Slide07 Crocante"/>
                <a:sym typeface="#9Slide07 Crocante"/>
              </a:endParaRPr>
            </a:p>
          </p:txBody>
        </p:sp>
      </p:grpSp>
      <p:sp>
        <p:nvSpPr>
          <p:cNvPr id="8" name="Freeform 8"/>
          <p:cNvSpPr/>
          <p:nvPr/>
        </p:nvSpPr>
        <p:spPr>
          <a:xfrm>
            <a:off x="1276565" y="1664319"/>
            <a:ext cx="11442986" cy="7593981"/>
          </a:xfrm>
          <a:custGeom>
            <a:avLst/>
            <a:gdLst/>
            <a:ahLst/>
            <a:cxnLst/>
            <a:rect l="l" t="t" r="r" b="b"/>
            <a:pathLst>
              <a:path w="11442986" h="7593981">
                <a:moveTo>
                  <a:pt x="0" y="0"/>
                </a:moveTo>
                <a:lnTo>
                  <a:pt x="11442986" y="0"/>
                </a:lnTo>
                <a:lnTo>
                  <a:pt x="11442986" y="7593981"/>
                </a:lnTo>
                <a:lnTo>
                  <a:pt x="0" y="7593981"/>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sp>
        <p:nvSpPr>
          <p:cNvPr id="9" name="Freeform 9"/>
          <p:cNvSpPr/>
          <p:nvPr/>
        </p:nvSpPr>
        <p:spPr>
          <a:xfrm>
            <a:off x="5489943" y="1664319"/>
            <a:ext cx="11442986" cy="7593981"/>
          </a:xfrm>
          <a:custGeom>
            <a:avLst/>
            <a:gdLst/>
            <a:ahLst/>
            <a:cxnLst/>
            <a:rect l="l" t="t" r="r" b="b"/>
            <a:pathLst>
              <a:path w="11442986" h="7593981">
                <a:moveTo>
                  <a:pt x="0" y="0"/>
                </a:moveTo>
                <a:lnTo>
                  <a:pt x="11442986" y="0"/>
                </a:lnTo>
                <a:lnTo>
                  <a:pt x="11442986" y="7593981"/>
                </a:lnTo>
                <a:lnTo>
                  <a:pt x="0" y="7593981"/>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grpSp>
        <p:nvGrpSpPr>
          <p:cNvPr id="10" name="Group 10"/>
          <p:cNvGrpSpPr/>
          <p:nvPr/>
        </p:nvGrpSpPr>
        <p:grpSpPr>
          <a:xfrm>
            <a:off x="2064062" y="1946858"/>
            <a:ext cx="14106336" cy="6866893"/>
            <a:chOff x="0" y="0"/>
            <a:chExt cx="17707229" cy="8619789"/>
          </a:xfrm>
        </p:grpSpPr>
        <p:sp>
          <p:nvSpPr>
            <p:cNvPr id="11" name="Freeform 11"/>
            <p:cNvSpPr/>
            <p:nvPr/>
          </p:nvSpPr>
          <p:spPr>
            <a:xfrm>
              <a:off x="0" y="0"/>
              <a:ext cx="17707229" cy="8619789"/>
            </a:xfrm>
            <a:custGeom>
              <a:avLst/>
              <a:gdLst/>
              <a:ahLst/>
              <a:cxnLst/>
              <a:rect l="l" t="t" r="r" b="b"/>
              <a:pathLst>
                <a:path w="17707229" h="8619789">
                  <a:moveTo>
                    <a:pt x="0" y="0"/>
                  </a:moveTo>
                  <a:lnTo>
                    <a:pt x="17707229" y="0"/>
                  </a:lnTo>
                  <a:lnTo>
                    <a:pt x="17707229" y="8619789"/>
                  </a:lnTo>
                  <a:lnTo>
                    <a:pt x="0" y="8619789"/>
                  </a:lnTo>
                  <a:close/>
                </a:path>
              </a:pathLst>
            </a:custGeom>
            <a:solidFill>
              <a:srgbClr val="000000">
                <a:alpha val="0"/>
              </a:srgbClr>
            </a:solidFill>
          </p:spPr>
          <p:txBody>
            <a:bodyPr/>
            <a:lstStyle/>
            <a:p>
              <a:endParaRPr lang="en-US"/>
            </a:p>
          </p:txBody>
        </p:sp>
        <p:sp>
          <p:nvSpPr>
            <p:cNvPr id="12" name="TextBox 12"/>
            <p:cNvSpPr txBox="1"/>
            <p:nvPr/>
          </p:nvSpPr>
          <p:spPr>
            <a:xfrm>
              <a:off x="0" y="-85725"/>
              <a:ext cx="17707229" cy="8705514"/>
            </a:xfrm>
            <a:prstGeom prst="rect">
              <a:avLst/>
            </a:prstGeom>
          </p:spPr>
          <p:txBody>
            <a:bodyPr lIns="0" tIns="0" rIns="0" bIns="0" rtlCol="0" anchor="t"/>
            <a:lstStyle/>
            <a:p>
              <a:pPr algn="just">
                <a:lnSpc>
                  <a:spcPts val="4900"/>
                </a:lnSpc>
              </a:pPr>
              <a:r>
                <a:rPr lang="en-US" sz="3500" b="1">
                  <a:solidFill>
                    <a:srgbClr val="000000"/>
                  </a:solidFill>
                  <a:latin typeface="Roboto Condensed Bold"/>
                  <a:ea typeface="Roboto Condensed Bold"/>
                  <a:cs typeface="Roboto Condensed Bold"/>
                  <a:sym typeface="Roboto Condensed Bold"/>
                </a:rPr>
                <a:t>Loong toong</a:t>
              </a:r>
              <a:r>
                <a:rPr lang="en-US" sz="3500">
                  <a:solidFill>
                    <a:srgbClr val="000000"/>
                  </a:solidFill>
                  <a:latin typeface="Roboto Condensed"/>
                  <a:ea typeface="Roboto Condensed"/>
                  <a:cs typeface="Roboto Condensed"/>
                  <a:sym typeface="Roboto Condensed"/>
                </a:rPr>
                <a:t> - Bẩm... bẩm... thưa cụ,cu li nổi loạn, đương kéo nhau    </a:t>
              </a:r>
            </a:p>
            <a:p>
              <a:pPr algn="just">
                <a:lnSpc>
                  <a:spcPts val="4900"/>
                </a:lnSpc>
              </a:pPr>
              <a:r>
                <a:rPr lang="en-US" sz="3500" b="1">
                  <a:solidFill>
                    <a:srgbClr val="000000"/>
                  </a:solidFill>
                  <a:latin typeface="Roboto Condensed Bold"/>
                  <a:ea typeface="Roboto Condensed Bold"/>
                  <a:cs typeface="Roboto Condensed Bold"/>
                  <a:sym typeface="Roboto Condensed Bold"/>
                </a:rPr>
                <a:t>                               </a:t>
              </a:r>
              <a:r>
                <a:rPr lang="en-US" sz="3500">
                  <a:solidFill>
                    <a:srgbClr val="000000"/>
                  </a:solidFill>
                  <a:latin typeface="Roboto Condensed"/>
                  <a:ea typeface="Roboto Condensed"/>
                  <a:cs typeface="Roboto Condensed"/>
                  <a:sym typeface="Roboto Condensed"/>
                </a:rPr>
                <a:t>đến phá... nhà... kho.</a:t>
              </a:r>
            </a:p>
            <a:p>
              <a:pPr algn="just">
                <a:lnSpc>
                  <a:spcPts val="4900"/>
                </a:lnSpc>
              </a:pPr>
              <a:r>
                <a:rPr lang="en-US" sz="3500" b="1">
                  <a:solidFill>
                    <a:srgbClr val="000000"/>
                  </a:solidFill>
                  <a:latin typeface="Roboto Condensed Bold"/>
                  <a:ea typeface="Roboto Condensed Bold"/>
                  <a:cs typeface="Roboto Condensed Bold"/>
                  <a:sym typeface="Roboto Condensed Bold"/>
                </a:rPr>
                <a:t>Ông Chung </a:t>
              </a:r>
              <a:r>
                <a:rPr lang="en-US" sz="3500">
                  <a:solidFill>
                    <a:srgbClr val="000000"/>
                  </a:solidFill>
                  <a:latin typeface="Roboto Condensed"/>
                  <a:ea typeface="Roboto Condensed"/>
                  <a:cs typeface="Roboto Condensed"/>
                  <a:sym typeface="Roboto Condensed"/>
                </a:rPr>
                <a:t>- Không sợ... cửa sổ toàn bằng gỗ lim nạm sắt, chúng nó có phá được còn khó...</a:t>
              </a:r>
            </a:p>
            <a:p>
              <a:pPr algn="just">
                <a:lnSpc>
                  <a:spcPts val="4900"/>
                </a:lnSpc>
              </a:pPr>
              <a:r>
                <a:rPr lang="en-US" sz="3500" b="1">
                  <a:solidFill>
                    <a:srgbClr val="000000"/>
                  </a:solidFill>
                  <a:latin typeface="Roboto Condensed Bold"/>
                  <a:ea typeface="Roboto Condensed Bold"/>
                  <a:cs typeface="Roboto Condensed Bold"/>
                  <a:sym typeface="Roboto Condensed Bold"/>
                </a:rPr>
                <a:t>Bà Ba</a:t>
              </a:r>
              <a:r>
                <a:rPr lang="en-US" sz="3500">
                  <a:solidFill>
                    <a:srgbClr val="000000"/>
                  </a:solidFill>
                  <a:latin typeface="Roboto Condensed"/>
                  <a:ea typeface="Roboto Condensed"/>
                  <a:cs typeface="Roboto Condensed"/>
                  <a:sym typeface="Roboto Condensed"/>
                </a:rPr>
                <a:t> - Mình ơi, bây giờ làm thế nào hở mình?</a:t>
              </a:r>
            </a:p>
            <a:p>
              <a:pPr algn="just">
                <a:lnSpc>
                  <a:spcPts val="4900"/>
                </a:lnSpc>
              </a:pPr>
              <a:r>
                <a:rPr lang="en-US" sz="3500" b="1">
                  <a:solidFill>
                    <a:srgbClr val="000000"/>
                  </a:solidFill>
                  <a:latin typeface="Roboto Condensed Bold"/>
                  <a:ea typeface="Roboto Condensed Bold"/>
                  <a:cs typeface="Roboto Condensed Bold"/>
                  <a:sym typeface="Roboto Condensed Bold"/>
                </a:rPr>
                <a:t>Ông Chung</a:t>
              </a:r>
              <a:r>
                <a:rPr lang="en-US" sz="3500">
                  <a:solidFill>
                    <a:srgbClr val="000000"/>
                  </a:solidFill>
                  <a:latin typeface="Roboto Condensed"/>
                  <a:ea typeface="Roboto Condensed"/>
                  <a:cs typeface="Roboto Condensed"/>
                  <a:sym typeface="Roboto Condensed"/>
                </a:rPr>
                <a:t> - Không ngại!... Ta phải gọi tê-lê-phôn báo đốn... đồn cho lính xuống.</a:t>
              </a:r>
            </a:p>
            <a:p>
              <a:pPr algn="just">
                <a:lnSpc>
                  <a:spcPts val="4900"/>
                </a:lnSpc>
              </a:pPr>
              <a:r>
                <a:rPr lang="en-US" sz="3500" b="1">
                  <a:solidFill>
                    <a:srgbClr val="000000"/>
                  </a:solidFill>
                  <a:latin typeface="Roboto Condensed Bold"/>
                  <a:ea typeface="Roboto Condensed Bold"/>
                  <a:cs typeface="Roboto Condensed Bold"/>
                  <a:sym typeface="Roboto Condensed Bold"/>
                </a:rPr>
                <a:t>Bà Ba</a:t>
              </a:r>
              <a:r>
                <a:rPr lang="en-US" sz="3500">
                  <a:solidFill>
                    <a:srgbClr val="000000"/>
                  </a:solidFill>
                  <a:latin typeface="Roboto Condensed"/>
                  <a:ea typeface="Roboto Condensed"/>
                  <a:cs typeface="Roboto Condensed"/>
                  <a:sym typeface="Roboto Condensed"/>
                </a:rPr>
                <a:t> - Ngộ đồn người ta không xuống thì làm thế nào?</a:t>
              </a:r>
            </a:p>
            <a:p>
              <a:pPr algn="just">
                <a:lnSpc>
                  <a:spcPts val="4900"/>
                </a:lnSpc>
              </a:pPr>
              <a:r>
                <a:rPr lang="en-US" sz="3500" b="1">
                  <a:solidFill>
                    <a:srgbClr val="000000"/>
                  </a:solidFill>
                  <a:latin typeface="Roboto Condensed Bold"/>
                  <a:ea typeface="Roboto Condensed Bold"/>
                  <a:cs typeface="Roboto Condensed Bold"/>
                  <a:sym typeface="Roboto Condensed Bold"/>
                </a:rPr>
                <a:t>Ông Chung</a:t>
              </a:r>
              <a:r>
                <a:rPr lang="en-US" sz="3500">
                  <a:solidFill>
                    <a:srgbClr val="000000"/>
                  </a:solidFill>
                  <a:latin typeface="Roboto Condensed"/>
                  <a:ea typeface="Roboto Condensed"/>
                  <a:cs typeface="Roboto Condensed"/>
                  <a:sym typeface="Roboto Condensed"/>
                </a:rPr>
                <a:t> - Mình nói dở, sao đồn lại không xuống. Bổn phận của họ là phải bênh vực tính mệnh, tài sản cho mình chứ... Có sợ chỉ sợ họ không xuống kịp... thôi... A lô! A lô! Ông làm ơn cho tôi gặp quan đồn... Vâng, quan đồn... Ông chủ mỏ Tiêu Giao cần lắm... ông gọi ngay cho.</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pSp>
        <p:nvGrpSpPr>
          <p:cNvPr id="5" name="Group 5"/>
          <p:cNvGrpSpPr/>
          <p:nvPr/>
        </p:nvGrpSpPr>
        <p:grpSpPr>
          <a:xfrm>
            <a:off x="1170327" y="833432"/>
            <a:ext cx="7683696" cy="1661773"/>
            <a:chOff x="0" y="0"/>
            <a:chExt cx="10244928" cy="2215697"/>
          </a:xfrm>
        </p:grpSpPr>
        <p:sp>
          <p:nvSpPr>
            <p:cNvPr id="6" name="Freeform 6"/>
            <p:cNvSpPr/>
            <p:nvPr/>
          </p:nvSpPr>
          <p:spPr>
            <a:xfrm>
              <a:off x="0" y="0"/>
              <a:ext cx="10244928" cy="2215697"/>
            </a:xfrm>
            <a:custGeom>
              <a:avLst/>
              <a:gdLst/>
              <a:ahLst/>
              <a:cxnLst/>
              <a:rect l="l" t="t" r="r" b="b"/>
              <a:pathLst>
                <a:path w="10244928" h="2215697">
                  <a:moveTo>
                    <a:pt x="0" y="0"/>
                  </a:moveTo>
                  <a:lnTo>
                    <a:pt x="10244928" y="0"/>
                  </a:lnTo>
                  <a:lnTo>
                    <a:pt x="10244928" y="2215697"/>
                  </a:lnTo>
                  <a:lnTo>
                    <a:pt x="0" y="2215697"/>
                  </a:lnTo>
                  <a:close/>
                </a:path>
              </a:pathLst>
            </a:custGeom>
            <a:solidFill>
              <a:srgbClr val="000000">
                <a:alpha val="0"/>
              </a:srgbClr>
            </a:solidFill>
          </p:spPr>
          <p:txBody>
            <a:bodyPr/>
            <a:lstStyle/>
            <a:p>
              <a:endParaRPr lang="en-US"/>
            </a:p>
          </p:txBody>
        </p:sp>
        <p:sp>
          <p:nvSpPr>
            <p:cNvPr id="7" name="TextBox 7"/>
            <p:cNvSpPr txBox="1"/>
            <p:nvPr/>
          </p:nvSpPr>
          <p:spPr>
            <a:xfrm>
              <a:off x="0" y="-123825"/>
              <a:ext cx="10244928" cy="2339522"/>
            </a:xfrm>
            <a:prstGeom prst="rect">
              <a:avLst/>
            </a:prstGeom>
          </p:spPr>
          <p:txBody>
            <a:bodyPr lIns="0" tIns="0" rIns="0" bIns="0" rtlCol="0" anchor="t"/>
            <a:lstStyle/>
            <a:p>
              <a:pPr algn="ctr">
                <a:lnSpc>
                  <a:spcPts val="6177"/>
                </a:lnSpc>
              </a:pPr>
              <a:r>
                <a:rPr lang="en-US" sz="4412">
                  <a:solidFill>
                    <a:srgbClr val="6E2311"/>
                  </a:solidFill>
                  <a:latin typeface="#9Slide07 Crocante"/>
                  <a:ea typeface="#9Slide07 Crocante"/>
                  <a:cs typeface="#9Slide07 Crocante"/>
                  <a:sym typeface="#9Slide07 Crocante"/>
                </a:rPr>
                <a:t>ĐỌC DIỄN CẢM ĐOẠN KỊCH</a:t>
              </a:r>
            </a:p>
            <a:p>
              <a:pPr algn="ctr">
                <a:lnSpc>
                  <a:spcPts val="6177"/>
                </a:lnSpc>
              </a:pPr>
              <a:endParaRPr lang="en-US" sz="4412">
                <a:solidFill>
                  <a:srgbClr val="6E2311"/>
                </a:solidFill>
                <a:latin typeface="#9Slide07 Crocante"/>
                <a:ea typeface="#9Slide07 Crocante"/>
                <a:cs typeface="#9Slide07 Crocante"/>
                <a:sym typeface="#9Slide07 Crocante"/>
              </a:endParaRPr>
            </a:p>
          </p:txBody>
        </p:sp>
      </p:grpSp>
      <p:sp>
        <p:nvSpPr>
          <p:cNvPr id="8" name="Freeform 8"/>
          <p:cNvSpPr/>
          <p:nvPr/>
        </p:nvSpPr>
        <p:spPr>
          <a:xfrm>
            <a:off x="1435402" y="1664319"/>
            <a:ext cx="11506142" cy="7635894"/>
          </a:xfrm>
          <a:custGeom>
            <a:avLst/>
            <a:gdLst/>
            <a:ahLst/>
            <a:cxnLst/>
            <a:rect l="l" t="t" r="r" b="b"/>
            <a:pathLst>
              <a:path w="11506142" h="7635894">
                <a:moveTo>
                  <a:pt x="0" y="0"/>
                </a:moveTo>
                <a:lnTo>
                  <a:pt x="11506143" y="0"/>
                </a:lnTo>
                <a:lnTo>
                  <a:pt x="11506143" y="7635894"/>
                </a:lnTo>
                <a:lnTo>
                  <a:pt x="0" y="7635894"/>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sp>
        <p:nvSpPr>
          <p:cNvPr id="9" name="Freeform 9"/>
          <p:cNvSpPr/>
          <p:nvPr/>
        </p:nvSpPr>
        <p:spPr>
          <a:xfrm>
            <a:off x="5267949" y="1664319"/>
            <a:ext cx="11506142" cy="7635894"/>
          </a:xfrm>
          <a:custGeom>
            <a:avLst/>
            <a:gdLst/>
            <a:ahLst/>
            <a:cxnLst/>
            <a:rect l="l" t="t" r="r" b="b"/>
            <a:pathLst>
              <a:path w="11506142" h="7635894">
                <a:moveTo>
                  <a:pt x="0" y="0"/>
                </a:moveTo>
                <a:lnTo>
                  <a:pt x="11506143" y="0"/>
                </a:lnTo>
                <a:lnTo>
                  <a:pt x="11506143" y="7635894"/>
                </a:lnTo>
                <a:lnTo>
                  <a:pt x="0" y="7635894"/>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grpSp>
        <p:nvGrpSpPr>
          <p:cNvPr id="10" name="Group 10"/>
          <p:cNvGrpSpPr/>
          <p:nvPr/>
        </p:nvGrpSpPr>
        <p:grpSpPr>
          <a:xfrm>
            <a:off x="1911620" y="2008455"/>
            <a:ext cx="14479212" cy="6947621"/>
            <a:chOff x="0" y="0"/>
            <a:chExt cx="18175288" cy="8721125"/>
          </a:xfrm>
        </p:grpSpPr>
        <p:sp>
          <p:nvSpPr>
            <p:cNvPr id="11" name="Freeform 11"/>
            <p:cNvSpPr/>
            <p:nvPr/>
          </p:nvSpPr>
          <p:spPr>
            <a:xfrm>
              <a:off x="0" y="0"/>
              <a:ext cx="18175289" cy="8721125"/>
            </a:xfrm>
            <a:custGeom>
              <a:avLst/>
              <a:gdLst/>
              <a:ahLst/>
              <a:cxnLst/>
              <a:rect l="l" t="t" r="r" b="b"/>
              <a:pathLst>
                <a:path w="18175289" h="8721125">
                  <a:moveTo>
                    <a:pt x="0" y="0"/>
                  </a:moveTo>
                  <a:lnTo>
                    <a:pt x="18175289" y="0"/>
                  </a:lnTo>
                  <a:lnTo>
                    <a:pt x="18175289" y="8721125"/>
                  </a:lnTo>
                  <a:lnTo>
                    <a:pt x="0" y="8721125"/>
                  </a:lnTo>
                  <a:close/>
                </a:path>
              </a:pathLst>
            </a:custGeom>
            <a:solidFill>
              <a:srgbClr val="000000">
                <a:alpha val="0"/>
              </a:srgbClr>
            </a:solidFill>
          </p:spPr>
          <p:txBody>
            <a:bodyPr/>
            <a:lstStyle/>
            <a:p>
              <a:endParaRPr lang="en-US"/>
            </a:p>
          </p:txBody>
        </p:sp>
        <p:sp>
          <p:nvSpPr>
            <p:cNvPr id="12" name="TextBox 12"/>
            <p:cNvSpPr txBox="1"/>
            <p:nvPr/>
          </p:nvSpPr>
          <p:spPr>
            <a:xfrm>
              <a:off x="0" y="-85725"/>
              <a:ext cx="18175288" cy="8806850"/>
            </a:xfrm>
            <a:prstGeom prst="rect">
              <a:avLst/>
            </a:prstGeom>
          </p:spPr>
          <p:txBody>
            <a:bodyPr lIns="0" tIns="0" rIns="0" bIns="0" rtlCol="0" anchor="t"/>
            <a:lstStyle/>
            <a:p>
              <a:pPr algn="just">
                <a:lnSpc>
                  <a:spcPts val="4900"/>
                </a:lnSpc>
              </a:pPr>
              <a:r>
                <a:rPr lang="en-US" sz="3500" b="1">
                  <a:solidFill>
                    <a:srgbClr val="000000"/>
                  </a:solidFill>
                  <a:latin typeface="Roboto Condensed Bold"/>
                  <a:ea typeface="Roboto Condensed Bold"/>
                  <a:cs typeface="Roboto Condensed Bold"/>
                  <a:sym typeface="Roboto Condensed Bold"/>
                </a:rPr>
                <a:t>Tiếng ở dưới đường</a:t>
              </a:r>
              <a:r>
                <a:rPr lang="en-US" sz="3500">
                  <a:solidFill>
                    <a:srgbClr val="000000"/>
                  </a:solidFill>
                  <a:latin typeface="Roboto Condensed"/>
                  <a:ea typeface="Roboto Condensed"/>
                  <a:cs typeface="Roboto Condensed"/>
                  <a:sym typeface="Roboto Condensed"/>
                </a:rPr>
                <a:t> - Im!... Im!... Im!... Có người ra cửa sổ... Ông chủ!... A... a... a... ông chủ! Im... im... để mà nói... Anh em hãy im đi!... Để nói... Im!...Im...! Ông chủ đem anh em chúng tôi ra đất rừng rú này... rồi bỏ chúng tôi chết đói hay sao?</a:t>
              </a:r>
            </a:p>
            <a:p>
              <a:pPr algn="just">
                <a:lnSpc>
                  <a:spcPts val="4900"/>
                </a:lnSpc>
              </a:pPr>
              <a:r>
                <a:rPr lang="en-US" sz="3500" b="1">
                  <a:solidFill>
                    <a:srgbClr val="000000"/>
                  </a:solidFill>
                  <a:latin typeface="Roboto Condensed Bold"/>
                  <a:ea typeface="Roboto Condensed Bold"/>
                  <a:cs typeface="Roboto Condensed Bold"/>
                  <a:sym typeface="Roboto Condensed Bold"/>
                </a:rPr>
                <a:t>Ông Chung </a:t>
              </a:r>
              <a:r>
                <a:rPr lang="en-US" sz="3500">
                  <a:solidFill>
                    <a:srgbClr val="000000"/>
                  </a:solidFill>
                  <a:latin typeface="Roboto Condensed"/>
                  <a:ea typeface="Roboto Condensed"/>
                  <a:cs typeface="Roboto Condensed"/>
                  <a:sym typeface="Roboto Condensed"/>
                </a:rPr>
                <a:t>- Các anh đừng có nói bậy... Ai bỏ các anh em chết đói? Nếu các anh đi làm ăn cẩn thận, có ngày nào không phát gạo, phát hàng. Tại các anh không muốn làm nữa nên bắt buộc tôi phải làm như vậy. Công việc của tôi không phải chuyện chơi...</a:t>
              </a:r>
            </a:p>
            <a:p>
              <a:pPr algn="just">
                <a:lnSpc>
                  <a:spcPts val="4900"/>
                </a:lnSpc>
              </a:pPr>
              <a:r>
                <a:rPr lang="en-US" sz="3500" b="1">
                  <a:solidFill>
                    <a:srgbClr val="000000"/>
                  </a:solidFill>
                  <a:latin typeface="Roboto Condensed Bold"/>
                  <a:ea typeface="Roboto Condensed Bold"/>
                  <a:cs typeface="Roboto Condensed Bold"/>
                  <a:sym typeface="Roboto Condensed Bold"/>
                </a:rPr>
                <a:t>Tiếng ở dưới đường</a:t>
              </a:r>
              <a:r>
                <a:rPr lang="en-US" sz="3500">
                  <a:solidFill>
                    <a:srgbClr val="000000"/>
                  </a:solidFill>
                  <a:latin typeface="Roboto Condensed"/>
                  <a:ea typeface="Roboto Condensed"/>
                  <a:cs typeface="Roboto Condensed"/>
                  <a:sym typeface="Roboto Condensed"/>
                </a:rPr>
                <a:t> - Anh em chúng tôi phải đình công là vì ông phát gạo kém, gạo xấu, không ăn được, cá mắm thối... Chúng tôi kêu thì cai lại đánh đập chúng tôi... Ông là ông chủ làm gì cũng được, nhưng ông phải thương đến những kẻ nghèo khó, hai sương một nắng đổi bát mồ hôi lấy bát cơm...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grpSp>
        <p:nvGrpSpPr>
          <p:cNvPr id="5" name="Group 5"/>
          <p:cNvGrpSpPr/>
          <p:nvPr/>
        </p:nvGrpSpPr>
        <p:grpSpPr>
          <a:xfrm>
            <a:off x="1170327" y="833432"/>
            <a:ext cx="7683696" cy="1661773"/>
            <a:chOff x="0" y="0"/>
            <a:chExt cx="10244928" cy="2215697"/>
          </a:xfrm>
        </p:grpSpPr>
        <p:sp>
          <p:nvSpPr>
            <p:cNvPr id="6" name="Freeform 6"/>
            <p:cNvSpPr/>
            <p:nvPr/>
          </p:nvSpPr>
          <p:spPr>
            <a:xfrm>
              <a:off x="0" y="0"/>
              <a:ext cx="10244928" cy="2215697"/>
            </a:xfrm>
            <a:custGeom>
              <a:avLst/>
              <a:gdLst/>
              <a:ahLst/>
              <a:cxnLst/>
              <a:rect l="l" t="t" r="r" b="b"/>
              <a:pathLst>
                <a:path w="10244928" h="2215697">
                  <a:moveTo>
                    <a:pt x="0" y="0"/>
                  </a:moveTo>
                  <a:lnTo>
                    <a:pt x="10244928" y="0"/>
                  </a:lnTo>
                  <a:lnTo>
                    <a:pt x="10244928" y="2215697"/>
                  </a:lnTo>
                  <a:lnTo>
                    <a:pt x="0" y="2215697"/>
                  </a:lnTo>
                  <a:close/>
                </a:path>
              </a:pathLst>
            </a:custGeom>
            <a:solidFill>
              <a:srgbClr val="000000">
                <a:alpha val="0"/>
              </a:srgbClr>
            </a:solidFill>
          </p:spPr>
          <p:txBody>
            <a:bodyPr/>
            <a:lstStyle/>
            <a:p>
              <a:endParaRPr lang="en-US"/>
            </a:p>
          </p:txBody>
        </p:sp>
        <p:sp>
          <p:nvSpPr>
            <p:cNvPr id="7" name="TextBox 7"/>
            <p:cNvSpPr txBox="1"/>
            <p:nvPr/>
          </p:nvSpPr>
          <p:spPr>
            <a:xfrm>
              <a:off x="0" y="-123825"/>
              <a:ext cx="10244928" cy="2339522"/>
            </a:xfrm>
            <a:prstGeom prst="rect">
              <a:avLst/>
            </a:prstGeom>
          </p:spPr>
          <p:txBody>
            <a:bodyPr lIns="0" tIns="0" rIns="0" bIns="0" rtlCol="0" anchor="t"/>
            <a:lstStyle/>
            <a:p>
              <a:pPr algn="ctr">
                <a:lnSpc>
                  <a:spcPts val="6177"/>
                </a:lnSpc>
              </a:pPr>
              <a:r>
                <a:rPr lang="en-US" sz="4412">
                  <a:solidFill>
                    <a:srgbClr val="6E2311"/>
                  </a:solidFill>
                  <a:latin typeface="#9Slide07 Crocante"/>
                  <a:ea typeface="#9Slide07 Crocante"/>
                  <a:cs typeface="#9Slide07 Crocante"/>
                  <a:sym typeface="#9Slide07 Crocante"/>
                </a:rPr>
                <a:t>ĐỌC DIỄN CẢM ĐOẠN KỊCH</a:t>
              </a:r>
            </a:p>
            <a:p>
              <a:pPr algn="ctr">
                <a:lnSpc>
                  <a:spcPts val="6177"/>
                </a:lnSpc>
              </a:pPr>
              <a:endParaRPr lang="en-US" sz="4412">
                <a:solidFill>
                  <a:srgbClr val="6E2311"/>
                </a:solidFill>
                <a:latin typeface="#9Slide07 Crocante"/>
                <a:ea typeface="#9Slide07 Crocante"/>
                <a:cs typeface="#9Slide07 Crocante"/>
                <a:sym typeface="#9Slide07 Crocante"/>
              </a:endParaRPr>
            </a:p>
          </p:txBody>
        </p:sp>
      </p:grpSp>
      <p:sp>
        <p:nvSpPr>
          <p:cNvPr id="8" name="Freeform 8"/>
          <p:cNvSpPr/>
          <p:nvPr/>
        </p:nvSpPr>
        <p:spPr>
          <a:xfrm>
            <a:off x="1435402" y="1664319"/>
            <a:ext cx="11506142" cy="7635894"/>
          </a:xfrm>
          <a:custGeom>
            <a:avLst/>
            <a:gdLst/>
            <a:ahLst/>
            <a:cxnLst/>
            <a:rect l="l" t="t" r="r" b="b"/>
            <a:pathLst>
              <a:path w="11506142" h="7635894">
                <a:moveTo>
                  <a:pt x="0" y="0"/>
                </a:moveTo>
                <a:lnTo>
                  <a:pt x="11506143" y="0"/>
                </a:lnTo>
                <a:lnTo>
                  <a:pt x="11506143" y="7635894"/>
                </a:lnTo>
                <a:lnTo>
                  <a:pt x="0" y="7635894"/>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sp>
        <p:nvSpPr>
          <p:cNvPr id="9" name="Freeform 9"/>
          <p:cNvSpPr/>
          <p:nvPr/>
        </p:nvSpPr>
        <p:spPr>
          <a:xfrm>
            <a:off x="5267949" y="1664319"/>
            <a:ext cx="11506142" cy="7635894"/>
          </a:xfrm>
          <a:custGeom>
            <a:avLst/>
            <a:gdLst/>
            <a:ahLst/>
            <a:cxnLst/>
            <a:rect l="l" t="t" r="r" b="b"/>
            <a:pathLst>
              <a:path w="11506142" h="7635894">
                <a:moveTo>
                  <a:pt x="0" y="0"/>
                </a:moveTo>
                <a:lnTo>
                  <a:pt x="11506143" y="0"/>
                </a:lnTo>
                <a:lnTo>
                  <a:pt x="11506143" y="7635894"/>
                </a:lnTo>
                <a:lnTo>
                  <a:pt x="0" y="7635894"/>
                </a:lnTo>
                <a:lnTo>
                  <a:pt x="0" y="0"/>
                </a:lnTo>
                <a:close/>
              </a:path>
            </a:pathLst>
          </a:custGeom>
          <a:blipFill>
            <a:blip r:embed="rId7">
              <a:extLst>
                <a:ext uri="{96DAC541-7B7A-43D3-8B79-37D633B846F1}">
                  <asvg:svgBlip xmlns:asvg="http://schemas.microsoft.com/office/drawing/2016/SVG/main" r:embed="rId8"/>
                </a:ext>
              </a:extLst>
            </a:blip>
            <a:stretch>
              <a:fillRect t="-40" b="-40"/>
            </a:stretch>
          </a:blipFill>
        </p:spPr>
        <p:txBody>
          <a:bodyPr/>
          <a:lstStyle/>
          <a:p>
            <a:endParaRPr lang="en-US"/>
          </a:p>
        </p:txBody>
      </p:sp>
      <p:grpSp>
        <p:nvGrpSpPr>
          <p:cNvPr id="10" name="Group 10"/>
          <p:cNvGrpSpPr/>
          <p:nvPr/>
        </p:nvGrpSpPr>
        <p:grpSpPr>
          <a:xfrm>
            <a:off x="1911620" y="2667945"/>
            <a:ext cx="14479212" cy="5628643"/>
            <a:chOff x="0" y="0"/>
            <a:chExt cx="18175288" cy="7065453"/>
          </a:xfrm>
        </p:grpSpPr>
        <p:sp>
          <p:nvSpPr>
            <p:cNvPr id="11" name="Freeform 11"/>
            <p:cNvSpPr/>
            <p:nvPr/>
          </p:nvSpPr>
          <p:spPr>
            <a:xfrm>
              <a:off x="0" y="0"/>
              <a:ext cx="18175289" cy="7065453"/>
            </a:xfrm>
            <a:custGeom>
              <a:avLst/>
              <a:gdLst/>
              <a:ahLst/>
              <a:cxnLst/>
              <a:rect l="l" t="t" r="r" b="b"/>
              <a:pathLst>
                <a:path w="18175289" h="7065453">
                  <a:moveTo>
                    <a:pt x="0" y="0"/>
                  </a:moveTo>
                  <a:lnTo>
                    <a:pt x="18175289" y="0"/>
                  </a:lnTo>
                  <a:lnTo>
                    <a:pt x="18175289" y="7065453"/>
                  </a:lnTo>
                  <a:lnTo>
                    <a:pt x="0" y="7065453"/>
                  </a:lnTo>
                  <a:close/>
                </a:path>
              </a:pathLst>
            </a:custGeom>
            <a:solidFill>
              <a:srgbClr val="000000">
                <a:alpha val="0"/>
              </a:srgbClr>
            </a:solidFill>
          </p:spPr>
          <p:txBody>
            <a:bodyPr/>
            <a:lstStyle/>
            <a:p>
              <a:endParaRPr lang="en-US"/>
            </a:p>
          </p:txBody>
        </p:sp>
        <p:sp>
          <p:nvSpPr>
            <p:cNvPr id="12" name="TextBox 12"/>
            <p:cNvSpPr txBox="1"/>
            <p:nvPr/>
          </p:nvSpPr>
          <p:spPr>
            <a:xfrm>
              <a:off x="0" y="-85725"/>
              <a:ext cx="18175288" cy="7151178"/>
            </a:xfrm>
            <a:prstGeom prst="rect">
              <a:avLst/>
            </a:prstGeom>
          </p:spPr>
          <p:txBody>
            <a:bodyPr lIns="0" tIns="0" rIns="0" bIns="0" rtlCol="0" anchor="t"/>
            <a:lstStyle/>
            <a:p>
              <a:pPr algn="just">
                <a:lnSpc>
                  <a:spcPts val="4900"/>
                </a:lnSpc>
              </a:pPr>
              <a:r>
                <a:rPr lang="en-US" sz="3500" b="1">
                  <a:solidFill>
                    <a:srgbClr val="000000"/>
                  </a:solidFill>
                  <a:latin typeface="Roboto Condensed Bold"/>
                  <a:ea typeface="Roboto Condensed Bold"/>
                  <a:cs typeface="Roboto Condensed Bold"/>
                  <a:sym typeface="Roboto Condensed Bold"/>
                </a:rPr>
                <a:t>Ong Chung - </a:t>
              </a:r>
              <a:r>
                <a:rPr lang="en-US" sz="3500">
                  <a:solidFill>
                    <a:srgbClr val="000000"/>
                  </a:solidFill>
                  <a:latin typeface="Roboto Condensed"/>
                  <a:ea typeface="Roboto Condensed"/>
                  <a:cs typeface="Roboto Condensed"/>
                  <a:sym typeface="Roboto Condensed"/>
                </a:rPr>
                <a:t>Các anh phải đói là vì các anh đình công, bỗng dưng, chẳng ai để các anh đói... Lần này là lần cuối cùng, tôi ra lệnh cho các anh, ai phải về trại ấy ngay lập tức, rồi tôi sẽ liệu... Nếu ai không nghe lời, còn đứng lảng vảng ở ngoài đường, lính ở đồn xuống ngay bây giờ, tôi sẽ hạ lệnh bắn về tội phiến loạn...</a:t>
              </a:r>
            </a:p>
            <a:p>
              <a:pPr algn="just">
                <a:lnSpc>
                  <a:spcPts val="4900"/>
                </a:lnSpc>
              </a:pPr>
              <a:r>
                <a:rPr lang="en-US" sz="3500" b="1">
                  <a:solidFill>
                    <a:srgbClr val="000000"/>
                  </a:solidFill>
                  <a:latin typeface="Roboto Condensed Bold"/>
                  <a:ea typeface="Roboto Condensed Bold"/>
                  <a:cs typeface="Roboto Condensed Bold"/>
                  <a:sym typeface="Roboto Condensed Bold"/>
                </a:rPr>
                <a:t>Tiếng ở dưới đường</a:t>
              </a:r>
              <a:r>
                <a:rPr lang="en-US" sz="3500">
                  <a:solidFill>
                    <a:srgbClr val="000000"/>
                  </a:solidFill>
                  <a:latin typeface="Roboto Condensed"/>
                  <a:ea typeface="Roboto Condensed"/>
                  <a:cs typeface="Roboto Condensed"/>
                  <a:sym typeface="Roboto Condensed"/>
                </a:rPr>
                <a:t> - Anh em ơi! Ông ấy gọi lính về để bắn chết anh em... Bắn thì bắn... không sợ... có giỏi thì cứ bắn chết cả đi xem nào... Anh em ơi! Đừng đợi lính đến, phá, phá cái nhà này đi cho ông... Phá... đốt... phá!</a:t>
              </a:r>
            </a:p>
            <a:p>
              <a:pPr algn="just">
                <a:lnSpc>
                  <a:spcPts val="4900"/>
                </a:lnSpc>
              </a:pPr>
              <a:r>
                <a:rPr lang="en-US" sz="3500" b="1">
                  <a:solidFill>
                    <a:srgbClr val="000000"/>
                  </a:solidFill>
                  <a:latin typeface="Roboto Condensed Bold"/>
                  <a:ea typeface="Roboto Condensed Bold"/>
                  <a:cs typeface="Roboto Condensed Bold"/>
                  <a:sym typeface="Roboto Condensed Bold"/>
                </a:rPr>
                <a:t>Bà Ba </a:t>
              </a:r>
              <a:r>
                <a:rPr lang="en-US" sz="3500">
                  <a:solidFill>
                    <a:srgbClr val="000000"/>
                  </a:solidFill>
                  <a:latin typeface="Roboto Condensed"/>
                  <a:ea typeface="Roboto Condensed"/>
                  <a:cs typeface="Roboto Condensed"/>
                  <a:sym typeface="Roboto Condensed"/>
                </a:rPr>
                <a:t>- Ối giời ơi, nó bắn chết chồng tôi rồi... Ông ơi! Ông ơi! Ông ơi! Ới ông ơi! Ới giời ơi! Giời đất ơi! Chồng tôi chết rồi! Có ai cứu chúng tôi... Ới giời ơi!...</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a:off x="-78450" y="-44200"/>
            <a:ext cx="18459352" cy="10383402"/>
          </a:xfrm>
          <a:custGeom>
            <a:avLst/>
            <a:gdLst/>
            <a:ahLst/>
            <a:cxnLst/>
            <a:rect l="l" t="t" r="r" b="b"/>
            <a:pathLst>
              <a:path w="18459352" h="10383402">
                <a:moveTo>
                  <a:pt x="0" y="0"/>
                </a:moveTo>
                <a:lnTo>
                  <a:pt x="18459352" y="0"/>
                </a:lnTo>
                <a:lnTo>
                  <a:pt x="18459352" y="10383402"/>
                </a:lnTo>
                <a:lnTo>
                  <a:pt x="0" y="10383402"/>
                </a:lnTo>
                <a:lnTo>
                  <a:pt x="0"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4412" y="4000"/>
            <a:ext cx="18283718" cy="10286998"/>
          </a:xfrm>
          <a:custGeom>
            <a:avLst/>
            <a:gdLst/>
            <a:ahLst/>
            <a:cxnLst/>
            <a:rect l="l" t="t" r="r" b="b"/>
            <a:pathLst>
              <a:path w="18283718" h="10286998">
                <a:moveTo>
                  <a:pt x="0" y="0"/>
                </a:moveTo>
                <a:lnTo>
                  <a:pt x="18283718" y="0"/>
                </a:lnTo>
                <a:lnTo>
                  <a:pt x="18283718" y="10286998"/>
                </a:lnTo>
                <a:lnTo>
                  <a:pt x="0" y="10286998"/>
                </a:lnTo>
                <a:lnTo>
                  <a:pt x="0" y="0"/>
                </a:lnTo>
                <a:close/>
              </a:path>
            </a:pathLst>
          </a:custGeom>
          <a:blipFill>
            <a:blip r:embed="rId6">
              <a:alphaModFix amt="82000"/>
            </a:blip>
            <a:stretch>
              <a:fillRect/>
            </a:stretch>
          </a:blipFill>
        </p:spPr>
        <p:txBody>
          <a:bodyPr/>
          <a:lstStyle/>
          <a:p>
            <a:endParaRPr lang="en-US"/>
          </a:p>
        </p:txBody>
      </p:sp>
      <p:sp>
        <p:nvSpPr>
          <p:cNvPr id="5" name="Freeform 5"/>
          <p:cNvSpPr/>
          <p:nvPr/>
        </p:nvSpPr>
        <p:spPr>
          <a:xfrm>
            <a:off x="-8496694" y="-8399448"/>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2096356" y="4025602"/>
            <a:ext cx="14688336" cy="14660844"/>
          </a:xfrm>
          <a:custGeom>
            <a:avLst/>
            <a:gdLst/>
            <a:ahLst/>
            <a:cxnLst/>
            <a:rect l="l" t="t" r="r" b="b"/>
            <a:pathLst>
              <a:path w="14688336" h="14660844">
                <a:moveTo>
                  <a:pt x="0" y="0"/>
                </a:moveTo>
                <a:lnTo>
                  <a:pt x="14688336" y="0"/>
                </a:lnTo>
                <a:lnTo>
                  <a:pt x="14688336" y="14660844"/>
                </a:lnTo>
                <a:lnTo>
                  <a:pt x="0" y="14660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396669">
            <a:off x="3858707" y="1867260"/>
            <a:ext cx="9597300" cy="6934049"/>
          </a:xfrm>
          <a:custGeom>
            <a:avLst/>
            <a:gdLst/>
            <a:ahLst/>
            <a:cxnLst/>
            <a:rect l="l" t="t" r="r" b="b"/>
            <a:pathLst>
              <a:path w="9597300" h="6934049">
                <a:moveTo>
                  <a:pt x="0" y="0"/>
                </a:moveTo>
                <a:lnTo>
                  <a:pt x="9597300" y="0"/>
                </a:lnTo>
                <a:lnTo>
                  <a:pt x="9597300" y="6934049"/>
                </a:lnTo>
                <a:lnTo>
                  <a:pt x="0" y="6934049"/>
                </a:lnTo>
                <a:lnTo>
                  <a:pt x="0" y="0"/>
                </a:lnTo>
                <a:close/>
              </a:path>
            </a:pathLst>
          </a:custGeom>
          <a:blipFill>
            <a:blip r:embed="rId9">
              <a:extLst>
                <a:ext uri="{96DAC541-7B7A-43D3-8B79-37D633B846F1}">
                  <asvg:svgBlip xmlns:asvg="http://schemas.microsoft.com/office/drawing/2016/SVG/main" r:embed="rId10"/>
                </a:ext>
              </a:extLst>
            </a:blip>
            <a:stretch>
              <a:fillRect t="-49" b="-49"/>
            </a:stretch>
          </a:blipFill>
        </p:spPr>
        <p:txBody>
          <a:bodyPr/>
          <a:lstStyle/>
          <a:p>
            <a:endParaRPr lang="en-US"/>
          </a:p>
        </p:txBody>
      </p:sp>
      <p:grpSp>
        <p:nvGrpSpPr>
          <p:cNvPr id="8" name="Group 8"/>
          <p:cNvGrpSpPr/>
          <p:nvPr/>
        </p:nvGrpSpPr>
        <p:grpSpPr>
          <a:xfrm>
            <a:off x="4539093" y="3529866"/>
            <a:ext cx="7824994" cy="3608837"/>
            <a:chOff x="0" y="0"/>
            <a:chExt cx="10433325" cy="4811783"/>
          </a:xfrm>
        </p:grpSpPr>
        <p:sp>
          <p:nvSpPr>
            <p:cNvPr id="9" name="Freeform 9"/>
            <p:cNvSpPr/>
            <p:nvPr/>
          </p:nvSpPr>
          <p:spPr>
            <a:xfrm>
              <a:off x="0" y="0"/>
              <a:ext cx="10433325" cy="4811783"/>
            </a:xfrm>
            <a:custGeom>
              <a:avLst/>
              <a:gdLst/>
              <a:ahLst/>
              <a:cxnLst/>
              <a:rect l="l" t="t" r="r" b="b"/>
              <a:pathLst>
                <a:path w="10433325" h="4811783">
                  <a:moveTo>
                    <a:pt x="0" y="0"/>
                  </a:moveTo>
                  <a:lnTo>
                    <a:pt x="10433325" y="0"/>
                  </a:lnTo>
                  <a:lnTo>
                    <a:pt x="10433325" y="4811783"/>
                  </a:lnTo>
                  <a:lnTo>
                    <a:pt x="0" y="4811783"/>
                  </a:lnTo>
                  <a:close/>
                </a:path>
              </a:pathLst>
            </a:custGeom>
            <a:solidFill>
              <a:srgbClr val="000000">
                <a:alpha val="0"/>
              </a:srgbClr>
            </a:solidFill>
          </p:spPr>
          <p:txBody>
            <a:bodyPr/>
            <a:lstStyle/>
            <a:p>
              <a:endParaRPr lang="en-US"/>
            </a:p>
          </p:txBody>
        </p:sp>
        <p:sp>
          <p:nvSpPr>
            <p:cNvPr id="10" name="TextBox 10"/>
            <p:cNvSpPr txBox="1"/>
            <p:nvPr/>
          </p:nvSpPr>
          <p:spPr>
            <a:xfrm>
              <a:off x="0" y="-76200"/>
              <a:ext cx="10433325" cy="4887983"/>
            </a:xfrm>
            <a:prstGeom prst="rect">
              <a:avLst/>
            </a:prstGeom>
          </p:spPr>
          <p:txBody>
            <a:bodyPr lIns="0" tIns="0" rIns="0" bIns="0" rtlCol="0" anchor="t"/>
            <a:lstStyle/>
            <a:p>
              <a:pPr algn="ctr">
                <a:lnSpc>
                  <a:spcPts val="5752"/>
                </a:lnSpc>
              </a:pPr>
              <a:r>
                <a:rPr lang="en-US" sz="4109">
                  <a:solidFill>
                    <a:srgbClr val="000000"/>
                  </a:solidFill>
                  <a:latin typeface="Roboto Condensed"/>
                  <a:ea typeface="Roboto Condensed"/>
                  <a:cs typeface="Roboto Condensed"/>
                  <a:sym typeface="Roboto Condensed"/>
                </a:rPr>
                <a:t>Sau khi nghe 3 bạn đọc xong, chúng ta rút ra được định hướng giọng đọc thoại của các nhân vật như thế nào? Các nhân vật có tâm trạng / cảm xúc ra sao?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B791"/>
        </a:solidFill>
        <a:effectLst/>
      </p:bgPr>
    </p:bg>
    <p:spTree>
      <p:nvGrpSpPr>
        <p:cNvPr id="1" name=""/>
        <p:cNvGrpSpPr/>
        <p:nvPr/>
      </p:nvGrpSpPr>
      <p:grpSpPr>
        <a:xfrm>
          <a:off x="0" y="0"/>
          <a:ext cx="0" cy="0"/>
          <a:chOff x="0" y="0"/>
          <a:chExt cx="0" cy="0"/>
        </a:xfrm>
      </p:grpSpPr>
      <p:sp>
        <p:nvSpPr>
          <p:cNvPr id="2" name="Freeform 2"/>
          <p:cNvSpPr/>
          <p:nvPr/>
        </p:nvSpPr>
        <p:spPr>
          <a:xfrm rot="-10800000" flipH="1">
            <a:off x="-78450" y="-44200"/>
            <a:ext cx="18459352" cy="10383402"/>
          </a:xfrm>
          <a:custGeom>
            <a:avLst/>
            <a:gdLst/>
            <a:ahLst/>
            <a:cxnLst/>
            <a:rect l="l" t="t" r="r" b="b"/>
            <a:pathLst>
              <a:path w="18459352" h="10383402">
                <a:moveTo>
                  <a:pt x="18459352" y="0"/>
                </a:moveTo>
                <a:lnTo>
                  <a:pt x="0" y="0"/>
                </a:lnTo>
                <a:lnTo>
                  <a:pt x="0" y="10383402"/>
                </a:lnTo>
                <a:lnTo>
                  <a:pt x="18459352" y="10383402"/>
                </a:lnTo>
                <a:lnTo>
                  <a:pt x="18459352" y="0"/>
                </a:lnTo>
                <a:close/>
              </a:path>
            </a:pathLst>
          </a:custGeom>
          <a:blipFill>
            <a:blip r:embed="rId3"/>
            <a:stretch>
              <a:fillRect/>
            </a:stretch>
          </a:blipFill>
        </p:spPr>
        <p:txBody>
          <a:bodyPr/>
          <a:lstStyle/>
          <a:p>
            <a:endParaRPr lang="en-US"/>
          </a:p>
        </p:txBody>
      </p:sp>
      <p:sp>
        <p:nvSpPr>
          <p:cNvPr id="3" name="Freeform 3"/>
          <p:cNvSpPr/>
          <p:nvPr/>
        </p:nvSpPr>
        <p:spPr>
          <a:xfrm>
            <a:off x="287534" y="294074"/>
            <a:ext cx="17712932" cy="9698852"/>
          </a:xfrm>
          <a:custGeom>
            <a:avLst/>
            <a:gdLst/>
            <a:ahLst/>
            <a:cxnLst/>
            <a:rect l="l" t="t" r="r" b="b"/>
            <a:pathLst>
              <a:path w="17712932" h="9698852">
                <a:moveTo>
                  <a:pt x="0" y="0"/>
                </a:moveTo>
                <a:lnTo>
                  <a:pt x="17712932" y="0"/>
                </a:lnTo>
                <a:lnTo>
                  <a:pt x="17712932" y="9698852"/>
                </a:lnTo>
                <a:lnTo>
                  <a:pt x="0" y="969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7112" y="4000"/>
            <a:ext cx="18283718" cy="10286998"/>
          </a:xfrm>
          <a:custGeom>
            <a:avLst/>
            <a:gdLst/>
            <a:ahLst/>
            <a:cxnLst/>
            <a:rect l="l" t="t" r="r" b="b"/>
            <a:pathLst>
              <a:path w="18283718" h="10286998">
                <a:moveTo>
                  <a:pt x="18283718" y="0"/>
                </a:moveTo>
                <a:lnTo>
                  <a:pt x="0" y="0"/>
                </a:lnTo>
                <a:lnTo>
                  <a:pt x="0" y="10286998"/>
                </a:lnTo>
                <a:lnTo>
                  <a:pt x="18283718" y="10286998"/>
                </a:lnTo>
                <a:lnTo>
                  <a:pt x="18283718" y="0"/>
                </a:lnTo>
                <a:close/>
              </a:path>
            </a:pathLst>
          </a:custGeom>
          <a:blipFill>
            <a:blip r:embed="rId6">
              <a:alphaModFix amt="82000"/>
            </a:blip>
            <a:stretch>
              <a:fillRect/>
            </a:stretch>
          </a:blipFill>
        </p:spPr>
        <p:txBody>
          <a:bodyPr/>
          <a:lstStyle/>
          <a:p>
            <a:endParaRPr lang="en-US"/>
          </a:p>
        </p:txBody>
      </p:sp>
      <p:sp>
        <p:nvSpPr>
          <p:cNvPr id="5" name="TextBox 5"/>
          <p:cNvSpPr txBox="1"/>
          <p:nvPr/>
        </p:nvSpPr>
        <p:spPr>
          <a:xfrm>
            <a:off x="1290901" y="741374"/>
            <a:ext cx="7200150" cy="923925"/>
          </a:xfrm>
          <a:prstGeom prst="rect">
            <a:avLst/>
          </a:prstGeom>
        </p:spPr>
        <p:txBody>
          <a:bodyPr lIns="0" tIns="0" rIns="0" bIns="0" rtlCol="0" anchor="t">
            <a:spAutoFit/>
          </a:bodyPr>
          <a:lstStyle/>
          <a:p>
            <a:pPr algn="l">
              <a:lnSpc>
                <a:spcPts val="7200"/>
              </a:lnSpc>
            </a:pPr>
            <a:r>
              <a:rPr lang="en-US" sz="6000">
                <a:solidFill>
                  <a:srgbClr val="3E1106"/>
                </a:solidFill>
                <a:latin typeface="Anton"/>
                <a:ea typeface="Anton"/>
                <a:cs typeface="Anton"/>
                <a:sym typeface="Anton"/>
              </a:rPr>
              <a:t>2. Đọc văn bản</a:t>
            </a:r>
          </a:p>
        </p:txBody>
      </p:sp>
      <p:sp>
        <p:nvSpPr>
          <p:cNvPr id="6" name="Freeform 6"/>
          <p:cNvSpPr/>
          <p:nvPr/>
        </p:nvSpPr>
        <p:spPr>
          <a:xfrm>
            <a:off x="1470183" y="3662530"/>
            <a:ext cx="5748593" cy="5116104"/>
          </a:xfrm>
          <a:custGeom>
            <a:avLst/>
            <a:gdLst/>
            <a:ahLst/>
            <a:cxnLst/>
            <a:rect l="l" t="t" r="r" b="b"/>
            <a:pathLst>
              <a:path w="5748593" h="5116104">
                <a:moveTo>
                  <a:pt x="0" y="0"/>
                </a:moveTo>
                <a:lnTo>
                  <a:pt x="5748593" y="0"/>
                </a:lnTo>
                <a:lnTo>
                  <a:pt x="5748593" y="5116104"/>
                </a:lnTo>
                <a:lnTo>
                  <a:pt x="0" y="5116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 name="Group 7"/>
          <p:cNvGrpSpPr/>
          <p:nvPr/>
        </p:nvGrpSpPr>
        <p:grpSpPr>
          <a:xfrm>
            <a:off x="1460658" y="4440181"/>
            <a:ext cx="5335835" cy="2989967"/>
            <a:chOff x="0" y="0"/>
            <a:chExt cx="7114447" cy="3986623"/>
          </a:xfrm>
        </p:grpSpPr>
        <p:sp>
          <p:nvSpPr>
            <p:cNvPr id="8" name="Freeform 8"/>
            <p:cNvSpPr/>
            <p:nvPr/>
          </p:nvSpPr>
          <p:spPr>
            <a:xfrm>
              <a:off x="0" y="0"/>
              <a:ext cx="7114446" cy="3986623"/>
            </a:xfrm>
            <a:custGeom>
              <a:avLst/>
              <a:gdLst/>
              <a:ahLst/>
              <a:cxnLst/>
              <a:rect l="l" t="t" r="r" b="b"/>
              <a:pathLst>
                <a:path w="7114446" h="3986623">
                  <a:moveTo>
                    <a:pt x="0" y="0"/>
                  </a:moveTo>
                  <a:lnTo>
                    <a:pt x="7114446" y="0"/>
                  </a:lnTo>
                  <a:lnTo>
                    <a:pt x="7114446" y="3986623"/>
                  </a:lnTo>
                  <a:lnTo>
                    <a:pt x="0" y="3986623"/>
                  </a:lnTo>
                  <a:close/>
                </a:path>
              </a:pathLst>
            </a:custGeom>
            <a:solidFill>
              <a:srgbClr val="000000">
                <a:alpha val="0"/>
              </a:srgbClr>
            </a:solidFill>
          </p:spPr>
          <p:txBody>
            <a:bodyPr/>
            <a:lstStyle/>
            <a:p>
              <a:endParaRPr lang="en-US"/>
            </a:p>
          </p:txBody>
        </p:sp>
        <p:sp>
          <p:nvSpPr>
            <p:cNvPr id="9" name="TextBox 9"/>
            <p:cNvSpPr txBox="1"/>
            <p:nvPr/>
          </p:nvSpPr>
          <p:spPr>
            <a:xfrm>
              <a:off x="0" y="-76200"/>
              <a:ext cx="7114447" cy="4062823"/>
            </a:xfrm>
            <a:prstGeom prst="rect">
              <a:avLst/>
            </a:prstGeom>
          </p:spPr>
          <p:txBody>
            <a:bodyPr lIns="0" tIns="0" rIns="0" bIns="0" rtlCol="0" anchor="t"/>
            <a:lstStyle/>
            <a:p>
              <a:pPr algn="ctr">
                <a:lnSpc>
                  <a:spcPts val="4759"/>
                </a:lnSpc>
              </a:pPr>
              <a:r>
                <a:rPr lang="en-US" sz="3400" b="1">
                  <a:solidFill>
                    <a:srgbClr val="000000"/>
                  </a:solidFill>
                  <a:latin typeface="Roboto Condensed Bold"/>
                  <a:ea typeface="Roboto Condensed Bold"/>
                  <a:cs typeface="Roboto Condensed Bold"/>
                  <a:sym typeface="Roboto Condensed Bold"/>
                </a:rPr>
                <a:t>Định hướng giọng đọc:</a:t>
              </a:r>
            </a:p>
            <a:p>
              <a:pPr marL="777240" lvl="2" indent="-259080" algn="just">
                <a:lnSpc>
                  <a:spcPts val="4759"/>
                </a:lnSpc>
                <a:buFont typeface="Arial"/>
                <a:buChar char="⚬"/>
              </a:pPr>
              <a:r>
                <a:rPr lang="en-US" sz="3400">
                  <a:solidFill>
                    <a:srgbClr val="000000"/>
                  </a:solidFill>
                  <a:latin typeface="Roboto Condensed"/>
                  <a:ea typeface="Roboto Condensed"/>
                  <a:cs typeface="Roboto Condensed"/>
                  <a:sym typeface="Roboto Condensed"/>
                </a:rPr>
                <a:t>Bực tức, phẫn nộ.</a:t>
              </a:r>
            </a:p>
            <a:p>
              <a:pPr marL="777239" lvl="2" indent="-259080" algn="just">
                <a:lnSpc>
                  <a:spcPts val="4759"/>
                </a:lnSpc>
                <a:buFont typeface="Arial"/>
                <a:buChar char="⚬"/>
              </a:pPr>
              <a:r>
                <a:rPr lang="en-US" sz="3399">
                  <a:solidFill>
                    <a:srgbClr val="000000"/>
                  </a:solidFill>
                  <a:latin typeface="Roboto Condensed"/>
                  <a:ea typeface="Roboto Condensed"/>
                  <a:cs typeface="Roboto Condensed"/>
                  <a:sym typeface="Roboto Condensed"/>
                </a:rPr>
                <a:t>Tức giận, uy hiếp, đe dọa.</a:t>
              </a:r>
            </a:p>
            <a:p>
              <a:pPr marL="777240" lvl="2" indent="-259080" algn="just">
                <a:lnSpc>
                  <a:spcPts val="4759"/>
                </a:lnSpc>
                <a:buFont typeface="Arial"/>
                <a:buChar char="⚬"/>
              </a:pPr>
              <a:r>
                <a:rPr lang="en-US" sz="3400">
                  <a:solidFill>
                    <a:srgbClr val="000000"/>
                  </a:solidFill>
                  <a:latin typeface="Roboto Condensed"/>
                  <a:ea typeface="Roboto Condensed"/>
                  <a:cs typeface="Roboto Condensed"/>
                  <a:sym typeface="Roboto Condensed"/>
                </a:rPr>
                <a:t>Hốt hoảng, lo sợ.</a:t>
              </a:r>
            </a:p>
          </p:txBody>
        </p:sp>
      </p:grpSp>
      <p:graphicFrame>
        <p:nvGraphicFramePr>
          <p:cNvPr id="10" name="Table 10"/>
          <p:cNvGraphicFramePr>
            <a:graphicFrameLocks noGrp="1"/>
          </p:cNvGraphicFramePr>
          <p:nvPr/>
        </p:nvGraphicFramePr>
        <p:xfrm>
          <a:off x="6980566" y="2747331"/>
          <a:ext cx="10765502" cy="6701465"/>
        </p:xfrm>
        <a:graphic>
          <a:graphicData uri="http://schemas.openxmlformats.org/drawingml/2006/table">
            <a:tbl>
              <a:tblPr/>
              <a:tblGrid>
                <a:gridCol w="7335774">
                  <a:extLst>
                    <a:ext uri="{9D8B030D-6E8A-4147-A177-3AD203B41FA5}">
                      <a16:colId xmlns:a16="http://schemas.microsoft.com/office/drawing/2014/main" val="20000"/>
                    </a:ext>
                  </a:extLst>
                </a:gridCol>
                <a:gridCol w="1550070">
                  <a:extLst>
                    <a:ext uri="{9D8B030D-6E8A-4147-A177-3AD203B41FA5}">
                      <a16:colId xmlns:a16="http://schemas.microsoft.com/office/drawing/2014/main" val="20001"/>
                    </a:ext>
                  </a:extLst>
                </a:gridCol>
                <a:gridCol w="1879658">
                  <a:extLst>
                    <a:ext uri="{9D8B030D-6E8A-4147-A177-3AD203B41FA5}">
                      <a16:colId xmlns:a16="http://schemas.microsoft.com/office/drawing/2014/main" val="20002"/>
                    </a:ext>
                  </a:extLst>
                </a:gridCol>
              </a:tblGrid>
              <a:tr h="1095913">
                <a:tc>
                  <a:txBody>
                    <a:bodyPr/>
                    <a:lstStyle/>
                    <a:p>
                      <a:pPr algn="ctr">
                        <a:lnSpc>
                          <a:spcPts val="4899"/>
                        </a:lnSpc>
                        <a:defRPr/>
                      </a:pPr>
                      <a:r>
                        <a:rPr lang="en-US" sz="3499" b="1">
                          <a:solidFill>
                            <a:srgbClr val="000000"/>
                          </a:solidFill>
                          <a:latin typeface="Roboto Condensed Bold"/>
                          <a:ea typeface="Roboto Condensed Bold"/>
                          <a:cs typeface="Roboto Condensed Bold"/>
                          <a:sym typeface="Roboto Condensed Bold"/>
                        </a:rPr>
                        <a:t> Tiêu chí</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D0B085"/>
                    </a:solidFill>
                  </a:tcPr>
                </a:tc>
                <a:tc>
                  <a:txBody>
                    <a:bodyPr/>
                    <a:lstStyle/>
                    <a:p>
                      <a:pPr algn="ctr">
                        <a:lnSpc>
                          <a:spcPts val="4899"/>
                        </a:lnSpc>
                        <a:defRPr/>
                      </a:pPr>
                      <a:r>
                        <a:rPr lang="en-US" sz="3499" b="1">
                          <a:solidFill>
                            <a:srgbClr val="000000"/>
                          </a:solidFill>
                          <a:latin typeface="Roboto Condensed Bold"/>
                          <a:ea typeface="Roboto Condensed Bold"/>
                          <a:cs typeface="Roboto Condensed Bold"/>
                          <a:sym typeface="Roboto Condensed Bold"/>
                        </a:rPr>
                        <a:t> Có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D0B085"/>
                    </a:solidFill>
                  </a:tcPr>
                </a:tc>
                <a:tc>
                  <a:txBody>
                    <a:bodyPr/>
                    <a:lstStyle/>
                    <a:p>
                      <a:pPr algn="ctr">
                        <a:lnSpc>
                          <a:spcPts val="4899"/>
                        </a:lnSpc>
                        <a:defRPr/>
                      </a:pPr>
                      <a:r>
                        <a:rPr lang="en-US" sz="3499" b="1">
                          <a:solidFill>
                            <a:srgbClr val="000000"/>
                          </a:solidFill>
                          <a:latin typeface="Roboto Condensed Bold"/>
                          <a:ea typeface="Roboto Condensed Bold"/>
                          <a:cs typeface="Roboto Condensed Bold"/>
                          <a:sym typeface="Roboto Condensed Bold"/>
                        </a:rPr>
                        <a:t> Không</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D0B085"/>
                    </a:solidFill>
                  </a:tcPr>
                </a:tc>
                <a:extLst>
                  <a:ext uri="{0D108BD9-81ED-4DB2-BD59-A6C34878D82A}">
                    <a16:rowId xmlns:a16="http://schemas.microsoft.com/office/drawing/2014/main" val="10000"/>
                  </a:ext>
                </a:extLst>
              </a:tr>
              <a:tr h="1090500">
                <a:tc>
                  <a:txBody>
                    <a:bodyPr/>
                    <a:lstStyle/>
                    <a:p>
                      <a:pPr algn="just">
                        <a:lnSpc>
                          <a:spcPts val="4899"/>
                        </a:lnSpc>
                        <a:defRPr/>
                      </a:pPr>
                      <a:r>
                        <a:rPr lang="en-US" sz="3499">
                          <a:solidFill>
                            <a:srgbClr val="000000"/>
                          </a:solidFill>
                          <a:latin typeface="Roboto Condensed"/>
                          <a:ea typeface="Roboto Condensed"/>
                          <a:cs typeface="Roboto Condensed"/>
                          <a:sym typeface="Roboto Condensed"/>
                        </a:rPr>
                        <a:t>Đọc trôi chảy, không bỏ từ, thêm từ.</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extLst>
                  <a:ext uri="{0D108BD9-81ED-4DB2-BD59-A6C34878D82A}">
                    <a16:rowId xmlns:a16="http://schemas.microsoft.com/office/drawing/2014/main" val="10001"/>
                  </a:ext>
                </a:extLst>
              </a:tr>
              <a:tr h="1712276">
                <a:tc>
                  <a:txBody>
                    <a:bodyPr/>
                    <a:lstStyle/>
                    <a:p>
                      <a:pPr algn="just">
                        <a:lnSpc>
                          <a:spcPts val="4899"/>
                        </a:lnSpc>
                        <a:defRPr/>
                      </a:pPr>
                      <a:r>
                        <a:rPr lang="en-US" sz="3499">
                          <a:solidFill>
                            <a:srgbClr val="000000"/>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extLst>
                  <a:ext uri="{0D108BD9-81ED-4DB2-BD59-A6C34878D82A}">
                    <a16:rowId xmlns:a16="http://schemas.microsoft.com/office/drawing/2014/main" val="10002"/>
                  </a:ext>
                </a:extLst>
              </a:tr>
              <a:tr h="1090500">
                <a:tc>
                  <a:txBody>
                    <a:bodyPr/>
                    <a:lstStyle/>
                    <a:p>
                      <a:pPr algn="just">
                        <a:lnSpc>
                          <a:spcPts val="4899"/>
                        </a:lnSpc>
                        <a:defRPr/>
                      </a:pPr>
                      <a:r>
                        <a:rPr lang="en-US" sz="3499">
                          <a:solidFill>
                            <a:srgbClr val="000000"/>
                          </a:solidFill>
                          <a:latin typeface="Roboto Condensed"/>
                          <a:ea typeface="Roboto Condensed"/>
                          <a:cs typeface="Roboto Condensed"/>
                          <a:sym typeface="Roboto Condensed"/>
                        </a:rPr>
                        <a:t>Tốc độ đọc phù hợp.</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extLst>
                  <a:ext uri="{0D108BD9-81ED-4DB2-BD59-A6C34878D82A}">
                    <a16:rowId xmlns:a16="http://schemas.microsoft.com/office/drawing/2014/main" val="10003"/>
                  </a:ext>
                </a:extLst>
              </a:tr>
              <a:tr h="1712276">
                <a:tc>
                  <a:txBody>
                    <a:bodyPr/>
                    <a:lstStyle/>
                    <a:p>
                      <a:pPr algn="just">
                        <a:lnSpc>
                          <a:spcPts val="4899"/>
                        </a:lnSpc>
                        <a:defRPr/>
                      </a:pPr>
                      <a:r>
                        <a:rPr lang="en-US" sz="3499">
                          <a:solidFill>
                            <a:srgbClr val="000000"/>
                          </a:solidFill>
                          <a:latin typeface="Roboto Condensed"/>
                          <a:ea typeface="Roboto Condensed"/>
                          <a:cs typeface="Roboto Condensed"/>
                          <a:sym typeface="Roboto Condensed"/>
                        </a:rPr>
                        <a:t>Sử dụng giọng điệu khác nhau phù hợp với cảm xúc từng nhân vật.</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tc>
                  <a:txBody>
                    <a:bodyPr/>
                    <a:lstStyle/>
                    <a:p>
                      <a:pPr algn="l">
                        <a:lnSpc>
                          <a:spcPts val="4899"/>
                        </a:lnSpc>
                        <a:defRPr/>
                      </a:pPr>
                      <a:r>
                        <a:rPr lang="en-US" sz="34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3E1106"/>
                      </a:solidFill>
                      <a:prstDash val="solid"/>
                      <a:round/>
                      <a:headEnd type="none" w="med" len="med"/>
                      <a:tailEnd type="none" w="med" len="med"/>
                    </a:lnL>
                    <a:lnR w="28575" cap="flat" cmpd="sng" algn="ctr">
                      <a:solidFill>
                        <a:srgbClr val="3E1106"/>
                      </a:solidFill>
                      <a:prstDash val="solid"/>
                      <a:round/>
                      <a:headEnd type="none" w="med" len="med"/>
                      <a:tailEnd type="none" w="med" len="med"/>
                    </a:lnR>
                    <a:lnT w="28575" cap="flat" cmpd="sng" algn="ctr">
                      <a:solidFill>
                        <a:srgbClr val="3E1106"/>
                      </a:solidFill>
                      <a:prstDash val="solid"/>
                      <a:round/>
                      <a:headEnd type="none" w="med" len="med"/>
                      <a:tailEnd type="none" w="med" len="med"/>
                    </a:lnT>
                    <a:lnB w="28575" cap="flat" cmpd="sng" algn="ctr">
                      <a:solidFill>
                        <a:srgbClr val="3E1106"/>
                      </a:solidFill>
                      <a:prstDash val="solid"/>
                      <a:round/>
                      <a:headEnd type="none" w="med" len="med"/>
                      <a:tailEnd type="none" w="med" len="med"/>
                    </a:lnB>
                    <a:solidFill>
                      <a:srgbClr val="E8D3B5"/>
                    </a:solidFill>
                  </a:tcPr>
                </a:tc>
                <a:extLst>
                  <a:ext uri="{0D108BD9-81ED-4DB2-BD59-A6C34878D82A}">
                    <a16:rowId xmlns:a16="http://schemas.microsoft.com/office/drawing/2014/main" val="10004"/>
                  </a:ext>
                </a:extLst>
              </a:tr>
            </a:tbl>
          </a:graphicData>
        </a:graphic>
      </p:graphicFrame>
      <p:grpSp>
        <p:nvGrpSpPr>
          <p:cNvPr id="11" name="Group 11"/>
          <p:cNvGrpSpPr/>
          <p:nvPr/>
        </p:nvGrpSpPr>
        <p:grpSpPr>
          <a:xfrm>
            <a:off x="4890976" y="1777652"/>
            <a:ext cx="8824259" cy="1884877"/>
            <a:chOff x="0" y="0"/>
            <a:chExt cx="11765679" cy="2513170"/>
          </a:xfrm>
        </p:grpSpPr>
        <p:sp>
          <p:nvSpPr>
            <p:cNvPr id="12" name="Freeform 12"/>
            <p:cNvSpPr/>
            <p:nvPr/>
          </p:nvSpPr>
          <p:spPr>
            <a:xfrm>
              <a:off x="0" y="0"/>
              <a:ext cx="11765679" cy="2513170"/>
            </a:xfrm>
            <a:custGeom>
              <a:avLst/>
              <a:gdLst/>
              <a:ahLst/>
              <a:cxnLst/>
              <a:rect l="l" t="t" r="r" b="b"/>
              <a:pathLst>
                <a:path w="11765679" h="2513170">
                  <a:moveTo>
                    <a:pt x="0" y="0"/>
                  </a:moveTo>
                  <a:lnTo>
                    <a:pt x="11765679" y="0"/>
                  </a:lnTo>
                  <a:lnTo>
                    <a:pt x="11765679" y="2513170"/>
                  </a:lnTo>
                  <a:lnTo>
                    <a:pt x="0" y="2513170"/>
                  </a:lnTo>
                  <a:close/>
                </a:path>
              </a:pathLst>
            </a:custGeom>
            <a:solidFill>
              <a:srgbClr val="000000">
                <a:alpha val="0"/>
              </a:srgbClr>
            </a:solidFill>
          </p:spPr>
          <p:txBody>
            <a:bodyPr/>
            <a:lstStyle/>
            <a:p>
              <a:endParaRPr lang="en-US"/>
            </a:p>
          </p:txBody>
        </p:sp>
        <p:sp>
          <p:nvSpPr>
            <p:cNvPr id="13" name="TextBox 13"/>
            <p:cNvSpPr txBox="1"/>
            <p:nvPr/>
          </p:nvSpPr>
          <p:spPr>
            <a:xfrm>
              <a:off x="0" y="-152400"/>
              <a:ext cx="11765679" cy="2665570"/>
            </a:xfrm>
            <a:prstGeom prst="rect">
              <a:avLst/>
            </a:prstGeom>
          </p:spPr>
          <p:txBody>
            <a:bodyPr lIns="0" tIns="0" rIns="0" bIns="0" rtlCol="0" anchor="t"/>
            <a:lstStyle/>
            <a:p>
              <a:pPr algn="ctr">
                <a:lnSpc>
                  <a:spcPts val="7017"/>
                </a:lnSpc>
              </a:pPr>
              <a:r>
                <a:rPr lang="en-US" sz="5011">
                  <a:solidFill>
                    <a:srgbClr val="6E2311"/>
                  </a:solidFill>
                  <a:latin typeface="#9Slide07 Crocante"/>
                  <a:ea typeface="#9Slide07 Crocante"/>
                  <a:cs typeface="#9Slide07 Crocante"/>
                  <a:sym typeface="#9Slide07 Crocante"/>
                </a:rPr>
                <a:t>ĐỌC DIỄN CẢM ĐOẠN KỊCH</a:t>
              </a:r>
            </a:p>
            <a:p>
              <a:pPr algn="ctr">
                <a:lnSpc>
                  <a:spcPts val="7017"/>
                </a:lnSpc>
              </a:pPr>
              <a:endParaRPr lang="en-US" sz="5011">
                <a:solidFill>
                  <a:srgbClr val="6E2311"/>
                </a:solidFill>
                <a:latin typeface="#9Slide07 Crocante"/>
                <a:ea typeface="#9Slide07 Crocante"/>
                <a:cs typeface="#9Slide07 Crocante"/>
                <a:sym typeface="#9Slide07 Crocante"/>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2933</Words>
  <Application>Microsoft Office PowerPoint</Application>
  <PresentationFormat>Custom</PresentationFormat>
  <Paragraphs>295</Paragraphs>
  <Slides>36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Calibri</vt:lpstr>
      <vt:lpstr>Anton</vt:lpstr>
      <vt:lpstr>Roboto Condensed Italics</vt:lpstr>
      <vt:lpstr>#9Slide07 Crocante</vt:lpstr>
      <vt:lpstr>Roboto Bold</vt:lpstr>
      <vt:lpstr>#9Slide05 VL Fadilla</vt:lpstr>
      <vt:lpstr>Roboto Condensed Bold</vt:lpstr>
      <vt:lpstr>Arial</vt:lpstr>
      <vt:lpstr>Fraunces Bold</vt:lpstr>
      <vt:lpstr>Roboto Condensed</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9CD_B9_Dinh cong va noi day</dc:title>
  <cp:lastModifiedBy>Lê Thị Phương Thảo</cp:lastModifiedBy>
  <cp:revision>2</cp:revision>
  <dcterms:created xsi:type="dcterms:W3CDTF">2006-08-16T00:00:00Z</dcterms:created>
  <dcterms:modified xsi:type="dcterms:W3CDTF">2025-01-17T16:02:24Z</dcterms:modified>
  <dc:identifier>DAGcFiqayuI</dc:identifier>
</cp:coreProperties>
</file>