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8288000" cy="10287000"/>
  <p:notesSz cx="6858000" cy="9144000"/>
  <p:embeddedFontLst>
    <p:embeddedFont>
      <p:font typeface="Roboto Condensed Bold" panose="020B0604020202020204" charset="0"/>
      <p:regular r:id="rId49"/>
    </p:embeddedFont>
    <p:embeddedFont>
      <p:font typeface="#9Slide06 Thillends" panose="020B0604020202020204" charset="0"/>
      <p:regular r:id="rId50"/>
    </p:embeddedFont>
    <p:embeddedFont>
      <p:font typeface="#9Slide05 VL Fadilla" panose="020B0604020202020204" charset="0"/>
      <p:regular r:id="rId51"/>
    </p:embeddedFont>
    <p:embeddedFont>
      <p:font typeface="#9Slide07 SVNNexa Rust Slab Bla" panose="020B0606040200020203" charset="0"/>
      <p:bold r:id="rId52"/>
    </p:embeddedFont>
    <p:embeddedFont>
      <p:font typeface="#9Slide07 SVNUT Triumph Press" panose="00000500000000000000" charset="0"/>
      <p:boldItalic r:id="rId53"/>
    </p:embeddedFont>
    <p:embeddedFont>
      <p:font typeface="#9Slide07 SFU Blackout" panose="020B0604020202020204" charset="0"/>
      <p:regular r:id="rId54"/>
    </p:embeddedFont>
    <p:embeddedFont>
      <p:font typeface="Roboto Condensed Bold Italics" panose="020B0604020202020204" charset="0"/>
      <p:regular r:id="rId55"/>
    </p:embeddedFont>
    <p:embeddedFont>
      <p:font typeface="Fraunces Bold" panose="020B0604020202020204" charset="0"/>
      <p:regular r:id="rId56"/>
    </p:embeddedFont>
    <p:embeddedFont>
      <p:font typeface="#9Slide07 SVNRevolution" panose="02040603050506020204" charset="0"/>
      <p:regular r:id="rId57"/>
    </p:embeddedFont>
    <p:embeddedFont>
      <p:font typeface="#9Slide06 Hellvina Hand Script" panose="020B0604020202020204" charset="0"/>
      <p:regular r:id="rId58"/>
    </p:embeddedFont>
    <p:embeddedFont>
      <p:font typeface="Calibri" panose="020F0502020204030204" pitchFamily="34" charset="0"/>
      <p:regular r:id="rId59"/>
      <p:bold r:id="rId60"/>
      <p:italic r:id="rId61"/>
      <p:boldItalic r:id="rId62"/>
    </p:embeddedFont>
    <p:embeddedFont>
      <p:font typeface="Roboto Condensed" panose="020B0604020202020204" charset="0"/>
      <p:regular r:id="rId63"/>
    </p:embeddedFont>
    <p:embeddedFont>
      <p:font typeface="Roboto Condensed Italics" panose="020B0604020202020204"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53" d="100"/>
          <a:sy n="53" d="100"/>
        </p:scale>
        <p:origin x="102" y="-10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16.png"/><Relationship Id="rId10" Type="http://schemas.openxmlformats.org/officeDocument/2006/relationships/image" Target="../media/image39.svg"/><Relationship Id="rId4" Type="http://schemas.openxmlformats.org/officeDocument/2006/relationships/image" Target="../media/image7.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39.svg"/><Relationship Id="rId4" Type="http://schemas.openxmlformats.org/officeDocument/2006/relationships/image" Target="../media/image7.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39.svg"/><Relationship Id="rId4" Type="http://schemas.openxmlformats.org/officeDocument/2006/relationships/image" Target="../media/image7.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4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49.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1.png"/><Relationship Id="rId5" Type="http://schemas.openxmlformats.org/officeDocument/2006/relationships/image" Target="../media/image51.svg"/><Relationship Id="rId10" Type="http://schemas.openxmlformats.org/officeDocument/2006/relationships/image" Target="../media/image55.svg"/><Relationship Id="rId4" Type="http://schemas.openxmlformats.org/officeDocument/2006/relationships/image" Target="../media/image37.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1.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svg"/><Relationship Id="rId17" Type="http://schemas.openxmlformats.org/officeDocument/2006/relationships/image" Target="../media/image14.png"/><Relationship Id="rId2" Type="http://schemas.openxmlformats.org/officeDocument/2006/relationships/image" Target="../media/image1.jpe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10.svg"/><Relationship Id="rId19"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1.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1.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5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6.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6.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image" Target="../media/image6.png"/><Relationship Id="rId10" Type="http://schemas.openxmlformats.org/officeDocument/2006/relationships/image" Target="../media/image68.svg"/><Relationship Id="rId4" Type="http://schemas.openxmlformats.org/officeDocument/2006/relationships/image" Target="../media/image2.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66.svg"/><Relationship Id="rId12" Type="http://schemas.openxmlformats.org/officeDocument/2006/relationships/image" Target="../media/image6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image" Target="../media/image47.gif"/><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70.svg"/></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74.svg"/><Relationship Id="rId5" Type="http://schemas.openxmlformats.org/officeDocument/2006/relationships/image" Target="../media/image16.png"/><Relationship Id="rId10"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72.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4.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51.svg"/><Relationship Id="rId9" Type="http://schemas.openxmlformats.org/officeDocument/2006/relationships/image" Target="../media/image74.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4.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77.svg"/><Relationship Id="rId5" Type="http://schemas.openxmlformats.org/officeDocument/2006/relationships/image" Target="../media/image16.png"/><Relationship Id="rId10" Type="http://schemas.openxmlformats.org/officeDocument/2006/relationships/image" Target="../media/image54.png"/><Relationship Id="rId4" Type="http://schemas.openxmlformats.org/officeDocument/2006/relationships/image" Target="../media/image51.svg"/><Relationship Id="rId9" Type="http://schemas.openxmlformats.org/officeDocument/2006/relationships/image" Target="../media/image74.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gif"/><Relationship Id="rId5" Type="http://schemas.openxmlformats.org/officeDocument/2006/relationships/image" Target="../media/image4.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7.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6.png"/><Relationship Id="rId10" Type="http://schemas.openxmlformats.org/officeDocument/2006/relationships/image" Target="../media/image79.svg"/><Relationship Id="rId4" Type="http://schemas.openxmlformats.org/officeDocument/2006/relationships/image" Target="../media/image51.sv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51.svg"/><Relationship Id="rId9" Type="http://schemas.openxmlformats.org/officeDocument/2006/relationships/image" Target="../media/image74.sv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8.png"/><Relationship Id="rId2" Type="http://schemas.microsoft.com/office/2007/relationships/media" Target="../media/media1.mp4"/><Relationship Id="rId16" Type="http://schemas.openxmlformats.org/officeDocument/2006/relationships/image" Target="../media/image28.svg"/><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1.svg"/><Relationship Id="rId4" Type="http://schemas.openxmlformats.org/officeDocument/2006/relationships/image" Target="../media/image2.png"/><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5.svg"/><Relationship Id="rId4" Type="http://schemas.openxmlformats.org/officeDocument/2006/relationships/image" Target="../media/image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8.png"/><Relationship Id="rId2" Type="http://schemas.microsoft.com/office/2007/relationships/media" Target="../media/media1.mp4"/><Relationship Id="rId16" Type="http://schemas.openxmlformats.org/officeDocument/2006/relationships/image" Target="../media/image28.svg"/><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5.svg"/><Relationship Id="rId4" Type="http://schemas.openxmlformats.org/officeDocument/2006/relationships/image" Target="../media/image7.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8.png"/><Relationship Id="rId2" Type="http://schemas.microsoft.com/office/2007/relationships/media" Target="../media/media1.mp4"/><Relationship Id="rId16" Type="http://schemas.openxmlformats.org/officeDocument/2006/relationships/image" Target="../media/image28.svg"/><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23.sv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jpeg"/><Relationship Id="rId9" Type="http://schemas.openxmlformats.org/officeDocument/2006/relationships/image" Target="../media/image5.png"/><Relationship Id="rId1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svg"/><Relationship Id="rId4" Type="http://schemas.openxmlformats.org/officeDocument/2006/relationships/image" Target="../media/image7.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3"/>
            <a:stretch>
              <a:fillRect t="-96674"/>
            </a:stretch>
          </a:blipFill>
        </p:spPr>
        <p:txBody>
          <a:bodyPr/>
          <a:lstStyle/>
          <a:p>
            <a:endParaRPr lang="en-GB"/>
          </a:p>
        </p:txBody>
      </p:sp>
      <p:sp>
        <p:nvSpPr>
          <p:cNvPr id="5" name="Freeform 5"/>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7" name="Freeform 7"/>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3422540" y="2209041"/>
            <a:ext cx="11442919" cy="5868918"/>
            <a:chOff x="0" y="0"/>
            <a:chExt cx="4842930" cy="2483873"/>
          </a:xfrm>
        </p:grpSpPr>
        <p:sp>
          <p:nvSpPr>
            <p:cNvPr id="10" name="Freeform 10"/>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1" name="TextBox 11"/>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3"/>
            <a:stretch>
              <a:fillRect t="-96674"/>
            </a:stretch>
          </a:blipFill>
        </p:spPr>
        <p:txBody>
          <a:bodyPr/>
          <a:lstStyle/>
          <a:p>
            <a:endParaRPr lang="en-GB"/>
          </a:p>
        </p:txBody>
      </p:sp>
      <p:sp>
        <p:nvSpPr>
          <p:cNvPr id="13" name="Freeform 13"/>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GB"/>
          </a:p>
        </p:txBody>
      </p:sp>
      <p:sp>
        <p:nvSpPr>
          <p:cNvPr id="14" name="Freeform 14"/>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15" name="Freeform 15"/>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GB"/>
          </a:p>
        </p:txBody>
      </p:sp>
      <p:sp>
        <p:nvSpPr>
          <p:cNvPr id="16" name="Freeform 16"/>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GB"/>
          </a:p>
        </p:txBody>
      </p:sp>
      <p:sp>
        <p:nvSpPr>
          <p:cNvPr id="17" name="Freeform 17"/>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18" name="Freeform 18"/>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GB"/>
          </a:p>
        </p:txBody>
      </p:sp>
      <p:sp>
        <p:nvSpPr>
          <p:cNvPr id="19" name="Freeform 19"/>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20" name="Freeform 20"/>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GB"/>
          </a:p>
        </p:txBody>
      </p:sp>
      <p:sp>
        <p:nvSpPr>
          <p:cNvPr id="21" name="Freeform 21"/>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22" name="Freeform 22"/>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GB"/>
          </a:p>
        </p:txBody>
      </p:sp>
      <p:sp>
        <p:nvSpPr>
          <p:cNvPr id="23" name="Freeform 23"/>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GB"/>
          </a:p>
        </p:txBody>
      </p:sp>
      <p:sp>
        <p:nvSpPr>
          <p:cNvPr id="24" name="Freeform 24"/>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25" name="Freeform 25"/>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6"/>
            <a:stretch>
              <a:fillRect/>
            </a:stretch>
          </a:blipFill>
        </p:spPr>
        <p:txBody>
          <a:bodyPr/>
          <a:lstStyle/>
          <a:p>
            <a:endParaRPr lang="en-GB"/>
          </a:p>
        </p:txBody>
      </p:sp>
      <p:sp>
        <p:nvSpPr>
          <p:cNvPr id="26" name="Freeform 26"/>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7" name="Freeform 27"/>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8" name="Freeform 28"/>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8"/>
            <a:stretch>
              <a:fillRect/>
            </a:stretch>
          </a:blipFill>
        </p:spPr>
        <p:txBody>
          <a:bodyPr/>
          <a:lstStyle/>
          <a:p>
            <a:endParaRPr lang="en-GB"/>
          </a:p>
        </p:txBody>
      </p:sp>
      <p:pic>
        <p:nvPicPr>
          <p:cNvPr id="29" name="Picture 29"/>
          <p:cNvPicPr>
            <a:picLocks noChangeAspect="1"/>
          </p:cNvPicPr>
          <p:nvPr/>
        </p:nvPicPr>
        <p:blipFill>
          <a:blip r:embed="rId9"/>
          <a:srcRect/>
          <a:stretch>
            <a:fillRect/>
          </a:stretch>
        </p:blipFill>
        <p:spPr>
          <a:xfrm>
            <a:off x="13275219" y="1114950"/>
            <a:ext cx="1590241" cy="1598232"/>
          </a:xfrm>
          <a:prstGeom prst="rect">
            <a:avLst/>
          </a:prstGeom>
        </p:spPr>
      </p:pic>
      <p:sp>
        <p:nvSpPr>
          <p:cNvPr id="30" name="TextBox 30"/>
          <p:cNvSpPr txBox="1"/>
          <p:nvPr/>
        </p:nvSpPr>
        <p:spPr>
          <a:xfrm>
            <a:off x="4320569" y="4307448"/>
            <a:ext cx="9678266" cy="1581106"/>
          </a:xfrm>
          <a:prstGeom prst="rect">
            <a:avLst/>
          </a:prstGeom>
        </p:spPr>
        <p:txBody>
          <a:bodyPr lIns="0" tIns="0" rIns="0" bIns="0" rtlCol="0" anchor="t">
            <a:spAutoFit/>
          </a:bodyPr>
          <a:lstStyle/>
          <a:p>
            <a:pPr algn="ctr">
              <a:lnSpc>
                <a:spcPts val="12455"/>
              </a:lnSpc>
            </a:pPr>
            <a:r>
              <a:rPr lang="en-US" sz="10379" spc="49">
                <a:solidFill>
                  <a:srgbClr val="724919"/>
                </a:solidFill>
                <a:latin typeface="Fraunces Bold"/>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3"/>
            <a:stretch>
              <a:fillRect t="-96674"/>
            </a:stretch>
          </a:blipFill>
        </p:spPr>
        <p:txBody>
          <a:bodyPr/>
          <a:lstStyle/>
          <a:p>
            <a:endParaRPr lang="en-GB"/>
          </a:p>
        </p:txBody>
      </p:sp>
      <p:sp>
        <p:nvSpPr>
          <p:cNvPr id="5" name="Freeform 5"/>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7" name="Freeform 7"/>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3422540" y="2209041"/>
            <a:ext cx="11442919" cy="5868918"/>
            <a:chOff x="0" y="0"/>
            <a:chExt cx="4842930" cy="2483873"/>
          </a:xfrm>
        </p:grpSpPr>
        <p:sp>
          <p:nvSpPr>
            <p:cNvPr id="10" name="Freeform 10"/>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1" name="TextBox 11"/>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3"/>
            <a:stretch>
              <a:fillRect t="-96674"/>
            </a:stretch>
          </a:blipFill>
        </p:spPr>
        <p:txBody>
          <a:bodyPr/>
          <a:lstStyle/>
          <a:p>
            <a:endParaRPr lang="en-GB"/>
          </a:p>
        </p:txBody>
      </p:sp>
      <p:sp>
        <p:nvSpPr>
          <p:cNvPr id="13" name="Freeform 13"/>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GB"/>
          </a:p>
        </p:txBody>
      </p:sp>
      <p:sp>
        <p:nvSpPr>
          <p:cNvPr id="14" name="Freeform 14"/>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15" name="Freeform 15"/>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GB"/>
          </a:p>
        </p:txBody>
      </p:sp>
      <p:sp>
        <p:nvSpPr>
          <p:cNvPr id="16" name="Freeform 16"/>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GB"/>
          </a:p>
        </p:txBody>
      </p:sp>
      <p:sp>
        <p:nvSpPr>
          <p:cNvPr id="17" name="Freeform 17"/>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18" name="Freeform 18"/>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GB"/>
          </a:p>
        </p:txBody>
      </p:sp>
      <p:sp>
        <p:nvSpPr>
          <p:cNvPr id="19" name="Freeform 19"/>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20" name="Freeform 20"/>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GB"/>
          </a:p>
        </p:txBody>
      </p:sp>
      <p:sp>
        <p:nvSpPr>
          <p:cNvPr id="21" name="Freeform 21"/>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22" name="Freeform 22"/>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GB"/>
          </a:p>
        </p:txBody>
      </p:sp>
      <p:sp>
        <p:nvSpPr>
          <p:cNvPr id="23" name="Freeform 23"/>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GB"/>
          </a:p>
        </p:txBody>
      </p:sp>
      <p:sp>
        <p:nvSpPr>
          <p:cNvPr id="24" name="Freeform 24"/>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25" name="Freeform 25"/>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6"/>
            <a:stretch>
              <a:fillRect/>
            </a:stretch>
          </a:blipFill>
        </p:spPr>
        <p:txBody>
          <a:bodyPr/>
          <a:lstStyle/>
          <a:p>
            <a:endParaRPr lang="en-GB"/>
          </a:p>
        </p:txBody>
      </p:sp>
      <p:sp>
        <p:nvSpPr>
          <p:cNvPr id="26" name="Freeform 26"/>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7" name="Freeform 27"/>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8" name="Freeform 28"/>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8"/>
            <a:stretch>
              <a:fillRect/>
            </a:stretch>
          </a:blipFill>
        </p:spPr>
        <p:txBody>
          <a:bodyPr/>
          <a:lstStyle/>
          <a:p>
            <a:endParaRPr lang="en-GB"/>
          </a:p>
        </p:txBody>
      </p:sp>
      <p:sp>
        <p:nvSpPr>
          <p:cNvPr id="29" name="TextBox 29"/>
          <p:cNvSpPr txBox="1"/>
          <p:nvPr/>
        </p:nvSpPr>
        <p:spPr>
          <a:xfrm>
            <a:off x="6732285" y="2994511"/>
            <a:ext cx="4823431" cy="787988"/>
          </a:xfrm>
          <a:prstGeom prst="rect">
            <a:avLst/>
          </a:prstGeom>
        </p:spPr>
        <p:txBody>
          <a:bodyPr lIns="0" tIns="0" rIns="0" bIns="0" rtlCol="0" anchor="t">
            <a:spAutoFit/>
          </a:bodyPr>
          <a:lstStyle/>
          <a:p>
            <a:pPr algn="ctr">
              <a:lnSpc>
                <a:spcPts val="6207"/>
              </a:lnSpc>
            </a:pPr>
            <a:r>
              <a:rPr lang="en-US" sz="5172" spc="24">
                <a:solidFill>
                  <a:srgbClr val="724919"/>
                </a:solidFill>
                <a:latin typeface="Fraunces Bold"/>
              </a:rPr>
              <a:t>BÀI 9:</a:t>
            </a:r>
          </a:p>
        </p:txBody>
      </p:sp>
      <p:sp>
        <p:nvSpPr>
          <p:cNvPr id="30" name="TextBox 30"/>
          <p:cNvSpPr txBox="1"/>
          <p:nvPr/>
        </p:nvSpPr>
        <p:spPr>
          <a:xfrm>
            <a:off x="3563341" y="3832230"/>
            <a:ext cx="11442919" cy="3022557"/>
          </a:xfrm>
          <a:prstGeom prst="rect">
            <a:avLst/>
          </a:prstGeom>
        </p:spPr>
        <p:txBody>
          <a:bodyPr lIns="0" tIns="0" rIns="0" bIns="0" rtlCol="0" anchor="t">
            <a:spAutoFit/>
          </a:bodyPr>
          <a:lstStyle/>
          <a:p>
            <a:pPr algn="ctr">
              <a:lnSpc>
                <a:spcPts val="11899"/>
              </a:lnSpc>
            </a:pPr>
            <a:r>
              <a:rPr lang="en-US" sz="8499">
                <a:solidFill>
                  <a:srgbClr val="724919"/>
                </a:solidFill>
                <a:latin typeface="#9Slide07 SVNNexa Rust Slab Bla"/>
              </a:rPr>
              <a:t>Nghị luận</a:t>
            </a:r>
          </a:p>
          <a:p>
            <a:pPr algn="ctr">
              <a:lnSpc>
                <a:spcPts val="11899"/>
              </a:lnSpc>
            </a:pPr>
            <a:r>
              <a:rPr lang="en-US" sz="8499">
                <a:solidFill>
                  <a:srgbClr val="724919"/>
                </a:solidFill>
                <a:latin typeface="#9Slide07 SVNNexa Rust Slab Bla"/>
              </a:rPr>
              <a:t> văn học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1081400"/>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1401522" y="7802934"/>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0" y="1028700"/>
            <a:ext cx="18288000" cy="8368367"/>
            <a:chOff x="0" y="0"/>
            <a:chExt cx="7301857" cy="3341241"/>
          </a:xfrm>
        </p:grpSpPr>
        <p:sp>
          <p:nvSpPr>
            <p:cNvPr id="9" name="Freeform 9"/>
            <p:cNvSpPr/>
            <p:nvPr/>
          </p:nvSpPr>
          <p:spPr>
            <a:xfrm>
              <a:off x="0" y="0"/>
              <a:ext cx="7301857" cy="3341241"/>
            </a:xfrm>
            <a:custGeom>
              <a:avLst/>
              <a:gdLst/>
              <a:ahLst/>
              <a:cxnLst/>
              <a:rect l="l" t="t" r="r" b="b"/>
              <a:pathLst>
                <a:path w="7301857" h="3341241">
                  <a:moveTo>
                    <a:pt x="5927" y="0"/>
                  </a:moveTo>
                  <a:lnTo>
                    <a:pt x="7295931" y="0"/>
                  </a:lnTo>
                  <a:cubicBezTo>
                    <a:pt x="7297503" y="0"/>
                    <a:pt x="7299010" y="624"/>
                    <a:pt x="7300122" y="1736"/>
                  </a:cubicBezTo>
                  <a:cubicBezTo>
                    <a:pt x="7301233" y="2847"/>
                    <a:pt x="7301857" y="4355"/>
                    <a:pt x="7301857" y="5927"/>
                  </a:cubicBezTo>
                  <a:lnTo>
                    <a:pt x="7301857" y="3335315"/>
                  </a:lnTo>
                  <a:cubicBezTo>
                    <a:pt x="7301857" y="3338588"/>
                    <a:pt x="7299204" y="3341241"/>
                    <a:pt x="7295931" y="3341241"/>
                  </a:cubicBezTo>
                  <a:lnTo>
                    <a:pt x="5927" y="3341241"/>
                  </a:lnTo>
                  <a:cubicBezTo>
                    <a:pt x="2653" y="3341241"/>
                    <a:pt x="0" y="3338588"/>
                    <a:pt x="0" y="3335315"/>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3417441"/>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672263" y="7764193"/>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36042" y="6434201"/>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5138526" y="203136"/>
            <a:ext cx="2183882" cy="1618802"/>
          </a:xfrm>
          <a:custGeom>
            <a:avLst/>
            <a:gdLst/>
            <a:ahLst/>
            <a:cxnLst/>
            <a:rect l="l" t="t" r="r" b="b"/>
            <a:pathLst>
              <a:path w="2183882" h="1618802">
                <a:moveTo>
                  <a:pt x="0" y="0"/>
                </a:moveTo>
                <a:lnTo>
                  <a:pt x="2183881" y="0"/>
                </a:lnTo>
                <a:lnTo>
                  <a:pt x="2183881" y="1618802"/>
                </a:lnTo>
                <a:lnTo>
                  <a:pt x="0" y="1618802"/>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347315" y="85822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Freeform 17"/>
          <p:cNvSpPr/>
          <p:nvPr/>
        </p:nvSpPr>
        <p:spPr>
          <a:xfrm>
            <a:off x="3081822" y="3228375"/>
            <a:ext cx="2337773" cy="2403880"/>
          </a:xfrm>
          <a:custGeom>
            <a:avLst/>
            <a:gdLst/>
            <a:ahLst/>
            <a:cxnLst/>
            <a:rect l="l" t="t" r="r" b="b"/>
            <a:pathLst>
              <a:path w="2337773" h="2403880">
                <a:moveTo>
                  <a:pt x="0" y="0"/>
                </a:moveTo>
                <a:lnTo>
                  <a:pt x="2337773" y="0"/>
                </a:lnTo>
                <a:lnTo>
                  <a:pt x="2337773" y="2403881"/>
                </a:lnTo>
                <a:lnTo>
                  <a:pt x="0" y="24038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8" name="Freeform 18"/>
          <p:cNvSpPr/>
          <p:nvPr/>
        </p:nvSpPr>
        <p:spPr>
          <a:xfrm>
            <a:off x="7975113" y="3228375"/>
            <a:ext cx="2337773" cy="2403880"/>
          </a:xfrm>
          <a:custGeom>
            <a:avLst/>
            <a:gdLst/>
            <a:ahLst/>
            <a:cxnLst/>
            <a:rect l="l" t="t" r="r" b="b"/>
            <a:pathLst>
              <a:path w="2337773" h="2403880">
                <a:moveTo>
                  <a:pt x="0" y="0"/>
                </a:moveTo>
                <a:lnTo>
                  <a:pt x="2337774" y="0"/>
                </a:lnTo>
                <a:lnTo>
                  <a:pt x="2337774" y="2403881"/>
                </a:lnTo>
                <a:lnTo>
                  <a:pt x="0" y="24038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Freeform 19"/>
          <p:cNvSpPr/>
          <p:nvPr/>
        </p:nvSpPr>
        <p:spPr>
          <a:xfrm>
            <a:off x="12868405" y="3228375"/>
            <a:ext cx="2337773" cy="2403880"/>
          </a:xfrm>
          <a:custGeom>
            <a:avLst/>
            <a:gdLst/>
            <a:ahLst/>
            <a:cxnLst/>
            <a:rect l="l" t="t" r="r" b="b"/>
            <a:pathLst>
              <a:path w="2337773" h="2403880">
                <a:moveTo>
                  <a:pt x="0" y="0"/>
                </a:moveTo>
                <a:lnTo>
                  <a:pt x="2337773" y="0"/>
                </a:lnTo>
                <a:lnTo>
                  <a:pt x="2337773" y="2403881"/>
                </a:lnTo>
                <a:lnTo>
                  <a:pt x="0" y="24038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20" name="Freeform 20"/>
          <p:cNvSpPr/>
          <p:nvPr/>
        </p:nvSpPr>
        <p:spPr>
          <a:xfrm>
            <a:off x="-2934517" y="-849171"/>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1"/>
            <a:stretch>
              <a:fillRect/>
            </a:stretch>
          </a:blipFill>
        </p:spPr>
        <p:txBody>
          <a:bodyPr/>
          <a:lstStyle/>
          <a:p>
            <a:endParaRPr lang="en-GB"/>
          </a:p>
        </p:txBody>
      </p:sp>
      <p:sp>
        <p:nvSpPr>
          <p:cNvPr id="21" name="Freeform 21"/>
          <p:cNvSpPr/>
          <p:nvPr/>
        </p:nvSpPr>
        <p:spPr>
          <a:xfrm>
            <a:off x="12455502" y="2801368"/>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1"/>
            <a:stretch>
              <a:fillRect/>
            </a:stretch>
          </a:blipFill>
        </p:spPr>
        <p:txBody>
          <a:bodyPr/>
          <a:lstStyle/>
          <a:p>
            <a:endParaRPr lang="en-GB"/>
          </a:p>
        </p:txBody>
      </p:sp>
      <p:sp>
        <p:nvSpPr>
          <p:cNvPr id="22" name="Freeform 22"/>
          <p:cNvSpPr/>
          <p:nvPr/>
        </p:nvSpPr>
        <p:spPr>
          <a:xfrm>
            <a:off x="5838008" y="3691945"/>
            <a:ext cx="1718692" cy="1224568"/>
          </a:xfrm>
          <a:custGeom>
            <a:avLst/>
            <a:gdLst/>
            <a:ahLst/>
            <a:cxnLst/>
            <a:rect l="l" t="t" r="r" b="b"/>
            <a:pathLst>
              <a:path w="1718692" h="1224568">
                <a:moveTo>
                  <a:pt x="0" y="0"/>
                </a:moveTo>
                <a:lnTo>
                  <a:pt x="1718692" y="0"/>
                </a:lnTo>
                <a:lnTo>
                  <a:pt x="1718692" y="1224568"/>
                </a:lnTo>
                <a:lnTo>
                  <a:pt x="0" y="12245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3" name="TextBox 23"/>
          <p:cNvSpPr txBox="1"/>
          <p:nvPr/>
        </p:nvSpPr>
        <p:spPr>
          <a:xfrm>
            <a:off x="3360974" y="1403696"/>
            <a:ext cx="11293637" cy="1252756"/>
          </a:xfrm>
          <a:prstGeom prst="rect">
            <a:avLst/>
          </a:prstGeom>
        </p:spPr>
        <p:txBody>
          <a:bodyPr lIns="0" tIns="0" rIns="0" bIns="0" rtlCol="0" anchor="t">
            <a:spAutoFit/>
          </a:bodyPr>
          <a:lstStyle/>
          <a:p>
            <a:pPr algn="ctr">
              <a:lnSpc>
                <a:spcPts val="10219"/>
              </a:lnSpc>
            </a:pPr>
            <a:r>
              <a:rPr lang="en-US" sz="7299">
                <a:solidFill>
                  <a:srgbClr val="724919"/>
                </a:solidFill>
                <a:latin typeface="Fraunces Bold"/>
              </a:rPr>
              <a:t>I. KIẾN THỨC NGỮ VĂN</a:t>
            </a:r>
          </a:p>
        </p:txBody>
      </p:sp>
      <p:sp>
        <p:nvSpPr>
          <p:cNvPr id="24" name="TextBox 24"/>
          <p:cNvSpPr txBox="1"/>
          <p:nvPr/>
        </p:nvSpPr>
        <p:spPr>
          <a:xfrm>
            <a:off x="3581400" y="3643651"/>
            <a:ext cx="1241746" cy="1795363"/>
          </a:xfrm>
          <a:prstGeom prst="rect">
            <a:avLst/>
          </a:prstGeom>
        </p:spPr>
        <p:txBody>
          <a:bodyPr wrap="square" lIns="0" tIns="0" rIns="0" bIns="0" rtlCol="0" anchor="t">
            <a:spAutoFit/>
          </a:bodyPr>
          <a:lstStyle/>
          <a:p>
            <a:pPr algn="ctr">
              <a:lnSpc>
                <a:spcPts val="6999"/>
              </a:lnSpc>
            </a:pPr>
            <a:r>
              <a:rPr lang="en-US" sz="4999">
                <a:solidFill>
                  <a:srgbClr val="724919"/>
                </a:solidFill>
                <a:latin typeface="#9Slide05 VL Fadilla"/>
              </a:rPr>
              <a:t>Think</a:t>
            </a:r>
          </a:p>
          <a:p>
            <a:pPr algn="ctr">
              <a:lnSpc>
                <a:spcPts val="6999"/>
              </a:lnSpc>
            </a:pPr>
            <a:r>
              <a:rPr lang="en-US" sz="4999">
                <a:solidFill>
                  <a:srgbClr val="724919"/>
                </a:solidFill>
                <a:latin typeface="#9Slide05 VL Fadilla"/>
              </a:rPr>
              <a:t>3'</a:t>
            </a:r>
          </a:p>
        </p:txBody>
      </p:sp>
      <p:sp>
        <p:nvSpPr>
          <p:cNvPr id="25" name="TextBox 25"/>
          <p:cNvSpPr txBox="1"/>
          <p:nvPr/>
        </p:nvSpPr>
        <p:spPr>
          <a:xfrm>
            <a:off x="8581299" y="3580284"/>
            <a:ext cx="1017213" cy="1758907"/>
          </a:xfrm>
          <a:prstGeom prst="rect">
            <a:avLst/>
          </a:prstGeom>
        </p:spPr>
        <p:txBody>
          <a:bodyPr lIns="0" tIns="0" rIns="0" bIns="0" rtlCol="0" anchor="t">
            <a:spAutoFit/>
          </a:bodyPr>
          <a:lstStyle/>
          <a:p>
            <a:pPr algn="ctr">
              <a:lnSpc>
                <a:spcPts val="6999"/>
              </a:lnSpc>
            </a:pPr>
            <a:r>
              <a:rPr lang="en-US" sz="4999">
                <a:solidFill>
                  <a:srgbClr val="724919"/>
                </a:solidFill>
                <a:latin typeface="#9Slide05 VL Fadilla"/>
              </a:rPr>
              <a:t>Pair</a:t>
            </a:r>
          </a:p>
          <a:p>
            <a:pPr algn="ctr">
              <a:lnSpc>
                <a:spcPts val="6999"/>
              </a:lnSpc>
            </a:pPr>
            <a:r>
              <a:rPr lang="en-US" sz="4999">
                <a:solidFill>
                  <a:srgbClr val="724919"/>
                </a:solidFill>
                <a:latin typeface="#9Slide05 VL Fadilla"/>
              </a:rPr>
              <a:t>2'</a:t>
            </a:r>
          </a:p>
        </p:txBody>
      </p:sp>
      <p:sp>
        <p:nvSpPr>
          <p:cNvPr id="26" name="TextBox 26"/>
          <p:cNvSpPr txBox="1"/>
          <p:nvPr/>
        </p:nvSpPr>
        <p:spPr>
          <a:xfrm>
            <a:off x="13258800" y="3577645"/>
            <a:ext cx="1395811" cy="1795363"/>
          </a:xfrm>
          <a:prstGeom prst="rect">
            <a:avLst/>
          </a:prstGeom>
        </p:spPr>
        <p:txBody>
          <a:bodyPr wrap="square" lIns="0" tIns="0" rIns="0" bIns="0" rtlCol="0" anchor="t">
            <a:spAutoFit/>
          </a:bodyPr>
          <a:lstStyle/>
          <a:p>
            <a:pPr algn="ctr">
              <a:lnSpc>
                <a:spcPts val="6999"/>
              </a:lnSpc>
            </a:pPr>
            <a:r>
              <a:rPr lang="en-US" sz="4999">
                <a:solidFill>
                  <a:srgbClr val="724919"/>
                </a:solidFill>
                <a:latin typeface="#9Slide05 VL Fadilla"/>
              </a:rPr>
              <a:t>Share</a:t>
            </a:r>
          </a:p>
          <a:p>
            <a:pPr algn="ctr">
              <a:lnSpc>
                <a:spcPts val="6999"/>
              </a:lnSpc>
            </a:pPr>
            <a:r>
              <a:rPr lang="en-US" sz="4999">
                <a:solidFill>
                  <a:srgbClr val="724919"/>
                </a:solidFill>
                <a:latin typeface="#9Slide05 VL Fadilla"/>
              </a:rPr>
              <a:t>3'</a:t>
            </a:r>
          </a:p>
        </p:txBody>
      </p:sp>
      <p:sp>
        <p:nvSpPr>
          <p:cNvPr id="27" name="Freeform 27"/>
          <p:cNvSpPr/>
          <p:nvPr/>
        </p:nvSpPr>
        <p:spPr>
          <a:xfrm>
            <a:off x="10855812" y="3818031"/>
            <a:ext cx="1718692" cy="1224568"/>
          </a:xfrm>
          <a:custGeom>
            <a:avLst/>
            <a:gdLst/>
            <a:ahLst/>
            <a:cxnLst/>
            <a:rect l="l" t="t" r="r" b="b"/>
            <a:pathLst>
              <a:path w="1718692" h="1224568">
                <a:moveTo>
                  <a:pt x="0" y="0"/>
                </a:moveTo>
                <a:lnTo>
                  <a:pt x="1718692" y="0"/>
                </a:lnTo>
                <a:lnTo>
                  <a:pt x="1718692" y="1224569"/>
                </a:lnTo>
                <a:lnTo>
                  <a:pt x="0" y="122456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sp>
        <p:nvSpPr>
          <p:cNvPr id="28" name="TextBox 28"/>
          <p:cNvSpPr txBox="1"/>
          <p:nvPr/>
        </p:nvSpPr>
        <p:spPr>
          <a:xfrm>
            <a:off x="2834690" y="6090351"/>
            <a:ext cx="14253833" cy="2950846"/>
          </a:xfrm>
          <a:prstGeom prst="rect">
            <a:avLst/>
          </a:prstGeom>
        </p:spPr>
        <p:txBody>
          <a:bodyPr lIns="0" tIns="0" rIns="0" bIns="0" rtlCol="0" anchor="t">
            <a:spAutoFit/>
          </a:bodyPr>
          <a:lstStyle/>
          <a:p>
            <a:pPr marL="906774" lvl="1" indent="-453387" algn="just">
              <a:lnSpc>
                <a:spcPts val="5879"/>
              </a:lnSpc>
              <a:buFont typeface="Arial"/>
              <a:buChar char="•"/>
            </a:pPr>
            <a:r>
              <a:rPr lang="en-US" sz="4199">
                <a:solidFill>
                  <a:srgbClr val="231F20"/>
                </a:solidFill>
                <a:latin typeface="Roboto Condensed"/>
              </a:rPr>
              <a:t>HS làm việc cá nhân: Đọc phần </a:t>
            </a:r>
            <a:r>
              <a:rPr lang="en-US" sz="4199" b="1">
                <a:solidFill>
                  <a:srgbClr val="231F20"/>
                </a:solidFill>
                <a:latin typeface="Roboto Condensed"/>
              </a:rPr>
              <a:t>Tri thức ngữ văn </a:t>
            </a:r>
            <a:r>
              <a:rPr lang="en-US" sz="4199">
                <a:solidFill>
                  <a:srgbClr val="231F20"/>
                </a:solidFill>
                <a:latin typeface="Roboto Condensed"/>
              </a:rPr>
              <a:t>và hoàn thành </a:t>
            </a:r>
            <a:r>
              <a:rPr lang="en-US" sz="4199">
                <a:solidFill>
                  <a:srgbClr val="231F20"/>
                </a:solidFill>
                <a:latin typeface="Roboto Condensed Bold"/>
              </a:rPr>
              <a:t>Phiếu học tập số 1</a:t>
            </a:r>
            <a:r>
              <a:rPr lang="en-US" sz="4199">
                <a:solidFill>
                  <a:srgbClr val="231F20"/>
                </a:solidFill>
                <a:latin typeface="Roboto Condensed"/>
              </a:rPr>
              <a:t> trong thời gian 5 phút</a:t>
            </a:r>
          </a:p>
          <a:p>
            <a:pPr marL="906774" lvl="1" indent="-453387" algn="just">
              <a:lnSpc>
                <a:spcPts val="5879"/>
              </a:lnSpc>
              <a:buFont typeface="Arial"/>
              <a:buChar char="•"/>
            </a:pPr>
            <a:r>
              <a:rPr lang="en-US" sz="4199">
                <a:solidFill>
                  <a:srgbClr val="231F20"/>
                </a:solidFill>
                <a:latin typeface="Roboto Condensed"/>
              </a:rPr>
              <a:t>Trao đổi kết quả với bạn bên cạnh theo cặp trong 1 phút</a:t>
            </a:r>
          </a:p>
          <a:p>
            <a:pPr marL="906774" lvl="1" indent="-453387" algn="just">
              <a:lnSpc>
                <a:spcPts val="5879"/>
              </a:lnSpc>
              <a:buFont typeface="Arial"/>
              <a:buChar char="•"/>
            </a:pPr>
            <a:r>
              <a:rPr lang="en-US" sz="4199">
                <a:solidFill>
                  <a:srgbClr val="231F20"/>
                </a:solidFill>
                <a:latin typeface="Roboto Condensed"/>
              </a:rPr>
              <a:t>Chia sẻ kết quả với cả lớp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30601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0" y="1231735"/>
            <a:ext cx="18288000" cy="8165332"/>
            <a:chOff x="0" y="0"/>
            <a:chExt cx="7301857" cy="3260176"/>
          </a:xfrm>
        </p:grpSpPr>
        <p:sp>
          <p:nvSpPr>
            <p:cNvPr id="9" name="Freeform 9"/>
            <p:cNvSpPr/>
            <p:nvPr/>
          </p:nvSpPr>
          <p:spPr>
            <a:xfrm>
              <a:off x="0" y="0"/>
              <a:ext cx="7301857" cy="3260176"/>
            </a:xfrm>
            <a:custGeom>
              <a:avLst/>
              <a:gdLst/>
              <a:ahLst/>
              <a:cxnLst/>
              <a:rect l="l" t="t" r="r" b="b"/>
              <a:pathLst>
                <a:path w="7301857" h="3260176">
                  <a:moveTo>
                    <a:pt x="5927" y="0"/>
                  </a:moveTo>
                  <a:lnTo>
                    <a:pt x="7295931" y="0"/>
                  </a:lnTo>
                  <a:cubicBezTo>
                    <a:pt x="7297503" y="0"/>
                    <a:pt x="7299010" y="624"/>
                    <a:pt x="7300122" y="1736"/>
                  </a:cubicBezTo>
                  <a:cubicBezTo>
                    <a:pt x="7301233" y="2847"/>
                    <a:pt x="7301857" y="4355"/>
                    <a:pt x="7301857" y="5927"/>
                  </a:cubicBezTo>
                  <a:lnTo>
                    <a:pt x="7301857" y="3254249"/>
                  </a:lnTo>
                  <a:cubicBezTo>
                    <a:pt x="7301857" y="3257522"/>
                    <a:pt x="7299204" y="3260176"/>
                    <a:pt x="7295931" y="3260176"/>
                  </a:cubicBezTo>
                  <a:lnTo>
                    <a:pt x="5927" y="3260176"/>
                  </a:lnTo>
                  <a:cubicBezTo>
                    <a:pt x="2653" y="3260176"/>
                    <a:pt x="0" y="3257522"/>
                    <a:pt x="0" y="3254249"/>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3336376"/>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311139" y="7369656"/>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291875" y="5911546"/>
            <a:ext cx="1206027" cy="3705293"/>
          </a:xfrm>
          <a:custGeom>
            <a:avLst/>
            <a:gdLst/>
            <a:ahLst/>
            <a:cxnLst/>
            <a:rect l="l" t="t" r="r" b="b"/>
            <a:pathLst>
              <a:path w="1206027" h="3705293">
                <a:moveTo>
                  <a:pt x="0" y="0"/>
                </a:moveTo>
                <a:lnTo>
                  <a:pt x="1206027" y="0"/>
                </a:lnTo>
                <a:lnTo>
                  <a:pt x="1206027"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4820449" y="116249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498898" y="8270463"/>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TextBox 17"/>
          <p:cNvSpPr txBox="1"/>
          <p:nvPr/>
        </p:nvSpPr>
        <p:spPr>
          <a:xfrm>
            <a:off x="819159" y="2512740"/>
            <a:ext cx="9294571" cy="848135"/>
          </a:xfrm>
          <a:prstGeom prst="rect">
            <a:avLst/>
          </a:prstGeom>
        </p:spPr>
        <p:txBody>
          <a:bodyPr lIns="0" tIns="0" rIns="0" bIns="0" rtlCol="0" anchor="t">
            <a:spAutoFit/>
          </a:bodyPr>
          <a:lstStyle/>
          <a:p>
            <a:pPr algn="ctr">
              <a:lnSpc>
                <a:spcPts val="6989"/>
              </a:lnSpc>
              <a:spcBef>
                <a:spcPct val="0"/>
              </a:spcBef>
            </a:pPr>
            <a:r>
              <a:rPr lang="en-US" sz="4992" spc="299">
                <a:solidFill>
                  <a:srgbClr val="44312B"/>
                </a:solidFill>
                <a:latin typeface="Fraunces Bold"/>
              </a:rPr>
              <a:t>VĂN BẢN NGHỊ LUẬN</a:t>
            </a:r>
          </a:p>
        </p:txBody>
      </p:sp>
      <p:sp>
        <p:nvSpPr>
          <p:cNvPr id="18" name="TextBox 18"/>
          <p:cNvSpPr txBox="1"/>
          <p:nvPr/>
        </p:nvSpPr>
        <p:spPr>
          <a:xfrm>
            <a:off x="2448818" y="5296062"/>
            <a:ext cx="13815000" cy="2793736"/>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Là loại văn bản nghị luận, trong đó người viết trình bày quan điểm, đánh giá của mình về một vấn đề thuộc lĩnh vực văn học (tác phẩm, tác giả, thể loại,...)</a:t>
            </a:r>
          </a:p>
          <a:p>
            <a:pPr algn="just">
              <a:lnSpc>
                <a:spcPts val="5599"/>
              </a:lnSpc>
            </a:pPr>
            <a:endParaRPr lang="en-US" sz="3999">
              <a:solidFill>
                <a:srgbClr val="351304"/>
              </a:solidFill>
              <a:latin typeface="Roboto Condensed"/>
            </a:endParaRPr>
          </a:p>
        </p:txBody>
      </p:sp>
      <p:sp>
        <p:nvSpPr>
          <p:cNvPr id="19" name="TextBox 19"/>
          <p:cNvSpPr txBox="1"/>
          <p:nvPr/>
        </p:nvSpPr>
        <p:spPr>
          <a:xfrm>
            <a:off x="7204490" y="3184233"/>
            <a:ext cx="9059328" cy="1799456"/>
          </a:xfrm>
          <a:prstGeom prst="rect">
            <a:avLst/>
          </a:prstGeom>
        </p:spPr>
        <p:txBody>
          <a:bodyPr lIns="0" tIns="0" rIns="0" bIns="0" rtlCol="0" anchor="t">
            <a:spAutoFit/>
          </a:bodyPr>
          <a:lstStyle/>
          <a:p>
            <a:pPr algn="ctr">
              <a:lnSpc>
                <a:spcPts val="14389"/>
              </a:lnSpc>
            </a:pPr>
            <a:r>
              <a:rPr lang="en-US" sz="10278">
                <a:solidFill>
                  <a:srgbClr val="AA305C"/>
                </a:solidFill>
                <a:latin typeface="#9Slide05 VL Fadilla"/>
              </a:rPr>
              <a:t>Văn học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30601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0" y="1297173"/>
            <a:ext cx="18288000" cy="8165332"/>
            <a:chOff x="0" y="0"/>
            <a:chExt cx="7301857" cy="3260176"/>
          </a:xfrm>
        </p:grpSpPr>
        <p:sp>
          <p:nvSpPr>
            <p:cNvPr id="9" name="Freeform 9"/>
            <p:cNvSpPr/>
            <p:nvPr/>
          </p:nvSpPr>
          <p:spPr>
            <a:xfrm>
              <a:off x="0" y="0"/>
              <a:ext cx="7301857" cy="3260176"/>
            </a:xfrm>
            <a:custGeom>
              <a:avLst/>
              <a:gdLst/>
              <a:ahLst/>
              <a:cxnLst/>
              <a:rect l="l" t="t" r="r" b="b"/>
              <a:pathLst>
                <a:path w="7301857" h="3260176">
                  <a:moveTo>
                    <a:pt x="5927" y="0"/>
                  </a:moveTo>
                  <a:lnTo>
                    <a:pt x="7295931" y="0"/>
                  </a:lnTo>
                  <a:cubicBezTo>
                    <a:pt x="7297503" y="0"/>
                    <a:pt x="7299010" y="624"/>
                    <a:pt x="7300122" y="1736"/>
                  </a:cubicBezTo>
                  <a:cubicBezTo>
                    <a:pt x="7301233" y="2847"/>
                    <a:pt x="7301857" y="4355"/>
                    <a:pt x="7301857" y="5927"/>
                  </a:cubicBezTo>
                  <a:lnTo>
                    <a:pt x="7301857" y="3254249"/>
                  </a:lnTo>
                  <a:cubicBezTo>
                    <a:pt x="7301857" y="3257522"/>
                    <a:pt x="7299204" y="3260176"/>
                    <a:pt x="7295931" y="3260176"/>
                  </a:cubicBezTo>
                  <a:lnTo>
                    <a:pt x="5927" y="3260176"/>
                  </a:lnTo>
                  <a:cubicBezTo>
                    <a:pt x="2653" y="3260176"/>
                    <a:pt x="0" y="3257522"/>
                    <a:pt x="0" y="3254249"/>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3336376"/>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311139" y="7369656"/>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291875" y="5911546"/>
            <a:ext cx="1206027" cy="3705293"/>
          </a:xfrm>
          <a:custGeom>
            <a:avLst/>
            <a:gdLst/>
            <a:ahLst/>
            <a:cxnLst/>
            <a:rect l="l" t="t" r="r" b="b"/>
            <a:pathLst>
              <a:path w="1206027" h="3705293">
                <a:moveTo>
                  <a:pt x="0" y="0"/>
                </a:moveTo>
                <a:lnTo>
                  <a:pt x="1206027" y="0"/>
                </a:lnTo>
                <a:lnTo>
                  <a:pt x="1206027"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4820449" y="116249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498898" y="8270463"/>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Freeform 17"/>
          <p:cNvSpPr/>
          <p:nvPr/>
        </p:nvSpPr>
        <p:spPr>
          <a:xfrm>
            <a:off x="1538994" y="3775985"/>
            <a:ext cx="4003126" cy="4116325"/>
          </a:xfrm>
          <a:custGeom>
            <a:avLst/>
            <a:gdLst/>
            <a:ahLst/>
            <a:cxnLst/>
            <a:rect l="l" t="t" r="r" b="b"/>
            <a:pathLst>
              <a:path w="4003126" h="4116325">
                <a:moveTo>
                  <a:pt x="0" y="0"/>
                </a:moveTo>
                <a:lnTo>
                  <a:pt x="4003127" y="0"/>
                </a:lnTo>
                <a:lnTo>
                  <a:pt x="4003127" y="4116325"/>
                </a:lnTo>
                <a:lnTo>
                  <a:pt x="0" y="41163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grpSp>
        <p:nvGrpSpPr>
          <p:cNvPr id="18" name="Group 18"/>
          <p:cNvGrpSpPr/>
          <p:nvPr/>
        </p:nvGrpSpPr>
        <p:grpSpPr>
          <a:xfrm>
            <a:off x="5829984" y="3759818"/>
            <a:ext cx="11466878" cy="1969717"/>
            <a:chOff x="0" y="0"/>
            <a:chExt cx="3020083" cy="518773"/>
          </a:xfrm>
        </p:grpSpPr>
        <p:sp>
          <p:nvSpPr>
            <p:cNvPr id="19" name="Freeform 19"/>
            <p:cNvSpPr/>
            <p:nvPr/>
          </p:nvSpPr>
          <p:spPr>
            <a:xfrm>
              <a:off x="0" y="0"/>
              <a:ext cx="3020083" cy="518773"/>
            </a:xfrm>
            <a:custGeom>
              <a:avLst/>
              <a:gdLst/>
              <a:ahLst/>
              <a:cxnLst/>
              <a:rect l="l" t="t" r="r" b="b"/>
              <a:pathLst>
                <a:path w="3020083" h="518773">
                  <a:moveTo>
                    <a:pt x="34433" y="0"/>
                  </a:moveTo>
                  <a:lnTo>
                    <a:pt x="2985650" y="0"/>
                  </a:lnTo>
                  <a:cubicBezTo>
                    <a:pt x="2994782" y="0"/>
                    <a:pt x="3003541" y="3628"/>
                    <a:pt x="3009998" y="10085"/>
                  </a:cubicBezTo>
                  <a:cubicBezTo>
                    <a:pt x="3016455" y="16543"/>
                    <a:pt x="3020083" y="25301"/>
                    <a:pt x="3020083" y="34433"/>
                  </a:cubicBezTo>
                  <a:lnTo>
                    <a:pt x="3020083" y="484340"/>
                  </a:lnTo>
                  <a:cubicBezTo>
                    <a:pt x="3020083" y="503357"/>
                    <a:pt x="3004667" y="518773"/>
                    <a:pt x="2985650" y="518773"/>
                  </a:cubicBezTo>
                  <a:lnTo>
                    <a:pt x="34433" y="518773"/>
                  </a:lnTo>
                  <a:cubicBezTo>
                    <a:pt x="15416" y="518773"/>
                    <a:pt x="0" y="503357"/>
                    <a:pt x="0" y="484340"/>
                  </a:cubicBezTo>
                  <a:lnTo>
                    <a:pt x="0" y="34433"/>
                  </a:lnTo>
                  <a:cubicBezTo>
                    <a:pt x="0" y="15416"/>
                    <a:pt x="15416" y="0"/>
                    <a:pt x="34433" y="0"/>
                  </a:cubicBezTo>
                  <a:close/>
                </a:path>
              </a:pathLst>
            </a:custGeom>
            <a:solidFill>
              <a:srgbClr val="F4E1CE"/>
            </a:solidFill>
          </p:spPr>
          <p:txBody>
            <a:bodyPr/>
            <a:lstStyle/>
            <a:p>
              <a:endParaRPr lang="en-GB"/>
            </a:p>
          </p:txBody>
        </p:sp>
        <p:sp>
          <p:nvSpPr>
            <p:cNvPr id="20" name="TextBox 20"/>
            <p:cNvSpPr txBox="1"/>
            <p:nvPr/>
          </p:nvSpPr>
          <p:spPr>
            <a:xfrm>
              <a:off x="0" y="-76200"/>
              <a:ext cx="3020083" cy="594973"/>
            </a:xfrm>
            <a:prstGeom prst="rect">
              <a:avLst/>
            </a:prstGeom>
          </p:spPr>
          <p:txBody>
            <a:bodyPr lIns="50800" tIns="50800" rIns="50800" bIns="50800" rtlCol="0" anchor="ctr"/>
            <a:lstStyle/>
            <a:p>
              <a:pPr algn="ctr">
                <a:lnSpc>
                  <a:spcPts val="2799"/>
                </a:lnSpc>
              </a:pPr>
              <a:endParaRPr/>
            </a:p>
          </p:txBody>
        </p:sp>
      </p:grpSp>
      <p:sp>
        <p:nvSpPr>
          <p:cNvPr id="21" name="TextBox 21"/>
          <p:cNvSpPr txBox="1"/>
          <p:nvPr/>
        </p:nvSpPr>
        <p:spPr>
          <a:xfrm>
            <a:off x="311139" y="1629819"/>
            <a:ext cx="9294571" cy="848135"/>
          </a:xfrm>
          <a:prstGeom prst="rect">
            <a:avLst/>
          </a:prstGeom>
        </p:spPr>
        <p:txBody>
          <a:bodyPr lIns="0" tIns="0" rIns="0" bIns="0" rtlCol="0" anchor="t">
            <a:spAutoFit/>
          </a:bodyPr>
          <a:lstStyle/>
          <a:p>
            <a:pPr algn="ctr">
              <a:lnSpc>
                <a:spcPts val="6989"/>
              </a:lnSpc>
              <a:spcBef>
                <a:spcPct val="0"/>
              </a:spcBef>
            </a:pPr>
            <a:r>
              <a:rPr lang="en-US" sz="4992" spc="299">
                <a:solidFill>
                  <a:srgbClr val="44312B"/>
                </a:solidFill>
                <a:latin typeface="Fraunces Bold"/>
              </a:rPr>
              <a:t>VĂN BẢN NGHỊ LUẬN</a:t>
            </a:r>
          </a:p>
        </p:txBody>
      </p:sp>
      <p:sp>
        <p:nvSpPr>
          <p:cNvPr id="22" name="TextBox 22"/>
          <p:cNvSpPr txBox="1"/>
          <p:nvPr/>
        </p:nvSpPr>
        <p:spPr>
          <a:xfrm>
            <a:off x="7033759" y="1863387"/>
            <a:ext cx="9059328" cy="1799456"/>
          </a:xfrm>
          <a:prstGeom prst="rect">
            <a:avLst/>
          </a:prstGeom>
        </p:spPr>
        <p:txBody>
          <a:bodyPr lIns="0" tIns="0" rIns="0" bIns="0" rtlCol="0" anchor="t">
            <a:spAutoFit/>
          </a:bodyPr>
          <a:lstStyle/>
          <a:p>
            <a:pPr algn="ctr">
              <a:lnSpc>
                <a:spcPts val="14389"/>
              </a:lnSpc>
            </a:pPr>
            <a:r>
              <a:rPr lang="en-US" sz="10278">
                <a:solidFill>
                  <a:srgbClr val="AA305C"/>
                </a:solidFill>
                <a:latin typeface="#9Slide05 VL Fadilla"/>
              </a:rPr>
              <a:t>Văn học</a:t>
            </a:r>
          </a:p>
        </p:txBody>
      </p:sp>
      <p:sp>
        <p:nvSpPr>
          <p:cNvPr id="23" name="TextBox 23"/>
          <p:cNvSpPr txBox="1"/>
          <p:nvPr/>
        </p:nvSpPr>
        <p:spPr>
          <a:xfrm>
            <a:off x="2398715" y="4643846"/>
            <a:ext cx="2283685" cy="2513954"/>
          </a:xfrm>
          <a:prstGeom prst="rect">
            <a:avLst/>
          </a:prstGeom>
        </p:spPr>
        <p:txBody>
          <a:bodyPr lIns="0" tIns="0" rIns="0" bIns="0" rtlCol="0" anchor="t">
            <a:spAutoFit/>
          </a:bodyPr>
          <a:lstStyle/>
          <a:p>
            <a:pPr algn="ctr">
              <a:lnSpc>
                <a:spcPts val="9548"/>
              </a:lnSpc>
            </a:pPr>
            <a:r>
              <a:rPr lang="en-US" sz="9454">
                <a:solidFill>
                  <a:srgbClr val="724919"/>
                </a:solidFill>
                <a:latin typeface="#9Slide05 VL Fadilla"/>
              </a:rPr>
              <a:t>Luận</a:t>
            </a:r>
          </a:p>
          <a:p>
            <a:pPr algn="ctr">
              <a:lnSpc>
                <a:spcPts val="9548"/>
              </a:lnSpc>
            </a:pPr>
            <a:r>
              <a:rPr lang="en-US" sz="9454">
                <a:solidFill>
                  <a:srgbClr val="724919"/>
                </a:solidFill>
                <a:latin typeface="#9Slide05 VL Fadilla"/>
              </a:rPr>
              <a:t> đề</a:t>
            </a:r>
          </a:p>
        </p:txBody>
      </p:sp>
      <p:sp>
        <p:nvSpPr>
          <p:cNvPr id="24" name="TextBox 24"/>
          <p:cNvSpPr txBox="1"/>
          <p:nvPr/>
        </p:nvSpPr>
        <p:spPr>
          <a:xfrm>
            <a:off x="5996044" y="3995671"/>
            <a:ext cx="11263256" cy="1384300"/>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Là </a:t>
            </a:r>
            <a:r>
              <a:rPr lang="en-US" sz="3999">
                <a:solidFill>
                  <a:srgbClr val="351304"/>
                </a:solidFill>
                <a:latin typeface="Roboto Condensed Bold"/>
              </a:rPr>
              <a:t>vấn đề chính </a:t>
            </a:r>
            <a:r>
              <a:rPr lang="en-US" sz="3999">
                <a:solidFill>
                  <a:srgbClr val="351304"/>
                </a:solidFill>
                <a:latin typeface="Roboto Condensed"/>
              </a:rPr>
              <a:t>(về tác phẩm, tác giả, thể loại,…) được nêu ra để bàn luận trong văn bản.</a:t>
            </a:r>
          </a:p>
        </p:txBody>
      </p:sp>
      <p:grpSp>
        <p:nvGrpSpPr>
          <p:cNvPr id="25" name="Group 25"/>
          <p:cNvGrpSpPr/>
          <p:nvPr/>
        </p:nvGrpSpPr>
        <p:grpSpPr>
          <a:xfrm>
            <a:off x="5894233" y="6172941"/>
            <a:ext cx="11466878" cy="1969717"/>
            <a:chOff x="0" y="0"/>
            <a:chExt cx="3020083" cy="518773"/>
          </a:xfrm>
        </p:grpSpPr>
        <p:sp>
          <p:nvSpPr>
            <p:cNvPr id="26" name="Freeform 26"/>
            <p:cNvSpPr/>
            <p:nvPr/>
          </p:nvSpPr>
          <p:spPr>
            <a:xfrm>
              <a:off x="0" y="0"/>
              <a:ext cx="3020083" cy="518773"/>
            </a:xfrm>
            <a:custGeom>
              <a:avLst/>
              <a:gdLst/>
              <a:ahLst/>
              <a:cxnLst/>
              <a:rect l="l" t="t" r="r" b="b"/>
              <a:pathLst>
                <a:path w="3020083" h="518773">
                  <a:moveTo>
                    <a:pt x="34433" y="0"/>
                  </a:moveTo>
                  <a:lnTo>
                    <a:pt x="2985650" y="0"/>
                  </a:lnTo>
                  <a:cubicBezTo>
                    <a:pt x="2994782" y="0"/>
                    <a:pt x="3003541" y="3628"/>
                    <a:pt x="3009998" y="10085"/>
                  </a:cubicBezTo>
                  <a:cubicBezTo>
                    <a:pt x="3016455" y="16543"/>
                    <a:pt x="3020083" y="25301"/>
                    <a:pt x="3020083" y="34433"/>
                  </a:cubicBezTo>
                  <a:lnTo>
                    <a:pt x="3020083" y="484340"/>
                  </a:lnTo>
                  <a:cubicBezTo>
                    <a:pt x="3020083" y="503357"/>
                    <a:pt x="3004667" y="518773"/>
                    <a:pt x="2985650" y="518773"/>
                  </a:cubicBezTo>
                  <a:lnTo>
                    <a:pt x="34433" y="518773"/>
                  </a:lnTo>
                  <a:cubicBezTo>
                    <a:pt x="15416" y="518773"/>
                    <a:pt x="0" y="503357"/>
                    <a:pt x="0" y="484340"/>
                  </a:cubicBezTo>
                  <a:lnTo>
                    <a:pt x="0" y="34433"/>
                  </a:lnTo>
                  <a:cubicBezTo>
                    <a:pt x="0" y="15416"/>
                    <a:pt x="15416" y="0"/>
                    <a:pt x="34433" y="0"/>
                  </a:cubicBezTo>
                  <a:close/>
                </a:path>
              </a:pathLst>
            </a:custGeom>
            <a:solidFill>
              <a:srgbClr val="F4E1CE"/>
            </a:solidFill>
          </p:spPr>
          <p:txBody>
            <a:bodyPr/>
            <a:lstStyle/>
            <a:p>
              <a:endParaRPr lang="en-GB"/>
            </a:p>
          </p:txBody>
        </p:sp>
        <p:sp>
          <p:nvSpPr>
            <p:cNvPr id="27" name="TextBox 27"/>
            <p:cNvSpPr txBox="1"/>
            <p:nvPr/>
          </p:nvSpPr>
          <p:spPr>
            <a:xfrm>
              <a:off x="0" y="-76200"/>
              <a:ext cx="3020083" cy="594973"/>
            </a:xfrm>
            <a:prstGeom prst="rect">
              <a:avLst/>
            </a:prstGeom>
          </p:spPr>
          <p:txBody>
            <a:bodyPr lIns="50800" tIns="50800" rIns="50800" bIns="50800" rtlCol="0" anchor="ctr"/>
            <a:lstStyle/>
            <a:p>
              <a:pPr algn="ctr">
                <a:lnSpc>
                  <a:spcPts val="2799"/>
                </a:lnSpc>
              </a:pPr>
              <a:endParaRPr/>
            </a:p>
          </p:txBody>
        </p:sp>
      </p:grpSp>
      <p:sp>
        <p:nvSpPr>
          <p:cNvPr id="28" name="TextBox 28"/>
          <p:cNvSpPr txBox="1"/>
          <p:nvPr/>
        </p:nvSpPr>
        <p:spPr>
          <a:xfrm>
            <a:off x="6249872" y="6427616"/>
            <a:ext cx="11046991" cy="1384168"/>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Thường thể hiện ở </a:t>
            </a:r>
            <a:r>
              <a:rPr lang="en-US" sz="3999">
                <a:solidFill>
                  <a:srgbClr val="351304"/>
                </a:solidFill>
                <a:latin typeface="Roboto Condensed Bold"/>
              </a:rPr>
              <a:t>nhan đề, phần mở đầu</a:t>
            </a:r>
            <a:r>
              <a:rPr lang="en-US" sz="3999">
                <a:solidFill>
                  <a:srgbClr val="351304"/>
                </a:solidFill>
                <a:latin typeface="Roboto Condensed"/>
              </a:rPr>
              <a:t> hoặc được suy luận từ </a:t>
            </a:r>
            <a:r>
              <a:rPr lang="en-US" sz="3999">
                <a:solidFill>
                  <a:srgbClr val="351304"/>
                </a:solidFill>
                <a:latin typeface="Roboto Condensed Bold"/>
              </a:rPr>
              <a:t>toàn bộ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30601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0" y="1297173"/>
            <a:ext cx="18288000" cy="8165332"/>
            <a:chOff x="0" y="0"/>
            <a:chExt cx="7301857" cy="3260176"/>
          </a:xfrm>
        </p:grpSpPr>
        <p:sp>
          <p:nvSpPr>
            <p:cNvPr id="9" name="Freeform 9"/>
            <p:cNvSpPr/>
            <p:nvPr/>
          </p:nvSpPr>
          <p:spPr>
            <a:xfrm>
              <a:off x="0" y="0"/>
              <a:ext cx="7301857" cy="3260176"/>
            </a:xfrm>
            <a:custGeom>
              <a:avLst/>
              <a:gdLst/>
              <a:ahLst/>
              <a:cxnLst/>
              <a:rect l="l" t="t" r="r" b="b"/>
              <a:pathLst>
                <a:path w="7301857" h="3260176">
                  <a:moveTo>
                    <a:pt x="5927" y="0"/>
                  </a:moveTo>
                  <a:lnTo>
                    <a:pt x="7295931" y="0"/>
                  </a:lnTo>
                  <a:cubicBezTo>
                    <a:pt x="7297503" y="0"/>
                    <a:pt x="7299010" y="624"/>
                    <a:pt x="7300122" y="1736"/>
                  </a:cubicBezTo>
                  <a:cubicBezTo>
                    <a:pt x="7301233" y="2847"/>
                    <a:pt x="7301857" y="4355"/>
                    <a:pt x="7301857" y="5927"/>
                  </a:cubicBezTo>
                  <a:lnTo>
                    <a:pt x="7301857" y="3254249"/>
                  </a:lnTo>
                  <a:cubicBezTo>
                    <a:pt x="7301857" y="3257522"/>
                    <a:pt x="7299204" y="3260176"/>
                    <a:pt x="7295931" y="3260176"/>
                  </a:cubicBezTo>
                  <a:lnTo>
                    <a:pt x="5927" y="3260176"/>
                  </a:lnTo>
                  <a:cubicBezTo>
                    <a:pt x="2653" y="3260176"/>
                    <a:pt x="0" y="3257522"/>
                    <a:pt x="0" y="3254249"/>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3336376"/>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311139" y="7369656"/>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291875" y="5911546"/>
            <a:ext cx="1206027" cy="3705293"/>
          </a:xfrm>
          <a:custGeom>
            <a:avLst/>
            <a:gdLst/>
            <a:ahLst/>
            <a:cxnLst/>
            <a:rect l="l" t="t" r="r" b="b"/>
            <a:pathLst>
              <a:path w="1206027" h="3705293">
                <a:moveTo>
                  <a:pt x="0" y="0"/>
                </a:moveTo>
                <a:lnTo>
                  <a:pt x="1206027" y="0"/>
                </a:lnTo>
                <a:lnTo>
                  <a:pt x="1206027"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4820449" y="116249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498898" y="8270463"/>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Freeform 17"/>
          <p:cNvSpPr/>
          <p:nvPr/>
        </p:nvSpPr>
        <p:spPr>
          <a:xfrm>
            <a:off x="1538994" y="3775985"/>
            <a:ext cx="4003126" cy="4116325"/>
          </a:xfrm>
          <a:custGeom>
            <a:avLst/>
            <a:gdLst/>
            <a:ahLst/>
            <a:cxnLst/>
            <a:rect l="l" t="t" r="r" b="b"/>
            <a:pathLst>
              <a:path w="4003126" h="4116325">
                <a:moveTo>
                  <a:pt x="0" y="0"/>
                </a:moveTo>
                <a:lnTo>
                  <a:pt x="4003127" y="0"/>
                </a:lnTo>
                <a:lnTo>
                  <a:pt x="4003127" y="4116325"/>
                </a:lnTo>
                <a:lnTo>
                  <a:pt x="0" y="41163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grpSp>
        <p:nvGrpSpPr>
          <p:cNvPr id="18" name="Group 18"/>
          <p:cNvGrpSpPr/>
          <p:nvPr/>
        </p:nvGrpSpPr>
        <p:grpSpPr>
          <a:xfrm>
            <a:off x="5707889" y="3525638"/>
            <a:ext cx="11839566" cy="1969717"/>
            <a:chOff x="0" y="0"/>
            <a:chExt cx="3118240" cy="518773"/>
          </a:xfrm>
        </p:grpSpPr>
        <p:sp>
          <p:nvSpPr>
            <p:cNvPr id="19" name="Freeform 19"/>
            <p:cNvSpPr/>
            <p:nvPr/>
          </p:nvSpPr>
          <p:spPr>
            <a:xfrm>
              <a:off x="0" y="0"/>
              <a:ext cx="3118240" cy="518773"/>
            </a:xfrm>
            <a:custGeom>
              <a:avLst/>
              <a:gdLst/>
              <a:ahLst/>
              <a:cxnLst/>
              <a:rect l="l" t="t" r="r" b="b"/>
              <a:pathLst>
                <a:path w="3118240" h="518773">
                  <a:moveTo>
                    <a:pt x="33349" y="0"/>
                  </a:moveTo>
                  <a:lnTo>
                    <a:pt x="3084891" y="0"/>
                  </a:lnTo>
                  <a:cubicBezTo>
                    <a:pt x="3093735" y="0"/>
                    <a:pt x="3102218" y="3514"/>
                    <a:pt x="3108472" y="9768"/>
                  </a:cubicBezTo>
                  <a:cubicBezTo>
                    <a:pt x="3114726" y="16022"/>
                    <a:pt x="3118240" y="24504"/>
                    <a:pt x="3118240" y="33349"/>
                  </a:cubicBezTo>
                  <a:lnTo>
                    <a:pt x="3118240" y="485424"/>
                  </a:lnTo>
                  <a:cubicBezTo>
                    <a:pt x="3118240" y="494269"/>
                    <a:pt x="3114726" y="502751"/>
                    <a:pt x="3108472" y="509005"/>
                  </a:cubicBezTo>
                  <a:cubicBezTo>
                    <a:pt x="3102218" y="515260"/>
                    <a:pt x="3093735" y="518773"/>
                    <a:pt x="3084891" y="518773"/>
                  </a:cubicBezTo>
                  <a:lnTo>
                    <a:pt x="33349" y="518773"/>
                  </a:lnTo>
                  <a:cubicBezTo>
                    <a:pt x="24504" y="518773"/>
                    <a:pt x="16022" y="515260"/>
                    <a:pt x="9768" y="509005"/>
                  </a:cubicBezTo>
                  <a:cubicBezTo>
                    <a:pt x="3514" y="502751"/>
                    <a:pt x="0" y="494269"/>
                    <a:pt x="0" y="485424"/>
                  </a:cubicBezTo>
                  <a:lnTo>
                    <a:pt x="0" y="33349"/>
                  </a:lnTo>
                  <a:cubicBezTo>
                    <a:pt x="0" y="24504"/>
                    <a:pt x="3514" y="16022"/>
                    <a:pt x="9768" y="9768"/>
                  </a:cubicBezTo>
                  <a:cubicBezTo>
                    <a:pt x="16022" y="3514"/>
                    <a:pt x="24504" y="0"/>
                    <a:pt x="33349" y="0"/>
                  </a:cubicBezTo>
                  <a:close/>
                </a:path>
              </a:pathLst>
            </a:custGeom>
            <a:solidFill>
              <a:srgbClr val="F4E1CE"/>
            </a:solidFill>
          </p:spPr>
          <p:txBody>
            <a:bodyPr/>
            <a:lstStyle/>
            <a:p>
              <a:endParaRPr lang="en-GB"/>
            </a:p>
          </p:txBody>
        </p:sp>
        <p:sp>
          <p:nvSpPr>
            <p:cNvPr id="20" name="TextBox 20"/>
            <p:cNvSpPr txBox="1"/>
            <p:nvPr/>
          </p:nvSpPr>
          <p:spPr>
            <a:xfrm>
              <a:off x="0" y="-76200"/>
              <a:ext cx="3118240" cy="594973"/>
            </a:xfrm>
            <a:prstGeom prst="rect">
              <a:avLst/>
            </a:prstGeom>
          </p:spPr>
          <p:txBody>
            <a:bodyPr lIns="50800" tIns="50800" rIns="50800" bIns="50800" rtlCol="0" anchor="ctr"/>
            <a:lstStyle/>
            <a:p>
              <a:pPr algn="ctr">
                <a:lnSpc>
                  <a:spcPts val="2799"/>
                </a:lnSpc>
              </a:pPr>
              <a:endParaRPr/>
            </a:p>
          </p:txBody>
        </p:sp>
      </p:grpSp>
      <p:sp>
        <p:nvSpPr>
          <p:cNvPr id="21" name="TextBox 21"/>
          <p:cNvSpPr txBox="1"/>
          <p:nvPr/>
        </p:nvSpPr>
        <p:spPr>
          <a:xfrm>
            <a:off x="311139" y="1629819"/>
            <a:ext cx="9294571" cy="848135"/>
          </a:xfrm>
          <a:prstGeom prst="rect">
            <a:avLst/>
          </a:prstGeom>
        </p:spPr>
        <p:txBody>
          <a:bodyPr lIns="0" tIns="0" rIns="0" bIns="0" rtlCol="0" anchor="t">
            <a:spAutoFit/>
          </a:bodyPr>
          <a:lstStyle/>
          <a:p>
            <a:pPr algn="ctr">
              <a:lnSpc>
                <a:spcPts val="6989"/>
              </a:lnSpc>
              <a:spcBef>
                <a:spcPct val="0"/>
              </a:spcBef>
            </a:pPr>
            <a:r>
              <a:rPr lang="en-US" sz="4992" spc="299">
                <a:solidFill>
                  <a:srgbClr val="44312B"/>
                </a:solidFill>
                <a:latin typeface="Fraunces Bold"/>
              </a:rPr>
              <a:t>VĂN BẢN NGHỊ LUẬN</a:t>
            </a:r>
          </a:p>
        </p:txBody>
      </p:sp>
      <p:sp>
        <p:nvSpPr>
          <p:cNvPr id="22" name="TextBox 22"/>
          <p:cNvSpPr txBox="1"/>
          <p:nvPr/>
        </p:nvSpPr>
        <p:spPr>
          <a:xfrm>
            <a:off x="7000943" y="1592832"/>
            <a:ext cx="9059328" cy="1799456"/>
          </a:xfrm>
          <a:prstGeom prst="rect">
            <a:avLst/>
          </a:prstGeom>
        </p:spPr>
        <p:txBody>
          <a:bodyPr lIns="0" tIns="0" rIns="0" bIns="0" rtlCol="0" anchor="t">
            <a:spAutoFit/>
          </a:bodyPr>
          <a:lstStyle/>
          <a:p>
            <a:pPr algn="ctr">
              <a:lnSpc>
                <a:spcPts val="14389"/>
              </a:lnSpc>
            </a:pPr>
            <a:r>
              <a:rPr lang="en-US" sz="10278">
                <a:solidFill>
                  <a:srgbClr val="AA305C"/>
                </a:solidFill>
                <a:latin typeface="#9Slide05 VL Fadilla"/>
              </a:rPr>
              <a:t>Văn học</a:t>
            </a:r>
          </a:p>
        </p:txBody>
      </p:sp>
      <p:sp>
        <p:nvSpPr>
          <p:cNvPr id="23" name="TextBox 23"/>
          <p:cNvSpPr txBox="1"/>
          <p:nvPr/>
        </p:nvSpPr>
        <p:spPr>
          <a:xfrm>
            <a:off x="2398715" y="4643846"/>
            <a:ext cx="2283685" cy="2513954"/>
          </a:xfrm>
          <a:prstGeom prst="rect">
            <a:avLst/>
          </a:prstGeom>
        </p:spPr>
        <p:txBody>
          <a:bodyPr lIns="0" tIns="0" rIns="0" bIns="0" rtlCol="0" anchor="t">
            <a:spAutoFit/>
          </a:bodyPr>
          <a:lstStyle/>
          <a:p>
            <a:pPr algn="ctr">
              <a:lnSpc>
                <a:spcPts val="9548"/>
              </a:lnSpc>
            </a:pPr>
            <a:r>
              <a:rPr lang="en-US" sz="9454">
                <a:solidFill>
                  <a:srgbClr val="724919"/>
                </a:solidFill>
                <a:latin typeface="#9Slide05 VL Fadilla"/>
              </a:rPr>
              <a:t>Luận</a:t>
            </a:r>
          </a:p>
          <a:p>
            <a:pPr algn="ctr">
              <a:lnSpc>
                <a:spcPts val="9548"/>
              </a:lnSpc>
            </a:pPr>
            <a:r>
              <a:rPr lang="en-US" sz="9454">
                <a:solidFill>
                  <a:srgbClr val="724919"/>
                </a:solidFill>
                <a:latin typeface="#9Slide05 VL Fadilla"/>
              </a:rPr>
              <a:t> điểm</a:t>
            </a:r>
          </a:p>
        </p:txBody>
      </p:sp>
      <p:sp>
        <p:nvSpPr>
          <p:cNvPr id="24" name="TextBox 24"/>
          <p:cNvSpPr txBox="1"/>
          <p:nvPr/>
        </p:nvSpPr>
        <p:spPr>
          <a:xfrm>
            <a:off x="5996044" y="3773567"/>
            <a:ext cx="11263256" cy="1384168"/>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Luận điểm là những ý chính được triển khai nhằm cụ thể hóa luận đề.</a:t>
            </a:r>
          </a:p>
        </p:txBody>
      </p:sp>
      <p:grpSp>
        <p:nvGrpSpPr>
          <p:cNvPr id="25" name="Group 25"/>
          <p:cNvGrpSpPr/>
          <p:nvPr/>
        </p:nvGrpSpPr>
        <p:grpSpPr>
          <a:xfrm>
            <a:off x="5506785" y="5685854"/>
            <a:ext cx="4360256" cy="4335729"/>
            <a:chOff x="0" y="0"/>
            <a:chExt cx="1148380" cy="1141920"/>
          </a:xfrm>
        </p:grpSpPr>
        <p:sp>
          <p:nvSpPr>
            <p:cNvPr id="26" name="Freeform 26"/>
            <p:cNvSpPr/>
            <p:nvPr/>
          </p:nvSpPr>
          <p:spPr>
            <a:xfrm>
              <a:off x="0" y="0"/>
              <a:ext cx="1148380" cy="1141920"/>
            </a:xfrm>
            <a:custGeom>
              <a:avLst/>
              <a:gdLst/>
              <a:ahLst/>
              <a:cxnLst/>
              <a:rect l="l" t="t" r="r" b="b"/>
              <a:pathLst>
                <a:path w="1148380" h="1141920">
                  <a:moveTo>
                    <a:pt x="90554" y="0"/>
                  </a:moveTo>
                  <a:lnTo>
                    <a:pt x="1057826" y="0"/>
                  </a:lnTo>
                  <a:cubicBezTo>
                    <a:pt x="1107838" y="0"/>
                    <a:pt x="1148380" y="40542"/>
                    <a:pt x="1148380" y="90554"/>
                  </a:cubicBezTo>
                  <a:lnTo>
                    <a:pt x="1148380" y="1051366"/>
                  </a:lnTo>
                  <a:cubicBezTo>
                    <a:pt x="1148380" y="1101378"/>
                    <a:pt x="1107838" y="1141920"/>
                    <a:pt x="1057826" y="1141920"/>
                  </a:cubicBezTo>
                  <a:lnTo>
                    <a:pt x="90554" y="1141920"/>
                  </a:lnTo>
                  <a:cubicBezTo>
                    <a:pt x="40542" y="1141920"/>
                    <a:pt x="0" y="1101378"/>
                    <a:pt x="0" y="1051366"/>
                  </a:cubicBezTo>
                  <a:lnTo>
                    <a:pt x="0" y="90554"/>
                  </a:lnTo>
                  <a:cubicBezTo>
                    <a:pt x="0" y="40542"/>
                    <a:pt x="40542" y="0"/>
                    <a:pt x="90554" y="0"/>
                  </a:cubicBezTo>
                  <a:close/>
                </a:path>
              </a:pathLst>
            </a:custGeom>
            <a:solidFill>
              <a:srgbClr val="F4E1CE"/>
            </a:solidFill>
          </p:spPr>
          <p:txBody>
            <a:bodyPr/>
            <a:lstStyle/>
            <a:p>
              <a:endParaRPr lang="en-GB"/>
            </a:p>
          </p:txBody>
        </p:sp>
        <p:sp>
          <p:nvSpPr>
            <p:cNvPr id="27" name="TextBox 27"/>
            <p:cNvSpPr txBox="1"/>
            <p:nvPr/>
          </p:nvSpPr>
          <p:spPr>
            <a:xfrm>
              <a:off x="0" y="-76200"/>
              <a:ext cx="1148380" cy="1218120"/>
            </a:xfrm>
            <a:prstGeom prst="rect">
              <a:avLst/>
            </a:prstGeom>
          </p:spPr>
          <p:txBody>
            <a:bodyPr lIns="50800" tIns="50800" rIns="50800" bIns="50800" rtlCol="0" anchor="ctr"/>
            <a:lstStyle/>
            <a:p>
              <a:pPr algn="ctr">
                <a:lnSpc>
                  <a:spcPts val="2799"/>
                </a:lnSpc>
              </a:pPr>
              <a:endParaRPr/>
            </a:p>
          </p:txBody>
        </p:sp>
      </p:grpSp>
      <p:sp>
        <p:nvSpPr>
          <p:cNvPr id="28" name="TextBox 28"/>
          <p:cNvSpPr txBox="1"/>
          <p:nvPr/>
        </p:nvSpPr>
        <p:spPr>
          <a:xfrm>
            <a:off x="5751671" y="6826153"/>
            <a:ext cx="3882614" cy="3091899"/>
          </a:xfrm>
          <a:prstGeom prst="rect">
            <a:avLst/>
          </a:prstGeom>
        </p:spPr>
        <p:txBody>
          <a:bodyPr lIns="0" tIns="0" rIns="0" bIns="0" rtlCol="0" anchor="t">
            <a:spAutoFit/>
          </a:bodyPr>
          <a:lstStyle/>
          <a:p>
            <a:pPr algn="just">
              <a:lnSpc>
                <a:spcPts val="4900"/>
              </a:lnSpc>
            </a:pPr>
            <a:r>
              <a:rPr lang="en-US" sz="3500">
                <a:solidFill>
                  <a:srgbClr val="351304"/>
                </a:solidFill>
                <a:latin typeface="Roboto Condensed"/>
              </a:rPr>
              <a:t>những điều được nêu ra một cách có căn cứ, hợp lôgic để làm rõ tính đúng đắn của luận điểm.</a:t>
            </a:r>
          </a:p>
        </p:txBody>
      </p:sp>
      <p:grpSp>
        <p:nvGrpSpPr>
          <p:cNvPr id="29" name="Group 29"/>
          <p:cNvGrpSpPr/>
          <p:nvPr/>
        </p:nvGrpSpPr>
        <p:grpSpPr>
          <a:xfrm>
            <a:off x="9952304" y="5628704"/>
            <a:ext cx="8030252" cy="4392879"/>
            <a:chOff x="0" y="0"/>
            <a:chExt cx="2114963" cy="1156972"/>
          </a:xfrm>
        </p:grpSpPr>
        <p:sp>
          <p:nvSpPr>
            <p:cNvPr id="30" name="Freeform 30"/>
            <p:cNvSpPr/>
            <p:nvPr/>
          </p:nvSpPr>
          <p:spPr>
            <a:xfrm>
              <a:off x="0" y="0"/>
              <a:ext cx="2114963" cy="1156972"/>
            </a:xfrm>
            <a:custGeom>
              <a:avLst/>
              <a:gdLst/>
              <a:ahLst/>
              <a:cxnLst/>
              <a:rect l="l" t="t" r="r" b="b"/>
              <a:pathLst>
                <a:path w="2114963" h="1156972">
                  <a:moveTo>
                    <a:pt x="49169" y="0"/>
                  </a:moveTo>
                  <a:lnTo>
                    <a:pt x="2065795" y="0"/>
                  </a:lnTo>
                  <a:cubicBezTo>
                    <a:pt x="2078835" y="0"/>
                    <a:pt x="2091341" y="5180"/>
                    <a:pt x="2100562" y="14401"/>
                  </a:cubicBezTo>
                  <a:cubicBezTo>
                    <a:pt x="2109783" y="23622"/>
                    <a:pt x="2114963" y="36128"/>
                    <a:pt x="2114963" y="49169"/>
                  </a:cubicBezTo>
                  <a:lnTo>
                    <a:pt x="2114963" y="1107803"/>
                  </a:lnTo>
                  <a:cubicBezTo>
                    <a:pt x="2114963" y="1120844"/>
                    <a:pt x="2109783" y="1133350"/>
                    <a:pt x="2100562" y="1142571"/>
                  </a:cubicBezTo>
                  <a:cubicBezTo>
                    <a:pt x="2091341" y="1151792"/>
                    <a:pt x="2078835" y="1156972"/>
                    <a:pt x="2065795" y="1156972"/>
                  </a:cubicBezTo>
                  <a:lnTo>
                    <a:pt x="49169" y="1156972"/>
                  </a:lnTo>
                  <a:cubicBezTo>
                    <a:pt x="36128" y="1156972"/>
                    <a:pt x="23622" y="1151792"/>
                    <a:pt x="14401" y="1142571"/>
                  </a:cubicBezTo>
                  <a:cubicBezTo>
                    <a:pt x="5180" y="1133350"/>
                    <a:pt x="0" y="1120844"/>
                    <a:pt x="0" y="1107803"/>
                  </a:cubicBezTo>
                  <a:lnTo>
                    <a:pt x="0" y="49169"/>
                  </a:lnTo>
                  <a:cubicBezTo>
                    <a:pt x="0" y="36128"/>
                    <a:pt x="5180" y="23622"/>
                    <a:pt x="14401" y="14401"/>
                  </a:cubicBezTo>
                  <a:cubicBezTo>
                    <a:pt x="23622" y="5180"/>
                    <a:pt x="36128" y="0"/>
                    <a:pt x="49169" y="0"/>
                  </a:cubicBezTo>
                  <a:close/>
                </a:path>
              </a:pathLst>
            </a:custGeom>
            <a:solidFill>
              <a:srgbClr val="F4E1CE"/>
            </a:solidFill>
          </p:spPr>
          <p:txBody>
            <a:bodyPr/>
            <a:lstStyle/>
            <a:p>
              <a:endParaRPr lang="en-GB"/>
            </a:p>
          </p:txBody>
        </p:sp>
        <p:sp>
          <p:nvSpPr>
            <p:cNvPr id="31" name="TextBox 31"/>
            <p:cNvSpPr txBox="1"/>
            <p:nvPr/>
          </p:nvSpPr>
          <p:spPr>
            <a:xfrm>
              <a:off x="0" y="-76200"/>
              <a:ext cx="2114963" cy="1233172"/>
            </a:xfrm>
            <a:prstGeom prst="rect">
              <a:avLst/>
            </a:prstGeom>
          </p:spPr>
          <p:txBody>
            <a:bodyPr lIns="50800" tIns="50800" rIns="50800" bIns="50800" rtlCol="0" anchor="ctr"/>
            <a:lstStyle/>
            <a:p>
              <a:pPr algn="ctr">
                <a:lnSpc>
                  <a:spcPts val="2799"/>
                </a:lnSpc>
              </a:pPr>
              <a:endParaRPr/>
            </a:p>
          </p:txBody>
        </p:sp>
      </p:grpSp>
      <p:sp>
        <p:nvSpPr>
          <p:cNvPr id="32" name="TextBox 32"/>
          <p:cNvSpPr txBox="1"/>
          <p:nvPr/>
        </p:nvSpPr>
        <p:spPr>
          <a:xfrm>
            <a:off x="10076590" y="6576086"/>
            <a:ext cx="7905966" cy="3710914"/>
          </a:xfrm>
          <a:prstGeom prst="rect">
            <a:avLst/>
          </a:prstGeom>
        </p:spPr>
        <p:txBody>
          <a:bodyPr lIns="0" tIns="0" rIns="0" bIns="0" rtlCol="0" anchor="t">
            <a:spAutoFit/>
          </a:bodyPr>
          <a:lstStyle/>
          <a:p>
            <a:pPr algn="just">
              <a:lnSpc>
                <a:spcPts val="4900"/>
              </a:lnSpc>
            </a:pPr>
            <a:r>
              <a:rPr lang="en-US" sz="3500">
                <a:solidFill>
                  <a:srgbClr val="351304"/>
                </a:solidFill>
                <a:latin typeface="Roboto Condensed"/>
              </a:rPr>
              <a:t>   Là những câu văn, đoạn văn, dòng thơ, chi tiết, hình ảnh,…được dẫn từ tác phẩm văn học; hoặc những tài liệu, trích dẫn liên quan đến tác phẩm, tác giả, thể loại,…được đưa ra nhằm chứng minh, củng cố cho lí lẽ.</a:t>
            </a:r>
          </a:p>
          <a:p>
            <a:pPr algn="just">
              <a:lnSpc>
                <a:spcPts val="4900"/>
              </a:lnSpc>
            </a:pPr>
            <a:endParaRPr lang="en-US" sz="3500">
              <a:solidFill>
                <a:srgbClr val="351304"/>
              </a:solidFill>
              <a:latin typeface="Roboto Condensed"/>
            </a:endParaRPr>
          </a:p>
        </p:txBody>
      </p:sp>
      <p:sp>
        <p:nvSpPr>
          <p:cNvPr id="33" name="TextBox 33"/>
          <p:cNvSpPr txBox="1"/>
          <p:nvPr/>
        </p:nvSpPr>
        <p:spPr>
          <a:xfrm>
            <a:off x="7000943" y="6101010"/>
            <a:ext cx="1149437" cy="733389"/>
          </a:xfrm>
          <a:prstGeom prst="rect">
            <a:avLst/>
          </a:prstGeom>
        </p:spPr>
        <p:txBody>
          <a:bodyPr lIns="0" tIns="0" rIns="0" bIns="0" rtlCol="0" anchor="t">
            <a:spAutoFit/>
          </a:bodyPr>
          <a:lstStyle/>
          <a:p>
            <a:pPr algn="ctr">
              <a:lnSpc>
                <a:spcPts val="5250"/>
              </a:lnSpc>
            </a:pPr>
            <a:r>
              <a:rPr lang="en-US" sz="5198">
                <a:solidFill>
                  <a:srgbClr val="351304"/>
                </a:solidFill>
                <a:latin typeface="#9Slide05 VL Fadilla"/>
              </a:rPr>
              <a:t>Lí lẽ</a:t>
            </a:r>
          </a:p>
        </p:txBody>
      </p:sp>
      <p:sp>
        <p:nvSpPr>
          <p:cNvPr id="34" name="TextBox 34"/>
          <p:cNvSpPr txBox="1"/>
          <p:nvPr/>
        </p:nvSpPr>
        <p:spPr>
          <a:xfrm>
            <a:off x="12609104" y="5876634"/>
            <a:ext cx="2716653" cy="733389"/>
          </a:xfrm>
          <a:prstGeom prst="rect">
            <a:avLst/>
          </a:prstGeom>
        </p:spPr>
        <p:txBody>
          <a:bodyPr lIns="0" tIns="0" rIns="0" bIns="0" rtlCol="0" anchor="t">
            <a:spAutoFit/>
          </a:bodyPr>
          <a:lstStyle/>
          <a:p>
            <a:pPr algn="ctr">
              <a:lnSpc>
                <a:spcPts val="5250"/>
              </a:lnSpc>
            </a:pPr>
            <a:r>
              <a:rPr lang="en-US" sz="5198">
                <a:solidFill>
                  <a:srgbClr val="351304"/>
                </a:solidFill>
                <a:latin typeface="#9Slide05 VL Fadilla"/>
              </a:rPr>
              <a:t>Bằng chứng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749251" y="428887"/>
            <a:ext cx="16940864" cy="9022276"/>
            <a:chOff x="0" y="0"/>
            <a:chExt cx="7169798" cy="3818453"/>
          </a:xfrm>
        </p:grpSpPr>
        <p:sp>
          <p:nvSpPr>
            <p:cNvPr id="7" name="Freeform 7"/>
            <p:cNvSpPr/>
            <p:nvPr/>
          </p:nvSpPr>
          <p:spPr>
            <a:xfrm>
              <a:off x="0" y="0"/>
              <a:ext cx="7169798" cy="3818453"/>
            </a:xfrm>
            <a:custGeom>
              <a:avLst/>
              <a:gdLst/>
              <a:ahLst/>
              <a:cxnLst/>
              <a:rect l="l" t="t" r="r" b="b"/>
              <a:pathLst>
                <a:path w="7169798" h="3818453">
                  <a:moveTo>
                    <a:pt x="6398" y="0"/>
                  </a:moveTo>
                  <a:lnTo>
                    <a:pt x="7163400" y="0"/>
                  </a:lnTo>
                  <a:cubicBezTo>
                    <a:pt x="7165097" y="0"/>
                    <a:pt x="7166725" y="674"/>
                    <a:pt x="7167924" y="1874"/>
                  </a:cubicBezTo>
                  <a:cubicBezTo>
                    <a:pt x="7169124" y="3074"/>
                    <a:pt x="7169798" y="4701"/>
                    <a:pt x="7169798" y="6398"/>
                  </a:cubicBezTo>
                  <a:lnTo>
                    <a:pt x="7169798" y="3812055"/>
                  </a:lnTo>
                  <a:cubicBezTo>
                    <a:pt x="7169798" y="3813752"/>
                    <a:pt x="7169124" y="3815380"/>
                    <a:pt x="7167924" y="3816579"/>
                  </a:cubicBezTo>
                  <a:cubicBezTo>
                    <a:pt x="7166725" y="3817779"/>
                    <a:pt x="7165097" y="3818453"/>
                    <a:pt x="7163400" y="3818453"/>
                  </a:cubicBezTo>
                  <a:lnTo>
                    <a:pt x="6398" y="3818453"/>
                  </a:lnTo>
                  <a:cubicBezTo>
                    <a:pt x="4701" y="3818453"/>
                    <a:pt x="3074" y="3817779"/>
                    <a:pt x="1874" y="3816579"/>
                  </a:cubicBezTo>
                  <a:cubicBezTo>
                    <a:pt x="674" y="3815380"/>
                    <a:pt x="0" y="3813752"/>
                    <a:pt x="0" y="3812055"/>
                  </a:cubicBezTo>
                  <a:lnTo>
                    <a:pt x="0" y="6398"/>
                  </a:lnTo>
                  <a:cubicBezTo>
                    <a:pt x="0" y="4701"/>
                    <a:pt x="674" y="3074"/>
                    <a:pt x="1874" y="1874"/>
                  </a:cubicBezTo>
                  <a:cubicBezTo>
                    <a:pt x="3074" y="674"/>
                    <a:pt x="4701" y="0"/>
                    <a:pt x="6398" y="0"/>
                  </a:cubicBezTo>
                  <a:close/>
                </a:path>
              </a:pathLst>
            </a:custGeom>
            <a:solidFill>
              <a:srgbClr val="F5EDD9"/>
            </a:solidFill>
          </p:spPr>
          <p:txBody>
            <a:bodyPr/>
            <a:lstStyle/>
            <a:p>
              <a:endParaRPr lang="en-GB"/>
            </a:p>
          </p:txBody>
        </p:sp>
        <p:sp>
          <p:nvSpPr>
            <p:cNvPr id="8" name="TextBox 8"/>
            <p:cNvSpPr txBox="1"/>
            <p:nvPr/>
          </p:nvSpPr>
          <p:spPr>
            <a:xfrm>
              <a:off x="0" y="-76200"/>
              <a:ext cx="7169798" cy="38946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8166584" y="-2524917"/>
            <a:ext cx="13745044" cy="3992310"/>
          </a:xfrm>
          <a:custGeom>
            <a:avLst/>
            <a:gdLst/>
            <a:ahLst/>
            <a:cxnLst/>
            <a:rect l="l" t="t" r="r" b="b"/>
            <a:pathLst>
              <a:path w="13745044" h="3992310">
                <a:moveTo>
                  <a:pt x="13745044" y="0"/>
                </a:moveTo>
                <a:lnTo>
                  <a:pt x="0" y="0"/>
                </a:lnTo>
                <a:lnTo>
                  <a:pt x="0" y="3992309"/>
                </a:lnTo>
                <a:lnTo>
                  <a:pt x="13745044" y="3992309"/>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60989" y="6267585"/>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11" name="Freeform 11"/>
          <p:cNvSpPr/>
          <p:nvPr/>
        </p:nvSpPr>
        <p:spPr>
          <a:xfrm>
            <a:off x="-752555" y="8488517"/>
            <a:ext cx="4175096" cy="1539567"/>
          </a:xfrm>
          <a:custGeom>
            <a:avLst/>
            <a:gdLst/>
            <a:ahLst/>
            <a:cxnLst/>
            <a:rect l="l" t="t" r="r" b="b"/>
            <a:pathLst>
              <a:path w="4175096" h="1539567">
                <a:moveTo>
                  <a:pt x="0" y="0"/>
                </a:moveTo>
                <a:lnTo>
                  <a:pt x="4175095" y="0"/>
                </a:lnTo>
                <a:lnTo>
                  <a:pt x="4175095"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5733387" y="167181"/>
            <a:ext cx="1674794" cy="1723039"/>
          </a:xfrm>
          <a:custGeom>
            <a:avLst/>
            <a:gdLst/>
            <a:ahLst/>
            <a:cxnLst/>
            <a:rect l="l" t="t" r="r" b="b"/>
            <a:pathLst>
              <a:path w="1674794" h="1723039">
                <a:moveTo>
                  <a:pt x="0" y="0"/>
                </a:moveTo>
                <a:lnTo>
                  <a:pt x="1674794" y="0"/>
                </a:lnTo>
                <a:lnTo>
                  <a:pt x="1674794" y="1723038"/>
                </a:lnTo>
                <a:lnTo>
                  <a:pt x="0" y="1723038"/>
                </a:lnTo>
                <a:lnTo>
                  <a:pt x="0" y="0"/>
                </a:lnTo>
                <a:close/>
              </a:path>
            </a:pathLst>
          </a:custGeom>
          <a:blipFill>
            <a:blip r:embed="rId7"/>
            <a:stretch>
              <a:fillRect/>
            </a:stretch>
          </a:blipFill>
        </p:spPr>
        <p:txBody>
          <a:bodyPr/>
          <a:lstStyle/>
          <a:p>
            <a:endParaRPr lang="en-GB"/>
          </a:p>
        </p:txBody>
      </p:sp>
      <p:sp>
        <p:nvSpPr>
          <p:cNvPr id="13" name="Freeform 13"/>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4" name="Freeform 14"/>
          <p:cNvSpPr/>
          <p:nvPr/>
        </p:nvSpPr>
        <p:spPr>
          <a:xfrm>
            <a:off x="2862406" y="3062139"/>
            <a:ext cx="13708378" cy="5888891"/>
          </a:xfrm>
          <a:custGeom>
            <a:avLst/>
            <a:gdLst/>
            <a:ahLst/>
            <a:cxnLst/>
            <a:rect l="l" t="t" r="r" b="b"/>
            <a:pathLst>
              <a:path w="13708378" h="5888891">
                <a:moveTo>
                  <a:pt x="0" y="0"/>
                </a:moveTo>
                <a:lnTo>
                  <a:pt x="13708378" y="0"/>
                </a:lnTo>
                <a:lnTo>
                  <a:pt x="13708378" y="5888891"/>
                </a:lnTo>
                <a:lnTo>
                  <a:pt x="0" y="5888891"/>
                </a:lnTo>
                <a:lnTo>
                  <a:pt x="0" y="0"/>
                </a:lnTo>
                <a:close/>
              </a:path>
            </a:pathLst>
          </a:custGeom>
          <a:blipFill>
            <a:blip r:embed="rId8"/>
            <a:stretch>
              <a:fillRect/>
            </a:stretch>
          </a:blipFill>
        </p:spPr>
        <p:txBody>
          <a:bodyPr/>
          <a:lstStyle/>
          <a:p>
            <a:endParaRPr lang="en-GB"/>
          </a:p>
        </p:txBody>
      </p:sp>
      <p:sp>
        <p:nvSpPr>
          <p:cNvPr id="15" name="TextBox 15"/>
          <p:cNvSpPr txBox="1"/>
          <p:nvPr/>
        </p:nvSpPr>
        <p:spPr>
          <a:xfrm>
            <a:off x="749251" y="1142233"/>
            <a:ext cx="16230600" cy="1419772"/>
          </a:xfrm>
          <a:prstGeom prst="rect">
            <a:avLst/>
          </a:prstGeom>
        </p:spPr>
        <p:txBody>
          <a:bodyPr lIns="0" tIns="0" rIns="0" bIns="0" rtlCol="0" anchor="t">
            <a:spAutoFit/>
          </a:bodyPr>
          <a:lstStyle/>
          <a:p>
            <a:pPr algn="ctr">
              <a:lnSpc>
                <a:spcPts val="5740"/>
              </a:lnSpc>
            </a:pPr>
            <a:r>
              <a:rPr lang="en-US" sz="4100" spc="143">
                <a:solidFill>
                  <a:srgbClr val="44312B"/>
                </a:solidFill>
                <a:latin typeface="Fraunces Bold"/>
              </a:rPr>
              <a:t>MỐI QUAN HỆ GIỮA LUẬN ĐỀ, LUẬN ĐIỂM, </a:t>
            </a:r>
          </a:p>
          <a:p>
            <a:pPr algn="ctr">
              <a:lnSpc>
                <a:spcPts val="5740"/>
              </a:lnSpc>
              <a:spcBef>
                <a:spcPct val="0"/>
              </a:spcBef>
            </a:pPr>
            <a:r>
              <a:rPr lang="en-US" sz="4100" spc="143">
                <a:solidFill>
                  <a:srgbClr val="44312B"/>
                </a:solidFill>
                <a:latin typeface="Fraunces Bold"/>
              </a:rPr>
              <a:t>LÍ LẼ, BẰNG CHỨNG TRONG VĂN BẢN NGHỊ LUẬN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821558" y="293174"/>
            <a:ext cx="16940864" cy="9022276"/>
            <a:chOff x="0" y="0"/>
            <a:chExt cx="7169798" cy="3818453"/>
          </a:xfrm>
        </p:grpSpPr>
        <p:sp>
          <p:nvSpPr>
            <p:cNvPr id="7" name="Freeform 7"/>
            <p:cNvSpPr/>
            <p:nvPr/>
          </p:nvSpPr>
          <p:spPr>
            <a:xfrm>
              <a:off x="0" y="0"/>
              <a:ext cx="7169798" cy="3818453"/>
            </a:xfrm>
            <a:custGeom>
              <a:avLst/>
              <a:gdLst/>
              <a:ahLst/>
              <a:cxnLst/>
              <a:rect l="l" t="t" r="r" b="b"/>
              <a:pathLst>
                <a:path w="7169798" h="3818453">
                  <a:moveTo>
                    <a:pt x="6398" y="0"/>
                  </a:moveTo>
                  <a:lnTo>
                    <a:pt x="7163400" y="0"/>
                  </a:lnTo>
                  <a:cubicBezTo>
                    <a:pt x="7165097" y="0"/>
                    <a:pt x="7166725" y="674"/>
                    <a:pt x="7167924" y="1874"/>
                  </a:cubicBezTo>
                  <a:cubicBezTo>
                    <a:pt x="7169124" y="3074"/>
                    <a:pt x="7169798" y="4701"/>
                    <a:pt x="7169798" y="6398"/>
                  </a:cubicBezTo>
                  <a:lnTo>
                    <a:pt x="7169798" y="3812055"/>
                  </a:lnTo>
                  <a:cubicBezTo>
                    <a:pt x="7169798" y="3813752"/>
                    <a:pt x="7169124" y="3815380"/>
                    <a:pt x="7167924" y="3816579"/>
                  </a:cubicBezTo>
                  <a:cubicBezTo>
                    <a:pt x="7166725" y="3817779"/>
                    <a:pt x="7165097" y="3818453"/>
                    <a:pt x="7163400" y="3818453"/>
                  </a:cubicBezTo>
                  <a:lnTo>
                    <a:pt x="6398" y="3818453"/>
                  </a:lnTo>
                  <a:cubicBezTo>
                    <a:pt x="4701" y="3818453"/>
                    <a:pt x="3074" y="3817779"/>
                    <a:pt x="1874" y="3816579"/>
                  </a:cubicBezTo>
                  <a:cubicBezTo>
                    <a:pt x="674" y="3815380"/>
                    <a:pt x="0" y="3813752"/>
                    <a:pt x="0" y="3812055"/>
                  </a:cubicBezTo>
                  <a:lnTo>
                    <a:pt x="0" y="6398"/>
                  </a:lnTo>
                  <a:cubicBezTo>
                    <a:pt x="0" y="4701"/>
                    <a:pt x="674" y="3074"/>
                    <a:pt x="1874" y="1874"/>
                  </a:cubicBezTo>
                  <a:cubicBezTo>
                    <a:pt x="3074" y="674"/>
                    <a:pt x="4701" y="0"/>
                    <a:pt x="6398" y="0"/>
                  </a:cubicBezTo>
                  <a:close/>
                </a:path>
              </a:pathLst>
            </a:custGeom>
            <a:solidFill>
              <a:srgbClr val="F5EDD9"/>
            </a:solidFill>
          </p:spPr>
          <p:txBody>
            <a:bodyPr/>
            <a:lstStyle/>
            <a:p>
              <a:endParaRPr lang="en-GB"/>
            </a:p>
          </p:txBody>
        </p:sp>
        <p:sp>
          <p:nvSpPr>
            <p:cNvPr id="8" name="TextBox 8"/>
            <p:cNvSpPr txBox="1"/>
            <p:nvPr/>
          </p:nvSpPr>
          <p:spPr>
            <a:xfrm>
              <a:off x="0" y="-76200"/>
              <a:ext cx="7169798" cy="38946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60989" y="6267585"/>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11" name="Freeform 11"/>
          <p:cNvSpPr/>
          <p:nvPr/>
        </p:nvSpPr>
        <p:spPr>
          <a:xfrm>
            <a:off x="-752555" y="8488517"/>
            <a:ext cx="4175096" cy="1539567"/>
          </a:xfrm>
          <a:custGeom>
            <a:avLst/>
            <a:gdLst/>
            <a:ahLst/>
            <a:cxnLst/>
            <a:rect l="l" t="t" r="r" b="b"/>
            <a:pathLst>
              <a:path w="4175096" h="1539567">
                <a:moveTo>
                  <a:pt x="0" y="0"/>
                </a:moveTo>
                <a:lnTo>
                  <a:pt x="4175095" y="0"/>
                </a:lnTo>
                <a:lnTo>
                  <a:pt x="4175095"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5733387" y="167181"/>
            <a:ext cx="1674794" cy="1723039"/>
          </a:xfrm>
          <a:custGeom>
            <a:avLst/>
            <a:gdLst/>
            <a:ahLst/>
            <a:cxnLst/>
            <a:rect l="l" t="t" r="r" b="b"/>
            <a:pathLst>
              <a:path w="1674794" h="1723039">
                <a:moveTo>
                  <a:pt x="0" y="0"/>
                </a:moveTo>
                <a:lnTo>
                  <a:pt x="1674794" y="0"/>
                </a:lnTo>
                <a:lnTo>
                  <a:pt x="1674794" y="1723038"/>
                </a:lnTo>
                <a:lnTo>
                  <a:pt x="0" y="1723038"/>
                </a:lnTo>
                <a:lnTo>
                  <a:pt x="0" y="0"/>
                </a:lnTo>
                <a:close/>
              </a:path>
            </a:pathLst>
          </a:custGeom>
          <a:blipFill>
            <a:blip r:embed="rId7"/>
            <a:stretch>
              <a:fillRect/>
            </a:stretch>
          </a:blipFill>
        </p:spPr>
        <p:txBody>
          <a:bodyPr/>
          <a:lstStyle/>
          <a:p>
            <a:endParaRPr lang="en-GB"/>
          </a:p>
        </p:txBody>
      </p:sp>
      <p:sp>
        <p:nvSpPr>
          <p:cNvPr id="13" name="Freeform 13"/>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14" name="Group 14"/>
          <p:cNvGrpSpPr/>
          <p:nvPr/>
        </p:nvGrpSpPr>
        <p:grpSpPr>
          <a:xfrm>
            <a:off x="12991165" y="1943341"/>
            <a:ext cx="3579620" cy="7050892"/>
            <a:chOff x="0" y="0"/>
            <a:chExt cx="1520983" cy="2995930"/>
          </a:xfrm>
        </p:grpSpPr>
        <p:sp>
          <p:nvSpPr>
            <p:cNvPr id="15" name="Freeform 15"/>
            <p:cNvSpPr/>
            <p:nvPr/>
          </p:nvSpPr>
          <p:spPr>
            <a:xfrm>
              <a:off x="-2540" y="-5080"/>
              <a:ext cx="1531143" cy="3004820"/>
            </a:xfrm>
            <a:custGeom>
              <a:avLst/>
              <a:gdLst/>
              <a:ahLst/>
              <a:cxnLst/>
              <a:rect l="l" t="t" r="r" b="b"/>
              <a:pathLst>
                <a:path w="1531143" h="3004820">
                  <a:moveTo>
                    <a:pt x="1513711" y="16510"/>
                  </a:moveTo>
                  <a:lnTo>
                    <a:pt x="1508477" y="16510"/>
                  </a:lnTo>
                  <a:cubicBezTo>
                    <a:pt x="1384182" y="16510"/>
                    <a:pt x="1259886" y="19050"/>
                    <a:pt x="1136245" y="21590"/>
                  </a:cubicBezTo>
                  <a:cubicBezTo>
                    <a:pt x="915784" y="26670"/>
                    <a:pt x="694669" y="34290"/>
                    <a:pt x="474208" y="35560"/>
                  </a:cubicBezTo>
                  <a:cubicBezTo>
                    <a:pt x="388510" y="35560"/>
                    <a:pt x="302812" y="26670"/>
                    <a:pt x="217113" y="16510"/>
                  </a:cubicBezTo>
                  <a:cubicBezTo>
                    <a:pt x="146461" y="7620"/>
                    <a:pt x="74500" y="0"/>
                    <a:pt x="3848" y="10160"/>
                  </a:cubicBezTo>
                  <a:cubicBezTo>
                    <a:pt x="4503" y="210820"/>
                    <a:pt x="5157" y="411480"/>
                    <a:pt x="6465" y="610870"/>
                  </a:cubicBezTo>
                  <a:cubicBezTo>
                    <a:pt x="8428" y="1056640"/>
                    <a:pt x="11699" y="1502410"/>
                    <a:pt x="9736" y="1948180"/>
                  </a:cubicBezTo>
                  <a:cubicBezTo>
                    <a:pt x="9082" y="2169160"/>
                    <a:pt x="4503" y="2390140"/>
                    <a:pt x="2540" y="2611120"/>
                  </a:cubicBezTo>
                  <a:cubicBezTo>
                    <a:pt x="0" y="2730500"/>
                    <a:pt x="6465" y="2849880"/>
                    <a:pt x="10390" y="2967990"/>
                  </a:cubicBezTo>
                  <a:cubicBezTo>
                    <a:pt x="41137" y="2962910"/>
                    <a:pt x="72538" y="2966720"/>
                    <a:pt x="102631" y="2971800"/>
                  </a:cubicBezTo>
                  <a:cubicBezTo>
                    <a:pt x="149078" y="2979420"/>
                    <a:pt x="194871" y="2988310"/>
                    <a:pt x="241318" y="2992120"/>
                  </a:cubicBezTo>
                  <a:cubicBezTo>
                    <a:pt x="455891" y="3004820"/>
                    <a:pt x="671118" y="2997200"/>
                    <a:pt x="885692" y="2987040"/>
                  </a:cubicBezTo>
                  <a:cubicBezTo>
                    <a:pt x="1096994" y="2975610"/>
                    <a:pt x="1308950" y="2962910"/>
                    <a:pt x="1520907" y="2961640"/>
                  </a:cubicBezTo>
                  <a:cubicBezTo>
                    <a:pt x="1516981" y="2794000"/>
                    <a:pt x="1512402" y="2626360"/>
                    <a:pt x="1509785" y="2457450"/>
                  </a:cubicBezTo>
                  <a:cubicBezTo>
                    <a:pt x="1503243" y="2034540"/>
                    <a:pt x="1512402" y="1612900"/>
                    <a:pt x="1518290" y="1189990"/>
                  </a:cubicBezTo>
                  <a:cubicBezTo>
                    <a:pt x="1524793" y="800100"/>
                    <a:pt x="1531143" y="407670"/>
                    <a:pt x="1513711" y="16510"/>
                  </a:cubicBezTo>
                  <a:close/>
                </a:path>
              </a:pathLst>
            </a:custGeom>
            <a:blipFill>
              <a:blip r:embed="rId8"/>
              <a:stretch>
                <a:fillRect l="-33251" r="-33251"/>
              </a:stretch>
            </a:blipFill>
          </p:spPr>
          <p:txBody>
            <a:bodyPr/>
            <a:lstStyle/>
            <a:p>
              <a:endParaRPr lang="en-GB"/>
            </a:p>
          </p:txBody>
        </p:sp>
      </p:grpSp>
      <p:sp>
        <p:nvSpPr>
          <p:cNvPr id="16" name="TextBox 16"/>
          <p:cNvSpPr txBox="1"/>
          <p:nvPr/>
        </p:nvSpPr>
        <p:spPr>
          <a:xfrm>
            <a:off x="1686871" y="2551060"/>
            <a:ext cx="10838237" cy="3259382"/>
          </a:xfrm>
          <a:prstGeom prst="rect">
            <a:avLst/>
          </a:prstGeom>
        </p:spPr>
        <p:txBody>
          <a:bodyPr lIns="0" tIns="0" rIns="0" bIns="0" rtlCol="0" anchor="t">
            <a:spAutoFit/>
          </a:bodyPr>
          <a:lstStyle/>
          <a:p>
            <a:pPr algn="ctr">
              <a:lnSpc>
                <a:spcPts val="13259"/>
              </a:lnSpc>
            </a:pPr>
            <a:r>
              <a:rPr lang="en-US" sz="8499">
                <a:solidFill>
                  <a:srgbClr val="44312B"/>
                </a:solidFill>
                <a:latin typeface="#9Slide07 SVNUT Triumph Press"/>
              </a:rPr>
              <a:t>Vẻ đẹp của bài thơ </a:t>
            </a:r>
          </a:p>
          <a:p>
            <a:pPr algn="ctr">
              <a:lnSpc>
                <a:spcPts val="13259"/>
              </a:lnSpc>
            </a:pPr>
            <a:r>
              <a:rPr lang="en-US" sz="8499">
                <a:solidFill>
                  <a:srgbClr val="44312B"/>
                </a:solidFill>
                <a:latin typeface="#9Slide07 SVNUT Triumph Press"/>
              </a:rPr>
              <a:t>"Cảnh khuya"</a:t>
            </a:r>
          </a:p>
        </p:txBody>
      </p:sp>
      <p:sp>
        <p:nvSpPr>
          <p:cNvPr id="17" name="TextBox 17"/>
          <p:cNvSpPr txBox="1"/>
          <p:nvPr/>
        </p:nvSpPr>
        <p:spPr>
          <a:xfrm>
            <a:off x="6096000" y="6585239"/>
            <a:ext cx="5897591" cy="1154162"/>
          </a:xfrm>
          <a:prstGeom prst="rect">
            <a:avLst/>
          </a:prstGeom>
        </p:spPr>
        <p:txBody>
          <a:bodyPr wrap="square" lIns="0" tIns="0" rIns="0" bIns="0" rtlCol="0" anchor="t">
            <a:spAutoFit/>
          </a:bodyPr>
          <a:lstStyle/>
          <a:p>
            <a:pPr algn="ctr">
              <a:lnSpc>
                <a:spcPts val="9020"/>
              </a:lnSpc>
            </a:pPr>
            <a:r>
              <a:rPr lang="en-US" sz="6442">
                <a:solidFill>
                  <a:srgbClr val="44312B"/>
                </a:solidFill>
                <a:latin typeface="#9Slide05 VL Fadilla"/>
              </a:rPr>
              <a:t>_Lê Trí Viễn_</a:t>
            </a:r>
          </a:p>
        </p:txBody>
      </p:sp>
      <p:sp>
        <p:nvSpPr>
          <p:cNvPr id="18" name="TextBox 18"/>
          <p:cNvSpPr txBox="1"/>
          <p:nvPr/>
        </p:nvSpPr>
        <p:spPr>
          <a:xfrm>
            <a:off x="2936056" y="1422385"/>
            <a:ext cx="8339867" cy="946664"/>
          </a:xfrm>
          <a:prstGeom prst="rect">
            <a:avLst/>
          </a:prstGeom>
        </p:spPr>
        <p:txBody>
          <a:bodyPr lIns="0" tIns="0" rIns="0" bIns="0" rtlCol="0" anchor="t">
            <a:spAutoFit/>
          </a:bodyPr>
          <a:lstStyle/>
          <a:p>
            <a:pPr algn="ctr">
              <a:lnSpc>
                <a:spcPts val="7881"/>
              </a:lnSpc>
              <a:spcBef>
                <a:spcPct val="0"/>
              </a:spcBef>
            </a:pPr>
            <a:r>
              <a:rPr lang="en-US" sz="5629">
                <a:solidFill>
                  <a:srgbClr val="44312B"/>
                </a:solidFill>
                <a:latin typeface="Fraunces Bold"/>
              </a:rPr>
              <a:t>II. 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749251" y="428887"/>
            <a:ext cx="16940864" cy="9022276"/>
            <a:chOff x="0" y="0"/>
            <a:chExt cx="7169798" cy="3818453"/>
          </a:xfrm>
        </p:grpSpPr>
        <p:sp>
          <p:nvSpPr>
            <p:cNvPr id="7" name="Freeform 7"/>
            <p:cNvSpPr/>
            <p:nvPr/>
          </p:nvSpPr>
          <p:spPr>
            <a:xfrm>
              <a:off x="0" y="0"/>
              <a:ext cx="7169798" cy="3818453"/>
            </a:xfrm>
            <a:custGeom>
              <a:avLst/>
              <a:gdLst/>
              <a:ahLst/>
              <a:cxnLst/>
              <a:rect l="l" t="t" r="r" b="b"/>
              <a:pathLst>
                <a:path w="7169798" h="3818453">
                  <a:moveTo>
                    <a:pt x="6398" y="0"/>
                  </a:moveTo>
                  <a:lnTo>
                    <a:pt x="7163400" y="0"/>
                  </a:lnTo>
                  <a:cubicBezTo>
                    <a:pt x="7165097" y="0"/>
                    <a:pt x="7166725" y="674"/>
                    <a:pt x="7167924" y="1874"/>
                  </a:cubicBezTo>
                  <a:cubicBezTo>
                    <a:pt x="7169124" y="3074"/>
                    <a:pt x="7169798" y="4701"/>
                    <a:pt x="7169798" y="6398"/>
                  </a:cubicBezTo>
                  <a:lnTo>
                    <a:pt x="7169798" y="3812055"/>
                  </a:lnTo>
                  <a:cubicBezTo>
                    <a:pt x="7169798" y="3813752"/>
                    <a:pt x="7169124" y="3815380"/>
                    <a:pt x="7167924" y="3816579"/>
                  </a:cubicBezTo>
                  <a:cubicBezTo>
                    <a:pt x="7166725" y="3817779"/>
                    <a:pt x="7165097" y="3818453"/>
                    <a:pt x="7163400" y="3818453"/>
                  </a:cubicBezTo>
                  <a:lnTo>
                    <a:pt x="6398" y="3818453"/>
                  </a:lnTo>
                  <a:cubicBezTo>
                    <a:pt x="4701" y="3818453"/>
                    <a:pt x="3074" y="3817779"/>
                    <a:pt x="1874" y="3816579"/>
                  </a:cubicBezTo>
                  <a:cubicBezTo>
                    <a:pt x="674" y="3815380"/>
                    <a:pt x="0" y="3813752"/>
                    <a:pt x="0" y="3812055"/>
                  </a:cubicBezTo>
                  <a:lnTo>
                    <a:pt x="0" y="6398"/>
                  </a:lnTo>
                  <a:cubicBezTo>
                    <a:pt x="0" y="4701"/>
                    <a:pt x="674" y="3074"/>
                    <a:pt x="1874" y="1874"/>
                  </a:cubicBezTo>
                  <a:cubicBezTo>
                    <a:pt x="3074" y="674"/>
                    <a:pt x="4701" y="0"/>
                    <a:pt x="6398" y="0"/>
                  </a:cubicBezTo>
                  <a:close/>
                </a:path>
              </a:pathLst>
            </a:custGeom>
            <a:solidFill>
              <a:srgbClr val="F5EDD9"/>
            </a:solidFill>
          </p:spPr>
          <p:txBody>
            <a:bodyPr/>
            <a:lstStyle/>
            <a:p>
              <a:endParaRPr lang="en-GB"/>
            </a:p>
          </p:txBody>
        </p:sp>
        <p:sp>
          <p:nvSpPr>
            <p:cNvPr id="8" name="TextBox 8"/>
            <p:cNvSpPr txBox="1"/>
            <p:nvPr/>
          </p:nvSpPr>
          <p:spPr>
            <a:xfrm>
              <a:off x="0" y="-76200"/>
              <a:ext cx="7169798" cy="38946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11" name="Group 11"/>
          <p:cNvGrpSpPr/>
          <p:nvPr/>
        </p:nvGrpSpPr>
        <p:grpSpPr>
          <a:xfrm>
            <a:off x="14082893" y="2153980"/>
            <a:ext cx="2942253" cy="5795450"/>
            <a:chOff x="0" y="0"/>
            <a:chExt cx="1520983" cy="2995930"/>
          </a:xfrm>
        </p:grpSpPr>
        <p:sp>
          <p:nvSpPr>
            <p:cNvPr id="12" name="Freeform 12"/>
            <p:cNvSpPr/>
            <p:nvPr/>
          </p:nvSpPr>
          <p:spPr>
            <a:xfrm>
              <a:off x="-2540" y="-5080"/>
              <a:ext cx="1531143" cy="3004820"/>
            </a:xfrm>
            <a:custGeom>
              <a:avLst/>
              <a:gdLst/>
              <a:ahLst/>
              <a:cxnLst/>
              <a:rect l="l" t="t" r="r" b="b"/>
              <a:pathLst>
                <a:path w="1531143" h="3004820">
                  <a:moveTo>
                    <a:pt x="1513711" y="16510"/>
                  </a:moveTo>
                  <a:lnTo>
                    <a:pt x="1508477" y="16510"/>
                  </a:lnTo>
                  <a:cubicBezTo>
                    <a:pt x="1384182" y="16510"/>
                    <a:pt x="1259886" y="19050"/>
                    <a:pt x="1136245" y="21590"/>
                  </a:cubicBezTo>
                  <a:cubicBezTo>
                    <a:pt x="915784" y="26670"/>
                    <a:pt x="694669" y="34290"/>
                    <a:pt x="474208" y="35560"/>
                  </a:cubicBezTo>
                  <a:cubicBezTo>
                    <a:pt x="388510" y="35560"/>
                    <a:pt x="302812" y="26670"/>
                    <a:pt x="217113" y="16510"/>
                  </a:cubicBezTo>
                  <a:cubicBezTo>
                    <a:pt x="146461" y="7620"/>
                    <a:pt x="74500" y="0"/>
                    <a:pt x="3848" y="10160"/>
                  </a:cubicBezTo>
                  <a:cubicBezTo>
                    <a:pt x="4503" y="210820"/>
                    <a:pt x="5157" y="411480"/>
                    <a:pt x="6465" y="610870"/>
                  </a:cubicBezTo>
                  <a:cubicBezTo>
                    <a:pt x="8428" y="1056640"/>
                    <a:pt x="11699" y="1502410"/>
                    <a:pt x="9736" y="1948180"/>
                  </a:cubicBezTo>
                  <a:cubicBezTo>
                    <a:pt x="9082" y="2169160"/>
                    <a:pt x="4503" y="2390140"/>
                    <a:pt x="2540" y="2611120"/>
                  </a:cubicBezTo>
                  <a:cubicBezTo>
                    <a:pt x="0" y="2730500"/>
                    <a:pt x="6465" y="2849880"/>
                    <a:pt x="10390" y="2967990"/>
                  </a:cubicBezTo>
                  <a:cubicBezTo>
                    <a:pt x="41137" y="2962910"/>
                    <a:pt x="72538" y="2966720"/>
                    <a:pt x="102631" y="2971800"/>
                  </a:cubicBezTo>
                  <a:cubicBezTo>
                    <a:pt x="149078" y="2979420"/>
                    <a:pt x="194871" y="2988310"/>
                    <a:pt x="241318" y="2992120"/>
                  </a:cubicBezTo>
                  <a:cubicBezTo>
                    <a:pt x="455891" y="3004820"/>
                    <a:pt x="671118" y="2997200"/>
                    <a:pt x="885692" y="2987040"/>
                  </a:cubicBezTo>
                  <a:cubicBezTo>
                    <a:pt x="1096994" y="2975610"/>
                    <a:pt x="1308950" y="2962910"/>
                    <a:pt x="1520907" y="2961640"/>
                  </a:cubicBezTo>
                  <a:cubicBezTo>
                    <a:pt x="1516981" y="2794000"/>
                    <a:pt x="1512402" y="2626360"/>
                    <a:pt x="1509785" y="2457450"/>
                  </a:cubicBezTo>
                  <a:cubicBezTo>
                    <a:pt x="1503243" y="2034540"/>
                    <a:pt x="1512402" y="1612900"/>
                    <a:pt x="1518290" y="1189990"/>
                  </a:cubicBezTo>
                  <a:cubicBezTo>
                    <a:pt x="1524793" y="800100"/>
                    <a:pt x="1531143" y="407670"/>
                    <a:pt x="1513711" y="16510"/>
                  </a:cubicBezTo>
                  <a:close/>
                </a:path>
              </a:pathLst>
            </a:custGeom>
            <a:blipFill>
              <a:blip r:embed="rId5"/>
              <a:stretch>
                <a:fillRect l="-33251" r="-33251"/>
              </a:stretch>
            </a:blipFill>
          </p:spPr>
          <p:txBody>
            <a:bodyPr/>
            <a:lstStyle/>
            <a:p>
              <a:endParaRPr lang="en-GB"/>
            </a:p>
          </p:txBody>
        </p:sp>
      </p:grpSp>
      <p:sp>
        <p:nvSpPr>
          <p:cNvPr id="13" name="Freeform 13"/>
          <p:cNvSpPr/>
          <p:nvPr/>
        </p:nvSpPr>
        <p:spPr>
          <a:xfrm>
            <a:off x="346836" y="6348295"/>
            <a:ext cx="2127941" cy="2910005"/>
          </a:xfrm>
          <a:custGeom>
            <a:avLst/>
            <a:gdLst/>
            <a:ahLst/>
            <a:cxnLst/>
            <a:rect l="l" t="t" r="r" b="b"/>
            <a:pathLst>
              <a:path w="2127941" h="2910005">
                <a:moveTo>
                  <a:pt x="0" y="0"/>
                </a:moveTo>
                <a:lnTo>
                  <a:pt x="2127941" y="0"/>
                </a:lnTo>
                <a:lnTo>
                  <a:pt x="2127941" y="2910005"/>
                </a:lnTo>
                <a:lnTo>
                  <a:pt x="0" y="29100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a:off x="2877192" y="1533474"/>
            <a:ext cx="11205700" cy="8320233"/>
          </a:xfrm>
          <a:custGeom>
            <a:avLst/>
            <a:gdLst/>
            <a:ahLst/>
            <a:cxnLst/>
            <a:rect l="l" t="t" r="r" b="b"/>
            <a:pathLst>
              <a:path w="11205700" h="8320233">
                <a:moveTo>
                  <a:pt x="0" y="0"/>
                </a:moveTo>
                <a:lnTo>
                  <a:pt x="11205701" y="0"/>
                </a:lnTo>
                <a:lnTo>
                  <a:pt x="11205701" y="8320233"/>
                </a:lnTo>
                <a:lnTo>
                  <a:pt x="0" y="83202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TextBox 15"/>
          <p:cNvSpPr txBox="1"/>
          <p:nvPr/>
        </p:nvSpPr>
        <p:spPr>
          <a:xfrm>
            <a:off x="1028700" y="562012"/>
            <a:ext cx="6733865" cy="1038137"/>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9Slide07 SVNUT Triumph Press"/>
              </a:rPr>
              <a:t>1. Chuẩn bị đọc</a:t>
            </a:r>
          </a:p>
        </p:txBody>
      </p:sp>
      <p:sp>
        <p:nvSpPr>
          <p:cNvPr id="16" name="TextBox 16"/>
          <p:cNvSpPr txBox="1"/>
          <p:nvPr/>
        </p:nvSpPr>
        <p:spPr>
          <a:xfrm>
            <a:off x="5608093" y="2944406"/>
            <a:ext cx="5743899" cy="1127549"/>
          </a:xfrm>
          <a:prstGeom prst="rect">
            <a:avLst/>
          </a:prstGeom>
        </p:spPr>
        <p:txBody>
          <a:bodyPr lIns="0" tIns="0" rIns="0" bIns="0" rtlCol="0" anchor="t">
            <a:spAutoFit/>
          </a:bodyPr>
          <a:lstStyle/>
          <a:p>
            <a:pPr algn="ctr">
              <a:lnSpc>
                <a:spcPts val="9178"/>
              </a:lnSpc>
            </a:pPr>
            <a:r>
              <a:rPr lang="en-US" sz="6555">
                <a:solidFill>
                  <a:srgbClr val="000000"/>
                </a:solidFill>
                <a:latin typeface="#9Slide06 Hellvina Hand Script"/>
              </a:rPr>
              <a:t>Thử </a:t>
            </a:r>
            <a:r>
              <a:rPr lang="en-US" sz="6555">
                <a:solidFill>
                  <a:srgbClr val="231F20"/>
                </a:solidFill>
                <a:latin typeface="#9Slide06 Hellvina Hand Script"/>
              </a:rPr>
              <a:t>tài</a:t>
            </a:r>
            <a:r>
              <a:rPr lang="en-US" sz="6555">
                <a:solidFill>
                  <a:srgbClr val="000000"/>
                </a:solidFill>
                <a:latin typeface="#9Slide06 Hellvina Hand Script"/>
              </a:rPr>
              <a:t> </a:t>
            </a:r>
            <a:r>
              <a:rPr lang="en-US" sz="6555">
                <a:solidFill>
                  <a:srgbClr val="724919"/>
                </a:solidFill>
                <a:latin typeface="#9Slide06 Hellvina Hand Script"/>
              </a:rPr>
              <a:t>dự</a:t>
            </a:r>
            <a:r>
              <a:rPr lang="en-US" sz="6555">
                <a:solidFill>
                  <a:srgbClr val="000000"/>
                </a:solidFill>
                <a:latin typeface="#9Slide06 Hellvina Hand Script"/>
              </a:rPr>
              <a:t> </a:t>
            </a:r>
            <a:r>
              <a:rPr lang="en-US" sz="6555">
                <a:solidFill>
                  <a:srgbClr val="A95F49"/>
                </a:solidFill>
                <a:latin typeface="#9Slide06 Hellvina Hand Script"/>
              </a:rPr>
              <a:t>đoán!</a:t>
            </a:r>
          </a:p>
        </p:txBody>
      </p:sp>
      <p:sp>
        <p:nvSpPr>
          <p:cNvPr id="17" name="TextBox 17"/>
          <p:cNvSpPr txBox="1"/>
          <p:nvPr/>
        </p:nvSpPr>
        <p:spPr>
          <a:xfrm>
            <a:off x="3972713" y="4084620"/>
            <a:ext cx="8650344" cy="2793736"/>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Nhan đề văn bản chúng ta sẽ học là </a:t>
            </a:r>
            <a:r>
              <a:rPr lang="en-US" sz="3999">
                <a:solidFill>
                  <a:srgbClr val="351304"/>
                </a:solidFill>
                <a:latin typeface="Roboto Condensed Bold Italics"/>
              </a:rPr>
              <a:t>Vẻ đẹp của bài thơ “Cảnh khuya”</a:t>
            </a:r>
            <a:r>
              <a:rPr lang="en-US" sz="3999">
                <a:solidFill>
                  <a:srgbClr val="351304"/>
                </a:solidFill>
                <a:latin typeface="Roboto Condensed"/>
              </a:rPr>
              <a:t>. Theo dự đoán của em, văn bản sẽ nói tới những vẻ đẹp nào của bài thơ?</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5400000" flipH="1" flipV="1">
            <a:off x="-450957" y="2005574"/>
            <a:ext cx="9341486" cy="6382173"/>
          </a:xfrm>
          <a:custGeom>
            <a:avLst/>
            <a:gdLst/>
            <a:ahLst/>
            <a:cxnLst/>
            <a:rect l="l" t="t" r="r" b="b"/>
            <a:pathLst>
              <a:path w="9341486" h="6382173">
                <a:moveTo>
                  <a:pt x="9341487" y="6382173"/>
                </a:moveTo>
                <a:lnTo>
                  <a:pt x="0" y="6382173"/>
                </a:lnTo>
                <a:lnTo>
                  <a:pt x="0" y="0"/>
                </a:lnTo>
                <a:lnTo>
                  <a:pt x="9341487" y="0"/>
                </a:lnTo>
                <a:lnTo>
                  <a:pt x="9341487" y="6382173"/>
                </a:lnTo>
                <a:close/>
              </a:path>
            </a:pathLst>
          </a:custGeom>
          <a:blipFill>
            <a:blip r:embed="rId3"/>
            <a:stretch>
              <a:fillRect t="-17538" b="-11632"/>
            </a:stretch>
          </a:blipFill>
        </p:spPr>
        <p:txBody>
          <a:bodyPr/>
          <a:lstStyle/>
          <a:p>
            <a:endParaRPr lang="en-GB"/>
          </a:p>
        </p:txBody>
      </p:sp>
      <p:sp>
        <p:nvSpPr>
          <p:cNvPr id="4" name="Freeform 4"/>
          <p:cNvSpPr/>
          <p:nvPr/>
        </p:nvSpPr>
        <p:spPr>
          <a:xfrm rot="-5400000">
            <a:off x="4939407" y="2603452"/>
            <a:ext cx="9341486" cy="5129268"/>
          </a:xfrm>
          <a:custGeom>
            <a:avLst/>
            <a:gdLst/>
            <a:ahLst/>
            <a:cxnLst/>
            <a:rect l="l" t="t" r="r" b="b"/>
            <a:pathLst>
              <a:path w="9341486" h="5129268">
                <a:moveTo>
                  <a:pt x="0" y="0"/>
                </a:moveTo>
                <a:lnTo>
                  <a:pt x="9341486" y="0"/>
                </a:lnTo>
                <a:lnTo>
                  <a:pt x="9341486" y="5129268"/>
                </a:lnTo>
                <a:lnTo>
                  <a:pt x="0" y="5129268"/>
                </a:lnTo>
                <a:lnTo>
                  <a:pt x="0" y="0"/>
                </a:lnTo>
                <a:close/>
              </a:path>
            </a:pathLst>
          </a:custGeom>
          <a:blipFill>
            <a:blip r:embed="rId3"/>
            <a:stretch>
              <a:fillRect t="-46738" b="-13983"/>
            </a:stretch>
          </a:blipFill>
        </p:spPr>
        <p:txBody>
          <a:bodyPr/>
          <a:lstStyle/>
          <a:p>
            <a:endParaRPr lang="en-GB"/>
          </a:p>
        </p:txBody>
      </p:sp>
      <p:sp>
        <p:nvSpPr>
          <p:cNvPr id="5" name="Freeform 5"/>
          <p:cNvSpPr/>
          <p:nvPr/>
        </p:nvSpPr>
        <p:spPr>
          <a:xfrm rot="-5400000">
            <a:off x="10281211" y="1627319"/>
            <a:ext cx="9341486" cy="7138684"/>
          </a:xfrm>
          <a:custGeom>
            <a:avLst/>
            <a:gdLst/>
            <a:ahLst/>
            <a:cxnLst/>
            <a:rect l="l" t="t" r="r" b="b"/>
            <a:pathLst>
              <a:path w="9341486" h="7138684">
                <a:moveTo>
                  <a:pt x="0" y="0"/>
                </a:moveTo>
                <a:lnTo>
                  <a:pt x="9341487" y="0"/>
                </a:lnTo>
                <a:lnTo>
                  <a:pt x="9341487" y="7138684"/>
                </a:lnTo>
                <a:lnTo>
                  <a:pt x="0" y="7138684"/>
                </a:lnTo>
                <a:lnTo>
                  <a:pt x="0" y="0"/>
                </a:lnTo>
                <a:close/>
              </a:path>
            </a:pathLst>
          </a:custGeom>
          <a:blipFill>
            <a:blip r:embed="rId3"/>
            <a:stretch>
              <a:fillRect l="-11050" t="-41004" r="-11050"/>
            </a:stretch>
          </a:blipFill>
        </p:spPr>
        <p:txBody>
          <a:bodyPr/>
          <a:lstStyle/>
          <a:p>
            <a:endParaRPr lang="en-GB"/>
          </a:p>
        </p:txBody>
      </p:sp>
      <p:sp>
        <p:nvSpPr>
          <p:cNvPr id="6" name="Freeform 6"/>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Freeform 7"/>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8" name="Freeform 8"/>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6"/>
            <a:stretch>
              <a:fillRect/>
            </a:stretch>
          </a:blipFill>
        </p:spPr>
        <p:txBody>
          <a:bodyPr/>
          <a:lstStyle/>
          <a:p>
            <a:endParaRPr lang="en-GB"/>
          </a:p>
        </p:txBody>
      </p:sp>
      <p:sp>
        <p:nvSpPr>
          <p:cNvPr id="9" name="Freeform 9"/>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6"/>
            <a:stretch>
              <a:fillRect/>
            </a:stretch>
          </a:blipFill>
        </p:spPr>
        <p:txBody>
          <a:bodyPr/>
          <a:lstStyle/>
          <a:p>
            <a:endParaRPr lang="en-GB"/>
          </a:p>
        </p:txBody>
      </p:sp>
      <p:grpSp>
        <p:nvGrpSpPr>
          <p:cNvPr id="10" name="Group 10"/>
          <p:cNvGrpSpPr>
            <a:grpSpLocks noChangeAspect="1"/>
          </p:cNvGrpSpPr>
          <p:nvPr/>
        </p:nvGrpSpPr>
        <p:grpSpPr>
          <a:xfrm rot="-70714">
            <a:off x="15945522" y="7786840"/>
            <a:ext cx="2627555" cy="3527963"/>
            <a:chOff x="0" y="0"/>
            <a:chExt cx="4076700" cy="5473700"/>
          </a:xfrm>
        </p:grpSpPr>
        <p:sp>
          <p:nvSpPr>
            <p:cNvPr id="11" name="Freeform 11"/>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7"/>
              <a:stretch>
                <a:fillRect t="-5684" b="-5684"/>
              </a:stretch>
            </a:blipFill>
          </p:spPr>
          <p:txBody>
            <a:bodyPr/>
            <a:lstStyle/>
            <a:p>
              <a:endParaRPr lang="en-GB"/>
            </a:p>
          </p:txBody>
        </p:sp>
        <p:sp>
          <p:nvSpPr>
            <p:cNvPr id="12" name="Freeform 12"/>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8"/>
              <a:stretch>
                <a:fillRect t="-275" r="-18931" b="-5006"/>
              </a:stretch>
            </a:blipFill>
          </p:spPr>
          <p:txBody>
            <a:bodyPr/>
            <a:lstStyle/>
            <a:p>
              <a:endParaRPr lang="en-GB"/>
            </a:p>
          </p:txBody>
        </p:sp>
      </p:grpSp>
      <p:sp>
        <p:nvSpPr>
          <p:cNvPr id="13" name="Freeform 13"/>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4" name="Freeform 14"/>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5" name="Freeform 15"/>
          <p:cNvSpPr/>
          <p:nvPr/>
        </p:nvSpPr>
        <p:spPr>
          <a:xfrm>
            <a:off x="5486400" y="2063818"/>
            <a:ext cx="7315200" cy="1502941"/>
          </a:xfrm>
          <a:custGeom>
            <a:avLst/>
            <a:gdLst/>
            <a:ahLst/>
            <a:cxnLst/>
            <a:rect l="l" t="t" r="r" b="b"/>
            <a:pathLst>
              <a:path w="7315200" h="1502941">
                <a:moveTo>
                  <a:pt x="0" y="0"/>
                </a:moveTo>
                <a:lnTo>
                  <a:pt x="7315200" y="0"/>
                </a:lnTo>
                <a:lnTo>
                  <a:pt x="7315200" y="1502941"/>
                </a:lnTo>
                <a:lnTo>
                  <a:pt x="0" y="15029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6" name="Freeform 16"/>
          <p:cNvSpPr/>
          <p:nvPr/>
        </p:nvSpPr>
        <p:spPr>
          <a:xfrm>
            <a:off x="2758641" y="4014434"/>
            <a:ext cx="13708378" cy="4609442"/>
          </a:xfrm>
          <a:custGeom>
            <a:avLst/>
            <a:gdLst/>
            <a:ahLst/>
            <a:cxnLst/>
            <a:rect l="l" t="t" r="r" b="b"/>
            <a:pathLst>
              <a:path w="13708378" h="4609442">
                <a:moveTo>
                  <a:pt x="0" y="0"/>
                </a:moveTo>
                <a:lnTo>
                  <a:pt x="13708378" y="0"/>
                </a:lnTo>
                <a:lnTo>
                  <a:pt x="13708378" y="4609442"/>
                </a:lnTo>
                <a:lnTo>
                  <a:pt x="0" y="4609442"/>
                </a:lnTo>
                <a:lnTo>
                  <a:pt x="0" y="0"/>
                </a:lnTo>
                <a:close/>
              </a:path>
            </a:pathLst>
          </a:custGeom>
          <a:blipFill>
            <a:blip r:embed="rId11"/>
            <a:stretch>
              <a:fillRect/>
            </a:stretch>
          </a:blipFill>
        </p:spPr>
        <p:txBody>
          <a:bodyPr/>
          <a:lstStyle/>
          <a:p>
            <a:endParaRPr lang="en-GB"/>
          </a:p>
        </p:txBody>
      </p:sp>
      <p:sp>
        <p:nvSpPr>
          <p:cNvPr id="17" name="TextBox 17"/>
          <p:cNvSpPr txBox="1"/>
          <p:nvPr/>
        </p:nvSpPr>
        <p:spPr>
          <a:xfrm>
            <a:off x="1632323" y="904875"/>
            <a:ext cx="6733865" cy="1038137"/>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9Slide07 SVNUT Triumph Press"/>
              </a:rPr>
              <a:t>2. Đọc văn bản</a:t>
            </a:r>
          </a:p>
        </p:txBody>
      </p:sp>
      <p:sp>
        <p:nvSpPr>
          <p:cNvPr id="18" name="TextBox 18"/>
          <p:cNvSpPr txBox="1"/>
          <p:nvPr/>
        </p:nvSpPr>
        <p:spPr>
          <a:xfrm>
            <a:off x="5486400" y="2338061"/>
            <a:ext cx="7315200" cy="1149350"/>
          </a:xfrm>
          <a:prstGeom prst="rect">
            <a:avLst/>
          </a:prstGeom>
        </p:spPr>
        <p:txBody>
          <a:bodyPr lIns="0" tIns="0" rIns="0" bIns="0" rtlCol="0" anchor="t">
            <a:spAutoFit/>
          </a:bodyPr>
          <a:lstStyle/>
          <a:p>
            <a:pPr algn="ctr">
              <a:lnSpc>
                <a:spcPts val="9100"/>
              </a:lnSpc>
            </a:pPr>
            <a:r>
              <a:rPr lang="en-US" sz="6500">
                <a:solidFill>
                  <a:srgbClr val="000000"/>
                </a:solidFill>
                <a:latin typeface="#9Slide05 VL Fadilla"/>
              </a:rPr>
              <a:t>Hướng dẫn đọc văn bản</a:t>
            </a:r>
          </a:p>
        </p:txBody>
      </p:sp>
      <p:sp>
        <p:nvSpPr>
          <p:cNvPr id="19" name="TextBox 19"/>
          <p:cNvSpPr txBox="1"/>
          <p:nvPr/>
        </p:nvSpPr>
        <p:spPr>
          <a:xfrm>
            <a:off x="2943856" y="4435954"/>
            <a:ext cx="12861698" cy="349852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351304"/>
                </a:solidFill>
                <a:latin typeface="Roboto Condensed"/>
              </a:rPr>
              <a:t>Giọng điệu: Khúc chiết, rõ ràng; giàu cảm xúc ở những đoạn bình luận về chất trữ tình của bài "Cảnh khuya" và tâm hồn của Hồ Chủ Tịch.</a:t>
            </a:r>
          </a:p>
          <a:p>
            <a:pPr marL="863599" lvl="1" indent="-431800" algn="just">
              <a:lnSpc>
                <a:spcPts val="5599"/>
              </a:lnSpc>
              <a:buFont typeface="Arial"/>
              <a:buChar char="•"/>
            </a:pPr>
            <a:r>
              <a:rPr lang="en-US" sz="3999">
                <a:solidFill>
                  <a:srgbClr val="351304"/>
                </a:solidFill>
                <a:latin typeface="Roboto Condensed"/>
              </a:rPr>
              <a:t>Lắng nghe, theo dõi văn bản, gạch chân vào những ý chính, tự ghi chú và trả lời các câu hỏi theo dõi trong khi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5400000" flipH="1" flipV="1">
            <a:off x="-450957" y="2005574"/>
            <a:ext cx="9341486" cy="6382173"/>
          </a:xfrm>
          <a:custGeom>
            <a:avLst/>
            <a:gdLst/>
            <a:ahLst/>
            <a:cxnLst/>
            <a:rect l="l" t="t" r="r" b="b"/>
            <a:pathLst>
              <a:path w="9341486" h="6382173">
                <a:moveTo>
                  <a:pt x="9341487" y="6382173"/>
                </a:moveTo>
                <a:lnTo>
                  <a:pt x="0" y="6382173"/>
                </a:lnTo>
                <a:lnTo>
                  <a:pt x="0" y="0"/>
                </a:lnTo>
                <a:lnTo>
                  <a:pt x="9341487" y="0"/>
                </a:lnTo>
                <a:lnTo>
                  <a:pt x="9341487" y="6382173"/>
                </a:lnTo>
                <a:close/>
              </a:path>
            </a:pathLst>
          </a:custGeom>
          <a:blipFill>
            <a:blip r:embed="rId3"/>
            <a:stretch>
              <a:fillRect t="-17538" b="-11632"/>
            </a:stretch>
          </a:blipFill>
        </p:spPr>
        <p:txBody>
          <a:bodyPr/>
          <a:lstStyle/>
          <a:p>
            <a:endParaRPr lang="en-GB"/>
          </a:p>
        </p:txBody>
      </p:sp>
      <p:sp>
        <p:nvSpPr>
          <p:cNvPr id="4" name="Freeform 4"/>
          <p:cNvSpPr/>
          <p:nvPr/>
        </p:nvSpPr>
        <p:spPr>
          <a:xfrm rot="-5400000">
            <a:off x="4939407" y="2603452"/>
            <a:ext cx="9341486" cy="5129268"/>
          </a:xfrm>
          <a:custGeom>
            <a:avLst/>
            <a:gdLst/>
            <a:ahLst/>
            <a:cxnLst/>
            <a:rect l="l" t="t" r="r" b="b"/>
            <a:pathLst>
              <a:path w="9341486" h="5129268">
                <a:moveTo>
                  <a:pt x="0" y="0"/>
                </a:moveTo>
                <a:lnTo>
                  <a:pt x="9341486" y="0"/>
                </a:lnTo>
                <a:lnTo>
                  <a:pt x="9341486" y="5129268"/>
                </a:lnTo>
                <a:lnTo>
                  <a:pt x="0" y="5129268"/>
                </a:lnTo>
                <a:lnTo>
                  <a:pt x="0" y="0"/>
                </a:lnTo>
                <a:close/>
              </a:path>
            </a:pathLst>
          </a:custGeom>
          <a:blipFill>
            <a:blip r:embed="rId3"/>
            <a:stretch>
              <a:fillRect t="-46738" b="-13983"/>
            </a:stretch>
          </a:blipFill>
        </p:spPr>
        <p:txBody>
          <a:bodyPr/>
          <a:lstStyle/>
          <a:p>
            <a:endParaRPr lang="en-GB"/>
          </a:p>
        </p:txBody>
      </p:sp>
      <p:sp>
        <p:nvSpPr>
          <p:cNvPr id="5" name="Freeform 5"/>
          <p:cNvSpPr/>
          <p:nvPr/>
        </p:nvSpPr>
        <p:spPr>
          <a:xfrm rot="-5400000">
            <a:off x="10281211" y="1627319"/>
            <a:ext cx="9341486" cy="7138684"/>
          </a:xfrm>
          <a:custGeom>
            <a:avLst/>
            <a:gdLst/>
            <a:ahLst/>
            <a:cxnLst/>
            <a:rect l="l" t="t" r="r" b="b"/>
            <a:pathLst>
              <a:path w="9341486" h="7138684">
                <a:moveTo>
                  <a:pt x="0" y="0"/>
                </a:moveTo>
                <a:lnTo>
                  <a:pt x="9341487" y="0"/>
                </a:lnTo>
                <a:lnTo>
                  <a:pt x="9341487" y="7138684"/>
                </a:lnTo>
                <a:lnTo>
                  <a:pt x="0" y="7138684"/>
                </a:lnTo>
                <a:lnTo>
                  <a:pt x="0" y="0"/>
                </a:lnTo>
                <a:close/>
              </a:path>
            </a:pathLst>
          </a:custGeom>
          <a:blipFill>
            <a:blip r:embed="rId3"/>
            <a:stretch>
              <a:fillRect l="-11050" t="-41004" r="-11050"/>
            </a:stretch>
          </a:blipFill>
        </p:spPr>
        <p:txBody>
          <a:bodyPr/>
          <a:lstStyle/>
          <a:p>
            <a:endParaRPr lang="en-GB"/>
          </a:p>
        </p:txBody>
      </p:sp>
      <p:sp>
        <p:nvSpPr>
          <p:cNvPr id="6" name="Freeform 6"/>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Freeform 7"/>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8" name="Freeform 8"/>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6"/>
            <a:stretch>
              <a:fillRect/>
            </a:stretch>
          </a:blipFill>
        </p:spPr>
        <p:txBody>
          <a:bodyPr/>
          <a:lstStyle/>
          <a:p>
            <a:endParaRPr lang="en-GB"/>
          </a:p>
        </p:txBody>
      </p:sp>
      <p:sp>
        <p:nvSpPr>
          <p:cNvPr id="9" name="Freeform 9"/>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6"/>
            <a:stretch>
              <a:fillRect/>
            </a:stretch>
          </a:blipFill>
        </p:spPr>
        <p:txBody>
          <a:bodyPr/>
          <a:lstStyle/>
          <a:p>
            <a:endParaRPr lang="en-GB"/>
          </a:p>
        </p:txBody>
      </p:sp>
      <p:grpSp>
        <p:nvGrpSpPr>
          <p:cNvPr id="10" name="Group 10"/>
          <p:cNvGrpSpPr>
            <a:grpSpLocks noChangeAspect="1"/>
          </p:cNvGrpSpPr>
          <p:nvPr/>
        </p:nvGrpSpPr>
        <p:grpSpPr>
          <a:xfrm rot="-70714">
            <a:off x="15397367" y="7355414"/>
            <a:ext cx="3081701" cy="4137736"/>
            <a:chOff x="0" y="0"/>
            <a:chExt cx="4076700" cy="5473700"/>
          </a:xfrm>
        </p:grpSpPr>
        <p:sp>
          <p:nvSpPr>
            <p:cNvPr id="11" name="Freeform 11"/>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solidFill>
              <a:srgbClr val="F5EDD9"/>
            </a:solidFill>
            <a:ln w="12700">
              <a:solidFill>
                <a:srgbClr val="000000"/>
              </a:solidFill>
            </a:ln>
          </p:spPr>
          <p:txBody>
            <a:bodyPr/>
            <a:lstStyle/>
            <a:p>
              <a:endParaRPr lang="en-GB"/>
            </a:p>
          </p:txBody>
        </p:sp>
        <p:sp>
          <p:nvSpPr>
            <p:cNvPr id="12" name="Freeform 12"/>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7"/>
              <a:stretch>
                <a:fillRect t="-275" r="-18931" b="-5006"/>
              </a:stretch>
            </a:blipFill>
          </p:spPr>
          <p:txBody>
            <a:bodyPr/>
            <a:lstStyle/>
            <a:p>
              <a:endParaRPr lang="en-GB"/>
            </a:p>
          </p:txBody>
        </p:sp>
      </p:grpSp>
      <p:grpSp>
        <p:nvGrpSpPr>
          <p:cNvPr id="13" name="Group 13"/>
          <p:cNvGrpSpPr>
            <a:grpSpLocks noChangeAspect="1"/>
          </p:cNvGrpSpPr>
          <p:nvPr/>
        </p:nvGrpSpPr>
        <p:grpSpPr>
          <a:xfrm rot="-70714">
            <a:off x="15624440" y="7494318"/>
            <a:ext cx="2627555" cy="3527963"/>
            <a:chOff x="0" y="0"/>
            <a:chExt cx="4076700" cy="5473700"/>
          </a:xfrm>
        </p:grpSpPr>
        <p:sp>
          <p:nvSpPr>
            <p:cNvPr id="14" name="Freeform 14"/>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8"/>
              <a:stretch>
                <a:fillRect t="-5684" b="-5684"/>
              </a:stretch>
            </a:blipFill>
          </p:spPr>
          <p:txBody>
            <a:bodyPr/>
            <a:lstStyle/>
            <a:p>
              <a:endParaRPr lang="en-GB"/>
            </a:p>
          </p:txBody>
        </p:sp>
        <p:sp>
          <p:nvSpPr>
            <p:cNvPr id="15" name="Freeform 15"/>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7"/>
              <a:stretch>
                <a:fillRect t="-275" r="-18931" b="-5006"/>
              </a:stretch>
            </a:blipFill>
          </p:spPr>
          <p:txBody>
            <a:bodyPr/>
            <a:lstStyle/>
            <a:p>
              <a:endParaRPr lang="en-GB"/>
            </a:p>
          </p:txBody>
        </p:sp>
      </p:grpSp>
      <p:sp>
        <p:nvSpPr>
          <p:cNvPr id="16" name="Freeform 16"/>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7" name="Freeform 17"/>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8" name="TextBox 18"/>
          <p:cNvSpPr txBox="1"/>
          <p:nvPr/>
        </p:nvSpPr>
        <p:spPr>
          <a:xfrm>
            <a:off x="1632323" y="904875"/>
            <a:ext cx="6733865" cy="1038137"/>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9Slide07 SVNUT Triumph Press"/>
              </a:rPr>
              <a:t>2. Đọc văn bản</a:t>
            </a:r>
          </a:p>
        </p:txBody>
      </p:sp>
      <p:graphicFrame>
        <p:nvGraphicFramePr>
          <p:cNvPr id="19" name="Table 19"/>
          <p:cNvGraphicFramePr>
            <a:graphicFrameLocks noGrp="1"/>
          </p:cNvGraphicFramePr>
          <p:nvPr/>
        </p:nvGraphicFramePr>
        <p:xfrm>
          <a:off x="1470811" y="2480236"/>
          <a:ext cx="15615332" cy="5326528"/>
        </p:xfrm>
        <a:graphic>
          <a:graphicData uri="http://schemas.openxmlformats.org/drawingml/2006/table">
            <a:tbl>
              <a:tblPr/>
              <a:tblGrid>
                <a:gridCol w="12918203">
                  <a:extLst>
                    <a:ext uri="{9D8B030D-6E8A-4147-A177-3AD203B41FA5}">
                      <a16:colId xmlns:a16="http://schemas.microsoft.com/office/drawing/2014/main" val="20000"/>
                    </a:ext>
                  </a:extLst>
                </a:gridCol>
                <a:gridCol w="1305989">
                  <a:extLst>
                    <a:ext uri="{9D8B030D-6E8A-4147-A177-3AD203B41FA5}">
                      <a16:colId xmlns:a16="http://schemas.microsoft.com/office/drawing/2014/main" val="20001"/>
                    </a:ext>
                  </a:extLst>
                </a:gridCol>
                <a:gridCol w="1391140">
                  <a:extLst>
                    <a:ext uri="{9D8B030D-6E8A-4147-A177-3AD203B41FA5}">
                      <a16:colId xmlns:a16="http://schemas.microsoft.com/office/drawing/2014/main" val="20002"/>
                    </a:ext>
                  </a:extLst>
                </a:gridCol>
              </a:tblGrid>
              <a:tr h="839702">
                <a:tc>
                  <a:txBody>
                    <a:bodyPr/>
                    <a:lstStyle/>
                    <a:p>
                      <a:pPr algn="ctr">
                        <a:lnSpc>
                          <a:spcPts val="4199"/>
                        </a:lnSpc>
                        <a:defRPr/>
                      </a:pPr>
                      <a:r>
                        <a:rPr lang="en-US" sz="3499">
                          <a:solidFill>
                            <a:srgbClr val="000000"/>
                          </a:solidFill>
                          <a:latin typeface="Roboto Condensed Bold"/>
                        </a:rPr>
                        <a:t> Tiêu chí</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 Có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Không</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877870">
                <a:tc>
                  <a:txBody>
                    <a:bodyPr/>
                    <a:lstStyle/>
                    <a:p>
                      <a:pPr algn="l">
                        <a:lnSpc>
                          <a:spcPts val="4199"/>
                        </a:lnSpc>
                        <a:defRPr/>
                      </a:pPr>
                      <a:r>
                        <a:rPr lang="en-US" sz="3499">
                          <a:solidFill>
                            <a:srgbClr val="000000"/>
                          </a:solidFill>
                          <a:latin typeface="Roboto Condensed"/>
                        </a:rPr>
                        <a:t>Đọc trôi chảy, không bỏ từ, thêm từ.</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1366571">
                <a:tc>
                  <a:txBody>
                    <a:bodyPr/>
                    <a:lstStyle/>
                    <a:p>
                      <a:pPr algn="just">
                        <a:lnSpc>
                          <a:spcPts val="4199"/>
                        </a:lnSpc>
                        <a:defRPr/>
                      </a:pPr>
                      <a:r>
                        <a:rPr lang="en-US" sz="3499">
                          <a:solidFill>
                            <a:srgbClr val="000000"/>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877870">
                <a:tc>
                  <a:txBody>
                    <a:bodyPr/>
                    <a:lstStyle/>
                    <a:p>
                      <a:pPr algn="l">
                        <a:lnSpc>
                          <a:spcPts val="4199"/>
                        </a:lnSpc>
                        <a:defRPr/>
                      </a:pPr>
                      <a:r>
                        <a:rPr lang="en-US" sz="3499">
                          <a:solidFill>
                            <a:srgbClr val="000000"/>
                          </a:solidFill>
                          <a:latin typeface="Roboto Condensed"/>
                        </a:rPr>
                        <a:t>Tốc độ đọc phù hợp.</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r h="1364515">
                <a:tc>
                  <a:txBody>
                    <a:bodyPr/>
                    <a:lstStyle/>
                    <a:p>
                      <a:pPr algn="just">
                        <a:lnSpc>
                          <a:spcPts val="4199"/>
                        </a:lnSpc>
                        <a:defRPr/>
                      </a:pPr>
                      <a:r>
                        <a:rPr lang="en-US" sz="3499">
                          <a:solidFill>
                            <a:srgbClr val="000000"/>
                          </a:solidFill>
                          <a:latin typeface="Roboto Condensed"/>
                        </a:rPr>
                        <a:t>Sử dụng giọng điệu khác nhau để thể hiện được rõ quan điểm, thái độ trong mạch lập luận của người viết.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3"/>
            <a:stretch>
              <a:fillRect t="-96674"/>
            </a:stretch>
          </a:blipFill>
        </p:spPr>
        <p:txBody>
          <a:bodyPr/>
          <a:lstStyle/>
          <a:p>
            <a:endParaRPr lang="en-GB"/>
          </a:p>
        </p:txBody>
      </p:sp>
      <p:sp>
        <p:nvSpPr>
          <p:cNvPr id="5" name="Freeform 5"/>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7" name="Freeform 7"/>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2971800" y="1943100"/>
            <a:ext cx="11442919" cy="5868918"/>
            <a:chOff x="0" y="0"/>
            <a:chExt cx="4842930" cy="2483873"/>
          </a:xfrm>
        </p:grpSpPr>
        <p:sp>
          <p:nvSpPr>
            <p:cNvPr id="10" name="Freeform 10"/>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1" name="TextBox 11"/>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3"/>
            <a:stretch>
              <a:fillRect t="-96674"/>
            </a:stretch>
          </a:blipFill>
        </p:spPr>
        <p:txBody>
          <a:bodyPr/>
          <a:lstStyle/>
          <a:p>
            <a:endParaRPr lang="en-GB"/>
          </a:p>
        </p:txBody>
      </p:sp>
      <p:sp>
        <p:nvSpPr>
          <p:cNvPr id="13" name="Freeform 13"/>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GB"/>
          </a:p>
        </p:txBody>
      </p:sp>
      <p:sp>
        <p:nvSpPr>
          <p:cNvPr id="14" name="Freeform 14"/>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15" name="Freeform 15"/>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GB"/>
          </a:p>
        </p:txBody>
      </p:sp>
      <p:sp>
        <p:nvSpPr>
          <p:cNvPr id="16" name="Freeform 16"/>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GB"/>
          </a:p>
        </p:txBody>
      </p:sp>
      <p:sp>
        <p:nvSpPr>
          <p:cNvPr id="17" name="Freeform 17"/>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18" name="Freeform 18"/>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GB"/>
          </a:p>
        </p:txBody>
      </p:sp>
      <p:sp>
        <p:nvSpPr>
          <p:cNvPr id="19" name="Freeform 19"/>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20" name="Freeform 20"/>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GB"/>
          </a:p>
        </p:txBody>
      </p:sp>
      <p:sp>
        <p:nvSpPr>
          <p:cNvPr id="21" name="Freeform 21"/>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22" name="Freeform 22"/>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GB"/>
          </a:p>
        </p:txBody>
      </p:sp>
      <p:sp>
        <p:nvSpPr>
          <p:cNvPr id="23" name="Freeform 23"/>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GB"/>
          </a:p>
        </p:txBody>
      </p:sp>
      <p:sp>
        <p:nvSpPr>
          <p:cNvPr id="24" name="Freeform 24"/>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25" name="Freeform 25"/>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6"/>
            <a:stretch>
              <a:fillRect/>
            </a:stretch>
          </a:blipFill>
        </p:spPr>
        <p:txBody>
          <a:bodyPr/>
          <a:lstStyle/>
          <a:p>
            <a:endParaRPr lang="en-GB"/>
          </a:p>
        </p:txBody>
      </p:sp>
      <p:sp>
        <p:nvSpPr>
          <p:cNvPr id="26" name="Freeform 26"/>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7" name="Freeform 27"/>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8" name="Freeform 28"/>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8"/>
            <a:stretch>
              <a:fillRect/>
            </a:stretch>
          </a:blipFill>
        </p:spPr>
        <p:txBody>
          <a:bodyPr/>
          <a:lstStyle/>
          <a:p>
            <a:endParaRPr lang="en-GB"/>
          </a:p>
        </p:txBody>
      </p:sp>
      <p:sp>
        <p:nvSpPr>
          <p:cNvPr id="29" name="Freeform 29"/>
          <p:cNvSpPr/>
          <p:nvPr/>
        </p:nvSpPr>
        <p:spPr>
          <a:xfrm>
            <a:off x="8469327" y="4405317"/>
            <a:ext cx="2472695" cy="1449618"/>
          </a:xfrm>
          <a:custGeom>
            <a:avLst/>
            <a:gdLst/>
            <a:ahLst/>
            <a:cxnLst/>
            <a:rect l="l" t="t" r="r" b="b"/>
            <a:pathLst>
              <a:path w="2472695" h="1449618">
                <a:moveTo>
                  <a:pt x="0" y="0"/>
                </a:moveTo>
                <a:lnTo>
                  <a:pt x="2472695" y="0"/>
                </a:lnTo>
                <a:lnTo>
                  <a:pt x="2472695" y="1449617"/>
                </a:lnTo>
                <a:lnTo>
                  <a:pt x="0" y="14496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30" name="Freeform 30"/>
          <p:cNvSpPr/>
          <p:nvPr/>
        </p:nvSpPr>
        <p:spPr>
          <a:xfrm>
            <a:off x="8143642" y="6276421"/>
            <a:ext cx="1231418" cy="1168308"/>
          </a:xfrm>
          <a:custGeom>
            <a:avLst/>
            <a:gdLst/>
            <a:ahLst/>
            <a:cxnLst/>
            <a:rect l="l" t="t" r="r" b="b"/>
            <a:pathLst>
              <a:path w="1231418" h="1168308">
                <a:moveTo>
                  <a:pt x="0" y="0"/>
                </a:moveTo>
                <a:lnTo>
                  <a:pt x="1231419" y="0"/>
                </a:lnTo>
                <a:lnTo>
                  <a:pt x="1231419" y="1168308"/>
                </a:lnTo>
                <a:lnTo>
                  <a:pt x="0" y="11683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
        <p:nvSpPr>
          <p:cNvPr id="31" name="Freeform 31"/>
          <p:cNvSpPr/>
          <p:nvPr/>
        </p:nvSpPr>
        <p:spPr>
          <a:xfrm>
            <a:off x="9284801" y="6417557"/>
            <a:ext cx="841747" cy="977355"/>
          </a:xfrm>
          <a:custGeom>
            <a:avLst/>
            <a:gdLst/>
            <a:ahLst/>
            <a:cxnLst/>
            <a:rect l="l" t="t" r="r" b="b"/>
            <a:pathLst>
              <a:path w="841747" h="977355">
                <a:moveTo>
                  <a:pt x="0" y="0"/>
                </a:moveTo>
                <a:lnTo>
                  <a:pt x="841747" y="0"/>
                </a:lnTo>
                <a:lnTo>
                  <a:pt x="841747" y="977356"/>
                </a:lnTo>
                <a:lnTo>
                  <a:pt x="0" y="977356"/>
                </a:lnTo>
                <a:lnTo>
                  <a:pt x="0" y="0"/>
                </a:lnTo>
                <a:close/>
              </a:path>
            </a:pathLst>
          </a:custGeom>
          <a:blipFill>
            <a:blip r:embed="rId13"/>
            <a:stretch>
              <a:fillRect/>
            </a:stretch>
          </a:blipFill>
        </p:spPr>
        <p:txBody>
          <a:bodyPr/>
          <a:lstStyle/>
          <a:p>
            <a:endParaRPr lang="en-GB"/>
          </a:p>
        </p:txBody>
      </p:sp>
      <p:sp>
        <p:nvSpPr>
          <p:cNvPr id="32" name="Freeform 32"/>
          <p:cNvSpPr/>
          <p:nvPr/>
        </p:nvSpPr>
        <p:spPr>
          <a:xfrm>
            <a:off x="10075114" y="6410355"/>
            <a:ext cx="933377" cy="1014541"/>
          </a:xfrm>
          <a:custGeom>
            <a:avLst/>
            <a:gdLst/>
            <a:ahLst/>
            <a:cxnLst/>
            <a:rect l="l" t="t" r="r" b="b"/>
            <a:pathLst>
              <a:path w="933377" h="1014541">
                <a:moveTo>
                  <a:pt x="0" y="0"/>
                </a:moveTo>
                <a:lnTo>
                  <a:pt x="933378" y="0"/>
                </a:lnTo>
                <a:lnTo>
                  <a:pt x="933378" y="1014541"/>
                </a:lnTo>
                <a:lnTo>
                  <a:pt x="0" y="1014541"/>
                </a:lnTo>
                <a:lnTo>
                  <a:pt x="0" y="0"/>
                </a:lnTo>
                <a:close/>
              </a:path>
            </a:pathLst>
          </a:custGeom>
          <a:blipFill>
            <a:blip r:embed="rId14"/>
            <a:stretch>
              <a:fillRect/>
            </a:stretch>
          </a:blipFill>
        </p:spPr>
        <p:txBody>
          <a:bodyPr/>
          <a:lstStyle/>
          <a:p>
            <a:endParaRPr lang="en-GB"/>
          </a:p>
        </p:txBody>
      </p:sp>
      <p:sp>
        <p:nvSpPr>
          <p:cNvPr id="33" name="Freeform 33"/>
          <p:cNvSpPr/>
          <p:nvPr/>
        </p:nvSpPr>
        <p:spPr>
          <a:xfrm>
            <a:off x="11667601" y="6335999"/>
            <a:ext cx="1084734" cy="1163253"/>
          </a:xfrm>
          <a:custGeom>
            <a:avLst/>
            <a:gdLst/>
            <a:ahLst/>
            <a:cxnLst/>
            <a:rect l="l" t="t" r="r" b="b"/>
            <a:pathLst>
              <a:path w="1084734" h="1163253">
                <a:moveTo>
                  <a:pt x="0" y="0"/>
                </a:moveTo>
                <a:lnTo>
                  <a:pt x="1084734" y="0"/>
                </a:lnTo>
                <a:lnTo>
                  <a:pt x="1084734" y="1163253"/>
                </a:lnTo>
                <a:lnTo>
                  <a:pt x="0" y="11632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
        <p:nvSpPr>
          <p:cNvPr id="34" name="Freeform 34"/>
          <p:cNvSpPr/>
          <p:nvPr/>
        </p:nvSpPr>
        <p:spPr>
          <a:xfrm>
            <a:off x="10850448" y="6367741"/>
            <a:ext cx="1135166" cy="1076989"/>
          </a:xfrm>
          <a:custGeom>
            <a:avLst/>
            <a:gdLst/>
            <a:ahLst/>
            <a:cxnLst/>
            <a:rect l="l" t="t" r="r" b="b"/>
            <a:pathLst>
              <a:path w="1135166" h="1076989">
                <a:moveTo>
                  <a:pt x="0" y="0"/>
                </a:moveTo>
                <a:lnTo>
                  <a:pt x="1135166" y="0"/>
                </a:lnTo>
                <a:lnTo>
                  <a:pt x="1135166" y="1076988"/>
                </a:lnTo>
                <a:lnTo>
                  <a:pt x="0" y="107698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
        <p:nvSpPr>
          <p:cNvPr id="35" name="Freeform 35"/>
          <p:cNvSpPr/>
          <p:nvPr/>
        </p:nvSpPr>
        <p:spPr>
          <a:xfrm>
            <a:off x="12547589" y="6377657"/>
            <a:ext cx="652793" cy="1057155"/>
          </a:xfrm>
          <a:custGeom>
            <a:avLst/>
            <a:gdLst/>
            <a:ahLst/>
            <a:cxnLst/>
            <a:rect l="l" t="t" r="r" b="b"/>
            <a:pathLst>
              <a:path w="652793" h="1057155">
                <a:moveTo>
                  <a:pt x="0" y="0"/>
                </a:moveTo>
                <a:lnTo>
                  <a:pt x="652793" y="0"/>
                </a:lnTo>
                <a:lnTo>
                  <a:pt x="652793" y="1057156"/>
                </a:lnTo>
                <a:lnTo>
                  <a:pt x="0" y="105715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GB"/>
          </a:p>
        </p:txBody>
      </p:sp>
      <p:sp>
        <p:nvSpPr>
          <p:cNvPr id="36" name="TextBox 36"/>
          <p:cNvSpPr txBox="1"/>
          <p:nvPr/>
        </p:nvSpPr>
        <p:spPr>
          <a:xfrm>
            <a:off x="3961561" y="6308037"/>
            <a:ext cx="4599340" cy="1219178"/>
          </a:xfrm>
          <a:prstGeom prst="rect">
            <a:avLst/>
          </a:prstGeom>
        </p:spPr>
        <p:txBody>
          <a:bodyPr lIns="0" tIns="0" rIns="0" bIns="0" rtlCol="0" anchor="t">
            <a:spAutoFit/>
          </a:bodyPr>
          <a:lstStyle/>
          <a:p>
            <a:pPr>
              <a:lnSpc>
                <a:spcPts val="9600"/>
              </a:lnSpc>
            </a:pPr>
            <a:r>
              <a:rPr lang="en-US" sz="8000" spc="38">
                <a:solidFill>
                  <a:srgbClr val="A95F49"/>
                </a:solidFill>
                <a:latin typeface="Fraunces Bold"/>
              </a:rPr>
              <a:t>NHỮNG </a:t>
            </a:r>
          </a:p>
        </p:txBody>
      </p:sp>
      <p:sp>
        <p:nvSpPr>
          <p:cNvPr id="37" name="TextBox 37"/>
          <p:cNvSpPr txBox="1"/>
          <p:nvPr/>
        </p:nvSpPr>
        <p:spPr>
          <a:xfrm>
            <a:off x="3581400" y="2247900"/>
            <a:ext cx="6952365" cy="2526333"/>
          </a:xfrm>
          <a:prstGeom prst="rect">
            <a:avLst/>
          </a:prstGeom>
        </p:spPr>
        <p:txBody>
          <a:bodyPr wrap="square" lIns="0" tIns="0" rIns="0" bIns="0" rtlCol="0" anchor="t">
            <a:spAutoFit/>
          </a:bodyPr>
          <a:lstStyle/>
          <a:p>
            <a:pPr algn="ctr">
              <a:lnSpc>
                <a:spcPts val="19685"/>
              </a:lnSpc>
            </a:pPr>
            <a:r>
              <a:rPr lang="en-US" sz="14061">
                <a:solidFill>
                  <a:srgbClr val="A26723"/>
                </a:solidFill>
                <a:latin typeface="#9Slide05 VL Fadilla"/>
              </a:rPr>
              <a:t>Nhà văn</a:t>
            </a:r>
          </a:p>
        </p:txBody>
      </p:sp>
      <p:sp>
        <p:nvSpPr>
          <p:cNvPr id="38" name="Freeform 38"/>
          <p:cNvSpPr/>
          <p:nvPr/>
        </p:nvSpPr>
        <p:spPr>
          <a:xfrm>
            <a:off x="13998836" y="6367741"/>
            <a:ext cx="905149" cy="1050972"/>
          </a:xfrm>
          <a:custGeom>
            <a:avLst/>
            <a:gdLst/>
            <a:ahLst/>
            <a:cxnLst/>
            <a:rect l="l" t="t" r="r" b="b"/>
            <a:pathLst>
              <a:path w="905149" h="1050972">
                <a:moveTo>
                  <a:pt x="0" y="0"/>
                </a:moveTo>
                <a:lnTo>
                  <a:pt x="905149" y="0"/>
                </a:lnTo>
                <a:lnTo>
                  <a:pt x="905149" y="1050971"/>
                </a:lnTo>
                <a:lnTo>
                  <a:pt x="0" y="1050971"/>
                </a:lnTo>
                <a:lnTo>
                  <a:pt x="0" y="0"/>
                </a:lnTo>
                <a:close/>
              </a:path>
            </a:pathLst>
          </a:custGeom>
          <a:blipFill>
            <a:blip r:embed="rId13"/>
            <a:stretch>
              <a:fillRect/>
            </a:stretch>
          </a:blipFill>
        </p:spPr>
        <p:txBody>
          <a:bodyPr/>
          <a:lstStyle/>
          <a:p>
            <a:endParaRPr lang="en-GB"/>
          </a:p>
        </p:txBody>
      </p:sp>
      <p:sp>
        <p:nvSpPr>
          <p:cNvPr id="39" name="Freeform 39"/>
          <p:cNvSpPr/>
          <p:nvPr/>
        </p:nvSpPr>
        <p:spPr>
          <a:xfrm>
            <a:off x="13016827" y="6441357"/>
            <a:ext cx="1238146" cy="1023018"/>
          </a:xfrm>
          <a:custGeom>
            <a:avLst/>
            <a:gdLst/>
            <a:ahLst/>
            <a:cxnLst/>
            <a:rect l="l" t="t" r="r" b="b"/>
            <a:pathLst>
              <a:path w="1238146" h="1023018">
                <a:moveTo>
                  <a:pt x="0" y="0"/>
                </a:moveTo>
                <a:lnTo>
                  <a:pt x="1238146" y="0"/>
                </a:lnTo>
                <a:lnTo>
                  <a:pt x="1238146" y="1023018"/>
                </a:lnTo>
                <a:lnTo>
                  <a:pt x="0" y="102301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5400000" flipH="1" flipV="1">
            <a:off x="-157730" y="2459767"/>
            <a:ext cx="9341486" cy="5473787"/>
          </a:xfrm>
          <a:custGeom>
            <a:avLst/>
            <a:gdLst/>
            <a:ahLst/>
            <a:cxnLst/>
            <a:rect l="l" t="t" r="r" b="b"/>
            <a:pathLst>
              <a:path w="9341486" h="5473787">
                <a:moveTo>
                  <a:pt x="9341487" y="5473787"/>
                </a:moveTo>
                <a:lnTo>
                  <a:pt x="0" y="5473787"/>
                </a:lnTo>
                <a:lnTo>
                  <a:pt x="0" y="0"/>
                </a:lnTo>
                <a:lnTo>
                  <a:pt x="9341487" y="0"/>
                </a:lnTo>
                <a:lnTo>
                  <a:pt x="9341487" y="5473787"/>
                </a:lnTo>
                <a:close/>
              </a:path>
            </a:pathLst>
          </a:custGeom>
          <a:blipFill>
            <a:blip r:embed="rId3"/>
            <a:stretch>
              <a:fillRect t="-36622" b="-13983"/>
            </a:stretch>
          </a:blipFill>
        </p:spPr>
        <p:txBody>
          <a:bodyPr/>
          <a:lstStyle/>
          <a:p>
            <a:endParaRPr lang="en-GB"/>
          </a:p>
        </p:txBody>
      </p:sp>
      <p:sp>
        <p:nvSpPr>
          <p:cNvPr id="4" name="Freeform 4"/>
          <p:cNvSpPr/>
          <p:nvPr/>
        </p:nvSpPr>
        <p:spPr>
          <a:xfrm rot="-5400000">
            <a:off x="4939407" y="2632027"/>
            <a:ext cx="9341486" cy="5129268"/>
          </a:xfrm>
          <a:custGeom>
            <a:avLst/>
            <a:gdLst/>
            <a:ahLst/>
            <a:cxnLst/>
            <a:rect l="l" t="t" r="r" b="b"/>
            <a:pathLst>
              <a:path w="9341486" h="5129268">
                <a:moveTo>
                  <a:pt x="0" y="0"/>
                </a:moveTo>
                <a:lnTo>
                  <a:pt x="9341486" y="0"/>
                </a:lnTo>
                <a:lnTo>
                  <a:pt x="9341486" y="5129268"/>
                </a:lnTo>
                <a:lnTo>
                  <a:pt x="0" y="5129268"/>
                </a:lnTo>
                <a:lnTo>
                  <a:pt x="0" y="0"/>
                </a:lnTo>
                <a:close/>
              </a:path>
            </a:pathLst>
          </a:custGeom>
          <a:blipFill>
            <a:blip r:embed="rId3"/>
            <a:stretch>
              <a:fillRect t="-46738" b="-13983"/>
            </a:stretch>
          </a:blipFill>
        </p:spPr>
        <p:txBody>
          <a:bodyPr/>
          <a:lstStyle/>
          <a:p>
            <a:endParaRPr lang="en-GB"/>
          </a:p>
        </p:txBody>
      </p:sp>
      <p:sp>
        <p:nvSpPr>
          <p:cNvPr id="5" name="Freeform 5"/>
          <p:cNvSpPr/>
          <p:nvPr/>
        </p:nvSpPr>
        <p:spPr>
          <a:xfrm rot="-5400000">
            <a:off x="9276503" y="2632027"/>
            <a:ext cx="9341486" cy="5129268"/>
          </a:xfrm>
          <a:custGeom>
            <a:avLst/>
            <a:gdLst/>
            <a:ahLst/>
            <a:cxnLst/>
            <a:rect l="l" t="t" r="r" b="b"/>
            <a:pathLst>
              <a:path w="9341486" h="5129268">
                <a:moveTo>
                  <a:pt x="0" y="0"/>
                </a:moveTo>
                <a:lnTo>
                  <a:pt x="9341487" y="0"/>
                </a:lnTo>
                <a:lnTo>
                  <a:pt x="9341487" y="5129268"/>
                </a:lnTo>
                <a:lnTo>
                  <a:pt x="0" y="5129268"/>
                </a:lnTo>
                <a:lnTo>
                  <a:pt x="0" y="0"/>
                </a:lnTo>
                <a:close/>
              </a:path>
            </a:pathLst>
          </a:custGeom>
          <a:blipFill>
            <a:blip r:embed="rId3"/>
            <a:stretch>
              <a:fillRect t="-46738" b="-13983"/>
            </a:stretch>
          </a:blipFill>
        </p:spPr>
        <p:txBody>
          <a:bodyPr/>
          <a:lstStyle/>
          <a:p>
            <a:endParaRPr lang="en-GB"/>
          </a:p>
        </p:txBody>
      </p:sp>
      <p:sp>
        <p:nvSpPr>
          <p:cNvPr id="6" name="Freeform 6"/>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Freeform 7"/>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8" name="Freeform 8"/>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6"/>
            <a:stretch>
              <a:fillRect/>
            </a:stretch>
          </a:blipFill>
        </p:spPr>
        <p:txBody>
          <a:bodyPr/>
          <a:lstStyle/>
          <a:p>
            <a:endParaRPr lang="en-GB"/>
          </a:p>
        </p:txBody>
      </p:sp>
      <p:sp>
        <p:nvSpPr>
          <p:cNvPr id="9" name="Freeform 9"/>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6"/>
            <a:stretch>
              <a:fillRect/>
            </a:stretch>
          </a:blipFill>
        </p:spPr>
        <p:txBody>
          <a:bodyPr/>
          <a:lstStyle/>
          <a:p>
            <a:endParaRPr lang="en-GB"/>
          </a:p>
        </p:txBody>
      </p:sp>
      <p:grpSp>
        <p:nvGrpSpPr>
          <p:cNvPr id="10" name="Group 10"/>
          <p:cNvGrpSpPr>
            <a:grpSpLocks noChangeAspect="1"/>
          </p:cNvGrpSpPr>
          <p:nvPr/>
        </p:nvGrpSpPr>
        <p:grpSpPr>
          <a:xfrm rot="-70714">
            <a:off x="15397367" y="7355414"/>
            <a:ext cx="3081701" cy="4137736"/>
            <a:chOff x="0" y="0"/>
            <a:chExt cx="4076700" cy="5473700"/>
          </a:xfrm>
        </p:grpSpPr>
        <p:sp>
          <p:nvSpPr>
            <p:cNvPr id="11" name="Freeform 11"/>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solidFill>
              <a:srgbClr val="F5EDD9"/>
            </a:solidFill>
            <a:ln w="12700">
              <a:solidFill>
                <a:srgbClr val="000000"/>
              </a:solidFill>
            </a:ln>
          </p:spPr>
          <p:txBody>
            <a:bodyPr/>
            <a:lstStyle/>
            <a:p>
              <a:endParaRPr lang="en-GB"/>
            </a:p>
          </p:txBody>
        </p:sp>
        <p:sp>
          <p:nvSpPr>
            <p:cNvPr id="12" name="Freeform 12"/>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7"/>
              <a:stretch>
                <a:fillRect t="-275" r="-18931" b="-5006"/>
              </a:stretch>
            </a:blipFill>
          </p:spPr>
          <p:txBody>
            <a:bodyPr/>
            <a:lstStyle/>
            <a:p>
              <a:endParaRPr lang="en-GB"/>
            </a:p>
          </p:txBody>
        </p:sp>
      </p:grpSp>
      <p:grpSp>
        <p:nvGrpSpPr>
          <p:cNvPr id="13" name="Group 13"/>
          <p:cNvGrpSpPr>
            <a:grpSpLocks noChangeAspect="1"/>
          </p:cNvGrpSpPr>
          <p:nvPr/>
        </p:nvGrpSpPr>
        <p:grpSpPr>
          <a:xfrm rot="-70714">
            <a:off x="15624440" y="7494318"/>
            <a:ext cx="2627555" cy="3527963"/>
            <a:chOff x="0" y="0"/>
            <a:chExt cx="4076700" cy="5473700"/>
          </a:xfrm>
        </p:grpSpPr>
        <p:sp>
          <p:nvSpPr>
            <p:cNvPr id="14" name="Freeform 14"/>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8"/>
              <a:stretch>
                <a:fillRect t="-5684" b="-5684"/>
              </a:stretch>
            </a:blipFill>
          </p:spPr>
          <p:txBody>
            <a:bodyPr/>
            <a:lstStyle/>
            <a:p>
              <a:endParaRPr lang="en-GB"/>
            </a:p>
          </p:txBody>
        </p:sp>
        <p:sp>
          <p:nvSpPr>
            <p:cNvPr id="15" name="Freeform 15"/>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7"/>
              <a:stretch>
                <a:fillRect t="-275" r="-18931" b="-5006"/>
              </a:stretch>
            </a:blipFill>
          </p:spPr>
          <p:txBody>
            <a:bodyPr/>
            <a:lstStyle/>
            <a:p>
              <a:endParaRPr lang="en-GB"/>
            </a:p>
          </p:txBody>
        </p:sp>
      </p:grpSp>
      <p:sp>
        <p:nvSpPr>
          <p:cNvPr id="16" name="Freeform 16"/>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7" name="Freeform 17"/>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8" name="TextBox 18"/>
          <p:cNvSpPr txBox="1"/>
          <p:nvPr/>
        </p:nvSpPr>
        <p:spPr>
          <a:xfrm>
            <a:off x="2061095" y="648779"/>
            <a:ext cx="6733865" cy="1038137"/>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9Slide07 SVNUT Triumph Press"/>
              </a:rPr>
              <a:t>2. Đọc văn bản</a:t>
            </a:r>
          </a:p>
        </p:txBody>
      </p:sp>
      <p:sp>
        <p:nvSpPr>
          <p:cNvPr id="19" name="TextBox 19"/>
          <p:cNvSpPr txBox="1"/>
          <p:nvPr/>
        </p:nvSpPr>
        <p:spPr>
          <a:xfrm>
            <a:off x="5693470" y="1680628"/>
            <a:ext cx="5117643" cy="1193690"/>
          </a:xfrm>
          <a:prstGeom prst="rect">
            <a:avLst/>
          </a:prstGeom>
        </p:spPr>
        <p:txBody>
          <a:bodyPr lIns="0" tIns="0" rIns="0" bIns="0" rtlCol="0" anchor="t">
            <a:spAutoFit/>
          </a:bodyPr>
          <a:lstStyle/>
          <a:p>
            <a:pPr algn="ctr">
              <a:lnSpc>
                <a:spcPts val="9799"/>
              </a:lnSpc>
            </a:pPr>
            <a:r>
              <a:rPr lang="en-US" sz="6999">
                <a:solidFill>
                  <a:srgbClr val="A95F49"/>
                </a:solidFill>
                <a:latin typeface="#9Slide07 SFU Blackout"/>
              </a:rPr>
              <a:t>Ghép nối </a:t>
            </a:r>
          </a:p>
        </p:txBody>
      </p:sp>
      <p:graphicFrame>
        <p:nvGraphicFramePr>
          <p:cNvPr id="20" name="Table 20"/>
          <p:cNvGraphicFramePr>
            <a:graphicFrameLocks noGrp="1"/>
          </p:cNvGraphicFramePr>
          <p:nvPr/>
        </p:nvGraphicFramePr>
        <p:xfrm>
          <a:off x="2994336" y="3295650"/>
          <a:ext cx="12299328" cy="5963502"/>
        </p:xfrm>
        <a:graphic>
          <a:graphicData uri="http://schemas.openxmlformats.org/drawingml/2006/table">
            <a:tbl>
              <a:tblPr/>
              <a:tblGrid>
                <a:gridCol w="4103178">
                  <a:extLst>
                    <a:ext uri="{9D8B030D-6E8A-4147-A177-3AD203B41FA5}">
                      <a16:colId xmlns:a16="http://schemas.microsoft.com/office/drawing/2014/main" val="20000"/>
                    </a:ext>
                  </a:extLst>
                </a:gridCol>
                <a:gridCol w="837376">
                  <a:extLst>
                    <a:ext uri="{9D8B030D-6E8A-4147-A177-3AD203B41FA5}">
                      <a16:colId xmlns:a16="http://schemas.microsoft.com/office/drawing/2014/main" val="20001"/>
                    </a:ext>
                  </a:extLst>
                </a:gridCol>
                <a:gridCol w="7358774">
                  <a:extLst>
                    <a:ext uri="{9D8B030D-6E8A-4147-A177-3AD203B41FA5}">
                      <a16:colId xmlns:a16="http://schemas.microsoft.com/office/drawing/2014/main" val="20002"/>
                    </a:ext>
                  </a:extLst>
                </a:gridCol>
              </a:tblGrid>
              <a:tr h="839541">
                <a:tc>
                  <a:txBody>
                    <a:bodyPr/>
                    <a:lstStyle/>
                    <a:p>
                      <a:pPr algn="ctr">
                        <a:lnSpc>
                          <a:spcPts val="4199"/>
                        </a:lnSpc>
                        <a:defRPr/>
                      </a:pPr>
                      <a:r>
                        <a:rPr lang="en-US" sz="3499">
                          <a:solidFill>
                            <a:srgbClr val="000000"/>
                          </a:solidFill>
                          <a:latin typeface="Roboto Condensed Bold"/>
                        </a:rPr>
                        <a:t>A</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rowSpan="5">
                  <a:txBody>
                    <a:bodyPr/>
                    <a:lstStyle/>
                    <a:p>
                      <a:pPr algn="ctr">
                        <a:lnSpc>
                          <a:spcPts val="41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B</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1459656">
                <a:tc>
                  <a:txBody>
                    <a:bodyPr/>
                    <a:lstStyle/>
                    <a:p>
                      <a:pPr algn="l">
                        <a:lnSpc>
                          <a:spcPts val="4199"/>
                        </a:lnSpc>
                        <a:defRPr/>
                      </a:pPr>
                      <a:r>
                        <a:rPr lang="en-US" sz="3499">
                          <a:solidFill>
                            <a:srgbClr val="000000"/>
                          </a:solidFill>
                          <a:latin typeface="Roboto Condensed"/>
                        </a:rPr>
                        <a:t>Văn bản bình luận về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vMerge="1">
                  <a:txBody>
                    <a:bodyPr/>
                    <a:lstStyle/>
                    <a:p>
                      <a:pPr algn="ctr">
                        <a:lnSpc>
                          <a:spcPts val="41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just">
                        <a:lnSpc>
                          <a:spcPts val="4899"/>
                        </a:lnSpc>
                        <a:defRPr/>
                      </a:pPr>
                      <a:r>
                        <a:rPr lang="en-US" sz="3499">
                          <a:solidFill>
                            <a:srgbClr val="000000"/>
                          </a:solidFill>
                          <a:latin typeface="Roboto Condensed"/>
                        </a:rPr>
                        <a:t>vẻ đẹp của tiếng suối; vẻ đẹp của trăng, cây và hoa; vẻ đẹp của người chưa ngủ.</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840395">
                <a:tc>
                  <a:txBody>
                    <a:bodyPr/>
                    <a:lstStyle/>
                    <a:p>
                      <a:pPr algn="just">
                        <a:lnSpc>
                          <a:spcPts val="4199"/>
                        </a:lnSpc>
                        <a:defRPr/>
                      </a:pPr>
                      <a:r>
                        <a:rPr lang="en-US" sz="3499">
                          <a:solidFill>
                            <a:srgbClr val="000000"/>
                          </a:solidFill>
                          <a:latin typeface="Roboto Condensed"/>
                        </a:rPr>
                        <a:t>Hồ Chí Minh</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vMerge="1">
                  <a:txBody>
                    <a:bodyPr/>
                    <a:lstStyle/>
                    <a:p>
                      <a:pPr algn="ctr">
                        <a:lnSpc>
                          <a:spcPts val="41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just">
                        <a:lnSpc>
                          <a:spcPts val="4899"/>
                        </a:lnSpc>
                        <a:defRPr/>
                      </a:pPr>
                      <a:r>
                        <a:rPr lang="en-US" sz="3499">
                          <a:solidFill>
                            <a:srgbClr val="000000"/>
                          </a:solidFill>
                          <a:latin typeface="Roboto Condensed"/>
                        </a:rPr>
                        <a:t>bài thơ </a:t>
                      </a:r>
                      <a:r>
                        <a:rPr lang="en-US" sz="3499">
                          <a:solidFill>
                            <a:srgbClr val="000000"/>
                          </a:solidFill>
                          <a:latin typeface="Roboto Condensed Italics"/>
                        </a:rPr>
                        <a:t>Cảnh khuya</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1364254">
                <a:tc>
                  <a:txBody>
                    <a:bodyPr/>
                    <a:lstStyle/>
                    <a:p>
                      <a:pPr algn="just">
                        <a:lnSpc>
                          <a:spcPts val="4199"/>
                        </a:lnSpc>
                        <a:defRPr/>
                      </a:pPr>
                      <a:r>
                        <a:rPr lang="en-US" sz="3499">
                          <a:solidFill>
                            <a:srgbClr val="000000"/>
                          </a:solidFill>
                          <a:latin typeface="Roboto Condensed"/>
                        </a:rPr>
                        <a:t>Những vẻ đẹp của bài thơ được nên lên là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vMerge="1">
                  <a:txBody>
                    <a:bodyPr/>
                    <a:lstStyle/>
                    <a:p>
                      <a:pPr algn="ctr">
                        <a:lnSpc>
                          <a:spcPts val="41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just">
                        <a:lnSpc>
                          <a:spcPts val="4899"/>
                        </a:lnSpc>
                        <a:defRPr/>
                      </a:pPr>
                      <a:r>
                        <a:rPr lang="en-US" sz="3499">
                          <a:solidFill>
                            <a:srgbClr val="000000"/>
                          </a:solidFill>
                          <a:latin typeface="Roboto Condensed"/>
                        </a:rPr>
                        <a:t>vượt lên cái bình thường</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r h="1459656">
                <a:tc>
                  <a:txBody>
                    <a:bodyPr/>
                    <a:lstStyle/>
                    <a:p>
                      <a:pPr algn="just">
                        <a:lnSpc>
                          <a:spcPts val="4199"/>
                        </a:lnSpc>
                        <a:defRPr/>
                      </a:pPr>
                      <a:r>
                        <a:rPr lang="en-US" sz="3499">
                          <a:solidFill>
                            <a:srgbClr val="000000"/>
                          </a:solidFill>
                          <a:latin typeface="Roboto Condensed"/>
                        </a:rPr>
                        <a:t>Siêu việt</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vMerge="1">
                  <a:txBody>
                    <a:bodyPr/>
                    <a:lstStyle/>
                    <a:p>
                      <a:pPr algn="ctr">
                        <a:lnSpc>
                          <a:spcPts val="41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just">
                        <a:lnSpc>
                          <a:spcPts val="4899"/>
                        </a:lnSpc>
                        <a:defRPr/>
                      </a:pPr>
                      <a:r>
                        <a:rPr lang="en-US" sz="3499">
                          <a:solidFill>
                            <a:srgbClr val="000000"/>
                          </a:solidFill>
                          <a:latin typeface="Roboto Condensed"/>
                        </a:rPr>
                        <a:t>là tác giả của bài thơ được bình luận trong văn bản.</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1" name="TextBox 21"/>
          <p:cNvSpPr txBox="1"/>
          <p:nvPr/>
        </p:nvSpPr>
        <p:spPr>
          <a:xfrm>
            <a:off x="9938792" y="1345773"/>
            <a:ext cx="4248916" cy="1901500"/>
          </a:xfrm>
          <a:prstGeom prst="rect">
            <a:avLst/>
          </a:prstGeom>
        </p:spPr>
        <p:txBody>
          <a:bodyPr lIns="0" tIns="0" rIns="0" bIns="0" rtlCol="0" anchor="t">
            <a:spAutoFit/>
          </a:bodyPr>
          <a:lstStyle/>
          <a:p>
            <a:pPr algn="ctr">
              <a:lnSpc>
                <a:spcPts val="15109"/>
              </a:lnSpc>
            </a:pPr>
            <a:r>
              <a:rPr lang="en-US" sz="10792">
                <a:solidFill>
                  <a:srgbClr val="724919"/>
                </a:solidFill>
                <a:latin typeface="#9Slide05 VL Fadilla"/>
              </a:rPr>
              <a:t> tài ba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5400000" flipH="1" flipV="1">
            <a:off x="-157730" y="2459767"/>
            <a:ext cx="9341486" cy="5473787"/>
          </a:xfrm>
          <a:custGeom>
            <a:avLst/>
            <a:gdLst/>
            <a:ahLst/>
            <a:cxnLst/>
            <a:rect l="l" t="t" r="r" b="b"/>
            <a:pathLst>
              <a:path w="9341486" h="5473787">
                <a:moveTo>
                  <a:pt x="9341487" y="5473787"/>
                </a:moveTo>
                <a:lnTo>
                  <a:pt x="0" y="5473787"/>
                </a:lnTo>
                <a:lnTo>
                  <a:pt x="0" y="0"/>
                </a:lnTo>
                <a:lnTo>
                  <a:pt x="9341487" y="0"/>
                </a:lnTo>
                <a:lnTo>
                  <a:pt x="9341487" y="5473787"/>
                </a:lnTo>
                <a:close/>
              </a:path>
            </a:pathLst>
          </a:custGeom>
          <a:blipFill>
            <a:blip r:embed="rId3"/>
            <a:stretch>
              <a:fillRect t="-36622" b="-13983"/>
            </a:stretch>
          </a:blipFill>
        </p:spPr>
        <p:txBody>
          <a:bodyPr/>
          <a:lstStyle/>
          <a:p>
            <a:endParaRPr lang="en-GB"/>
          </a:p>
        </p:txBody>
      </p:sp>
      <p:sp>
        <p:nvSpPr>
          <p:cNvPr id="4" name="Freeform 4"/>
          <p:cNvSpPr/>
          <p:nvPr/>
        </p:nvSpPr>
        <p:spPr>
          <a:xfrm rot="-5400000">
            <a:off x="4939407" y="2632027"/>
            <a:ext cx="9341486" cy="5129268"/>
          </a:xfrm>
          <a:custGeom>
            <a:avLst/>
            <a:gdLst/>
            <a:ahLst/>
            <a:cxnLst/>
            <a:rect l="l" t="t" r="r" b="b"/>
            <a:pathLst>
              <a:path w="9341486" h="5129268">
                <a:moveTo>
                  <a:pt x="0" y="0"/>
                </a:moveTo>
                <a:lnTo>
                  <a:pt x="9341486" y="0"/>
                </a:lnTo>
                <a:lnTo>
                  <a:pt x="9341486" y="5129268"/>
                </a:lnTo>
                <a:lnTo>
                  <a:pt x="0" y="5129268"/>
                </a:lnTo>
                <a:lnTo>
                  <a:pt x="0" y="0"/>
                </a:lnTo>
                <a:close/>
              </a:path>
            </a:pathLst>
          </a:custGeom>
          <a:blipFill>
            <a:blip r:embed="rId3"/>
            <a:stretch>
              <a:fillRect t="-46738" b="-13983"/>
            </a:stretch>
          </a:blipFill>
        </p:spPr>
        <p:txBody>
          <a:bodyPr/>
          <a:lstStyle/>
          <a:p>
            <a:endParaRPr lang="en-GB"/>
          </a:p>
        </p:txBody>
      </p:sp>
      <p:sp>
        <p:nvSpPr>
          <p:cNvPr id="5" name="Freeform 5"/>
          <p:cNvSpPr/>
          <p:nvPr/>
        </p:nvSpPr>
        <p:spPr>
          <a:xfrm rot="-5400000">
            <a:off x="9276503" y="2632027"/>
            <a:ext cx="9341486" cy="5129268"/>
          </a:xfrm>
          <a:custGeom>
            <a:avLst/>
            <a:gdLst/>
            <a:ahLst/>
            <a:cxnLst/>
            <a:rect l="l" t="t" r="r" b="b"/>
            <a:pathLst>
              <a:path w="9341486" h="5129268">
                <a:moveTo>
                  <a:pt x="0" y="0"/>
                </a:moveTo>
                <a:lnTo>
                  <a:pt x="9341487" y="0"/>
                </a:lnTo>
                <a:lnTo>
                  <a:pt x="9341487" y="5129268"/>
                </a:lnTo>
                <a:lnTo>
                  <a:pt x="0" y="5129268"/>
                </a:lnTo>
                <a:lnTo>
                  <a:pt x="0" y="0"/>
                </a:lnTo>
                <a:close/>
              </a:path>
            </a:pathLst>
          </a:custGeom>
          <a:blipFill>
            <a:blip r:embed="rId3"/>
            <a:stretch>
              <a:fillRect t="-46738" b="-13983"/>
            </a:stretch>
          </a:blipFill>
        </p:spPr>
        <p:txBody>
          <a:bodyPr/>
          <a:lstStyle/>
          <a:p>
            <a:endParaRPr lang="en-GB"/>
          </a:p>
        </p:txBody>
      </p:sp>
      <p:sp>
        <p:nvSpPr>
          <p:cNvPr id="6" name="Freeform 6"/>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7" name="Freeform 7"/>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8" name="Freeform 8"/>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6"/>
            <a:stretch>
              <a:fillRect/>
            </a:stretch>
          </a:blipFill>
        </p:spPr>
        <p:txBody>
          <a:bodyPr/>
          <a:lstStyle/>
          <a:p>
            <a:endParaRPr lang="en-GB"/>
          </a:p>
        </p:txBody>
      </p:sp>
      <p:sp>
        <p:nvSpPr>
          <p:cNvPr id="9" name="Freeform 9"/>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6"/>
            <a:stretch>
              <a:fillRect/>
            </a:stretch>
          </a:blipFill>
        </p:spPr>
        <p:txBody>
          <a:bodyPr/>
          <a:lstStyle/>
          <a:p>
            <a:endParaRPr lang="en-GB"/>
          </a:p>
        </p:txBody>
      </p:sp>
      <p:grpSp>
        <p:nvGrpSpPr>
          <p:cNvPr id="10" name="Group 10"/>
          <p:cNvGrpSpPr>
            <a:grpSpLocks noChangeAspect="1"/>
          </p:cNvGrpSpPr>
          <p:nvPr/>
        </p:nvGrpSpPr>
        <p:grpSpPr>
          <a:xfrm rot="-70714">
            <a:off x="15397367" y="7355414"/>
            <a:ext cx="3081701" cy="4137736"/>
            <a:chOff x="0" y="0"/>
            <a:chExt cx="4076700" cy="5473700"/>
          </a:xfrm>
        </p:grpSpPr>
        <p:sp>
          <p:nvSpPr>
            <p:cNvPr id="11" name="Freeform 11"/>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solidFill>
              <a:srgbClr val="F5EDD9"/>
            </a:solidFill>
            <a:ln w="12700">
              <a:solidFill>
                <a:srgbClr val="000000"/>
              </a:solidFill>
            </a:ln>
          </p:spPr>
          <p:txBody>
            <a:bodyPr/>
            <a:lstStyle/>
            <a:p>
              <a:endParaRPr lang="en-GB"/>
            </a:p>
          </p:txBody>
        </p:sp>
        <p:sp>
          <p:nvSpPr>
            <p:cNvPr id="12" name="Freeform 12"/>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7"/>
              <a:stretch>
                <a:fillRect t="-275" r="-18931" b="-5006"/>
              </a:stretch>
            </a:blipFill>
          </p:spPr>
          <p:txBody>
            <a:bodyPr/>
            <a:lstStyle/>
            <a:p>
              <a:endParaRPr lang="en-GB"/>
            </a:p>
          </p:txBody>
        </p:sp>
      </p:grpSp>
      <p:grpSp>
        <p:nvGrpSpPr>
          <p:cNvPr id="13" name="Group 13"/>
          <p:cNvGrpSpPr>
            <a:grpSpLocks noChangeAspect="1"/>
          </p:cNvGrpSpPr>
          <p:nvPr/>
        </p:nvGrpSpPr>
        <p:grpSpPr>
          <a:xfrm rot="-70714">
            <a:off x="15624440" y="7494318"/>
            <a:ext cx="2627555" cy="3527963"/>
            <a:chOff x="0" y="0"/>
            <a:chExt cx="4076700" cy="5473700"/>
          </a:xfrm>
        </p:grpSpPr>
        <p:sp>
          <p:nvSpPr>
            <p:cNvPr id="14" name="Freeform 14"/>
            <p:cNvSpPr/>
            <p:nvPr/>
          </p:nvSpPr>
          <p:spPr>
            <a:xfrm>
              <a:off x="38100" y="0"/>
              <a:ext cx="4038600" cy="5473700"/>
            </a:xfrm>
            <a:custGeom>
              <a:avLst/>
              <a:gdLst/>
              <a:ahLst/>
              <a:cxnLst/>
              <a:rect l="l" t="t" r="r" b="b"/>
              <a:pathLst>
                <a:path w="4038600" h="5473700">
                  <a:moveTo>
                    <a:pt x="4038600" y="0"/>
                  </a:moveTo>
                  <a:lnTo>
                    <a:pt x="4038600" y="5473700"/>
                  </a:lnTo>
                  <a:lnTo>
                    <a:pt x="0" y="5473700"/>
                  </a:lnTo>
                  <a:cubicBezTo>
                    <a:pt x="0" y="5473700"/>
                    <a:pt x="25400" y="5397500"/>
                    <a:pt x="38100" y="5372100"/>
                  </a:cubicBezTo>
                  <a:cubicBezTo>
                    <a:pt x="50800" y="5346700"/>
                    <a:pt x="38100" y="5295900"/>
                    <a:pt x="38100" y="5245100"/>
                  </a:cubicBezTo>
                  <a:cubicBezTo>
                    <a:pt x="38100" y="5194300"/>
                    <a:pt x="50800" y="5092700"/>
                    <a:pt x="50800" y="5092700"/>
                  </a:cubicBezTo>
                  <a:lnTo>
                    <a:pt x="88900" y="4991100"/>
                  </a:lnTo>
                  <a:lnTo>
                    <a:pt x="76200" y="4927600"/>
                  </a:lnTo>
                  <a:lnTo>
                    <a:pt x="88900" y="4889500"/>
                  </a:lnTo>
                  <a:lnTo>
                    <a:pt x="114300" y="4800600"/>
                  </a:lnTo>
                  <a:lnTo>
                    <a:pt x="101600" y="4648200"/>
                  </a:lnTo>
                  <a:cubicBezTo>
                    <a:pt x="101600" y="4648200"/>
                    <a:pt x="127000" y="4432300"/>
                    <a:pt x="152400" y="4381500"/>
                  </a:cubicBezTo>
                  <a:cubicBezTo>
                    <a:pt x="177800" y="4330700"/>
                    <a:pt x="152400" y="4279900"/>
                    <a:pt x="152400" y="4279900"/>
                  </a:cubicBezTo>
                  <a:lnTo>
                    <a:pt x="139700" y="4203700"/>
                  </a:lnTo>
                  <a:lnTo>
                    <a:pt x="114300" y="4114800"/>
                  </a:lnTo>
                  <a:lnTo>
                    <a:pt x="114300" y="3962400"/>
                  </a:lnTo>
                  <a:lnTo>
                    <a:pt x="139700" y="3860800"/>
                  </a:lnTo>
                  <a:lnTo>
                    <a:pt x="114300" y="3670300"/>
                  </a:lnTo>
                  <a:lnTo>
                    <a:pt x="127000" y="3403600"/>
                  </a:lnTo>
                  <a:lnTo>
                    <a:pt x="114300" y="3251200"/>
                  </a:lnTo>
                  <a:lnTo>
                    <a:pt x="114300" y="3149600"/>
                  </a:lnTo>
                  <a:lnTo>
                    <a:pt x="101600" y="3009900"/>
                  </a:lnTo>
                  <a:cubicBezTo>
                    <a:pt x="101600" y="3009900"/>
                    <a:pt x="63500" y="2959100"/>
                    <a:pt x="63500" y="2933700"/>
                  </a:cubicBezTo>
                  <a:cubicBezTo>
                    <a:pt x="63500" y="2908300"/>
                    <a:pt x="101600" y="2870200"/>
                    <a:pt x="101600" y="2870200"/>
                  </a:cubicBezTo>
                  <a:lnTo>
                    <a:pt x="190500" y="2667000"/>
                  </a:lnTo>
                  <a:cubicBezTo>
                    <a:pt x="190500" y="2667000"/>
                    <a:pt x="165100" y="2616200"/>
                    <a:pt x="203200" y="2540000"/>
                  </a:cubicBezTo>
                  <a:cubicBezTo>
                    <a:pt x="241300" y="2463800"/>
                    <a:pt x="292100" y="2311400"/>
                    <a:pt x="292100" y="2311400"/>
                  </a:cubicBezTo>
                  <a:cubicBezTo>
                    <a:pt x="292100" y="2311400"/>
                    <a:pt x="266700" y="2209800"/>
                    <a:pt x="228600" y="2146300"/>
                  </a:cubicBezTo>
                  <a:cubicBezTo>
                    <a:pt x="190500" y="2082800"/>
                    <a:pt x="177800" y="1955800"/>
                    <a:pt x="177800" y="1955800"/>
                  </a:cubicBezTo>
                  <a:lnTo>
                    <a:pt x="177800" y="1803400"/>
                  </a:lnTo>
                  <a:lnTo>
                    <a:pt x="177800" y="1638300"/>
                  </a:lnTo>
                  <a:lnTo>
                    <a:pt x="177800" y="1397000"/>
                  </a:lnTo>
                  <a:cubicBezTo>
                    <a:pt x="114300" y="1295400"/>
                    <a:pt x="139700" y="1270000"/>
                    <a:pt x="139700" y="1270000"/>
                  </a:cubicBezTo>
                  <a:lnTo>
                    <a:pt x="139700" y="1193800"/>
                  </a:lnTo>
                  <a:cubicBezTo>
                    <a:pt x="139700" y="1130300"/>
                    <a:pt x="165100" y="1016000"/>
                    <a:pt x="165100" y="1016000"/>
                  </a:cubicBezTo>
                  <a:lnTo>
                    <a:pt x="152400" y="838200"/>
                  </a:lnTo>
                  <a:cubicBezTo>
                    <a:pt x="215900" y="723900"/>
                    <a:pt x="165100" y="647700"/>
                    <a:pt x="165100" y="647700"/>
                  </a:cubicBezTo>
                  <a:cubicBezTo>
                    <a:pt x="152400" y="622300"/>
                    <a:pt x="177800" y="596900"/>
                    <a:pt x="190500" y="571500"/>
                  </a:cubicBezTo>
                  <a:cubicBezTo>
                    <a:pt x="203200" y="546100"/>
                    <a:pt x="196850" y="501650"/>
                    <a:pt x="196850" y="501650"/>
                  </a:cubicBezTo>
                  <a:cubicBezTo>
                    <a:pt x="95250" y="247650"/>
                    <a:pt x="107950" y="6350"/>
                    <a:pt x="107950" y="6350"/>
                  </a:cubicBezTo>
                  <a:lnTo>
                    <a:pt x="4038600" y="0"/>
                  </a:lnTo>
                  <a:close/>
                </a:path>
              </a:pathLst>
            </a:custGeom>
            <a:blipFill>
              <a:blip r:embed="rId8"/>
              <a:stretch>
                <a:fillRect t="-5684" b="-5684"/>
              </a:stretch>
            </a:blipFill>
          </p:spPr>
          <p:txBody>
            <a:bodyPr/>
            <a:lstStyle/>
            <a:p>
              <a:endParaRPr lang="en-GB"/>
            </a:p>
          </p:txBody>
        </p:sp>
        <p:sp>
          <p:nvSpPr>
            <p:cNvPr id="15" name="Freeform 15"/>
            <p:cNvSpPr/>
            <p:nvPr/>
          </p:nvSpPr>
          <p:spPr>
            <a:xfrm>
              <a:off x="0" y="0"/>
              <a:ext cx="393700" cy="5473700"/>
            </a:xfrm>
            <a:custGeom>
              <a:avLst/>
              <a:gdLst/>
              <a:ahLst/>
              <a:cxnLst/>
              <a:rect l="l" t="t" r="r" b="b"/>
              <a:pathLst>
                <a:path w="393700" h="5473700">
                  <a:moveTo>
                    <a:pt x="393700" y="5473700"/>
                  </a:moveTo>
                  <a:lnTo>
                    <a:pt x="0" y="5473700"/>
                  </a:lnTo>
                  <a:lnTo>
                    <a:pt x="0" y="0"/>
                  </a:lnTo>
                  <a:lnTo>
                    <a:pt x="393700" y="0"/>
                  </a:lnTo>
                  <a:lnTo>
                    <a:pt x="393700" y="5473700"/>
                  </a:lnTo>
                  <a:close/>
                </a:path>
              </a:pathLst>
            </a:custGeom>
            <a:blipFill>
              <a:blip r:embed="rId7"/>
              <a:stretch>
                <a:fillRect t="-275" r="-18931" b="-5006"/>
              </a:stretch>
            </a:blipFill>
          </p:spPr>
          <p:txBody>
            <a:bodyPr/>
            <a:lstStyle/>
            <a:p>
              <a:endParaRPr lang="en-GB"/>
            </a:p>
          </p:txBody>
        </p:sp>
      </p:grpSp>
      <p:sp>
        <p:nvSpPr>
          <p:cNvPr id="16" name="Freeform 16"/>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7" name="Freeform 17"/>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aphicFrame>
        <p:nvGraphicFramePr>
          <p:cNvPr id="18" name="Table 18"/>
          <p:cNvGraphicFramePr>
            <a:graphicFrameLocks noGrp="1"/>
          </p:cNvGraphicFramePr>
          <p:nvPr/>
        </p:nvGraphicFramePr>
        <p:xfrm>
          <a:off x="3089923" y="3247273"/>
          <a:ext cx="12498513" cy="5438777"/>
        </p:xfrm>
        <a:graphic>
          <a:graphicData uri="http://schemas.openxmlformats.org/drawingml/2006/table">
            <a:tbl>
              <a:tblPr/>
              <a:tblGrid>
                <a:gridCol w="4454263">
                  <a:extLst>
                    <a:ext uri="{9D8B030D-6E8A-4147-A177-3AD203B41FA5}">
                      <a16:colId xmlns:a16="http://schemas.microsoft.com/office/drawing/2014/main" val="20000"/>
                    </a:ext>
                  </a:extLst>
                </a:gridCol>
                <a:gridCol w="8044250">
                  <a:extLst>
                    <a:ext uri="{9D8B030D-6E8A-4147-A177-3AD203B41FA5}">
                      <a16:colId xmlns:a16="http://schemas.microsoft.com/office/drawing/2014/main" val="20001"/>
                    </a:ext>
                  </a:extLst>
                </a:gridCol>
              </a:tblGrid>
              <a:tr h="839671">
                <a:tc>
                  <a:txBody>
                    <a:bodyPr/>
                    <a:lstStyle/>
                    <a:p>
                      <a:pPr algn="ctr">
                        <a:lnSpc>
                          <a:spcPts val="4199"/>
                        </a:lnSpc>
                        <a:defRPr/>
                      </a:pPr>
                      <a:r>
                        <a:rPr lang="en-US" sz="3499">
                          <a:solidFill>
                            <a:srgbClr val="000000"/>
                          </a:solidFill>
                          <a:latin typeface="Roboto Condensed Bold"/>
                        </a:rPr>
                        <a:t>A</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B</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839671">
                <a:tc>
                  <a:txBody>
                    <a:bodyPr/>
                    <a:lstStyle/>
                    <a:p>
                      <a:pPr algn="l">
                        <a:lnSpc>
                          <a:spcPts val="4199"/>
                        </a:lnSpc>
                        <a:defRPr/>
                      </a:pPr>
                      <a:r>
                        <a:rPr lang="en-US" sz="3499">
                          <a:solidFill>
                            <a:srgbClr val="000000"/>
                          </a:solidFill>
                          <a:latin typeface="Roboto Condensed"/>
                        </a:rPr>
                        <a:t>Văn bản bình luận về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bài thơ </a:t>
                      </a:r>
                      <a:r>
                        <a:rPr lang="en-US" sz="3499">
                          <a:solidFill>
                            <a:srgbClr val="000000"/>
                          </a:solidFill>
                          <a:latin typeface="Roboto Condensed Italics"/>
                        </a:rPr>
                        <a:t>Cảnh khuya</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1459882">
                <a:tc>
                  <a:txBody>
                    <a:bodyPr/>
                    <a:lstStyle/>
                    <a:p>
                      <a:pPr algn="just">
                        <a:lnSpc>
                          <a:spcPts val="4199"/>
                        </a:lnSpc>
                        <a:defRPr/>
                      </a:pPr>
                      <a:r>
                        <a:rPr lang="en-US" sz="3499">
                          <a:solidFill>
                            <a:srgbClr val="000000"/>
                          </a:solidFill>
                          <a:latin typeface="Roboto Condensed"/>
                        </a:rPr>
                        <a:t>Hồ Chí Minh</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là tác giả của bài thơ được bình luận trong văn bản.</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1459882">
                <a:tc>
                  <a:txBody>
                    <a:bodyPr/>
                    <a:lstStyle/>
                    <a:p>
                      <a:pPr algn="l">
                        <a:lnSpc>
                          <a:spcPts val="4199"/>
                        </a:lnSpc>
                        <a:defRPr/>
                      </a:pPr>
                      <a:r>
                        <a:rPr lang="en-US" sz="3499">
                          <a:solidFill>
                            <a:srgbClr val="000000"/>
                          </a:solidFill>
                          <a:latin typeface="Roboto Condensed"/>
                        </a:rPr>
                        <a:t>Những vẻ đẹp của bài thơ được nên lên là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vẻ đẹp của tiếng suối; vẻ đẹp của trăng, cây và hoa; vẻ đẹp của người chưa ngủ.</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r h="839671">
                <a:tc>
                  <a:txBody>
                    <a:bodyPr/>
                    <a:lstStyle/>
                    <a:p>
                      <a:pPr algn="just">
                        <a:lnSpc>
                          <a:spcPts val="4199"/>
                        </a:lnSpc>
                        <a:defRPr/>
                      </a:pPr>
                      <a:r>
                        <a:rPr lang="en-US" sz="3499">
                          <a:solidFill>
                            <a:srgbClr val="000000"/>
                          </a:solidFill>
                          <a:latin typeface="Roboto Condensed"/>
                        </a:rPr>
                        <a:t>Siêu việt</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vượt lên cái bình thường</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9" name="TextBox 19"/>
          <p:cNvSpPr txBox="1"/>
          <p:nvPr/>
        </p:nvSpPr>
        <p:spPr>
          <a:xfrm>
            <a:off x="2061095" y="648779"/>
            <a:ext cx="6733865" cy="1038137"/>
          </a:xfrm>
          <a:prstGeom prst="rect">
            <a:avLst/>
          </a:prstGeom>
        </p:spPr>
        <p:txBody>
          <a:bodyPr lIns="0" tIns="0" rIns="0" bIns="0" rtlCol="0" anchor="t">
            <a:spAutoFit/>
          </a:bodyPr>
          <a:lstStyle/>
          <a:p>
            <a:pPr>
              <a:lnSpc>
                <a:spcPts val="8400"/>
              </a:lnSpc>
              <a:spcBef>
                <a:spcPct val="0"/>
              </a:spcBef>
            </a:pPr>
            <a:r>
              <a:rPr lang="en-US" sz="6000">
                <a:solidFill>
                  <a:srgbClr val="000000"/>
                </a:solidFill>
                <a:latin typeface="#9Slide07 SVNUT Triumph Press"/>
              </a:rPr>
              <a:t>2. Đọc văn bản</a:t>
            </a:r>
          </a:p>
        </p:txBody>
      </p:sp>
      <p:sp>
        <p:nvSpPr>
          <p:cNvPr id="20" name="TextBox 20"/>
          <p:cNvSpPr txBox="1"/>
          <p:nvPr/>
        </p:nvSpPr>
        <p:spPr>
          <a:xfrm>
            <a:off x="5693470" y="1680628"/>
            <a:ext cx="5117643" cy="1193690"/>
          </a:xfrm>
          <a:prstGeom prst="rect">
            <a:avLst/>
          </a:prstGeom>
        </p:spPr>
        <p:txBody>
          <a:bodyPr lIns="0" tIns="0" rIns="0" bIns="0" rtlCol="0" anchor="t">
            <a:spAutoFit/>
          </a:bodyPr>
          <a:lstStyle/>
          <a:p>
            <a:pPr algn="ctr">
              <a:lnSpc>
                <a:spcPts val="9799"/>
              </a:lnSpc>
            </a:pPr>
            <a:r>
              <a:rPr lang="en-US" sz="6999">
                <a:solidFill>
                  <a:srgbClr val="A95F49"/>
                </a:solidFill>
                <a:latin typeface="#9Slide07 SFU Blackout"/>
              </a:rPr>
              <a:t>Ghép nối </a:t>
            </a:r>
          </a:p>
        </p:txBody>
      </p:sp>
      <p:sp>
        <p:nvSpPr>
          <p:cNvPr id="21" name="TextBox 21"/>
          <p:cNvSpPr txBox="1"/>
          <p:nvPr/>
        </p:nvSpPr>
        <p:spPr>
          <a:xfrm>
            <a:off x="9938792" y="1345773"/>
            <a:ext cx="4248916" cy="1901500"/>
          </a:xfrm>
          <a:prstGeom prst="rect">
            <a:avLst/>
          </a:prstGeom>
        </p:spPr>
        <p:txBody>
          <a:bodyPr lIns="0" tIns="0" rIns="0" bIns="0" rtlCol="0" anchor="t">
            <a:spAutoFit/>
          </a:bodyPr>
          <a:lstStyle/>
          <a:p>
            <a:pPr algn="ctr">
              <a:lnSpc>
                <a:spcPts val="15109"/>
              </a:lnSpc>
            </a:pPr>
            <a:r>
              <a:rPr lang="en-US" sz="10792">
                <a:solidFill>
                  <a:srgbClr val="724919"/>
                </a:solidFill>
                <a:latin typeface="#9Slide05 VL Fadilla"/>
              </a:rPr>
              <a:t> tài ba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4" name="Group 4"/>
          <p:cNvGrpSpPr/>
          <p:nvPr/>
        </p:nvGrpSpPr>
        <p:grpSpPr>
          <a:xfrm>
            <a:off x="4627112" y="470368"/>
            <a:ext cx="8300210" cy="1735789"/>
            <a:chOff x="0" y="0"/>
            <a:chExt cx="11066947" cy="23143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grpSp>
      <p:sp>
        <p:nvSpPr>
          <p:cNvPr id="8" name="Freeform 8"/>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9" name="Freeform 9"/>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0" name="Freeform 10"/>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1" name="Freeform 11"/>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sp>
        <p:nvSpPr>
          <p:cNvPr id="12" name="Freeform 12"/>
          <p:cNvSpPr/>
          <p:nvPr/>
        </p:nvSpPr>
        <p:spPr>
          <a:xfrm flipH="1">
            <a:off x="6554446" y="2565772"/>
            <a:ext cx="10434092" cy="7721228"/>
          </a:xfrm>
          <a:custGeom>
            <a:avLst/>
            <a:gdLst/>
            <a:ahLst/>
            <a:cxnLst/>
            <a:rect l="l" t="t" r="r" b="b"/>
            <a:pathLst>
              <a:path w="10434092" h="7721228">
                <a:moveTo>
                  <a:pt x="10434092" y="0"/>
                </a:moveTo>
                <a:lnTo>
                  <a:pt x="0" y="0"/>
                </a:lnTo>
                <a:lnTo>
                  <a:pt x="0" y="7721228"/>
                </a:lnTo>
                <a:lnTo>
                  <a:pt x="10434092" y="7721228"/>
                </a:lnTo>
                <a:lnTo>
                  <a:pt x="1043409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3" name="Freeform 13"/>
          <p:cNvSpPr/>
          <p:nvPr/>
        </p:nvSpPr>
        <p:spPr>
          <a:xfrm>
            <a:off x="180506" y="4583463"/>
            <a:ext cx="8033150" cy="5703537"/>
          </a:xfrm>
          <a:custGeom>
            <a:avLst/>
            <a:gdLst/>
            <a:ahLst/>
            <a:cxnLst/>
            <a:rect l="l" t="t" r="r" b="b"/>
            <a:pathLst>
              <a:path w="8033150" h="5703537">
                <a:moveTo>
                  <a:pt x="0" y="0"/>
                </a:moveTo>
                <a:lnTo>
                  <a:pt x="8033151" y="0"/>
                </a:lnTo>
                <a:lnTo>
                  <a:pt x="8033151" y="5703537"/>
                </a:lnTo>
                <a:lnTo>
                  <a:pt x="0" y="5703537"/>
                </a:lnTo>
                <a:lnTo>
                  <a:pt x="0" y="0"/>
                </a:lnTo>
                <a:close/>
              </a:path>
            </a:pathLst>
          </a:custGeom>
          <a:blipFill>
            <a:blip r:embed="rId8"/>
            <a:stretch>
              <a:fillRect/>
            </a:stretch>
          </a:blipFill>
        </p:spPr>
        <p:txBody>
          <a:bodyPr/>
          <a:lstStyle/>
          <a:p>
            <a:endParaRPr lang="en-GB"/>
          </a:p>
        </p:txBody>
      </p:sp>
      <p:sp>
        <p:nvSpPr>
          <p:cNvPr id="14" name="TextBox 14"/>
          <p:cNvSpPr txBox="1"/>
          <p:nvPr/>
        </p:nvSpPr>
        <p:spPr>
          <a:xfrm>
            <a:off x="4885359" y="573896"/>
            <a:ext cx="7843614" cy="962594"/>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15" name="TextBox 15"/>
          <p:cNvSpPr txBox="1"/>
          <p:nvPr/>
        </p:nvSpPr>
        <p:spPr>
          <a:xfrm>
            <a:off x="7529923" y="1305201"/>
            <a:ext cx="2775149" cy="948581"/>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3.1. Tác giả</a:t>
            </a:r>
          </a:p>
        </p:txBody>
      </p:sp>
      <p:sp>
        <p:nvSpPr>
          <p:cNvPr id="16" name="TextBox 16"/>
          <p:cNvSpPr txBox="1"/>
          <p:nvPr/>
        </p:nvSpPr>
        <p:spPr>
          <a:xfrm>
            <a:off x="8213657" y="4538960"/>
            <a:ext cx="6317026" cy="3498520"/>
          </a:xfrm>
          <a:prstGeom prst="rect">
            <a:avLst/>
          </a:prstGeom>
        </p:spPr>
        <p:txBody>
          <a:bodyPr lIns="0" tIns="0" rIns="0" bIns="0" rtlCol="0" anchor="t">
            <a:spAutoFit/>
          </a:bodyPr>
          <a:lstStyle/>
          <a:p>
            <a:pPr algn="just">
              <a:lnSpc>
                <a:spcPts val="5599"/>
              </a:lnSpc>
            </a:pPr>
            <a:r>
              <a:rPr lang="en-US" sz="3999">
                <a:solidFill>
                  <a:srgbClr val="351304"/>
                </a:solidFill>
                <a:latin typeface="Roboto Condensed"/>
              </a:rPr>
              <a:t>(?) Hãy nêu một vài thông tin về </a:t>
            </a:r>
            <a:r>
              <a:rPr lang="en-US" sz="3999">
                <a:solidFill>
                  <a:srgbClr val="351304"/>
                </a:solidFill>
                <a:latin typeface="Roboto Condensed Bold"/>
              </a:rPr>
              <a:t>tác giả Lê Trí Viễn </a:t>
            </a:r>
            <a:r>
              <a:rPr lang="en-US" sz="3999">
                <a:solidFill>
                  <a:srgbClr val="351304"/>
                </a:solidFill>
                <a:latin typeface="Roboto Condensed"/>
              </a:rPr>
              <a:t>mà em đã tìm hiểu được trong mục thông tin ở SGK và tìm hiểu ở các nguồn khác (nếu có).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4" name="Group 4"/>
          <p:cNvGrpSpPr/>
          <p:nvPr/>
        </p:nvGrpSpPr>
        <p:grpSpPr>
          <a:xfrm>
            <a:off x="4627112" y="470368"/>
            <a:ext cx="8300210" cy="1735789"/>
            <a:chOff x="0" y="0"/>
            <a:chExt cx="11066947" cy="23143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grpSp>
      <p:sp>
        <p:nvSpPr>
          <p:cNvPr id="8" name="Freeform 8"/>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9" name="Freeform 9"/>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0" name="Freeform 10"/>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11" name="Group 11"/>
          <p:cNvGrpSpPr/>
          <p:nvPr/>
        </p:nvGrpSpPr>
        <p:grpSpPr>
          <a:xfrm>
            <a:off x="1367750" y="2740348"/>
            <a:ext cx="10601408" cy="1093239"/>
            <a:chOff x="0" y="0"/>
            <a:chExt cx="4232829" cy="436498"/>
          </a:xfrm>
        </p:grpSpPr>
        <p:sp>
          <p:nvSpPr>
            <p:cNvPr id="12" name="Freeform 12"/>
            <p:cNvSpPr/>
            <p:nvPr/>
          </p:nvSpPr>
          <p:spPr>
            <a:xfrm>
              <a:off x="0" y="0"/>
              <a:ext cx="4232829" cy="436498"/>
            </a:xfrm>
            <a:custGeom>
              <a:avLst/>
              <a:gdLst/>
              <a:ahLst/>
              <a:cxnLst/>
              <a:rect l="l" t="t" r="r" b="b"/>
              <a:pathLst>
                <a:path w="4232829" h="436498">
                  <a:moveTo>
                    <a:pt x="10224" y="0"/>
                  </a:moveTo>
                  <a:lnTo>
                    <a:pt x="4222605" y="0"/>
                  </a:lnTo>
                  <a:cubicBezTo>
                    <a:pt x="4225317" y="0"/>
                    <a:pt x="4227917" y="1077"/>
                    <a:pt x="4229834" y="2994"/>
                  </a:cubicBezTo>
                  <a:cubicBezTo>
                    <a:pt x="4231752" y="4912"/>
                    <a:pt x="4232829" y="7512"/>
                    <a:pt x="4232829" y="10224"/>
                  </a:cubicBezTo>
                  <a:lnTo>
                    <a:pt x="4232829" y="426274"/>
                  </a:lnTo>
                  <a:cubicBezTo>
                    <a:pt x="4232829" y="428986"/>
                    <a:pt x="4231752" y="431586"/>
                    <a:pt x="4229834" y="433503"/>
                  </a:cubicBezTo>
                  <a:cubicBezTo>
                    <a:pt x="4227917" y="435421"/>
                    <a:pt x="4225317" y="436498"/>
                    <a:pt x="4222605" y="436498"/>
                  </a:cubicBezTo>
                  <a:lnTo>
                    <a:pt x="10224" y="436498"/>
                  </a:lnTo>
                  <a:cubicBezTo>
                    <a:pt x="7512" y="436498"/>
                    <a:pt x="4912" y="435421"/>
                    <a:pt x="2994" y="433503"/>
                  </a:cubicBezTo>
                  <a:cubicBezTo>
                    <a:pt x="1077" y="431586"/>
                    <a:pt x="0" y="428986"/>
                    <a:pt x="0" y="426274"/>
                  </a:cubicBezTo>
                  <a:lnTo>
                    <a:pt x="0" y="10224"/>
                  </a:lnTo>
                  <a:cubicBezTo>
                    <a:pt x="0" y="7512"/>
                    <a:pt x="1077" y="4912"/>
                    <a:pt x="2994" y="2994"/>
                  </a:cubicBezTo>
                  <a:cubicBezTo>
                    <a:pt x="4912" y="1077"/>
                    <a:pt x="7512" y="0"/>
                    <a:pt x="10224" y="0"/>
                  </a:cubicBezTo>
                  <a:close/>
                </a:path>
              </a:pathLst>
            </a:custGeom>
            <a:solidFill>
              <a:srgbClr val="FAF0D6"/>
            </a:solidFill>
          </p:spPr>
          <p:txBody>
            <a:bodyPr/>
            <a:lstStyle/>
            <a:p>
              <a:endParaRPr lang="en-GB"/>
            </a:p>
          </p:txBody>
        </p:sp>
        <p:sp>
          <p:nvSpPr>
            <p:cNvPr id="13" name="TextBox 13"/>
            <p:cNvSpPr txBox="1"/>
            <p:nvPr/>
          </p:nvSpPr>
          <p:spPr>
            <a:xfrm>
              <a:off x="0" y="-76200"/>
              <a:ext cx="4232829" cy="512698"/>
            </a:xfrm>
            <a:prstGeom prst="rect">
              <a:avLst/>
            </a:prstGeom>
          </p:spPr>
          <p:txBody>
            <a:bodyPr lIns="50800" tIns="50800" rIns="50800" bIns="50800" rtlCol="0" anchor="ctr"/>
            <a:lstStyle/>
            <a:p>
              <a:pPr algn="ctr">
                <a:lnSpc>
                  <a:spcPts val="2799"/>
                </a:lnSpc>
              </a:pPr>
              <a:endParaRPr/>
            </a:p>
          </p:txBody>
        </p:sp>
      </p:grpSp>
      <p:sp>
        <p:nvSpPr>
          <p:cNvPr id="14" name="Freeform 14"/>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sp>
        <p:nvSpPr>
          <p:cNvPr id="15" name="Freeform 15"/>
          <p:cNvSpPr/>
          <p:nvPr/>
        </p:nvSpPr>
        <p:spPr>
          <a:xfrm>
            <a:off x="12178709" y="2937654"/>
            <a:ext cx="6378986" cy="7599240"/>
          </a:xfrm>
          <a:custGeom>
            <a:avLst/>
            <a:gdLst/>
            <a:ahLst/>
            <a:cxnLst/>
            <a:rect l="l" t="t" r="r" b="b"/>
            <a:pathLst>
              <a:path w="6378986" h="7599240">
                <a:moveTo>
                  <a:pt x="0" y="0"/>
                </a:moveTo>
                <a:lnTo>
                  <a:pt x="6378986" y="0"/>
                </a:lnTo>
                <a:lnTo>
                  <a:pt x="6378986" y="7599240"/>
                </a:lnTo>
                <a:lnTo>
                  <a:pt x="0" y="7599240"/>
                </a:lnTo>
                <a:lnTo>
                  <a:pt x="0" y="0"/>
                </a:lnTo>
                <a:close/>
              </a:path>
            </a:pathLst>
          </a:custGeom>
          <a:blipFill>
            <a:blip r:embed="rId6"/>
            <a:stretch>
              <a:fillRect t="-11923"/>
            </a:stretch>
          </a:blipFill>
        </p:spPr>
        <p:txBody>
          <a:bodyPr/>
          <a:lstStyle/>
          <a:p>
            <a:endParaRPr lang="en-GB"/>
          </a:p>
        </p:txBody>
      </p:sp>
      <p:grpSp>
        <p:nvGrpSpPr>
          <p:cNvPr id="16" name="Group 16"/>
          <p:cNvGrpSpPr/>
          <p:nvPr/>
        </p:nvGrpSpPr>
        <p:grpSpPr>
          <a:xfrm>
            <a:off x="1367750" y="4050261"/>
            <a:ext cx="10601408" cy="2514120"/>
            <a:chOff x="0" y="0"/>
            <a:chExt cx="4232829" cy="1003814"/>
          </a:xfrm>
        </p:grpSpPr>
        <p:sp>
          <p:nvSpPr>
            <p:cNvPr id="17" name="Freeform 17"/>
            <p:cNvSpPr/>
            <p:nvPr/>
          </p:nvSpPr>
          <p:spPr>
            <a:xfrm>
              <a:off x="0" y="0"/>
              <a:ext cx="4232829" cy="1003814"/>
            </a:xfrm>
            <a:custGeom>
              <a:avLst/>
              <a:gdLst/>
              <a:ahLst/>
              <a:cxnLst/>
              <a:rect l="l" t="t" r="r" b="b"/>
              <a:pathLst>
                <a:path w="4232829" h="1003814">
                  <a:moveTo>
                    <a:pt x="10224" y="0"/>
                  </a:moveTo>
                  <a:lnTo>
                    <a:pt x="4222605" y="0"/>
                  </a:lnTo>
                  <a:cubicBezTo>
                    <a:pt x="4225317" y="0"/>
                    <a:pt x="4227917" y="1077"/>
                    <a:pt x="4229834" y="2994"/>
                  </a:cubicBezTo>
                  <a:cubicBezTo>
                    <a:pt x="4231752" y="4912"/>
                    <a:pt x="4232829" y="7512"/>
                    <a:pt x="4232829" y="10224"/>
                  </a:cubicBezTo>
                  <a:lnTo>
                    <a:pt x="4232829" y="993590"/>
                  </a:lnTo>
                  <a:cubicBezTo>
                    <a:pt x="4232829" y="996301"/>
                    <a:pt x="4231752" y="998902"/>
                    <a:pt x="4229834" y="1000819"/>
                  </a:cubicBezTo>
                  <a:cubicBezTo>
                    <a:pt x="4227917" y="1002737"/>
                    <a:pt x="4225317" y="1003814"/>
                    <a:pt x="4222605" y="1003814"/>
                  </a:cubicBezTo>
                  <a:lnTo>
                    <a:pt x="10224" y="1003814"/>
                  </a:lnTo>
                  <a:cubicBezTo>
                    <a:pt x="7512" y="1003814"/>
                    <a:pt x="4912" y="1002737"/>
                    <a:pt x="2994" y="1000819"/>
                  </a:cubicBezTo>
                  <a:cubicBezTo>
                    <a:pt x="1077" y="998902"/>
                    <a:pt x="0" y="996301"/>
                    <a:pt x="0" y="993590"/>
                  </a:cubicBezTo>
                  <a:lnTo>
                    <a:pt x="0" y="10224"/>
                  </a:lnTo>
                  <a:cubicBezTo>
                    <a:pt x="0" y="7512"/>
                    <a:pt x="1077" y="4912"/>
                    <a:pt x="2994" y="2994"/>
                  </a:cubicBezTo>
                  <a:cubicBezTo>
                    <a:pt x="4912" y="1077"/>
                    <a:pt x="7512" y="0"/>
                    <a:pt x="10224" y="0"/>
                  </a:cubicBezTo>
                  <a:close/>
                </a:path>
              </a:pathLst>
            </a:custGeom>
            <a:solidFill>
              <a:srgbClr val="E8DCBF"/>
            </a:solidFill>
          </p:spPr>
          <p:txBody>
            <a:bodyPr/>
            <a:lstStyle/>
            <a:p>
              <a:endParaRPr lang="en-GB"/>
            </a:p>
          </p:txBody>
        </p:sp>
        <p:sp>
          <p:nvSpPr>
            <p:cNvPr id="18" name="TextBox 18"/>
            <p:cNvSpPr txBox="1"/>
            <p:nvPr/>
          </p:nvSpPr>
          <p:spPr>
            <a:xfrm>
              <a:off x="0" y="-76200"/>
              <a:ext cx="4232829" cy="1080014"/>
            </a:xfrm>
            <a:prstGeom prst="rect">
              <a:avLst/>
            </a:prstGeom>
          </p:spPr>
          <p:txBody>
            <a:bodyPr lIns="50800" tIns="50800" rIns="50800" bIns="50800" rtlCol="0" anchor="ctr"/>
            <a:lstStyle/>
            <a:p>
              <a:pPr algn="ctr">
                <a:lnSpc>
                  <a:spcPts val="2799"/>
                </a:lnSpc>
              </a:pPr>
              <a:endParaRPr/>
            </a:p>
          </p:txBody>
        </p:sp>
      </p:grpSp>
      <p:grpSp>
        <p:nvGrpSpPr>
          <p:cNvPr id="19" name="Group 19"/>
          <p:cNvGrpSpPr/>
          <p:nvPr/>
        </p:nvGrpSpPr>
        <p:grpSpPr>
          <a:xfrm>
            <a:off x="1367750" y="6886585"/>
            <a:ext cx="10601408" cy="2801503"/>
            <a:chOff x="0" y="0"/>
            <a:chExt cx="4232829" cy="1118557"/>
          </a:xfrm>
        </p:grpSpPr>
        <p:sp>
          <p:nvSpPr>
            <p:cNvPr id="20" name="Freeform 20"/>
            <p:cNvSpPr/>
            <p:nvPr/>
          </p:nvSpPr>
          <p:spPr>
            <a:xfrm>
              <a:off x="0" y="0"/>
              <a:ext cx="4232829" cy="1118557"/>
            </a:xfrm>
            <a:custGeom>
              <a:avLst/>
              <a:gdLst/>
              <a:ahLst/>
              <a:cxnLst/>
              <a:rect l="l" t="t" r="r" b="b"/>
              <a:pathLst>
                <a:path w="4232829" h="1118557">
                  <a:moveTo>
                    <a:pt x="10224" y="0"/>
                  </a:moveTo>
                  <a:lnTo>
                    <a:pt x="4222605" y="0"/>
                  </a:lnTo>
                  <a:cubicBezTo>
                    <a:pt x="4225317" y="0"/>
                    <a:pt x="4227917" y="1077"/>
                    <a:pt x="4229834" y="2994"/>
                  </a:cubicBezTo>
                  <a:cubicBezTo>
                    <a:pt x="4231752" y="4912"/>
                    <a:pt x="4232829" y="7512"/>
                    <a:pt x="4232829" y="10224"/>
                  </a:cubicBezTo>
                  <a:lnTo>
                    <a:pt x="4232829" y="1108334"/>
                  </a:lnTo>
                  <a:cubicBezTo>
                    <a:pt x="4232829" y="1111045"/>
                    <a:pt x="4231752" y="1113645"/>
                    <a:pt x="4229834" y="1115563"/>
                  </a:cubicBezTo>
                  <a:cubicBezTo>
                    <a:pt x="4227917" y="1117480"/>
                    <a:pt x="4225317" y="1118557"/>
                    <a:pt x="4222605" y="1118557"/>
                  </a:cubicBezTo>
                  <a:lnTo>
                    <a:pt x="10224" y="1118557"/>
                  </a:lnTo>
                  <a:cubicBezTo>
                    <a:pt x="7512" y="1118557"/>
                    <a:pt x="4912" y="1117480"/>
                    <a:pt x="2994" y="1115563"/>
                  </a:cubicBezTo>
                  <a:cubicBezTo>
                    <a:pt x="1077" y="1113645"/>
                    <a:pt x="0" y="1111045"/>
                    <a:pt x="0" y="1108334"/>
                  </a:cubicBezTo>
                  <a:lnTo>
                    <a:pt x="0" y="10224"/>
                  </a:lnTo>
                  <a:cubicBezTo>
                    <a:pt x="0" y="7512"/>
                    <a:pt x="1077" y="4912"/>
                    <a:pt x="2994" y="2994"/>
                  </a:cubicBezTo>
                  <a:cubicBezTo>
                    <a:pt x="4912" y="1077"/>
                    <a:pt x="7512" y="0"/>
                    <a:pt x="10224" y="0"/>
                  </a:cubicBezTo>
                  <a:close/>
                </a:path>
              </a:pathLst>
            </a:custGeom>
            <a:solidFill>
              <a:srgbClr val="E1D1A7"/>
            </a:solidFill>
          </p:spPr>
          <p:txBody>
            <a:bodyPr/>
            <a:lstStyle/>
            <a:p>
              <a:endParaRPr lang="en-GB"/>
            </a:p>
          </p:txBody>
        </p:sp>
        <p:sp>
          <p:nvSpPr>
            <p:cNvPr id="21" name="TextBox 21"/>
            <p:cNvSpPr txBox="1"/>
            <p:nvPr/>
          </p:nvSpPr>
          <p:spPr>
            <a:xfrm>
              <a:off x="0" y="-76200"/>
              <a:ext cx="4232829" cy="1194757"/>
            </a:xfrm>
            <a:prstGeom prst="rect">
              <a:avLst/>
            </a:prstGeom>
          </p:spPr>
          <p:txBody>
            <a:bodyPr lIns="50800" tIns="50800" rIns="50800" bIns="50800" rtlCol="0" anchor="ctr"/>
            <a:lstStyle/>
            <a:p>
              <a:pPr algn="ctr">
                <a:lnSpc>
                  <a:spcPts val="2799"/>
                </a:lnSpc>
              </a:pPr>
              <a:endParaRPr/>
            </a:p>
          </p:txBody>
        </p:sp>
      </p:grpSp>
      <p:sp>
        <p:nvSpPr>
          <p:cNvPr id="22" name="Freeform 22"/>
          <p:cNvSpPr/>
          <p:nvPr/>
        </p:nvSpPr>
        <p:spPr>
          <a:xfrm flipH="1">
            <a:off x="204771" y="6155850"/>
            <a:ext cx="1647859" cy="2711285"/>
          </a:xfrm>
          <a:custGeom>
            <a:avLst/>
            <a:gdLst/>
            <a:ahLst/>
            <a:cxnLst/>
            <a:rect l="l" t="t" r="r" b="b"/>
            <a:pathLst>
              <a:path w="1647859" h="2711285">
                <a:moveTo>
                  <a:pt x="1647858" y="0"/>
                </a:moveTo>
                <a:lnTo>
                  <a:pt x="0" y="0"/>
                </a:lnTo>
                <a:lnTo>
                  <a:pt x="0" y="2711285"/>
                </a:lnTo>
                <a:lnTo>
                  <a:pt x="1647858" y="2711285"/>
                </a:lnTo>
                <a:lnTo>
                  <a:pt x="164785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23" name="TextBox 23"/>
          <p:cNvSpPr txBox="1"/>
          <p:nvPr/>
        </p:nvSpPr>
        <p:spPr>
          <a:xfrm>
            <a:off x="4885359" y="573896"/>
            <a:ext cx="7843614" cy="962594"/>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24" name="TextBox 24"/>
          <p:cNvSpPr txBox="1"/>
          <p:nvPr/>
        </p:nvSpPr>
        <p:spPr>
          <a:xfrm>
            <a:off x="7529923" y="1305201"/>
            <a:ext cx="2775149" cy="948581"/>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3.1. Tác giả</a:t>
            </a:r>
          </a:p>
        </p:txBody>
      </p:sp>
      <p:sp>
        <p:nvSpPr>
          <p:cNvPr id="25" name="TextBox 25"/>
          <p:cNvSpPr txBox="1"/>
          <p:nvPr/>
        </p:nvSpPr>
        <p:spPr>
          <a:xfrm>
            <a:off x="2066163" y="2856041"/>
            <a:ext cx="9703182" cy="615840"/>
          </a:xfrm>
          <a:prstGeom prst="rect">
            <a:avLst/>
          </a:prstGeom>
        </p:spPr>
        <p:txBody>
          <a:bodyPr lIns="0" tIns="0" rIns="0" bIns="0" rtlCol="0" anchor="t">
            <a:spAutoFit/>
          </a:bodyPr>
          <a:lstStyle/>
          <a:p>
            <a:pPr algn="ctr">
              <a:lnSpc>
                <a:spcPts val="4900"/>
              </a:lnSpc>
            </a:pPr>
            <a:r>
              <a:rPr lang="en-US" sz="3500">
                <a:solidFill>
                  <a:srgbClr val="351304"/>
                </a:solidFill>
                <a:latin typeface="Roboto Condensed"/>
              </a:rPr>
              <a:t>Lê Trí Viễn (1919 – 2021), quê Quảng Nam</a:t>
            </a:r>
          </a:p>
        </p:txBody>
      </p:sp>
      <p:sp>
        <p:nvSpPr>
          <p:cNvPr id="26" name="TextBox 26"/>
          <p:cNvSpPr txBox="1"/>
          <p:nvPr/>
        </p:nvSpPr>
        <p:spPr>
          <a:xfrm>
            <a:off x="1717270" y="4100287"/>
            <a:ext cx="10044644" cy="2472884"/>
          </a:xfrm>
          <a:prstGeom prst="rect">
            <a:avLst/>
          </a:prstGeom>
        </p:spPr>
        <p:txBody>
          <a:bodyPr lIns="0" tIns="0" rIns="0" bIns="0" rtlCol="0" anchor="t">
            <a:spAutoFit/>
          </a:bodyPr>
          <a:lstStyle/>
          <a:p>
            <a:pPr algn="just">
              <a:lnSpc>
                <a:spcPts val="4900"/>
              </a:lnSpc>
            </a:pPr>
            <a:r>
              <a:rPr lang="en-US" sz="3500">
                <a:solidFill>
                  <a:srgbClr val="351304"/>
                </a:solidFill>
                <a:latin typeface="Roboto Condensed"/>
              </a:rPr>
              <a:t>Ông là Giáo sư, Nhà giáo Nhân dân, nhà nghiên cứu phê bình văn học nổi tiếng với phong cách độc đáo, vừa uyên bác mà tài hoa, vừa đậm chất trí tuệ mà tràn đầy cảm xúc.</a:t>
            </a:r>
          </a:p>
        </p:txBody>
      </p:sp>
      <p:sp>
        <p:nvSpPr>
          <p:cNvPr id="27" name="TextBox 27"/>
          <p:cNvSpPr txBox="1"/>
          <p:nvPr/>
        </p:nvSpPr>
        <p:spPr>
          <a:xfrm>
            <a:off x="1717270" y="7020846"/>
            <a:ext cx="10044644" cy="2472884"/>
          </a:xfrm>
          <a:prstGeom prst="rect">
            <a:avLst/>
          </a:prstGeom>
        </p:spPr>
        <p:txBody>
          <a:bodyPr lIns="0" tIns="0" rIns="0" bIns="0" rtlCol="0" anchor="t">
            <a:spAutoFit/>
          </a:bodyPr>
          <a:lstStyle/>
          <a:p>
            <a:pPr algn="just">
              <a:lnSpc>
                <a:spcPts val="4900"/>
              </a:lnSpc>
            </a:pPr>
            <a:r>
              <a:rPr lang="en-US" sz="3500">
                <a:solidFill>
                  <a:srgbClr val="351304"/>
                </a:solidFill>
                <a:latin typeface="Roboto Condensed"/>
              </a:rPr>
              <a:t>Các công trình nghiên cứu của ông góp phần làm nổi bật những đóng góp quan trọng của nhiều tác giả lớn như </a:t>
            </a:r>
            <a:r>
              <a:rPr lang="en-US" sz="3500">
                <a:solidFill>
                  <a:srgbClr val="351304"/>
                </a:solidFill>
                <a:latin typeface="Roboto Condensed Italics"/>
              </a:rPr>
              <a:t>Nguyễn Khuyến, Trần Tế Xương, Nguyễn Đình Chiểu, Hồ Chí Minh,…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905214" y="8523076"/>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4" name="Group 4"/>
          <p:cNvGrpSpPr/>
          <p:nvPr/>
        </p:nvGrpSpPr>
        <p:grpSpPr>
          <a:xfrm>
            <a:off x="4885359" y="328093"/>
            <a:ext cx="8300210" cy="1754839"/>
            <a:chOff x="0" y="0"/>
            <a:chExt cx="11066947" cy="23397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sp>
          <p:nvSpPr>
            <p:cNvPr id="8" name="TextBox 8"/>
            <p:cNvSpPr txBox="1"/>
            <p:nvPr/>
          </p:nvSpPr>
          <p:spPr>
            <a:xfrm>
              <a:off x="344328" y="176137"/>
              <a:ext cx="10458152" cy="1245358"/>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9" name="TextBox 9"/>
            <p:cNvSpPr txBox="1"/>
            <p:nvPr/>
          </p:nvSpPr>
          <p:spPr>
            <a:xfrm>
              <a:off x="1888950" y="1119461"/>
              <a:ext cx="7459928" cy="1220324"/>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3.2. Khám phá văn bản</a:t>
              </a:r>
            </a:p>
          </p:txBody>
        </p:sp>
      </p:grpSp>
      <p:sp>
        <p:nvSpPr>
          <p:cNvPr id="10" name="Freeform 10"/>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11" name="Freeform 11"/>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2" name="Freeform 12"/>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13" name="Group 13"/>
          <p:cNvGrpSpPr/>
          <p:nvPr/>
        </p:nvGrpSpPr>
        <p:grpSpPr>
          <a:xfrm>
            <a:off x="1064558" y="2468957"/>
            <a:ext cx="16018045" cy="7389862"/>
            <a:chOff x="0" y="0"/>
            <a:chExt cx="6395531" cy="2950553"/>
          </a:xfrm>
        </p:grpSpPr>
        <p:sp>
          <p:nvSpPr>
            <p:cNvPr id="14" name="Freeform 14"/>
            <p:cNvSpPr/>
            <p:nvPr/>
          </p:nvSpPr>
          <p:spPr>
            <a:xfrm>
              <a:off x="0" y="0"/>
              <a:ext cx="6395531" cy="2950553"/>
            </a:xfrm>
            <a:custGeom>
              <a:avLst/>
              <a:gdLst/>
              <a:ahLst/>
              <a:cxnLst/>
              <a:rect l="l" t="t" r="r" b="b"/>
              <a:pathLst>
                <a:path w="6395531" h="2950553">
                  <a:moveTo>
                    <a:pt x="6767" y="0"/>
                  </a:moveTo>
                  <a:lnTo>
                    <a:pt x="6388765" y="0"/>
                  </a:lnTo>
                  <a:cubicBezTo>
                    <a:pt x="6390560" y="0"/>
                    <a:pt x="6392280" y="713"/>
                    <a:pt x="6393549" y="1982"/>
                  </a:cubicBezTo>
                  <a:cubicBezTo>
                    <a:pt x="6394819" y="3251"/>
                    <a:pt x="6395531" y="4972"/>
                    <a:pt x="6395531" y="6767"/>
                  </a:cubicBezTo>
                  <a:lnTo>
                    <a:pt x="6395531" y="2943787"/>
                  </a:lnTo>
                  <a:cubicBezTo>
                    <a:pt x="6395531" y="2945581"/>
                    <a:pt x="6394819" y="2947302"/>
                    <a:pt x="6393549" y="2948571"/>
                  </a:cubicBezTo>
                  <a:cubicBezTo>
                    <a:pt x="6392280" y="2949840"/>
                    <a:pt x="6390560" y="2950553"/>
                    <a:pt x="6388765" y="2950553"/>
                  </a:cubicBezTo>
                  <a:lnTo>
                    <a:pt x="6767" y="2950553"/>
                  </a:lnTo>
                  <a:cubicBezTo>
                    <a:pt x="4972" y="2950553"/>
                    <a:pt x="3251" y="2949840"/>
                    <a:pt x="1982" y="2948571"/>
                  </a:cubicBezTo>
                  <a:cubicBezTo>
                    <a:pt x="713" y="2947302"/>
                    <a:pt x="0" y="2945581"/>
                    <a:pt x="0" y="2943787"/>
                  </a:cubicBezTo>
                  <a:lnTo>
                    <a:pt x="0" y="6767"/>
                  </a:lnTo>
                  <a:cubicBezTo>
                    <a:pt x="0" y="4972"/>
                    <a:pt x="713" y="3251"/>
                    <a:pt x="1982" y="1982"/>
                  </a:cubicBezTo>
                  <a:cubicBezTo>
                    <a:pt x="3251" y="713"/>
                    <a:pt x="4972" y="0"/>
                    <a:pt x="6767" y="0"/>
                  </a:cubicBezTo>
                  <a:close/>
                </a:path>
              </a:pathLst>
            </a:custGeom>
            <a:solidFill>
              <a:srgbClr val="FAF0D6"/>
            </a:solidFill>
          </p:spPr>
          <p:txBody>
            <a:bodyPr/>
            <a:lstStyle/>
            <a:p>
              <a:endParaRPr lang="en-GB"/>
            </a:p>
          </p:txBody>
        </p:sp>
        <p:sp>
          <p:nvSpPr>
            <p:cNvPr id="15" name="TextBox 15"/>
            <p:cNvSpPr txBox="1"/>
            <p:nvPr/>
          </p:nvSpPr>
          <p:spPr>
            <a:xfrm>
              <a:off x="0" y="-76200"/>
              <a:ext cx="6395531" cy="3026753"/>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pic>
        <p:nvPicPr>
          <p:cNvPr id="17" name="Picture 17"/>
          <p:cNvPicPr>
            <a:picLocks noChangeAspect="1"/>
          </p:cNvPicPr>
          <p:nvPr/>
        </p:nvPicPr>
        <p:blipFill>
          <a:blip r:embed="rId6"/>
          <a:srcRect/>
          <a:stretch>
            <a:fillRect/>
          </a:stretch>
        </p:blipFill>
        <p:spPr>
          <a:xfrm>
            <a:off x="15084389" y="7160653"/>
            <a:ext cx="2964553" cy="2801503"/>
          </a:xfrm>
          <a:prstGeom prst="rect">
            <a:avLst/>
          </a:prstGeom>
        </p:spPr>
      </p:pic>
      <p:graphicFrame>
        <p:nvGraphicFramePr>
          <p:cNvPr id="18" name="Table 18"/>
          <p:cNvGraphicFramePr>
            <a:graphicFrameLocks noGrp="1"/>
          </p:cNvGraphicFramePr>
          <p:nvPr/>
        </p:nvGraphicFramePr>
        <p:xfrm>
          <a:off x="2824324" y="3644525"/>
          <a:ext cx="12498513" cy="5038728"/>
        </p:xfrm>
        <a:graphic>
          <a:graphicData uri="http://schemas.openxmlformats.org/drawingml/2006/table">
            <a:tbl>
              <a:tblPr/>
              <a:tblGrid>
                <a:gridCol w="4649320">
                  <a:extLst>
                    <a:ext uri="{9D8B030D-6E8A-4147-A177-3AD203B41FA5}">
                      <a16:colId xmlns:a16="http://schemas.microsoft.com/office/drawing/2014/main" val="20000"/>
                    </a:ext>
                  </a:extLst>
                </a:gridCol>
                <a:gridCol w="7849193">
                  <a:extLst>
                    <a:ext uri="{9D8B030D-6E8A-4147-A177-3AD203B41FA5}">
                      <a16:colId xmlns:a16="http://schemas.microsoft.com/office/drawing/2014/main" val="20001"/>
                    </a:ext>
                  </a:extLst>
                </a:gridCol>
              </a:tblGrid>
              <a:tr h="839788">
                <a:tc>
                  <a:txBody>
                    <a:bodyPr/>
                    <a:lstStyle/>
                    <a:p>
                      <a:pPr algn="ctr">
                        <a:lnSpc>
                          <a:spcPts val="4199"/>
                        </a:lnSpc>
                        <a:defRPr/>
                      </a:pPr>
                      <a:r>
                        <a:rPr lang="en-US" sz="3499">
                          <a:solidFill>
                            <a:srgbClr val="000000"/>
                          </a:solidFill>
                          <a:latin typeface="Roboto Condensed Bold"/>
                        </a:rPr>
                        <a:t>Yêu cầu</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Thông tin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839788">
                <a:tc>
                  <a:txBody>
                    <a:bodyPr/>
                    <a:lstStyle/>
                    <a:p>
                      <a:pPr algn="l">
                        <a:lnSpc>
                          <a:spcPts val="4199"/>
                        </a:lnSpc>
                        <a:defRPr/>
                      </a:pPr>
                      <a:r>
                        <a:rPr lang="en-US" sz="3499">
                          <a:solidFill>
                            <a:srgbClr val="000000"/>
                          </a:solidFill>
                          <a:latin typeface="Roboto Condensed"/>
                        </a:rPr>
                        <a:t>Xuất xứ</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839788">
                <a:tc>
                  <a:txBody>
                    <a:bodyPr/>
                    <a:lstStyle/>
                    <a:p>
                      <a:pPr algn="just">
                        <a:lnSpc>
                          <a:spcPts val="4199"/>
                        </a:lnSpc>
                        <a:defRPr/>
                      </a:pPr>
                      <a:r>
                        <a:rPr lang="en-US" sz="3499">
                          <a:solidFill>
                            <a:srgbClr val="000000"/>
                          </a:solidFill>
                          <a:latin typeface="Roboto Condensed"/>
                        </a:rPr>
                        <a:t>Kiểu văn bản</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839788">
                <a:tc>
                  <a:txBody>
                    <a:bodyPr/>
                    <a:lstStyle/>
                    <a:p>
                      <a:pPr algn="l">
                        <a:lnSpc>
                          <a:spcPts val="4199"/>
                        </a:lnSpc>
                        <a:defRPr/>
                      </a:pPr>
                      <a:r>
                        <a:rPr lang="en-US" sz="3499">
                          <a:solidFill>
                            <a:srgbClr val="000000"/>
                          </a:solidFill>
                          <a:latin typeface="Roboto Condensed"/>
                        </a:rPr>
                        <a:t>Luận đề</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r h="839788">
                <a:tc>
                  <a:txBody>
                    <a:bodyPr/>
                    <a:lstStyle/>
                    <a:p>
                      <a:pPr algn="just">
                        <a:lnSpc>
                          <a:spcPts val="4199"/>
                        </a:lnSpc>
                        <a:defRPr/>
                      </a:pPr>
                      <a:r>
                        <a:rPr lang="en-US" sz="3499">
                          <a:solidFill>
                            <a:srgbClr val="000000"/>
                          </a:solidFill>
                          <a:latin typeface="Roboto Condensed"/>
                        </a:rPr>
                        <a:t>Bố cục</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4"/>
                  </a:ext>
                </a:extLst>
              </a:tr>
              <a:tr h="839788">
                <a:tc>
                  <a:txBody>
                    <a:bodyPr/>
                    <a:lstStyle/>
                    <a:p>
                      <a:pPr algn="just">
                        <a:lnSpc>
                          <a:spcPts val="4199"/>
                        </a:lnSpc>
                        <a:defRPr/>
                      </a:pPr>
                      <a:r>
                        <a:rPr lang="en-US" sz="3499">
                          <a:solidFill>
                            <a:srgbClr val="000000"/>
                          </a:solidFill>
                          <a:latin typeface="Roboto Condensed"/>
                        </a:rPr>
                        <a:t>Trình tự phân tích bài thơ</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9" name="Freeform 19"/>
          <p:cNvSpPr/>
          <p:nvPr/>
        </p:nvSpPr>
        <p:spPr>
          <a:xfrm rot="-886772">
            <a:off x="129526" y="945399"/>
            <a:ext cx="4497586" cy="3047115"/>
          </a:xfrm>
          <a:custGeom>
            <a:avLst/>
            <a:gdLst/>
            <a:ahLst/>
            <a:cxnLst/>
            <a:rect l="l" t="t" r="r" b="b"/>
            <a:pathLst>
              <a:path w="4497586" h="3047115">
                <a:moveTo>
                  <a:pt x="0" y="0"/>
                </a:moveTo>
                <a:lnTo>
                  <a:pt x="4497586" y="0"/>
                </a:lnTo>
                <a:lnTo>
                  <a:pt x="4497586" y="3047115"/>
                </a:lnTo>
                <a:lnTo>
                  <a:pt x="0" y="304711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20" name="TextBox 20"/>
          <p:cNvSpPr txBox="1"/>
          <p:nvPr/>
        </p:nvSpPr>
        <p:spPr>
          <a:xfrm rot="-1019177">
            <a:off x="256024" y="1771176"/>
            <a:ext cx="4239340" cy="1619118"/>
          </a:xfrm>
          <a:prstGeom prst="rect">
            <a:avLst/>
          </a:prstGeom>
        </p:spPr>
        <p:txBody>
          <a:bodyPr lIns="0" tIns="0" rIns="0" bIns="0" rtlCol="0" anchor="t">
            <a:spAutoFit/>
          </a:bodyPr>
          <a:lstStyle/>
          <a:p>
            <a:pPr marL="755652" lvl="1" indent="-377826" algn="just">
              <a:lnSpc>
                <a:spcPts val="4200"/>
              </a:lnSpc>
              <a:buFont typeface="Arial"/>
              <a:buChar char="•"/>
            </a:pPr>
            <a:r>
              <a:rPr lang="en-US" sz="3500">
                <a:solidFill>
                  <a:srgbClr val="351304"/>
                </a:solidFill>
                <a:latin typeface="Roboto Condensed"/>
              </a:rPr>
              <a:t>PHT 2.1</a:t>
            </a:r>
          </a:p>
          <a:p>
            <a:pPr marL="755652" lvl="1" indent="-377826" algn="just">
              <a:lnSpc>
                <a:spcPts val="4200"/>
              </a:lnSpc>
              <a:buFont typeface="Arial"/>
              <a:buChar char="•"/>
            </a:pPr>
            <a:r>
              <a:rPr lang="en-US" sz="3500">
                <a:solidFill>
                  <a:srgbClr val="351304"/>
                </a:solidFill>
                <a:latin typeface="Roboto Condensed"/>
              </a:rPr>
              <a:t>Thực hiện theo cặp</a:t>
            </a:r>
          </a:p>
          <a:p>
            <a:pPr marL="755652" lvl="1" indent="-377826" algn="just">
              <a:lnSpc>
                <a:spcPts val="4200"/>
              </a:lnSpc>
              <a:buFont typeface="Arial"/>
              <a:buChar char="•"/>
            </a:pPr>
            <a:r>
              <a:rPr lang="en-US" sz="3500">
                <a:solidFill>
                  <a:srgbClr val="351304"/>
                </a:solidFill>
                <a:latin typeface="Roboto Condensed"/>
              </a:rPr>
              <a:t>Thời gian: 2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905214" y="8523076"/>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4" name="Group 4"/>
          <p:cNvGrpSpPr/>
          <p:nvPr/>
        </p:nvGrpSpPr>
        <p:grpSpPr>
          <a:xfrm>
            <a:off x="4885359" y="328093"/>
            <a:ext cx="8300210" cy="1754839"/>
            <a:chOff x="0" y="0"/>
            <a:chExt cx="11066947" cy="2339785"/>
          </a:xfrm>
        </p:grpSpPr>
        <p:sp>
          <p:nvSpPr>
            <p:cNvPr id="5" name="Freeform 5"/>
            <p:cNvSpPr/>
            <p:nvPr/>
          </p:nvSpPr>
          <p:spPr>
            <a:xfrm>
              <a:off x="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6" name="Freeform 6"/>
            <p:cNvSpPr/>
            <p:nvPr/>
          </p:nvSpPr>
          <p:spPr>
            <a:xfrm>
              <a:off x="3619680" y="0"/>
              <a:ext cx="4123626" cy="2314385"/>
            </a:xfrm>
            <a:custGeom>
              <a:avLst/>
              <a:gdLst/>
              <a:ahLst/>
              <a:cxnLst/>
              <a:rect l="l" t="t" r="r" b="b"/>
              <a:pathLst>
                <a:path w="4123626" h="2314385">
                  <a:moveTo>
                    <a:pt x="0" y="0"/>
                  </a:moveTo>
                  <a:lnTo>
                    <a:pt x="4123626" y="0"/>
                  </a:lnTo>
                  <a:lnTo>
                    <a:pt x="4123626" y="2314385"/>
                  </a:lnTo>
                  <a:lnTo>
                    <a:pt x="0" y="2314385"/>
                  </a:lnTo>
                  <a:lnTo>
                    <a:pt x="0" y="0"/>
                  </a:lnTo>
                  <a:close/>
                </a:path>
              </a:pathLst>
            </a:custGeom>
            <a:blipFill>
              <a:blip r:embed="rId4"/>
              <a:stretch>
                <a:fillRect/>
              </a:stretch>
            </a:blipFill>
          </p:spPr>
          <p:txBody>
            <a:bodyPr/>
            <a:lstStyle/>
            <a:p>
              <a:endParaRPr lang="en-GB"/>
            </a:p>
          </p:txBody>
        </p:sp>
        <p:sp>
          <p:nvSpPr>
            <p:cNvPr id="7" name="Freeform 7"/>
            <p:cNvSpPr/>
            <p:nvPr/>
          </p:nvSpPr>
          <p:spPr>
            <a:xfrm flipH="1">
              <a:off x="6943321" y="0"/>
              <a:ext cx="4123626" cy="2314385"/>
            </a:xfrm>
            <a:custGeom>
              <a:avLst/>
              <a:gdLst/>
              <a:ahLst/>
              <a:cxnLst/>
              <a:rect l="l" t="t" r="r" b="b"/>
              <a:pathLst>
                <a:path w="4123626" h="2314385">
                  <a:moveTo>
                    <a:pt x="4123626" y="0"/>
                  </a:moveTo>
                  <a:lnTo>
                    <a:pt x="0" y="0"/>
                  </a:lnTo>
                  <a:lnTo>
                    <a:pt x="0" y="2314385"/>
                  </a:lnTo>
                  <a:lnTo>
                    <a:pt x="4123626" y="2314385"/>
                  </a:lnTo>
                  <a:lnTo>
                    <a:pt x="4123626" y="0"/>
                  </a:lnTo>
                  <a:close/>
                </a:path>
              </a:pathLst>
            </a:custGeom>
            <a:blipFill>
              <a:blip r:embed="rId4"/>
              <a:stretch>
                <a:fillRect/>
              </a:stretch>
            </a:blipFill>
          </p:spPr>
          <p:txBody>
            <a:bodyPr/>
            <a:lstStyle/>
            <a:p>
              <a:endParaRPr lang="en-GB"/>
            </a:p>
          </p:txBody>
        </p:sp>
        <p:sp>
          <p:nvSpPr>
            <p:cNvPr id="8" name="TextBox 8"/>
            <p:cNvSpPr txBox="1"/>
            <p:nvPr/>
          </p:nvSpPr>
          <p:spPr>
            <a:xfrm>
              <a:off x="344328" y="176137"/>
              <a:ext cx="10458152" cy="1245358"/>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9Slide07 SVNUT Triumph Press"/>
                </a:rPr>
                <a:t>3. Khám phá văn bản</a:t>
              </a:r>
            </a:p>
          </p:txBody>
        </p:sp>
        <p:sp>
          <p:nvSpPr>
            <p:cNvPr id="9" name="TextBox 9"/>
            <p:cNvSpPr txBox="1"/>
            <p:nvPr/>
          </p:nvSpPr>
          <p:spPr>
            <a:xfrm>
              <a:off x="1888950" y="1119461"/>
              <a:ext cx="7459928" cy="1220324"/>
            </a:xfrm>
            <a:prstGeom prst="rect">
              <a:avLst/>
            </a:prstGeom>
          </p:spPr>
          <p:txBody>
            <a:bodyPr lIns="0" tIns="0" rIns="0" bIns="0" rtlCol="0" anchor="t">
              <a:spAutoFit/>
            </a:bodyPr>
            <a:lstStyle/>
            <a:p>
              <a:pPr algn="ctr">
                <a:lnSpc>
                  <a:spcPts val="7559"/>
                </a:lnSpc>
              </a:pPr>
              <a:r>
                <a:rPr lang="en-US" sz="5399">
                  <a:solidFill>
                    <a:srgbClr val="4D3527"/>
                  </a:solidFill>
                  <a:latin typeface="#9Slide05 VL Fadilla"/>
                </a:rPr>
                <a:t>3.2. Khám phá văn bản</a:t>
              </a:r>
            </a:p>
          </p:txBody>
        </p:sp>
      </p:grpSp>
      <p:sp>
        <p:nvSpPr>
          <p:cNvPr id="10" name="Freeform 10"/>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sp>
        <p:nvSpPr>
          <p:cNvPr id="11" name="Freeform 11"/>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12" name="Freeform 12"/>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grpSp>
        <p:nvGrpSpPr>
          <p:cNvPr id="13" name="Group 13"/>
          <p:cNvGrpSpPr/>
          <p:nvPr/>
        </p:nvGrpSpPr>
        <p:grpSpPr>
          <a:xfrm>
            <a:off x="1064558" y="2468957"/>
            <a:ext cx="16018045" cy="7389862"/>
            <a:chOff x="0" y="0"/>
            <a:chExt cx="6395531" cy="2950553"/>
          </a:xfrm>
        </p:grpSpPr>
        <p:sp>
          <p:nvSpPr>
            <p:cNvPr id="14" name="Freeform 14"/>
            <p:cNvSpPr/>
            <p:nvPr/>
          </p:nvSpPr>
          <p:spPr>
            <a:xfrm>
              <a:off x="0" y="0"/>
              <a:ext cx="6395531" cy="2950553"/>
            </a:xfrm>
            <a:custGeom>
              <a:avLst/>
              <a:gdLst/>
              <a:ahLst/>
              <a:cxnLst/>
              <a:rect l="l" t="t" r="r" b="b"/>
              <a:pathLst>
                <a:path w="6395531" h="2950553">
                  <a:moveTo>
                    <a:pt x="6767" y="0"/>
                  </a:moveTo>
                  <a:lnTo>
                    <a:pt x="6388765" y="0"/>
                  </a:lnTo>
                  <a:cubicBezTo>
                    <a:pt x="6390560" y="0"/>
                    <a:pt x="6392280" y="713"/>
                    <a:pt x="6393549" y="1982"/>
                  </a:cubicBezTo>
                  <a:cubicBezTo>
                    <a:pt x="6394819" y="3251"/>
                    <a:pt x="6395531" y="4972"/>
                    <a:pt x="6395531" y="6767"/>
                  </a:cubicBezTo>
                  <a:lnTo>
                    <a:pt x="6395531" y="2943787"/>
                  </a:lnTo>
                  <a:cubicBezTo>
                    <a:pt x="6395531" y="2945581"/>
                    <a:pt x="6394819" y="2947302"/>
                    <a:pt x="6393549" y="2948571"/>
                  </a:cubicBezTo>
                  <a:cubicBezTo>
                    <a:pt x="6392280" y="2949840"/>
                    <a:pt x="6390560" y="2950553"/>
                    <a:pt x="6388765" y="2950553"/>
                  </a:cubicBezTo>
                  <a:lnTo>
                    <a:pt x="6767" y="2950553"/>
                  </a:lnTo>
                  <a:cubicBezTo>
                    <a:pt x="4972" y="2950553"/>
                    <a:pt x="3251" y="2949840"/>
                    <a:pt x="1982" y="2948571"/>
                  </a:cubicBezTo>
                  <a:cubicBezTo>
                    <a:pt x="713" y="2947302"/>
                    <a:pt x="0" y="2945581"/>
                    <a:pt x="0" y="2943787"/>
                  </a:cubicBezTo>
                  <a:lnTo>
                    <a:pt x="0" y="6767"/>
                  </a:lnTo>
                  <a:cubicBezTo>
                    <a:pt x="0" y="4972"/>
                    <a:pt x="713" y="3251"/>
                    <a:pt x="1982" y="1982"/>
                  </a:cubicBezTo>
                  <a:cubicBezTo>
                    <a:pt x="3251" y="713"/>
                    <a:pt x="4972" y="0"/>
                    <a:pt x="6767" y="0"/>
                  </a:cubicBezTo>
                  <a:close/>
                </a:path>
              </a:pathLst>
            </a:custGeom>
            <a:solidFill>
              <a:srgbClr val="FAF0D6"/>
            </a:solidFill>
          </p:spPr>
          <p:txBody>
            <a:bodyPr/>
            <a:lstStyle/>
            <a:p>
              <a:endParaRPr lang="en-GB"/>
            </a:p>
          </p:txBody>
        </p:sp>
        <p:sp>
          <p:nvSpPr>
            <p:cNvPr id="15" name="TextBox 15"/>
            <p:cNvSpPr txBox="1"/>
            <p:nvPr/>
          </p:nvSpPr>
          <p:spPr>
            <a:xfrm>
              <a:off x="0" y="-76200"/>
              <a:ext cx="6395531" cy="3026753"/>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rot="-896986" flipH="1">
            <a:off x="-552876" y="-520736"/>
            <a:ext cx="3234867" cy="2397845"/>
          </a:xfrm>
          <a:custGeom>
            <a:avLst/>
            <a:gdLst/>
            <a:ahLst/>
            <a:cxnLst/>
            <a:rect l="l" t="t" r="r" b="b"/>
            <a:pathLst>
              <a:path w="3234867" h="2397845">
                <a:moveTo>
                  <a:pt x="3234867" y="0"/>
                </a:moveTo>
                <a:lnTo>
                  <a:pt x="0" y="0"/>
                </a:lnTo>
                <a:lnTo>
                  <a:pt x="0" y="2397846"/>
                </a:lnTo>
                <a:lnTo>
                  <a:pt x="3234867" y="2397846"/>
                </a:lnTo>
                <a:lnTo>
                  <a:pt x="3234867" y="0"/>
                </a:lnTo>
                <a:close/>
              </a:path>
            </a:pathLst>
          </a:custGeom>
          <a:blipFill>
            <a:blip r:embed="rId5"/>
            <a:stretch>
              <a:fillRect/>
            </a:stretch>
          </a:blipFill>
        </p:spPr>
        <p:txBody>
          <a:bodyPr/>
          <a:lstStyle/>
          <a:p>
            <a:endParaRPr lang="en-GB"/>
          </a:p>
        </p:txBody>
      </p:sp>
      <p:pic>
        <p:nvPicPr>
          <p:cNvPr id="17" name="Picture 17"/>
          <p:cNvPicPr>
            <a:picLocks noChangeAspect="1"/>
          </p:cNvPicPr>
          <p:nvPr/>
        </p:nvPicPr>
        <p:blipFill>
          <a:blip r:embed="rId6"/>
          <a:srcRect/>
          <a:stretch>
            <a:fillRect/>
          </a:stretch>
        </p:blipFill>
        <p:spPr>
          <a:xfrm>
            <a:off x="15678198" y="7721802"/>
            <a:ext cx="2370744" cy="2240353"/>
          </a:xfrm>
          <a:prstGeom prst="rect">
            <a:avLst/>
          </a:prstGeom>
        </p:spPr>
      </p:pic>
      <p:sp>
        <p:nvSpPr>
          <p:cNvPr id="18" name="Freeform 18"/>
          <p:cNvSpPr/>
          <p:nvPr/>
        </p:nvSpPr>
        <p:spPr>
          <a:xfrm rot="-886772">
            <a:off x="679111" y="1265750"/>
            <a:ext cx="2996533" cy="2030151"/>
          </a:xfrm>
          <a:custGeom>
            <a:avLst/>
            <a:gdLst/>
            <a:ahLst/>
            <a:cxnLst/>
            <a:rect l="l" t="t" r="r" b="b"/>
            <a:pathLst>
              <a:path w="2996533" h="2030151">
                <a:moveTo>
                  <a:pt x="0" y="0"/>
                </a:moveTo>
                <a:lnTo>
                  <a:pt x="2996533" y="0"/>
                </a:lnTo>
                <a:lnTo>
                  <a:pt x="2996533" y="2030151"/>
                </a:lnTo>
                <a:lnTo>
                  <a:pt x="0" y="2030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9" name="TextBox 19"/>
          <p:cNvSpPr txBox="1"/>
          <p:nvPr/>
        </p:nvSpPr>
        <p:spPr>
          <a:xfrm rot="-1019177">
            <a:off x="1489818" y="1863496"/>
            <a:ext cx="2131322" cy="771415"/>
          </a:xfrm>
          <a:prstGeom prst="rect">
            <a:avLst/>
          </a:prstGeom>
        </p:spPr>
        <p:txBody>
          <a:bodyPr lIns="0" tIns="0" rIns="0" bIns="0" rtlCol="0" anchor="t">
            <a:spAutoFit/>
          </a:bodyPr>
          <a:lstStyle/>
          <a:p>
            <a:pPr algn="just">
              <a:lnSpc>
                <a:spcPts val="6000"/>
              </a:lnSpc>
            </a:pPr>
            <a:r>
              <a:rPr lang="en-US" sz="5000">
                <a:solidFill>
                  <a:srgbClr val="351304"/>
                </a:solidFill>
                <a:latin typeface="Roboto Condensed"/>
              </a:rPr>
              <a:t>Gợi ý</a:t>
            </a:r>
          </a:p>
        </p:txBody>
      </p:sp>
      <p:graphicFrame>
        <p:nvGraphicFramePr>
          <p:cNvPr id="20" name="Table 20"/>
          <p:cNvGraphicFramePr>
            <a:graphicFrameLocks noGrp="1"/>
          </p:cNvGraphicFramePr>
          <p:nvPr/>
        </p:nvGraphicFramePr>
        <p:xfrm>
          <a:off x="2556792" y="3226056"/>
          <a:ext cx="13465987" cy="5752781"/>
        </p:xfrm>
        <a:graphic>
          <a:graphicData uri="http://schemas.openxmlformats.org/drawingml/2006/table">
            <a:tbl>
              <a:tblPr/>
              <a:tblGrid>
                <a:gridCol w="2608056">
                  <a:extLst>
                    <a:ext uri="{9D8B030D-6E8A-4147-A177-3AD203B41FA5}">
                      <a16:colId xmlns:a16="http://schemas.microsoft.com/office/drawing/2014/main" val="20000"/>
                    </a:ext>
                  </a:extLst>
                </a:gridCol>
                <a:gridCol w="10857931">
                  <a:extLst>
                    <a:ext uri="{9D8B030D-6E8A-4147-A177-3AD203B41FA5}">
                      <a16:colId xmlns:a16="http://schemas.microsoft.com/office/drawing/2014/main" val="20001"/>
                    </a:ext>
                  </a:extLst>
                </a:gridCol>
              </a:tblGrid>
              <a:tr h="1431013">
                <a:tc>
                  <a:txBody>
                    <a:bodyPr/>
                    <a:lstStyle/>
                    <a:p>
                      <a:pPr algn="ctr">
                        <a:lnSpc>
                          <a:spcPts val="4199"/>
                        </a:lnSpc>
                        <a:defRPr/>
                      </a:pPr>
                      <a:r>
                        <a:rPr lang="en-US" sz="3499">
                          <a:solidFill>
                            <a:srgbClr val="000000"/>
                          </a:solidFill>
                          <a:latin typeface="Roboto Condensed Bold"/>
                        </a:rPr>
                        <a:t>Yêu cầu</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tc>
                  <a:txBody>
                    <a:bodyPr/>
                    <a:lstStyle/>
                    <a:p>
                      <a:pPr algn="ctr">
                        <a:lnSpc>
                          <a:spcPts val="4199"/>
                        </a:lnSpc>
                        <a:defRPr/>
                      </a:pPr>
                      <a:r>
                        <a:rPr lang="en-US" sz="3499">
                          <a:solidFill>
                            <a:srgbClr val="000000"/>
                          </a:solidFill>
                          <a:latin typeface="Roboto Condensed Bold"/>
                        </a:rPr>
                        <a:t>Thông tin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ysDash"/>
                      <a:round/>
                      <a:headEnd type="none" w="med" len="med"/>
                      <a:tailEnd type="none" w="med" len="med"/>
                    </a:lnB>
                    <a:solidFill>
                      <a:srgbClr val="F4E1CE"/>
                    </a:solidFill>
                  </a:tcPr>
                </a:tc>
                <a:extLst>
                  <a:ext uri="{0D108BD9-81ED-4DB2-BD59-A6C34878D82A}">
                    <a16:rowId xmlns:a16="http://schemas.microsoft.com/office/drawing/2014/main" val="10000"/>
                  </a:ext>
                </a:extLst>
              </a:tr>
              <a:tr h="1459742">
                <a:tc>
                  <a:txBody>
                    <a:bodyPr/>
                    <a:lstStyle/>
                    <a:p>
                      <a:pPr algn="ctr">
                        <a:lnSpc>
                          <a:spcPts val="4199"/>
                        </a:lnSpc>
                        <a:defRPr/>
                      </a:pPr>
                      <a:r>
                        <a:rPr lang="en-US" sz="3499">
                          <a:solidFill>
                            <a:srgbClr val="000000"/>
                          </a:solidFill>
                          <a:latin typeface="Roboto Condensed"/>
                        </a:rPr>
                        <a:t>Xuất xứ</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Trích trong cuốn “Đến với bài thơ hay”, NXB Giáo dục, 1997, từ trang 279 đến trang 286.</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ysDash"/>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1"/>
                  </a:ext>
                </a:extLst>
              </a:tr>
              <a:tr h="1431013">
                <a:tc>
                  <a:txBody>
                    <a:bodyPr/>
                    <a:lstStyle/>
                    <a:p>
                      <a:pPr algn="ctr">
                        <a:lnSpc>
                          <a:spcPts val="4199"/>
                        </a:lnSpc>
                        <a:defRPr/>
                      </a:pPr>
                      <a:r>
                        <a:rPr lang="en-US" sz="3499">
                          <a:solidFill>
                            <a:srgbClr val="000000"/>
                          </a:solidFill>
                          <a:latin typeface="Roboto Condensed"/>
                        </a:rPr>
                        <a:t>Kiểu văn bản</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l">
                        <a:lnSpc>
                          <a:spcPts val="4899"/>
                        </a:lnSpc>
                        <a:defRPr/>
                      </a:pPr>
                      <a:r>
                        <a:rPr lang="en-US" sz="3499">
                          <a:solidFill>
                            <a:srgbClr val="000000"/>
                          </a:solidFill>
                          <a:latin typeface="Roboto Condensed"/>
                        </a:rPr>
                        <a:t>nghị luận </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2"/>
                  </a:ext>
                </a:extLst>
              </a:tr>
              <a:tr h="1431013">
                <a:tc>
                  <a:txBody>
                    <a:bodyPr/>
                    <a:lstStyle/>
                    <a:p>
                      <a:pPr algn="ctr">
                        <a:lnSpc>
                          <a:spcPts val="4199"/>
                        </a:lnSpc>
                        <a:defRPr/>
                      </a:pPr>
                      <a:r>
                        <a:rPr lang="en-US" sz="3499">
                          <a:solidFill>
                            <a:srgbClr val="000000"/>
                          </a:solidFill>
                          <a:latin typeface="Roboto Condensed"/>
                        </a:rPr>
                        <a:t>Luận đề</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tc>
                  <a:txBody>
                    <a:bodyPr/>
                    <a:lstStyle/>
                    <a:p>
                      <a:pPr algn="just">
                        <a:lnSpc>
                          <a:spcPts val="4899"/>
                        </a:lnSpc>
                        <a:defRPr/>
                      </a:pPr>
                      <a:r>
                        <a:rPr lang="en-US" sz="3499">
                          <a:solidFill>
                            <a:srgbClr val="000000"/>
                          </a:solidFill>
                          <a:latin typeface="Roboto Condensed"/>
                        </a:rPr>
                        <a:t>Vẻ đẹp nội dung và nghệ thuật của bài thơ “Cảnh khuya”.</a:t>
                      </a:r>
                      <a:endParaRPr lang="en-US" sz="1100"/>
                    </a:p>
                  </a:txBody>
                  <a:tcPr marL="76200" marR="76200" marT="76200" marB="76200" anchor="ctr">
                    <a:lnL w="9525" cap="flat" cmpd="sng" algn="ctr">
                      <a:solidFill>
                        <a:srgbClr val="724919"/>
                      </a:solidFill>
                      <a:prstDash val="solid"/>
                      <a:round/>
                      <a:headEnd type="none" w="med" len="med"/>
                      <a:tailEnd type="none" w="med" len="med"/>
                    </a:lnL>
                    <a:lnR w="9525" cap="flat" cmpd="sng" algn="ctr">
                      <a:solidFill>
                        <a:srgbClr val="724919"/>
                      </a:solidFill>
                      <a:prstDash val="solid"/>
                      <a:round/>
                      <a:headEnd type="none" w="med" len="med"/>
                      <a:tailEnd type="none" w="med" len="med"/>
                    </a:lnR>
                    <a:lnT w="9525" cap="flat" cmpd="sng" algn="ctr">
                      <a:solidFill>
                        <a:srgbClr val="724919"/>
                      </a:solidFill>
                      <a:prstDash val="solid"/>
                      <a:round/>
                      <a:headEnd type="none" w="med" len="med"/>
                      <a:tailEnd type="none" w="med" len="med"/>
                    </a:lnT>
                    <a:lnB w="9525" cap="flat" cmpd="sng" algn="ctr">
                      <a:solidFill>
                        <a:srgbClr val="72491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flipH="1">
            <a:off x="10118522" y="213399"/>
            <a:ext cx="2663825" cy="1495072"/>
          </a:xfrm>
          <a:custGeom>
            <a:avLst/>
            <a:gdLst/>
            <a:ahLst/>
            <a:cxnLst/>
            <a:rect l="l" t="t" r="r" b="b"/>
            <a:pathLst>
              <a:path w="2663825" h="1495072">
                <a:moveTo>
                  <a:pt x="2663825" y="0"/>
                </a:moveTo>
                <a:lnTo>
                  <a:pt x="0" y="0"/>
                </a:lnTo>
                <a:lnTo>
                  <a:pt x="0" y="1495072"/>
                </a:lnTo>
                <a:lnTo>
                  <a:pt x="2663825" y="1495072"/>
                </a:lnTo>
                <a:lnTo>
                  <a:pt x="2663825" y="0"/>
                </a:lnTo>
                <a:close/>
              </a:path>
            </a:pathLst>
          </a:custGeom>
          <a:blipFill>
            <a:blip r:embed="rId3"/>
            <a:stretch>
              <a:fillRect/>
            </a:stretch>
          </a:blipFill>
        </p:spPr>
        <p:txBody>
          <a:bodyPr/>
          <a:lstStyle/>
          <a:p>
            <a:endParaRPr lang="en-GB"/>
          </a:p>
        </p:txBody>
      </p:sp>
      <p:sp>
        <p:nvSpPr>
          <p:cNvPr id="4" name="Freeform 4"/>
          <p:cNvSpPr/>
          <p:nvPr/>
        </p:nvSpPr>
        <p:spPr>
          <a:xfrm rot="-10233247" flipH="1">
            <a:off x="7007788" y="7176417"/>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4"/>
            <a:stretch>
              <a:fillRect t="-96674"/>
            </a:stretch>
          </a:blipFill>
        </p:spPr>
        <p:txBody>
          <a:bodyPr/>
          <a:lstStyle/>
          <a:p>
            <a:endParaRPr lang="en-GB"/>
          </a:p>
        </p:txBody>
      </p:sp>
      <p:sp>
        <p:nvSpPr>
          <p:cNvPr id="5" name="Freeform 5"/>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5"/>
            <a:stretch>
              <a:fillRect/>
            </a:stretch>
          </a:blipFill>
        </p:spPr>
        <p:txBody>
          <a:bodyPr/>
          <a:lstStyle/>
          <a:p>
            <a:endParaRPr lang="en-GB"/>
          </a:p>
        </p:txBody>
      </p:sp>
      <p:sp>
        <p:nvSpPr>
          <p:cNvPr id="6" name="Freeform 6"/>
          <p:cNvSpPr/>
          <p:nvPr/>
        </p:nvSpPr>
        <p:spPr>
          <a:xfrm rot="-10233247" flipH="1">
            <a:off x="7595032" y="8851236"/>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4"/>
            <a:stretch>
              <a:fillRect t="-96674"/>
            </a:stretch>
          </a:blipFill>
        </p:spPr>
        <p:txBody>
          <a:bodyPr/>
          <a:lstStyle/>
          <a:p>
            <a:endParaRPr lang="en-GB"/>
          </a:p>
        </p:txBody>
      </p:sp>
      <p:sp>
        <p:nvSpPr>
          <p:cNvPr id="7" name="Freeform 7"/>
          <p:cNvSpPr/>
          <p:nvPr/>
        </p:nvSpPr>
        <p:spPr>
          <a:xfrm rot="-896986" flipH="1">
            <a:off x="-752062" y="-1203658"/>
            <a:ext cx="3234867" cy="2397845"/>
          </a:xfrm>
          <a:custGeom>
            <a:avLst/>
            <a:gdLst/>
            <a:ahLst/>
            <a:cxnLst/>
            <a:rect l="l" t="t" r="r" b="b"/>
            <a:pathLst>
              <a:path w="3234867" h="2397845">
                <a:moveTo>
                  <a:pt x="3234868" y="0"/>
                </a:moveTo>
                <a:lnTo>
                  <a:pt x="0" y="0"/>
                </a:lnTo>
                <a:lnTo>
                  <a:pt x="0" y="2397845"/>
                </a:lnTo>
                <a:lnTo>
                  <a:pt x="3234868" y="2397845"/>
                </a:lnTo>
                <a:lnTo>
                  <a:pt x="3234868" y="0"/>
                </a:lnTo>
                <a:close/>
              </a:path>
            </a:pathLst>
          </a:custGeom>
          <a:blipFill>
            <a:blip r:embed="rId5"/>
            <a:stretch>
              <a:fillRect/>
            </a:stretch>
          </a:blipFill>
        </p:spPr>
        <p:txBody>
          <a:bodyPr/>
          <a:lstStyle/>
          <a:p>
            <a:endParaRPr lang="en-GB"/>
          </a:p>
        </p:txBody>
      </p:sp>
      <p:pic>
        <p:nvPicPr>
          <p:cNvPr id="8" name="Picture 8"/>
          <p:cNvPicPr>
            <a:picLocks noChangeAspect="1"/>
          </p:cNvPicPr>
          <p:nvPr/>
        </p:nvPicPr>
        <p:blipFill>
          <a:blip r:embed="rId6"/>
          <a:srcRect/>
          <a:stretch>
            <a:fillRect/>
          </a:stretch>
        </p:blipFill>
        <p:spPr>
          <a:xfrm>
            <a:off x="15678198" y="7721802"/>
            <a:ext cx="2370744" cy="2240353"/>
          </a:xfrm>
          <a:prstGeom prst="rect">
            <a:avLst/>
          </a:prstGeom>
        </p:spPr>
      </p:pic>
      <p:sp>
        <p:nvSpPr>
          <p:cNvPr id="9" name="Freeform 9"/>
          <p:cNvSpPr/>
          <p:nvPr/>
        </p:nvSpPr>
        <p:spPr>
          <a:xfrm rot="-10233247" flipH="1">
            <a:off x="-1104399" y="784015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4"/>
            <a:stretch>
              <a:fillRect t="-96674"/>
            </a:stretch>
          </a:blipFill>
        </p:spPr>
        <p:txBody>
          <a:bodyPr/>
          <a:lstStyle/>
          <a:p>
            <a:endParaRPr lang="en-GB"/>
          </a:p>
        </p:txBody>
      </p:sp>
      <p:grpSp>
        <p:nvGrpSpPr>
          <p:cNvPr id="10" name="Group 10"/>
          <p:cNvGrpSpPr/>
          <p:nvPr/>
        </p:nvGrpSpPr>
        <p:grpSpPr>
          <a:xfrm>
            <a:off x="1286539" y="1889372"/>
            <a:ext cx="16018045" cy="8265225"/>
            <a:chOff x="0" y="0"/>
            <a:chExt cx="6395531" cy="3300060"/>
          </a:xfrm>
        </p:grpSpPr>
        <p:sp>
          <p:nvSpPr>
            <p:cNvPr id="11" name="Freeform 11"/>
            <p:cNvSpPr/>
            <p:nvPr/>
          </p:nvSpPr>
          <p:spPr>
            <a:xfrm>
              <a:off x="0" y="0"/>
              <a:ext cx="6395531" cy="3300060"/>
            </a:xfrm>
            <a:custGeom>
              <a:avLst/>
              <a:gdLst/>
              <a:ahLst/>
              <a:cxnLst/>
              <a:rect l="l" t="t" r="r" b="b"/>
              <a:pathLst>
                <a:path w="6395531" h="3300060">
                  <a:moveTo>
                    <a:pt x="6767" y="0"/>
                  </a:moveTo>
                  <a:lnTo>
                    <a:pt x="6388765" y="0"/>
                  </a:lnTo>
                  <a:cubicBezTo>
                    <a:pt x="6390560" y="0"/>
                    <a:pt x="6392280" y="713"/>
                    <a:pt x="6393549" y="1982"/>
                  </a:cubicBezTo>
                  <a:cubicBezTo>
                    <a:pt x="6394819" y="3251"/>
                    <a:pt x="6395531" y="4972"/>
                    <a:pt x="6395531" y="6767"/>
                  </a:cubicBezTo>
                  <a:lnTo>
                    <a:pt x="6395531" y="3293293"/>
                  </a:lnTo>
                  <a:cubicBezTo>
                    <a:pt x="6395531" y="3295088"/>
                    <a:pt x="6394819" y="3296809"/>
                    <a:pt x="6393549" y="3298078"/>
                  </a:cubicBezTo>
                  <a:cubicBezTo>
                    <a:pt x="6392280" y="3299347"/>
                    <a:pt x="6390560" y="3300060"/>
                    <a:pt x="6388765" y="3300060"/>
                  </a:cubicBezTo>
                  <a:lnTo>
                    <a:pt x="6767" y="3300060"/>
                  </a:lnTo>
                  <a:cubicBezTo>
                    <a:pt x="4972" y="3300060"/>
                    <a:pt x="3251" y="3299347"/>
                    <a:pt x="1982" y="3298078"/>
                  </a:cubicBezTo>
                  <a:cubicBezTo>
                    <a:pt x="713" y="3296809"/>
                    <a:pt x="0" y="3295088"/>
                    <a:pt x="0" y="3293293"/>
                  </a:cubicBezTo>
                  <a:lnTo>
                    <a:pt x="0" y="6767"/>
                  </a:lnTo>
                  <a:cubicBezTo>
                    <a:pt x="0" y="4972"/>
                    <a:pt x="713" y="3251"/>
                    <a:pt x="1982" y="1982"/>
                  </a:cubicBezTo>
                  <a:cubicBezTo>
                    <a:pt x="3251" y="713"/>
                    <a:pt x="4972" y="0"/>
                    <a:pt x="6767" y="0"/>
                  </a:cubicBezTo>
                  <a:close/>
                </a:path>
              </a:pathLst>
            </a:custGeom>
            <a:solidFill>
              <a:srgbClr val="FAF0D6"/>
            </a:solidFill>
          </p:spPr>
          <p:txBody>
            <a:bodyPr/>
            <a:lstStyle/>
            <a:p>
              <a:endParaRPr lang="en-GB"/>
            </a:p>
          </p:txBody>
        </p:sp>
        <p:sp>
          <p:nvSpPr>
            <p:cNvPr id="12" name="TextBox 12"/>
            <p:cNvSpPr txBox="1"/>
            <p:nvPr/>
          </p:nvSpPr>
          <p:spPr>
            <a:xfrm>
              <a:off x="0" y="-76200"/>
              <a:ext cx="6395531" cy="3376260"/>
            </a:xfrm>
            <a:prstGeom prst="rect">
              <a:avLst/>
            </a:prstGeom>
          </p:spPr>
          <p:txBody>
            <a:bodyPr lIns="50800" tIns="50800" rIns="50800" bIns="50800" rtlCol="0" anchor="ctr"/>
            <a:lstStyle/>
            <a:p>
              <a:pPr algn="ctr">
                <a:lnSpc>
                  <a:spcPts val="2799"/>
                </a:lnSpc>
              </a:pPr>
              <a:endParaRPr/>
            </a:p>
          </p:txBody>
        </p:sp>
      </p:grpSp>
      <p:sp>
        <p:nvSpPr>
          <p:cNvPr id="13" name="Freeform 13"/>
          <p:cNvSpPr/>
          <p:nvPr/>
        </p:nvSpPr>
        <p:spPr>
          <a:xfrm rot="-886772">
            <a:off x="479925" y="582828"/>
            <a:ext cx="2996533" cy="2030151"/>
          </a:xfrm>
          <a:custGeom>
            <a:avLst/>
            <a:gdLst/>
            <a:ahLst/>
            <a:cxnLst/>
            <a:rect l="l" t="t" r="r" b="b"/>
            <a:pathLst>
              <a:path w="2996533" h="2030151">
                <a:moveTo>
                  <a:pt x="0" y="0"/>
                </a:moveTo>
                <a:lnTo>
                  <a:pt x="2996533" y="0"/>
                </a:lnTo>
                <a:lnTo>
                  <a:pt x="2996533" y="2030150"/>
                </a:lnTo>
                <a:lnTo>
                  <a:pt x="0" y="20301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4" name="Freeform 14"/>
          <p:cNvSpPr/>
          <p:nvPr/>
        </p:nvSpPr>
        <p:spPr>
          <a:xfrm>
            <a:off x="2518181" y="2352714"/>
            <a:ext cx="736136" cy="884006"/>
          </a:xfrm>
          <a:custGeom>
            <a:avLst/>
            <a:gdLst/>
            <a:ahLst/>
            <a:cxnLst/>
            <a:rect l="l" t="t" r="r" b="b"/>
            <a:pathLst>
              <a:path w="736136" h="884006">
                <a:moveTo>
                  <a:pt x="0" y="0"/>
                </a:moveTo>
                <a:lnTo>
                  <a:pt x="736136" y="0"/>
                </a:lnTo>
                <a:lnTo>
                  <a:pt x="736136" y="884006"/>
                </a:lnTo>
                <a:lnTo>
                  <a:pt x="0" y="8840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5" name="TextBox 15"/>
          <p:cNvSpPr txBox="1"/>
          <p:nvPr/>
        </p:nvSpPr>
        <p:spPr>
          <a:xfrm rot="-1019177">
            <a:off x="994183" y="1185981"/>
            <a:ext cx="2131322" cy="1200106"/>
          </a:xfrm>
          <a:prstGeom prst="rect">
            <a:avLst/>
          </a:prstGeom>
        </p:spPr>
        <p:txBody>
          <a:bodyPr lIns="0" tIns="0" rIns="0" bIns="0" rtlCol="0" anchor="t">
            <a:spAutoFit/>
          </a:bodyPr>
          <a:lstStyle/>
          <a:p>
            <a:pPr algn="ctr">
              <a:lnSpc>
                <a:spcPts val="4799"/>
              </a:lnSpc>
            </a:pPr>
            <a:r>
              <a:rPr lang="en-US" sz="3999">
                <a:solidFill>
                  <a:srgbClr val="351304"/>
                </a:solidFill>
                <a:latin typeface="Roboto Condensed Bold"/>
              </a:rPr>
              <a:t>Bố cục của bài</a:t>
            </a:r>
          </a:p>
        </p:txBody>
      </p:sp>
      <p:sp>
        <p:nvSpPr>
          <p:cNvPr id="16" name="Freeform 16"/>
          <p:cNvSpPr/>
          <p:nvPr/>
        </p:nvSpPr>
        <p:spPr>
          <a:xfrm>
            <a:off x="2518181" y="3862784"/>
            <a:ext cx="736136" cy="884006"/>
          </a:xfrm>
          <a:custGeom>
            <a:avLst/>
            <a:gdLst/>
            <a:ahLst/>
            <a:cxnLst/>
            <a:rect l="l" t="t" r="r" b="b"/>
            <a:pathLst>
              <a:path w="736136" h="884006">
                <a:moveTo>
                  <a:pt x="0" y="0"/>
                </a:moveTo>
                <a:lnTo>
                  <a:pt x="736136" y="0"/>
                </a:lnTo>
                <a:lnTo>
                  <a:pt x="736136" y="884006"/>
                </a:lnTo>
                <a:lnTo>
                  <a:pt x="0" y="8840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7" name="Freeform 17"/>
          <p:cNvSpPr/>
          <p:nvPr/>
        </p:nvSpPr>
        <p:spPr>
          <a:xfrm>
            <a:off x="2518181" y="5142300"/>
            <a:ext cx="736136" cy="884006"/>
          </a:xfrm>
          <a:custGeom>
            <a:avLst/>
            <a:gdLst/>
            <a:ahLst/>
            <a:cxnLst/>
            <a:rect l="l" t="t" r="r" b="b"/>
            <a:pathLst>
              <a:path w="736136" h="884006">
                <a:moveTo>
                  <a:pt x="0" y="0"/>
                </a:moveTo>
                <a:lnTo>
                  <a:pt x="736136" y="0"/>
                </a:lnTo>
                <a:lnTo>
                  <a:pt x="736136" y="884005"/>
                </a:lnTo>
                <a:lnTo>
                  <a:pt x="0" y="8840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8" name="Freeform 18"/>
          <p:cNvSpPr/>
          <p:nvPr/>
        </p:nvSpPr>
        <p:spPr>
          <a:xfrm>
            <a:off x="2518181" y="6425396"/>
            <a:ext cx="736136" cy="884006"/>
          </a:xfrm>
          <a:custGeom>
            <a:avLst/>
            <a:gdLst/>
            <a:ahLst/>
            <a:cxnLst/>
            <a:rect l="l" t="t" r="r" b="b"/>
            <a:pathLst>
              <a:path w="736136" h="884006">
                <a:moveTo>
                  <a:pt x="0" y="0"/>
                </a:moveTo>
                <a:lnTo>
                  <a:pt x="736136" y="0"/>
                </a:lnTo>
                <a:lnTo>
                  <a:pt x="736136" y="884006"/>
                </a:lnTo>
                <a:lnTo>
                  <a:pt x="0" y="8840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Freeform 19"/>
          <p:cNvSpPr/>
          <p:nvPr/>
        </p:nvSpPr>
        <p:spPr>
          <a:xfrm>
            <a:off x="2518181" y="7717054"/>
            <a:ext cx="736136" cy="884006"/>
          </a:xfrm>
          <a:custGeom>
            <a:avLst/>
            <a:gdLst/>
            <a:ahLst/>
            <a:cxnLst/>
            <a:rect l="l" t="t" r="r" b="b"/>
            <a:pathLst>
              <a:path w="736136" h="884006">
                <a:moveTo>
                  <a:pt x="0" y="0"/>
                </a:moveTo>
                <a:lnTo>
                  <a:pt x="736136" y="0"/>
                </a:lnTo>
                <a:lnTo>
                  <a:pt x="736136" y="884005"/>
                </a:lnTo>
                <a:lnTo>
                  <a:pt x="0" y="8840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grpSp>
        <p:nvGrpSpPr>
          <p:cNvPr id="20" name="Group 20"/>
          <p:cNvGrpSpPr/>
          <p:nvPr/>
        </p:nvGrpSpPr>
        <p:grpSpPr>
          <a:xfrm>
            <a:off x="3535574" y="2429563"/>
            <a:ext cx="4460946" cy="1093239"/>
            <a:chOff x="0" y="0"/>
            <a:chExt cx="1781124" cy="436498"/>
          </a:xfrm>
        </p:grpSpPr>
        <p:sp>
          <p:nvSpPr>
            <p:cNvPr id="21" name="Freeform 21"/>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22" name="TextBox 22"/>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sp>
        <p:nvSpPr>
          <p:cNvPr id="23" name="TextBox 23"/>
          <p:cNvSpPr txBox="1"/>
          <p:nvPr/>
        </p:nvSpPr>
        <p:spPr>
          <a:xfrm>
            <a:off x="3701147" y="2560909"/>
            <a:ext cx="4129799"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1 (Từ đầu....</a:t>
            </a:r>
            <a:r>
              <a:rPr lang="en-US" sz="3500">
                <a:solidFill>
                  <a:srgbClr val="351304"/>
                </a:solidFill>
                <a:latin typeface="Roboto Condensed Italics"/>
              </a:rPr>
              <a:t>cảnh vật như lắng suy)</a:t>
            </a:r>
          </a:p>
        </p:txBody>
      </p:sp>
      <p:grpSp>
        <p:nvGrpSpPr>
          <p:cNvPr id="24" name="Group 24"/>
          <p:cNvGrpSpPr/>
          <p:nvPr/>
        </p:nvGrpSpPr>
        <p:grpSpPr>
          <a:xfrm>
            <a:off x="8525437" y="2429563"/>
            <a:ext cx="8138947" cy="1093239"/>
            <a:chOff x="0" y="0"/>
            <a:chExt cx="3249641" cy="436498"/>
          </a:xfrm>
        </p:grpSpPr>
        <p:sp>
          <p:nvSpPr>
            <p:cNvPr id="25" name="Freeform 25"/>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6" name="TextBox 26"/>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sp>
        <p:nvSpPr>
          <p:cNvPr id="27" name="TextBox 27"/>
          <p:cNvSpPr txBox="1"/>
          <p:nvPr/>
        </p:nvSpPr>
        <p:spPr>
          <a:xfrm>
            <a:off x="9203876" y="2560909"/>
            <a:ext cx="6780760" cy="962025"/>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Giới thiệu bài thơ </a:t>
            </a:r>
            <a:r>
              <a:rPr lang="en-US" sz="3500">
                <a:solidFill>
                  <a:srgbClr val="351304"/>
                </a:solidFill>
                <a:latin typeface="Roboto Condensed Italics"/>
              </a:rPr>
              <a:t>Cảnh khuya</a:t>
            </a:r>
            <a:r>
              <a:rPr lang="en-US" sz="3500">
                <a:solidFill>
                  <a:srgbClr val="351304"/>
                </a:solidFill>
                <a:latin typeface="Roboto Condensed"/>
              </a:rPr>
              <a:t> (xuất xứ, ấn tượng chung)</a:t>
            </a:r>
          </a:p>
        </p:txBody>
      </p:sp>
      <p:grpSp>
        <p:nvGrpSpPr>
          <p:cNvPr id="29" name="Group 29"/>
          <p:cNvGrpSpPr/>
          <p:nvPr/>
        </p:nvGrpSpPr>
        <p:grpSpPr>
          <a:xfrm>
            <a:off x="3505200" y="2628900"/>
            <a:ext cx="4506772" cy="2331650"/>
            <a:chOff x="0" y="-76200"/>
            <a:chExt cx="1799421" cy="930959"/>
          </a:xfrm>
        </p:grpSpPr>
        <p:sp>
          <p:nvSpPr>
            <p:cNvPr id="30" name="Freeform 30"/>
            <p:cNvSpPr/>
            <p:nvPr/>
          </p:nvSpPr>
          <p:spPr>
            <a:xfrm>
              <a:off x="18297" y="418261"/>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31" name="TextBox 31"/>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32" name="Group 32"/>
          <p:cNvGrpSpPr/>
          <p:nvPr/>
        </p:nvGrpSpPr>
        <p:grpSpPr>
          <a:xfrm>
            <a:off x="3535574" y="5305108"/>
            <a:ext cx="4460946" cy="1093239"/>
            <a:chOff x="0" y="0"/>
            <a:chExt cx="1781124" cy="436498"/>
          </a:xfrm>
        </p:grpSpPr>
        <p:sp>
          <p:nvSpPr>
            <p:cNvPr id="33" name="Freeform 33"/>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34" name="TextBox 34"/>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35" name="Group 35"/>
          <p:cNvGrpSpPr/>
          <p:nvPr/>
        </p:nvGrpSpPr>
        <p:grpSpPr>
          <a:xfrm>
            <a:off x="3535574" y="6785243"/>
            <a:ext cx="4460946" cy="1093239"/>
            <a:chOff x="0" y="0"/>
            <a:chExt cx="1781124" cy="436498"/>
          </a:xfrm>
        </p:grpSpPr>
        <p:sp>
          <p:nvSpPr>
            <p:cNvPr id="36" name="Freeform 36"/>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37" name="TextBox 37"/>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38" name="Group 38"/>
          <p:cNvGrpSpPr/>
          <p:nvPr/>
        </p:nvGrpSpPr>
        <p:grpSpPr>
          <a:xfrm>
            <a:off x="3535574" y="8159057"/>
            <a:ext cx="4460946" cy="1093239"/>
            <a:chOff x="0" y="0"/>
            <a:chExt cx="1781124" cy="436498"/>
          </a:xfrm>
        </p:grpSpPr>
        <p:sp>
          <p:nvSpPr>
            <p:cNvPr id="39" name="Freeform 39"/>
            <p:cNvSpPr/>
            <p:nvPr/>
          </p:nvSpPr>
          <p:spPr>
            <a:xfrm>
              <a:off x="0" y="0"/>
              <a:ext cx="1781124" cy="436498"/>
            </a:xfrm>
            <a:custGeom>
              <a:avLst/>
              <a:gdLst/>
              <a:ahLst/>
              <a:cxnLst/>
              <a:rect l="l" t="t" r="r" b="b"/>
              <a:pathLst>
                <a:path w="1781124" h="436498">
                  <a:moveTo>
                    <a:pt x="24297" y="0"/>
                  </a:moveTo>
                  <a:lnTo>
                    <a:pt x="1756827" y="0"/>
                  </a:lnTo>
                  <a:cubicBezTo>
                    <a:pt x="1770246" y="0"/>
                    <a:pt x="1781124" y="10878"/>
                    <a:pt x="1781124" y="24297"/>
                  </a:cubicBezTo>
                  <a:lnTo>
                    <a:pt x="1781124" y="412201"/>
                  </a:lnTo>
                  <a:cubicBezTo>
                    <a:pt x="1781124" y="425620"/>
                    <a:pt x="1770246" y="436498"/>
                    <a:pt x="1756827" y="436498"/>
                  </a:cubicBezTo>
                  <a:lnTo>
                    <a:pt x="24297" y="436498"/>
                  </a:lnTo>
                  <a:cubicBezTo>
                    <a:pt x="10878" y="436498"/>
                    <a:pt x="0" y="425620"/>
                    <a:pt x="0" y="412201"/>
                  </a:cubicBezTo>
                  <a:lnTo>
                    <a:pt x="0" y="24297"/>
                  </a:lnTo>
                  <a:cubicBezTo>
                    <a:pt x="0" y="10878"/>
                    <a:pt x="10878" y="0"/>
                    <a:pt x="24297" y="0"/>
                  </a:cubicBezTo>
                  <a:close/>
                </a:path>
              </a:pathLst>
            </a:custGeom>
            <a:solidFill>
              <a:srgbClr val="F7C6BA"/>
            </a:solidFill>
          </p:spPr>
          <p:txBody>
            <a:bodyPr/>
            <a:lstStyle/>
            <a:p>
              <a:endParaRPr lang="en-GB"/>
            </a:p>
          </p:txBody>
        </p:sp>
        <p:sp>
          <p:nvSpPr>
            <p:cNvPr id="40" name="TextBox 40"/>
            <p:cNvSpPr txBox="1"/>
            <p:nvPr/>
          </p:nvSpPr>
          <p:spPr>
            <a:xfrm>
              <a:off x="0" y="-76200"/>
              <a:ext cx="1781124" cy="512698"/>
            </a:xfrm>
            <a:prstGeom prst="rect">
              <a:avLst/>
            </a:prstGeom>
          </p:spPr>
          <p:txBody>
            <a:bodyPr lIns="50800" tIns="50800" rIns="50800" bIns="50800" rtlCol="0" anchor="ctr"/>
            <a:lstStyle/>
            <a:p>
              <a:pPr algn="ctr">
                <a:lnSpc>
                  <a:spcPts val="2799"/>
                </a:lnSpc>
              </a:pPr>
              <a:endParaRPr/>
            </a:p>
          </p:txBody>
        </p:sp>
      </p:grpSp>
      <p:grpSp>
        <p:nvGrpSpPr>
          <p:cNvPr id="41" name="Group 41"/>
          <p:cNvGrpSpPr/>
          <p:nvPr/>
        </p:nvGrpSpPr>
        <p:grpSpPr>
          <a:xfrm>
            <a:off x="8525437" y="3865838"/>
            <a:ext cx="8138947" cy="1093239"/>
            <a:chOff x="0" y="0"/>
            <a:chExt cx="3249641" cy="436498"/>
          </a:xfrm>
        </p:grpSpPr>
        <p:sp>
          <p:nvSpPr>
            <p:cNvPr id="42" name="Freeform 42"/>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43" name="TextBox 43"/>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44" name="Group 44"/>
          <p:cNvGrpSpPr/>
          <p:nvPr/>
        </p:nvGrpSpPr>
        <p:grpSpPr>
          <a:xfrm>
            <a:off x="8525437" y="5242597"/>
            <a:ext cx="8138947" cy="1093239"/>
            <a:chOff x="0" y="0"/>
            <a:chExt cx="3249641" cy="436498"/>
          </a:xfrm>
        </p:grpSpPr>
        <p:sp>
          <p:nvSpPr>
            <p:cNvPr id="45" name="Freeform 45"/>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46" name="TextBox 46"/>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47" name="Group 47"/>
          <p:cNvGrpSpPr/>
          <p:nvPr/>
        </p:nvGrpSpPr>
        <p:grpSpPr>
          <a:xfrm>
            <a:off x="8525437" y="6738388"/>
            <a:ext cx="8138947" cy="1093239"/>
            <a:chOff x="0" y="0"/>
            <a:chExt cx="3249641" cy="436498"/>
          </a:xfrm>
        </p:grpSpPr>
        <p:sp>
          <p:nvSpPr>
            <p:cNvPr id="48" name="Freeform 48"/>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49" name="TextBox 49"/>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50" name="Group 50"/>
          <p:cNvGrpSpPr/>
          <p:nvPr/>
        </p:nvGrpSpPr>
        <p:grpSpPr>
          <a:xfrm>
            <a:off x="8525437" y="8174663"/>
            <a:ext cx="8138947" cy="1787493"/>
            <a:chOff x="0" y="0"/>
            <a:chExt cx="3249641" cy="713693"/>
          </a:xfrm>
        </p:grpSpPr>
        <p:sp>
          <p:nvSpPr>
            <p:cNvPr id="51" name="Freeform 51"/>
            <p:cNvSpPr/>
            <p:nvPr/>
          </p:nvSpPr>
          <p:spPr>
            <a:xfrm>
              <a:off x="0" y="0"/>
              <a:ext cx="3249641" cy="713693"/>
            </a:xfrm>
            <a:custGeom>
              <a:avLst/>
              <a:gdLst/>
              <a:ahLst/>
              <a:cxnLst/>
              <a:rect l="l" t="t" r="r" b="b"/>
              <a:pathLst>
                <a:path w="3249641" h="713693">
                  <a:moveTo>
                    <a:pt x="13317" y="0"/>
                  </a:moveTo>
                  <a:lnTo>
                    <a:pt x="3236324" y="0"/>
                  </a:lnTo>
                  <a:cubicBezTo>
                    <a:pt x="3239856" y="0"/>
                    <a:pt x="3243243" y="1403"/>
                    <a:pt x="3245740" y="3900"/>
                  </a:cubicBezTo>
                  <a:cubicBezTo>
                    <a:pt x="3248238" y="6398"/>
                    <a:pt x="3249641" y="9785"/>
                    <a:pt x="3249641" y="13317"/>
                  </a:cubicBezTo>
                  <a:lnTo>
                    <a:pt x="3249641" y="700376"/>
                  </a:lnTo>
                  <a:cubicBezTo>
                    <a:pt x="3249641" y="703908"/>
                    <a:pt x="3248238" y="707295"/>
                    <a:pt x="3245740" y="709792"/>
                  </a:cubicBezTo>
                  <a:cubicBezTo>
                    <a:pt x="3243243" y="712290"/>
                    <a:pt x="3239856" y="713693"/>
                    <a:pt x="3236324" y="713693"/>
                  </a:cubicBezTo>
                  <a:lnTo>
                    <a:pt x="13317" y="713693"/>
                  </a:lnTo>
                  <a:cubicBezTo>
                    <a:pt x="9785" y="713693"/>
                    <a:pt x="6398" y="712290"/>
                    <a:pt x="3900" y="709792"/>
                  </a:cubicBezTo>
                  <a:cubicBezTo>
                    <a:pt x="1403" y="707295"/>
                    <a:pt x="0" y="703908"/>
                    <a:pt x="0" y="700376"/>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52" name="TextBox 52"/>
            <p:cNvSpPr txBox="1"/>
            <p:nvPr/>
          </p:nvSpPr>
          <p:spPr>
            <a:xfrm>
              <a:off x="0" y="-76200"/>
              <a:ext cx="3249641" cy="789893"/>
            </a:xfrm>
            <a:prstGeom prst="rect">
              <a:avLst/>
            </a:prstGeom>
          </p:spPr>
          <p:txBody>
            <a:bodyPr lIns="50800" tIns="50800" rIns="50800" bIns="50800" rtlCol="0" anchor="ctr"/>
            <a:lstStyle/>
            <a:p>
              <a:pPr algn="ctr">
                <a:lnSpc>
                  <a:spcPts val="2799"/>
                </a:lnSpc>
              </a:pPr>
              <a:endParaRPr/>
            </a:p>
          </p:txBody>
        </p:sp>
      </p:grpSp>
      <p:sp>
        <p:nvSpPr>
          <p:cNvPr id="53" name="TextBox 53"/>
          <p:cNvSpPr txBox="1"/>
          <p:nvPr/>
        </p:nvSpPr>
        <p:spPr>
          <a:xfrm>
            <a:off x="3657600" y="4229100"/>
            <a:ext cx="4129799"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2 (Tiếp....</a:t>
            </a:r>
            <a:r>
              <a:rPr lang="en-US" sz="3500">
                <a:solidFill>
                  <a:srgbClr val="351304"/>
                </a:solidFill>
                <a:latin typeface="Roboto Condensed Italics"/>
              </a:rPr>
              <a:t>tao nhã)</a:t>
            </a:r>
          </a:p>
        </p:txBody>
      </p:sp>
      <p:sp>
        <p:nvSpPr>
          <p:cNvPr id="54" name="TextBox 54"/>
          <p:cNvSpPr txBox="1"/>
          <p:nvPr/>
        </p:nvSpPr>
        <p:spPr>
          <a:xfrm>
            <a:off x="8836278" y="4121009"/>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tiếng suối (câu thơ thứ nhất)</a:t>
            </a:r>
          </a:p>
          <a:p>
            <a:pPr algn="ctr">
              <a:lnSpc>
                <a:spcPts val="3675"/>
              </a:lnSpc>
            </a:pPr>
            <a:endParaRPr lang="en-US" sz="3500">
              <a:solidFill>
                <a:srgbClr val="351304"/>
              </a:solidFill>
              <a:latin typeface="Roboto Condensed"/>
            </a:endParaRPr>
          </a:p>
        </p:txBody>
      </p:sp>
      <p:sp>
        <p:nvSpPr>
          <p:cNvPr id="55" name="TextBox 55"/>
          <p:cNvSpPr txBox="1"/>
          <p:nvPr/>
        </p:nvSpPr>
        <p:spPr>
          <a:xfrm>
            <a:off x="3701147" y="5560649"/>
            <a:ext cx="4129799"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3 (Tiếp...</a:t>
            </a:r>
            <a:r>
              <a:rPr lang="en-US" sz="3500">
                <a:solidFill>
                  <a:srgbClr val="351304"/>
                </a:solidFill>
                <a:latin typeface="Roboto Condensed Italics"/>
              </a:rPr>
              <a:t>như cắt</a:t>
            </a:r>
            <a:r>
              <a:rPr lang="en-US" sz="3500">
                <a:solidFill>
                  <a:srgbClr val="351304"/>
                </a:solidFill>
                <a:latin typeface="Roboto Condensed"/>
              </a:rPr>
              <a:t>)</a:t>
            </a:r>
          </a:p>
        </p:txBody>
      </p:sp>
      <p:sp>
        <p:nvSpPr>
          <p:cNvPr id="56" name="TextBox 56"/>
          <p:cNvSpPr txBox="1"/>
          <p:nvPr/>
        </p:nvSpPr>
        <p:spPr>
          <a:xfrm>
            <a:off x="8836278" y="5389831"/>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trăng, cây và hoa </a:t>
            </a:r>
          </a:p>
          <a:p>
            <a:pPr algn="ctr">
              <a:lnSpc>
                <a:spcPts val="3675"/>
              </a:lnSpc>
            </a:pPr>
            <a:r>
              <a:rPr lang="en-US" sz="3500">
                <a:solidFill>
                  <a:srgbClr val="351304"/>
                </a:solidFill>
                <a:latin typeface="Roboto Condensed"/>
              </a:rPr>
              <a:t>(câu thơ thứ hai)</a:t>
            </a:r>
          </a:p>
        </p:txBody>
      </p:sp>
      <p:sp>
        <p:nvSpPr>
          <p:cNvPr id="57" name="TextBox 57"/>
          <p:cNvSpPr txBox="1"/>
          <p:nvPr/>
        </p:nvSpPr>
        <p:spPr>
          <a:xfrm>
            <a:off x="3866721" y="6916589"/>
            <a:ext cx="4129799"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4 (Tiếp....</a:t>
            </a:r>
            <a:r>
              <a:rPr lang="en-US" sz="3500">
                <a:solidFill>
                  <a:srgbClr val="351304"/>
                </a:solidFill>
                <a:latin typeface="Roboto Condensed Italics"/>
              </a:rPr>
              <a:t>mênh mông của trời đất</a:t>
            </a:r>
            <a:r>
              <a:rPr lang="en-US" sz="3500">
                <a:solidFill>
                  <a:srgbClr val="351304"/>
                </a:solidFill>
                <a:latin typeface="Roboto Condensed"/>
              </a:rPr>
              <a:t>)</a:t>
            </a:r>
          </a:p>
        </p:txBody>
      </p:sp>
      <p:sp>
        <p:nvSpPr>
          <p:cNvPr id="58" name="TextBox 58"/>
          <p:cNvSpPr txBox="1"/>
          <p:nvPr/>
        </p:nvSpPr>
        <p:spPr>
          <a:xfrm>
            <a:off x="8839959" y="6823111"/>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hình ảnh người chưa ngủ</a:t>
            </a:r>
          </a:p>
          <a:p>
            <a:pPr algn="ctr">
              <a:lnSpc>
                <a:spcPts val="3675"/>
              </a:lnSpc>
            </a:pPr>
            <a:r>
              <a:rPr lang="en-US" sz="3500">
                <a:solidFill>
                  <a:srgbClr val="351304"/>
                </a:solidFill>
                <a:latin typeface="Roboto Condensed"/>
              </a:rPr>
              <a:t> (câu thơ thứ ba, tư)</a:t>
            </a:r>
          </a:p>
        </p:txBody>
      </p:sp>
      <p:sp>
        <p:nvSpPr>
          <p:cNvPr id="59" name="TextBox 59"/>
          <p:cNvSpPr txBox="1"/>
          <p:nvPr/>
        </p:nvSpPr>
        <p:spPr>
          <a:xfrm>
            <a:off x="3701147" y="8492715"/>
            <a:ext cx="4129799"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Phần 5 (Còn lại)</a:t>
            </a:r>
          </a:p>
        </p:txBody>
      </p:sp>
      <p:sp>
        <p:nvSpPr>
          <p:cNvPr id="60" name="TextBox 60"/>
          <p:cNvSpPr txBox="1"/>
          <p:nvPr/>
        </p:nvSpPr>
        <p:spPr>
          <a:xfrm>
            <a:off x="8723968" y="8391789"/>
            <a:ext cx="7740576" cy="1428552"/>
          </a:xfrm>
          <a:prstGeom prst="rect">
            <a:avLst/>
          </a:prstGeom>
        </p:spPr>
        <p:txBody>
          <a:bodyPr lIns="0" tIns="0" rIns="0" bIns="0" rtlCol="0" anchor="t">
            <a:spAutoFit/>
          </a:bodyPr>
          <a:lstStyle/>
          <a:p>
            <a:pPr algn="just">
              <a:lnSpc>
                <a:spcPts val="3675"/>
              </a:lnSpc>
            </a:pPr>
            <a:r>
              <a:rPr lang="en-US" sz="3500">
                <a:solidFill>
                  <a:srgbClr val="351304"/>
                </a:solidFill>
                <a:latin typeface="Roboto Condensed"/>
              </a:rPr>
              <a:t>Khái quát về hình ảnh thiên nhiên và con người trong bài thơ, qua đó làm nổi bật phong cách Hồ Chí Minh.</a:t>
            </a:r>
          </a:p>
        </p:txBody>
      </p:sp>
      <p:grpSp>
        <p:nvGrpSpPr>
          <p:cNvPr id="61" name="Group 61"/>
          <p:cNvGrpSpPr/>
          <p:nvPr/>
        </p:nvGrpSpPr>
        <p:grpSpPr>
          <a:xfrm>
            <a:off x="5633200" y="213399"/>
            <a:ext cx="6406400" cy="1495072"/>
            <a:chOff x="0" y="0"/>
            <a:chExt cx="8541867" cy="1993429"/>
          </a:xfrm>
        </p:grpSpPr>
        <p:sp>
          <p:nvSpPr>
            <p:cNvPr id="62" name="Freeform 62"/>
            <p:cNvSpPr/>
            <p:nvPr/>
          </p:nvSpPr>
          <p:spPr>
            <a:xfrm>
              <a:off x="0"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3"/>
              <a:stretch>
                <a:fillRect/>
              </a:stretch>
            </a:blipFill>
          </p:spPr>
          <p:txBody>
            <a:bodyPr/>
            <a:lstStyle/>
            <a:p>
              <a:endParaRPr lang="en-GB"/>
            </a:p>
          </p:txBody>
        </p:sp>
        <p:sp>
          <p:nvSpPr>
            <p:cNvPr id="63" name="Freeform 63"/>
            <p:cNvSpPr/>
            <p:nvPr/>
          </p:nvSpPr>
          <p:spPr>
            <a:xfrm>
              <a:off x="3117707"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3"/>
              <a:stretch>
                <a:fillRect/>
              </a:stretch>
            </a:blipFill>
          </p:spPr>
          <p:txBody>
            <a:bodyPr/>
            <a:lstStyle/>
            <a:p>
              <a:endParaRPr lang="en-GB"/>
            </a:p>
          </p:txBody>
        </p:sp>
        <p:sp>
          <p:nvSpPr>
            <p:cNvPr id="64" name="TextBox 64"/>
            <p:cNvSpPr txBox="1"/>
            <p:nvPr/>
          </p:nvSpPr>
          <p:spPr>
            <a:xfrm>
              <a:off x="1670452" y="66496"/>
              <a:ext cx="6871415" cy="1111416"/>
            </a:xfrm>
            <a:prstGeom prst="rect">
              <a:avLst/>
            </a:prstGeom>
          </p:spPr>
          <p:txBody>
            <a:bodyPr wrap="square" lIns="0" tIns="0" rIns="0" bIns="0" rtlCol="0" anchor="t">
              <a:spAutoFit/>
            </a:bodyPr>
            <a:lstStyle/>
            <a:p>
              <a:pPr algn="ctr">
                <a:lnSpc>
                  <a:spcPts val="6511"/>
                </a:lnSpc>
              </a:pPr>
              <a:r>
                <a:rPr lang="en-US" sz="4651">
                  <a:solidFill>
                    <a:srgbClr val="4D3527"/>
                  </a:solidFill>
                  <a:latin typeface="#9Slide05 VL Fadilla"/>
                </a:rPr>
                <a:t>3.2. Khám phá văn bản</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barn(inVertical)">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barn(inVertical)">
                                      <p:cBhvr>
                                        <p:cTn id="39" dur="500"/>
                                        <p:tgtEl>
                                          <p:spTgt spid="55"/>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arn(inVertical)">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barn(inVertical)">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barn(inVertical)">
                                      <p:cBhvr>
                                        <p:cTn id="63" dur="500"/>
                                        <p:tgtEl>
                                          <p:spTgt spid="4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barn(inVertical)">
                                      <p:cBhvr>
                                        <p:cTn id="71" dur="500"/>
                                        <p:tgtEl>
                                          <p:spTgt spid="3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barn(inVertical)">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barn(inVertical)">
                                      <p:cBhvr>
                                        <p:cTn id="8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53" grpId="0"/>
      <p:bldP spid="54" grpId="0"/>
      <p:bldP spid="55" grpId="0"/>
      <p:bldP spid="56" grpId="0"/>
      <p:bldP spid="57" grpId="0"/>
      <p:bldP spid="58" grpId="0"/>
      <p:bldP spid="59"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7007788" y="7176417"/>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696389">
            <a:off x="15886335" y="-229783"/>
            <a:ext cx="3234867" cy="2397845"/>
          </a:xfrm>
          <a:custGeom>
            <a:avLst/>
            <a:gdLst/>
            <a:ahLst/>
            <a:cxnLst/>
            <a:rect l="l" t="t" r="r" b="b"/>
            <a:pathLst>
              <a:path w="3234867" h="2397845">
                <a:moveTo>
                  <a:pt x="0" y="0"/>
                </a:moveTo>
                <a:lnTo>
                  <a:pt x="3234868" y="0"/>
                </a:lnTo>
                <a:lnTo>
                  <a:pt x="3234868" y="2397845"/>
                </a:lnTo>
                <a:lnTo>
                  <a:pt x="0" y="2397845"/>
                </a:lnTo>
                <a:lnTo>
                  <a:pt x="0" y="0"/>
                </a:lnTo>
                <a:close/>
              </a:path>
            </a:pathLst>
          </a:custGeom>
          <a:blipFill>
            <a:blip r:embed="rId4"/>
            <a:stretch>
              <a:fillRect/>
            </a:stretch>
          </a:blipFill>
        </p:spPr>
        <p:txBody>
          <a:bodyPr/>
          <a:lstStyle/>
          <a:p>
            <a:endParaRPr lang="en-GB"/>
          </a:p>
        </p:txBody>
      </p:sp>
      <p:sp>
        <p:nvSpPr>
          <p:cNvPr id="5" name="Freeform 5"/>
          <p:cNvSpPr/>
          <p:nvPr/>
        </p:nvSpPr>
        <p:spPr>
          <a:xfrm rot="-10233247" flipH="1">
            <a:off x="7595032" y="8851236"/>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896986" flipH="1">
            <a:off x="-752062" y="-1203658"/>
            <a:ext cx="3234867" cy="2397845"/>
          </a:xfrm>
          <a:custGeom>
            <a:avLst/>
            <a:gdLst/>
            <a:ahLst/>
            <a:cxnLst/>
            <a:rect l="l" t="t" r="r" b="b"/>
            <a:pathLst>
              <a:path w="3234867" h="2397845">
                <a:moveTo>
                  <a:pt x="3234868" y="0"/>
                </a:moveTo>
                <a:lnTo>
                  <a:pt x="0" y="0"/>
                </a:lnTo>
                <a:lnTo>
                  <a:pt x="0" y="2397845"/>
                </a:lnTo>
                <a:lnTo>
                  <a:pt x="3234868" y="2397845"/>
                </a:lnTo>
                <a:lnTo>
                  <a:pt x="3234868" y="0"/>
                </a:lnTo>
                <a:close/>
              </a:path>
            </a:pathLst>
          </a:custGeom>
          <a:blipFill>
            <a:blip r:embed="rId4"/>
            <a:stretch>
              <a:fillRect/>
            </a:stretch>
          </a:blipFill>
        </p:spPr>
        <p:txBody>
          <a:bodyPr/>
          <a:lstStyle/>
          <a:p>
            <a:endParaRPr lang="en-GB"/>
          </a:p>
        </p:txBody>
      </p:sp>
      <p:pic>
        <p:nvPicPr>
          <p:cNvPr id="7" name="Picture 7"/>
          <p:cNvPicPr>
            <a:picLocks noChangeAspect="1"/>
          </p:cNvPicPr>
          <p:nvPr/>
        </p:nvPicPr>
        <p:blipFill>
          <a:blip r:embed="rId5"/>
          <a:srcRect/>
          <a:stretch>
            <a:fillRect/>
          </a:stretch>
        </p:blipFill>
        <p:spPr>
          <a:xfrm>
            <a:off x="15678198" y="7721802"/>
            <a:ext cx="2370744" cy="2240353"/>
          </a:xfrm>
          <a:prstGeom prst="rect">
            <a:avLst/>
          </a:prstGeom>
        </p:spPr>
      </p:pic>
      <p:sp>
        <p:nvSpPr>
          <p:cNvPr id="8" name="Freeform 8"/>
          <p:cNvSpPr/>
          <p:nvPr/>
        </p:nvSpPr>
        <p:spPr>
          <a:xfrm rot="-10233247" flipH="1">
            <a:off x="-1104399" y="784015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865372" y="1889372"/>
            <a:ext cx="16439211" cy="8265225"/>
            <a:chOff x="0" y="0"/>
            <a:chExt cx="6563691" cy="3300060"/>
          </a:xfrm>
        </p:grpSpPr>
        <p:sp>
          <p:nvSpPr>
            <p:cNvPr id="10" name="Freeform 10"/>
            <p:cNvSpPr/>
            <p:nvPr/>
          </p:nvSpPr>
          <p:spPr>
            <a:xfrm>
              <a:off x="0" y="0"/>
              <a:ext cx="6563691" cy="3300060"/>
            </a:xfrm>
            <a:custGeom>
              <a:avLst/>
              <a:gdLst/>
              <a:ahLst/>
              <a:cxnLst/>
              <a:rect l="l" t="t" r="r" b="b"/>
              <a:pathLst>
                <a:path w="6563691" h="3300060">
                  <a:moveTo>
                    <a:pt x="6593" y="0"/>
                  </a:moveTo>
                  <a:lnTo>
                    <a:pt x="6557097" y="0"/>
                  </a:lnTo>
                  <a:cubicBezTo>
                    <a:pt x="6560739" y="0"/>
                    <a:pt x="6563691" y="2952"/>
                    <a:pt x="6563691" y="6593"/>
                  </a:cubicBezTo>
                  <a:lnTo>
                    <a:pt x="6563691" y="3293467"/>
                  </a:lnTo>
                  <a:cubicBezTo>
                    <a:pt x="6563691" y="3297108"/>
                    <a:pt x="6560739" y="3300060"/>
                    <a:pt x="6557097" y="3300060"/>
                  </a:cubicBezTo>
                  <a:lnTo>
                    <a:pt x="6593" y="3300060"/>
                  </a:lnTo>
                  <a:cubicBezTo>
                    <a:pt x="2952" y="3300060"/>
                    <a:pt x="0" y="3297108"/>
                    <a:pt x="0" y="3293467"/>
                  </a:cubicBezTo>
                  <a:lnTo>
                    <a:pt x="0" y="6593"/>
                  </a:lnTo>
                  <a:cubicBezTo>
                    <a:pt x="0" y="2952"/>
                    <a:pt x="2952" y="0"/>
                    <a:pt x="6593" y="0"/>
                  </a:cubicBezTo>
                  <a:close/>
                </a:path>
              </a:pathLst>
            </a:custGeom>
            <a:solidFill>
              <a:srgbClr val="FAF0D6"/>
            </a:solidFill>
          </p:spPr>
          <p:txBody>
            <a:bodyPr/>
            <a:lstStyle/>
            <a:p>
              <a:endParaRPr lang="en-GB"/>
            </a:p>
          </p:txBody>
        </p:sp>
        <p:sp>
          <p:nvSpPr>
            <p:cNvPr id="11" name="TextBox 11"/>
            <p:cNvSpPr txBox="1"/>
            <p:nvPr/>
          </p:nvSpPr>
          <p:spPr>
            <a:xfrm>
              <a:off x="0" y="-76200"/>
              <a:ext cx="6563691" cy="3376260"/>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886772">
            <a:off x="479925" y="582828"/>
            <a:ext cx="2996533" cy="2030151"/>
          </a:xfrm>
          <a:custGeom>
            <a:avLst/>
            <a:gdLst/>
            <a:ahLst/>
            <a:cxnLst/>
            <a:rect l="l" t="t" r="r" b="b"/>
            <a:pathLst>
              <a:path w="2996533" h="2030151">
                <a:moveTo>
                  <a:pt x="0" y="0"/>
                </a:moveTo>
                <a:lnTo>
                  <a:pt x="2996533" y="0"/>
                </a:lnTo>
                <a:lnTo>
                  <a:pt x="2996533" y="2030150"/>
                </a:lnTo>
                <a:lnTo>
                  <a:pt x="0" y="20301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grpSp>
        <p:nvGrpSpPr>
          <p:cNvPr id="13" name="Group 13"/>
          <p:cNvGrpSpPr/>
          <p:nvPr/>
        </p:nvGrpSpPr>
        <p:grpSpPr>
          <a:xfrm>
            <a:off x="8525437" y="2429563"/>
            <a:ext cx="8138947" cy="1093239"/>
            <a:chOff x="0" y="0"/>
            <a:chExt cx="3249641" cy="436498"/>
          </a:xfrm>
        </p:grpSpPr>
        <p:sp>
          <p:nvSpPr>
            <p:cNvPr id="14" name="Freeform 14"/>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15" name="TextBox 15"/>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16" name="Group 16"/>
          <p:cNvGrpSpPr/>
          <p:nvPr/>
        </p:nvGrpSpPr>
        <p:grpSpPr>
          <a:xfrm>
            <a:off x="8525437" y="3865838"/>
            <a:ext cx="8138947" cy="1093239"/>
            <a:chOff x="0" y="0"/>
            <a:chExt cx="3249641" cy="436498"/>
          </a:xfrm>
        </p:grpSpPr>
        <p:sp>
          <p:nvSpPr>
            <p:cNvPr id="17" name="Freeform 17"/>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18" name="TextBox 18"/>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19" name="Group 19"/>
          <p:cNvGrpSpPr/>
          <p:nvPr/>
        </p:nvGrpSpPr>
        <p:grpSpPr>
          <a:xfrm>
            <a:off x="8525437" y="5242597"/>
            <a:ext cx="8138947" cy="1093239"/>
            <a:chOff x="0" y="0"/>
            <a:chExt cx="3249641" cy="436498"/>
          </a:xfrm>
        </p:grpSpPr>
        <p:sp>
          <p:nvSpPr>
            <p:cNvPr id="20" name="Freeform 20"/>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1" name="TextBox 21"/>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22" name="Group 22"/>
          <p:cNvGrpSpPr/>
          <p:nvPr/>
        </p:nvGrpSpPr>
        <p:grpSpPr>
          <a:xfrm>
            <a:off x="8525437" y="6738388"/>
            <a:ext cx="8138947" cy="1093239"/>
            <a:chOff x="0" y="0"/>
            <a:chExt cx="3249641" cy="436498"/>
          </a:xfrm>
        </p:grpSpPr>
        <p:sp>
          <p:nvSpPr>
            <p:cNvPr id="23" name="Freeform 23"/>
            <p:cNvSpPr/>
            <p:nvPr/>
          </p:nvSpPr>
          <p:spPr>
            <a:xfrm>
              <a:off x="0" y="0"/>
              <a:ext cx="3249641" cy="436498"/>
            </a:xfrm>
            <a:custGeom>
              <a:avLst/>
              <a:gdLst/>
              <a:ahLst/>
              <a:cxnLst/>
              <a:rect l="l" t="t" r="r" b="b"/>
              <a:pathLst>
                <a:path w="3249641" h="436498">
                  <a:moveTo>
                    <a:pt x="13317" y="0"/>
                  </a:moveTo>
                  <a:lnTo>
                    <a:pt x="3236324" y="0"/>
                  </a:lnTo>
                  <a:cubicBezTo>
                    <a:pt x="3239856" y="0"/>
                    <a:pt x="3243243" y="1403"/>
                    <a:pt x="3245740" y="3900"/>
                  </a:cubicBezTo>
                  <a:cubicBezTo>
                    <a:pt x="3248238" y="6398"/>
                    <a:pt x="3249641" y="9785"/>
                    <a:pt x="3249641" y="13317"/>
                  </a:cubicBezTo>
                  <a:lnTo>
                    <a:pt x="3249641" y="423181"/>
                  </a:lnTo>
                  <a:cubicBezTo>
                    <a:pt x="3249641" y="426713"/>
                    <a:pt x="3248238" y="430100"/>
                    <a:pt x="3245740" y="432597"/>
                  </a:cubicBezTo>
                  <a:cubicBezTo>
                    <a:pt x="3243243" y="435095"/>
                    <a:pt x="3239856" y="436498"/>
                    <a:pt x="3236324" y="436498"/>
                  </a:cubicBezTo>
                  <a:lnTo>
                    <a:pt x="13317" y="436498"/>
                  </a:lnTo>
                  <a:cubicBezTo>
                    <a:pt x="9785" y="436498"/>
                    <a:pt x="6398" y="435095"/>
                    <a:pt x="3900" y="432597"/>
                  </a:cubicBezTo>
                  <a:cubicBezTo>
                    <a:pt x="1403" y="430100"/>
                    <a:pt x="0" y="426713"/>
                    <a:pt x="0" y="423181"/>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4" name="TextBox 24"/>
            <p:cNvSpPr txBox="1"/>
            <p:nvPr/>
          </p:nvSpPr>
          <p:spPr>
            <a:xfrm>
              <a:off x="0" y="-76200"/>
              <a:ext cx="3249641" cy="512698"/>
            </a:xfrm>
            <a:prstGeom prst="rect">
              <a:avLst/>
            </a:prstGeom>
          </p:spPr>
          <p:txBody>
            <a:bodyPr lIns="50800" tIns="50800" rIns="50800" bIns="50800" rtlCol="0" anchor="ctr"/>
            <a:lstStyle/>
            <a:p>
              <a:pPr algn="ctr">
                <a:lnSpc>
                  <a:spcPts val="2799"/>
                </a:lnSpc>
              </a:pPr>
              <a:endParaRPr/>
            </a:p>
          </p:txBody>
        </p:sp>
      </p:grpSp>
      <p:grpSp>
        <p:nvGrpSpPr>
          <p:cNvPr id="25" name="Group 25"/>
          <p:cNvGrpSpPr/>
          <p:nvPr/>
        </p:nvGrpSpPr>
        <p:grpSpPr>
          <a:xfrm>
            <a:off x="8525437" y="8174663"/>
            <a:ext cx="8138947" cy="1787493"/>
            <a:chOff x="0" y="0"/>
            <a:chExt cx="3249641" cy="713693"/>
          </a:xfrm>
        </p:grpSpPr>
        <p:sp>
          <p:nvSpPr>
            <p:cNvPr id="26" name="Freeform 26"/>
            <p:cNvSpPr/>
            <p:nvPr/>
          </p:nvSpPr>
          <p:spPr>
            <a:xfrm>
              <a:off x="0" y="0"/>
              <a:ext cx="3249641" cy="713693"/>
            </a:xfrm>
            <a:custGeom>
              <a:avLst/>
              <a:gdLst/>
              <a:ahLst/>
              <a:cxnLst/>
              <a:rect l="l" t="t" r="r" b="b"/>
              <a:pathLst>
                <a:path w="3249641" h="713693">
                  <a:moveTo>
                    <a:pt x="13317" y="0"/>
                  </a:moveTo>
                  <a:lnTo>
                    <a:pt x="3236324" y="0"/>
                  </a:lnTo>
                  <a:cubicBezTo>
                    <a:pt x="3239856" y="0"/>
                    <a:pt x="3243243" y="1403"/>
                    <a:pt x="3245740" y="3900"/>
                  </a:cubicBezTo>
                  <a:cubicBezTo>
                    <a:pt x="3248238" y="6398"/>
                    <a:pt x="3249641" y="9785"/>
                    <a:pt x="3249641" y="13317"/>
                  </a:cubicBezTo>
                  <a:lnTo>
                    <a:pt x="3249641" y="700376"/>
                  </a:lnTo>
                  <a:cubicBezTo>
                    <a:pt x="3249641" y="703908"/>
                    <a:pt x="3248238" y="707295"/>
                    <a:pt x="3245740" y="709792"/>
                  </a:cubicBezTo>
                  <a:cubicBezTo>
                    <a:pt x="3243243" y="712290"/>
                    <a:pt x="3239856" y="713693"/>
                    <a:pt x="3236324" y="713693"/>
                  </a:cubicBezTo>
                  <a:lnTo>
                    <a:pt x="13317" y="713693"/>
                  </a:lnTo>
                  <a:cubicBezTo>
                    <a:pt x="9785" y="713693"/>
                    <a:pt x="6398" y="712290"/>
                    <a:pt x="3900" y="709792"/>
                  </a:cubicBezTo>
                  <a:cubicBezTo>
                    <a:pt x="1403" y="707295"/>
                    <a:pt x="0" y="703908"/>
                    <a:pt x="0" y="700376"/>
                  </a:cubicBezTo>
                  <a:lnTo>
                    <a:pt x="0" y="13317"/>
                  </a:lnTo>
                  <a:cubicBezTo>
                    <a:pt x="0" y="9785"/>
                    <a:pt x="1403" y="6398"/>
                    <a:pt x="3900" y="3900"/>
                  </a:cubicBezTo>
                  <a:cubicBezTo>
                    <a:pt x="6398" y="1403"/>
                    <a:pt x="9785" y="0"/>
                    <a:pt x="13317" y="0"/>
                  </a:cubicBezTo>
                  <a:close/>
                </a:path>
              </a:pathLst>
            </a:custGeom>
            <a:solidFill>
              <a:srgbClr val="F1DCD7"/>
            </a:solidFill>
          </p:spPr>
          <p:txBody>
            <a:bodyPr/>
            <a:lstStyle/>
            <a:p>
              <a:endParaRPr lang="en-GB"/>
            </a:p>
          </p:txBody>
        </p:sp>
        <p:sp>
          <p:nvSpPr>
            <p:cNvPr id="27" name="TextBox 27"/>
            <p:cNvSpPr txBox="1"/>
            <p:nvPr/>
          </p:nvSpPr>
          <p:spPr>
            <a:xfrm>
              <a:off x="0" y="-76200"/>
              <a:ext cx="3249641" cy="789893"/>
            </a:xfrm>
            <a:prstGeom prst="rect">
              <a:avLst/>
            </a:prstGeom>
          </p:spPr>
          <p:txBody>
            <a:bodyPr lIns="50800" tIns="50800" rIns="50800" bIns="50800" rtlCol="0" anchor="ctr"/>
            <a:lstStyle/>
            <a:p>
              <a:pPr algn="ctr">
                <a:lnSpc>
                  <a:spcPts val="2799"/>
                </a:lnSpc>
              </a:pPr>
              <a:endParaRPr/>
            </a:p>
          </p:txBody>
        </p:sp>
      </p:grpSp>
      <p:sp>
        <p:nvSpPr>
          <p:cNvPr id="28" name="Freeform 28"/>
          <p:cNvSpPr/>
          <p:nvPr/>
        </p:nvSpPr>
        <p:spPr>
          <a:xfrm>
            <a:off x="1013184" y="5420042"/>
            <a:ext cx="7512253" cy="4083934"/>
          </a:xfrm>
          <a:custGeom>
            <a:avLst/>
            <a:gdLst/>
            <a:ahLst/>
            <a:cxnLst/>
            <a:rect l="l" t="t" r="r" b="b"/>
            <a:pathLst>
              <a:path w="7512253" h="4083934">
                <a:moveTo>
                  <a:pt x="0" y="0"/>
                </a:moveTo>
                <a:lnTo>
                  <a:pt x="7512253" y="0"/>
                </a:lnTo>
                <a:lnTo>
                  <a:pt x="7512253" y="4083934"/>
                </a:lnTo>
                <a:lnTo>
                  <a:pt x="0" y="40839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29" name="Freeform 29"/>
          <p:cNvSpPr/>
          <p:nvPr/>
        </p:nvSpPr>
        <p:spPr>
          <a:xfrm>
            <a:off x="1112449" y="3405057"/>
            <a:ext cx="7412988" cy="4029970"/>
          </a:xfrm>
          <a:custGeom>
            <a:avLst/>
            <a:gdLst/>
            <a:ahLst/>
            <a:cxnLst/>
            <a:rect l="l" t="t" r="r" b="b"/>
            <a:pathLst>
              <a:path w="7412988" h="4029970">
                <a:moveTo>
                  <a:pt x="0" y="0"/>
                </a:moveTo>
                <a:lnTo>
                  <a:pt x="7412988" y="0"/>
                </a:lnTo>
                <a:lnTo>
                  <a:pt x="7412988" y="4029970"/>
                </a:lnTo>
                <a:lnTo>
                  <a:pt x="0" y="40299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30" name="Group 30"/>
          <p:cNvGrpSpPr/>
          <p:nvPr/>
        </p:nvGrpSpPr>
        <p:grpSpPr>
          <a:xfrm>
            <a:off x="1112449" y="4745526"/>
            <a:ext cx="7242257" cy="4512774"/>
            <a:chOff x="0" y="0"/>
            <a:chExt cx="1907426" cy="1188549"/>
          </a:xfrm>
        </p:grpSpPr>
        <p:sp>
          <p:nvSpPr>
            <p:cNvPr id="31" name="Freeform 31"/>
            <p:cNvSpPr/>
            <p:nvPr/>
          </p:nvSpPr>
          <p:spPr>
            <a:xfrm>
              <a:off x="0" y="0"/>
              <a:ext cx="1907426" cy="1188549"/>
            </a:xfrm>
            <a:custGeom>
              <a:avLst/>
              <a:gdLst/>
              <a:ahLst/>
              <a:cxnLst/>
              <a:rect l="l" t="t" r="r" b="b"/>
              <a:pathLst>
                <a:path w="1907426" h="1188549">
                  <a:moveTo>
                    <a:pt x="54519" y="0"/>
                  </a:moveTo>
                  <a:lnTo>
                    <a:pt x="1852907" y="0"/>
                  </a:lnTo>
                  <a:cubicBezTo>
                    <a:pt x="1867366" y="0"/>
                    <a:pt x="1881233" y="5744"/>
                    <a:pt x="1891458" y="15968"/>
                  </a:cubicBezTo>
                  <a:cubicBezTo>
                    <a:pt x="1901682" y="26192"/>
                    <a:pt x="1907426" y="40059"/>
                    <a:pt x="1907426" y="54519"/>
                  </a:cubicBezTo>
                  <a:lnTo>
                    <a:pt x="1907426" y="1134031"/>
                  </a:lnTo>
                  <a:cubicBezTo>
                    <a:pt x="1907426" y="1148490"/>
                    <a:pt x="1901682" y="1162357"/>
                    <a:pt x="1891458" y="1172581"/>
                  </a:cubicBezTo>
                  <a:cubicBezTo>
                    <a:pt x="1881233" y="1182806"/>
                    <a:pt x="1867366" y="1188549"/>
                    <a:pt x="1852907" y="1188549"/>
                  </a:cubicBezTo>
                  <a:lnTo>
                    <a:pt x="54519" y="1188549"/>
                  </a:lnTo>
                  <a:cubicBezTo>
                    <a:pt x="40059" y="1188549"/>
                    <a:pt x="26192" y="1182806"/>
                    <a:pt x="15968" y="1172581"/>
                  </a:cubicBezTo>
                  <a:cubicBezTo>
                    <a:pt x="5744" y="1162357"/>
                    <a:pt x="0" y="1148490"/>
                    <a:pt x="0" y="1134031"/>
                  </a:cubicBezTo>
                  <a:lnTo>
                    <a:pt x="0" y="54519"/>
                  </a:lnTo>
                  <a:cubicBezTo>
                    <a:pt x="0" y="40059"/>
                    <a:pt x="5744" y="26192"/>
                    <a:pt x="15968" y="15968"/>
                  </a:cubicBezTo>
                  <a:cubicBezTo>
                    <a:pt x="26192" y="5744"/>
                    <a:pt x="40059" y="0"/>
                    <a:pt x="54519" y="0"/>
                  </a:cubicBezTo>
                  <a:close/>
                </a:path>
              </a:pathLst>
            </a:custGeom>
            <a:solidFill>
              <a:srgbClr val="FFCECD"/>
            </a:solidFill>
          </p:spPr>
          <p:txBody>
            <a:bodyPr/>
            <a:lstStyle/>
            <a:p>
              <a:endParaRPr lang="en-GB"/>
            </a:p>
          </p:txBody>
        </p:sp>
        <p:sp>
          <p:nvSpPr>
            <p:cNvPr id="32" name="TextBox 32"/>
            <p:cNvSpPr txBox="1"/>
            <p:nvPr/>
          </p:nvSpPr>
          <p:spPr>
            <a:xfrm>
              <a:off x="0" y="-76200"/>
              <a:ext cx="1907426" cy="1264749"/>
            </a:xfrm>
            <a:prstGeom prst="rect">
              <a:avLst/>
            </a:prstGeom>
          </p:spPr>
          <p:txBody>
            <a:bodyPr lIns="50800" tIns="50800" rIns="50800" bIns="50800" rtlCol="0" anchor="ctr"/>
            <a:lstStyle/>
            <a:p>
              <a:pPr algn="ctr">
                <a:lnSpc>
                  <a:spcPts val="2799"/>
                </a:lnSpc>
              </a:pPr>
              <a:endParaRPr/>
            </a:p>
          </p:txBody>
        </p:sp>
      </p:grpSp>
      <p:sp>
        <p:nvSpPr>
          <p:cNvPr id="33" name="TextBox 33"/>
          <p:cNvSpPr txBox="1"/>
          <p:nvPr/>
        </p:nvSpPr>
        <p:spPr>
          <a:xfrm rot="-1019177">
            <a:off x="994183" y="1185981"/>
            <a:ext cx="2131322" cy="1200106"/>
          </a:xfrm>
          <a:prstGeom prst="rect">
            <a:avLst/>
          </a:prstGeom>
        </p:spPr>
        <p:txBody>
          <a:bodyPr lIns="0" tIns="0" rIns="0" bIns="0" rtlCol="0" anchor="t">
            <a:spAutoFit/>
          </a:bodyPr>
          <a:lstStyle/>
          <a:p>
            <a:pPr algn="ctr">
              <a:lnSpc>
                <a:spcPts val="4799"/>
              </a:lnSpc>
            </a:pPr>
            <a:r>
              <a:rPr lang="en-US" sz="3999">
                <a:solidFill>
                  <a:srgbClr val="351304"/>
                </a:solidFill>
                <a:latin typeface="Roboto Condensed Bold"/>
              </a:rPr>
              <a:t>Bố cục của bài</a:t>
            </a:r>
          </a:p>
        </p:txBody>
      </p:sp>
      <p:sp>
        <p:nvSpPr>
          <p:cNvPr id="34" name="TextBox 34"/>
          <p:cNvSpPr txBox="1"/>
          <p:nvPr/>
        </p:nvSpPr>
        <p:spPr>
          <a:xfrm>
            <a:off x="9157926" y="2560909"/>
            <a:ext cx="6872659" cy="962025"/>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Giới thiệu bài thơ </a:t>
            </a:r>
            <a:r>
              <a:rPr lang="en-US" sz="3500">
                <a:solidFill>
                  <a:srgbClr val="351304"/>
                </a:solidFill>
                <a:latin typeface="Roboto Condensed Italics"/>
              </a:rPr>
              <a:t>Cảnh khuya</a:t>
            </a:r>
            <a:r>
              <a:rPr lang="en-US" sz="3500">
                <a:solidFill>
                  <a:srgbClr val="351304"/>
                </a:solidFill>
                <a:latin typeface="Roboto Condensed"/>
              </a:rPr>
              <a:t> (xuất xứ, ấn tượng chung)</a:t>
            </a:r>
          </a:p>
        </p:txBody>
      </p:sp>
      <p:sp>
        <p:nvSpPr>
          <p:cNvPr id="35" name="TextBox 35"/>
          <p:cNvSpPr txBox="1"/>
          <p:nvPr/>
        </p:nvSpPr>
        <p:spPr>
          <a:xfrm>
            <a:off x="8836278" y="4121009"/>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tiếng suối (câu thơ thứ nhất)</a:t>
            </a:r>
          </a:p>
          <a:p>
            <a:pPr algn="ctr">
              <a:lnSpc>
                <a:spcPts val="3675"/>
              </a:lnSpc>
            </a:pPr>
            <a:endParaRPr lang="en-US" sz="3500">
              <a:solidFill>
                <a:srgbClr val="351304"/>
              </a:solidFill>
              <a:latin typeface="Roboto Condensed"/>
            </a:endParaRPr>
          </a:p>
        </p:txBody>
      </p:sp>
      <p:sp>
        <p:nvSpPr>
          <p:cNvPr id="36" name="TextBox 36"/>
          <p:cNvSpPr txBox="1"/>
          <p:nvPr/>
        </p:nvSpPr>
        <p:spPr>
          <a:xfrm>
            <a:off x="8836278" y="5389831"/>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trăng, cây và hoa </a:t>
            </a:r>
          </a:p>
          <a:p>
            <a:pPr algn="ctr">
              <a:lnSpc>
                <a:spcPts val="3675"/>
              </a:lnSpc>
            </a:pPr>
            <a:r>
              <a:rPr lang="en-US" sz="3500">
                <a:solidFill>
                  <a:srgbClr val="351304"/>
                </a:solidFill>
                <a:latin typeface="Roboto Condensed"/>
              </a:rPr>
              <a:t>(câu thơ thứ hai)</a:t>
            </a:r>
          </a:p>
        </p:txBody>
      </p:sp>
      <p:sp>
        <p:nvSpPr>
          <p:cNvPr id="37" name="TextBox 37"/>
          <p:cNvSpPr txBox="1"/>
          <p:nvPr/>
        </p:nvSpPr>
        <p:spPr>
          <a:xfrm>
            <a:off x="8836933" y="6951799"/>
            <a:ext cx="7515956" cy="961893"/>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a:rPr>
              <a:t>Vẻ đẹp của hình ảnh người chưa ngủ</a:t>
            </a:r>
          </a:p>
          <a:p>
            <a:pPr algn="ctr">
              <a:lnSpc>
                <a:spcPts val="3675"/>
              </a:lnSpc>
            </a:pPr>
            <a:r>
              <a:rPr lang="en-US" sz="3500">
                <a:solidFill>
                  <a:srgbClr val="351304"/>
                </a:solidFill>
                <a:latin typeface="Roboto Condensed"/>
              </a:rPr>
              <a:t> (câu thơ thứ ba, tư)</a:t>
            </a:r>
          </a:p>
        </p:txBody>
      </p:sp>
      <p:sp>
        <p:nvSpPr>
          <p:cNvPr id="38" name="TextBox 38"/>
          <p:cNvSpPr txBox="1"/>
          <p:nvPr/>
        </p:nvSpPr>
        <p:spPr>
          <a:xfrm>
            <a:off x="8723968" y="8391789"/>
            <a:ext cx="7740576" cy="1428552"/>
          </a:xfrm>
          <a:prstGeom prst="rect">
            <a:avLst/>
          </a:prstGeom>
        </p:spPr>
        <p:txBody>
          <a:bodyPr lIns="0" tIns="0" rIns="0" bIns="0" rtlCol="0" anchor="t">
            <a:spAutoFit/>
          </a:bodyPr>
          <a:lstStyle/>
          <a:p>
            <a:pPr algn="just">
              <a:lnSpc>
                <a:spcPts val="3675"/>
              </a:lnSpc>
            </a:pPr>
            <a:r>
              <a:rPr lang="en-US" sz="3500">
                <a:solidFill>
                  <a:srgbClr val="351304"/>
                </a:solidFill>
                <a:latin typeface="Roboto Condensed"/>
              </a:rPr>
              <a:t>Khái quát về hình ảnh thiên nhiên và con người trong bài thơ, qua đó làm nổi bật phong cách Hồ Chí Minh.</a:t>
            </a:r>
          </a:p>
        </p:txBody>
      </p:sp>
      <p:sp>
        <p:nvSpPr>
          <p:cNvPr id="39" name="TextBox 39"/>
          <p:cNvSpPr txBox="1"/>
          <p:nvPr/>
        </p:nvSpPr>
        <p:spPr>
          <a:xfrm>
            <a:off x="1428466" y="4931217"/>
            <a:ext cx="6491189" cy="4155798"/>
          </a:xfrm>
          <a:prstGeom prst="rect">
            <a:avLst/>
          </a:prstGeom>
        </p:spPr>
        <p:txBody>
          <a:bodyPr lIns="0" tIns="0" rIns="0" bIns="0" rtlCol="0" anchor="t">
            <a:spAutoFit/>
          </a:bodyPr>
          <a:lstStyle/>
          <a:p>
            <a:pPr marL="818502" lvl="1" indent="-409251" algn="just">
              <a:lnSpc>
                <a:spcPts val="4738"/>
              </a:lnSpc>
              <a:buFont typeface="Arial"/>
              <a:buChar char="•"/>
            </a:pPr>
            <a:r>
              <a:rPr lang="en-US" sz="3791">
                <a:solidFill>
                  <a:srgbClr val="351304"/>
                </a:solidFill>
                <a:latin typeface="Roboto Condensed Bold"/>
              </a:rPr>
              <a:t>Tiến trình phân tích bài thơ:</a:t>
            </a:r>
            <a:r>
              <a:rPr lang="en-US" sz="3791">
                <a:solidFill>
                  <a:srgbClr val="351304"/>
                </a:solidFill>
                <a:latin typeface="Roboto Condensed"/>
              </a:rPr>
              <a:t> bám sát lần lượt các câu thơ trong bài thơ “Cảnh khuya”</a:t>
            </a:r>
          </a:p>
          <a:p>
            <a:pPr marL="818502" lvl="1" indent="-409251" algn="just">
              <a:lnSpc>
                <a:spcPts val="4738"/>
              </a:lnSpc>
              <a:buFont typeface="Arial"/>
              <a:buChar char="•"/>
            </a:pPr>
            <a:r>
              <a:rPr lang="en-US" sz="3791">
                <a:solidFill>
                  <a:srgbClr val="351304"/>
                </a:solidFill>
                <a:latin typeface="Roboto Condensed"/>
              </a:rPr>
              <a:t>Nội dung của từng phần đã cho thấy </a:t>
            </a:r>
            <a:r>
              <a:rPr lang="en-US" sz="3791">
                <a:solidFill>
                  <a:srgbClr val="351304"/>
                </a:solidFill>
                <a:latin typeface="Roboto Condensed Bold"/>
              </a:rPr>
              <a:t>tính kết nối logic</a:t>
            </a:r>
            <a:r>
              <a:rPr lang="en-US" sz="3791">
                <a:solidFill>
                  <a:srgbClr val="351304"/>
                </a:solidFill>
                <a:latin typeface="Roboto Condensed"/>
              </a:rPr>
              <a:t> để tạo nên một bài nghị luận văn học hoàn chỉnh.</a:t>
            </a:r>
          </a:p>
        </p:txBody>
      </p:sp>
      <p:sp>
        <p:nvSpPr>
          <p:cNvPr id="40" name="TextBox 40"/>
          <p:cNvSpPr txBox="1"/>
          <p:nvPr/>
        </p:nvSpPr>
        <p:spPr>
          <a:xfrm>
            <a:off x="1628044" y="4087671"/>
            <a:ext cx="6398730" cy="495234"/>
          </a:xfrm>
          <a:prstGeom prst="rect">
            <a:avLst/>
          </a:prstGeom>
        </p:spPr>
        <p:txBody>
          <a:bodyPr lIns="0" tIns="0" rIns="0" bIns="0" rtlCol="0" anchor="t">
            <a:spAutoFit/>
          </a:bodyPr>
          <a:lstStyle/>
          <a:p>
            <a:pPr algn="ctr">
              <a:lnSpc>
                <a:spcPts val="3675"/>
              </a:lnSpc>
            </a:pPr>
            <a:r>
              <a:rPr lang="en-US" sz="3500">
                <a:solidFill>
                  <a:srgbClr val="351304"/>
                </a:solidFill>
                <a:latin typeface="Roboto Condensed Bold"/>
              </a:rPr>
              <a:t>NHẬN XÉT</a:t>
            </a:r>
          </a:p>
        </p:txBody>
      </p:sp>
      <p:sp>
        <p:nvSpPr>
          <p:cNvPr id="41" name="Freeform 41"/>
          <p:cNvSpPr/>
          <p:nvPr/>
        </p:nvSpPr>
        <p:spPr>
          <a:xfrm flipH="1">
            <a:off x="10416943" y="234203"/>
            <a:ext cx="2663825" cy="1495072"/>
          </a:xfrm>
          <a:custGeom>
            <a:avLst/>
            <a:gdLst/>
            <a:ahLst/>
            <a:cxnLst/>
            <a:rect l="l" t="t" r="r" b="b"/>
            <a:pathLst>
              <a:path w="2663825" h="1495072">
                <a:moveTo>
                  <a:pt x="2663824" y="0"/>
                </a:moveTo>
                <a:lnTo>
                  <a:pt x="0" y="0"/>
                </a:lnTo>
                <a:lnTo>
                  <a:pt x="0" y="1495072"/>
                </a:lnTo>
                <a:lnTo>
                  <a:pt x="2663824" y="1495072"/>
                </a:lnTo>
                <a:lnTo>
                  <a:pt x="2663824" y="0"/>
                </a:lnTo>
                <a:close/>
              </a:path>
            </a:pathLst>
          </a:custGeom>
          <a:blipFill>
            <a:blip r:embed="rId10"/>
            <a:stretch>
              <a:fillRect/>
            </a:stretch>
          </a:blipFill>
        </p:spPr>
        <p:txBody>
          <a:bodyPr/>
          <a:lstStyle/>
          <a:p>
            <a:endParaRPr lang="en-GB"/>
          </a:p>
        </p:txBody>
      </p:sp>
      <p:grpSp>
        <p:nvGrpSpPr>
          <p:cNvPr id="42" name="Group 42"/>
          <p:cNvGrpSpPr/>
          <p:nvPr/>
        </p:nvGrpSpPr>
        <p:grpSpPr>
          <a:xfrm>
            <a:off x="5629518" y="234203"/>
            <a:ext cx="6071884" cy="1495072"/>
            <a:chOff x="0" y="0"/>
            <a:chExt cx="8095846" cy="1993429"/>
          </a:xfrm>
        </p:grpSpPr>
        <p:sp>
          <p:nvSpPr>
            <p:cNvPr id="43" name="Freeform 43"/>
            <p:cNvSpPr/>
            <p:nvPr/>
          </p:nvSpPr>
          <p:spPr>
            <a:xfrm>
              <a:off x="0"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10"/>
              <a:stretch>
                <a:fillRect/>
              </a:stretch>
            </a:blipFill>
          </p:spPr>
          <p:txBody>
            <a:bodyPr/>
            <a:lstStyle/>
            <a:p>
              <a:endParaRPr lang="en-GB"/>
            </a:p>
          </p:txBody>
        </p:sp>
        <p:sp>
          <p:nvSpPr>
            <p:cNvPr id="44" name="Freeform 44"/>
            <p:cNvSpPr/>
            <p:nvPr/>
          </p:nvSpPr>
          <p:spPr>
            <a:xfrm>
              <a:off x="3117707"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10"/>
              <a:stretch>
                <a:fillRect/>
              </a:stretch>
            </a:blipFill>
          </p:spPr>
          <p:txBody>
            <a:bodyPr/>
            <a:lstStyle/>
            <a:p>
              <a:endParaRPr lang="en-GB"/>
            </a:p>
          </p:txBody>
        </p:sp>
        <p:sp>
          <p:nvSpPr>
            <p:cNvPr id="45" name="TextBox 45"/>
            <p:cNvSpPr txBox="1"/>
            <p:nvPr/>
          </p:nvSpPr>
          <p:spPr>
            <a:xfrm>
              <a:off x="1670452" y="66496"/>
              <a:ext cx="6425394" cy="1006687"/>
            </a:xfrm>
            <a:prstGeom prst="rect">
              <a:avLst/>
            </a:prstGeom>
          </p:spPr>
          <p:txBody>
            <a:bodyPr lIns="0" tIns="0" rIns="0" bIns="0" rtlCol="0" anchor="t">
              <a:spAutoFit/>
            </a:bodyPr>
            <a:lstStyle/>
            <a:p>
              <a:pPr algn="ctr">
                <a:lnSpc>
                  <a:spcPts val="6160"/>
                </a:lnSpc>
              </a:pPr>
              <a:r>
                <a:rPr lang="en-US" sz="4400">
                  <a:solidFill>
                    <a:srgbClr val="4D3527"/>
                  </a:solidFill>
                  <a:latin typeface="#9Slide05 VL Fadilla"/>
                </a:rPr>
                <a:t>3.2. Khám phá văn bản</a:t>
              </a:r>
            </a:p>
          </p:txBody>
        </p:sp>
      </p:grpSp>
      <p:sp>
        <p:nvSpPr>
          <p:cNvPr id="47" name="Freeform 47"/>
          <p:cNvSpPr/>
          <p:nvPr/>
        </p:nvSpPr>
        <p:spPr>
          <a:xfrm>
            <a:off x="2052296" y="3100204"/>
            <a:ext cx="1370105" cy="1645323"/>
          </a:xfrm>
          <a:custGeom>
            <a:avLst/>
            <a:gdLst/>
            <a:ahLst/>
            <a:cxnLst/>
            <a:rect l="l" t="t" r="r" b="b"/>
            <a:pathLst>
              <a:path w="1370105" h="1645323">
                <a:moveTo>
                  <a:pt x="0" y="0"/>
                </a:moveTo>
                <a:lnTo>
                  <a:pt x="1370105" y="0"/>
                </a:lnTo>
                <a:lnTo>
                  <a:pt x="1370105" y="1645322"/>
                </a:lnTo>
                <a:lnTo>
                  <a:pt x="0" y="16453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5418376" y="561846"/>
            <a:ext cx="7451249" cy="1495072"/>
            <a:chOff x="0" y="0"/>
            <a:chExt cx="9934998" cy="1993429"/>
          </a:xfrm>
        </p:grpSpPr>
        <p:sp>
          <p:nvSpPr>
            <p:cNvPr id="10" name="Freeform 10"/>
            <p:cNvSpPr/>
            <p:nvPr/>
          </p:nvSpPr>
          <p:spPr>
            <a:xfrm flipH="1">
              <a:off x="6383232" y="0"/>
              <a:ext cx="3551766" cy="1993429"/>
            </a:xfrm>
            <a:custGeom>
              <a:avLst/>
              <a:gdLst/>
              <a:ahLst/>
              <a:cxnLst/>
              <a:rect l="l" t="t" r="r" b="b"/>
              <a:pathLst>
                <a:path w="3551766" h="1993429">
                  <a:moveTo>
                    <a:pt x="3551766" y="0"/>
                  </a:moveTo>
                  <a:lnTo>
                    <a:pt x="0" y="0"/>
                  </a:lnTo>
                  <a:lnTo>
                    <a:pt x="0" y="1993429"/>
                  </a:lnTo>
                  <a:lnTo>
                    <a:pt x="3551766" y="1993429"/>
                  </a:lnTo>
                  <a:lnTo>
                    <a:pt x="3551766" y="0"/>
                  </a:lnTo>
                  <a:close/>
                </a:path>
              </a:pathLst>
            </a:custGeom>
            <a:blipFill>
              <a:blip r:embed="rId7"/>
              <a:stretch>
                <a:fillRect/>
              </a:stretch>
            </a:blipFill>
          </p:spPr>
          <p:txBody>
            <a:bodyPr/>
            <a:lstStyle/>
            <a:p>
              <a:endParaRPr lang="en-GB"/>
            </a:p>
          </p:txBody>
        </p:sp>
        <p:sp>
          <p:nvSpPr>
            <p:cNvPr id="11" name="Freeform 11"/>
            <p:cNvSpPr/>
            <p:nvPr/>
          </p:nvSpPr>
          <p:spPr>
            <a:xfrm>
              <a:off x="0"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7"/>
              <a:stretch>
                <a:fillRect/>
              </a:stretch>
            </a:blipFill>
          </p:spPr>
          <p:txBody>
            <a:bodyPr/>
            <a:lstStyle/>
            <a:p>
              <a:endParaRPr lang="en-GB"/>
            </a:p>
          </p:txBody>
        </p:sp>
        <p:sp>
          <p:nvSpPr>
            <p:cNvPr id="12" name="Freeform 12"/>
            <p:cNvSpPr/>
            <p:nvPr/>
          </p:nvSpPr>
          <p:spPr>
            <a:xfrm>
              <a:off x="3117707" y="0"/>
              <a:ext cx="3551766" cy="1993429"/>
            </a:xfrm>
            <a:custGeom>
              <a:avLst/>
              <a:gdLst/>
              <a:ahLst/>
              <a:cxnLst/>
              <a:rect l="l" t="t" r="r" b="b"/>
              <a:pathLst>
                <a:path w="3551766" h="1993429">
                  <a:moveTo>
                    <a:pt x="0" y="0"/>
                  </a:moveTo>
                  <a:lnTo>
                    <a:pt x="3551766" y="0"/>
                  </a:lnTo>
                  <a:lnTo>
                    <a:pt x="3551766" y="1993429"/>
                  </a:lnTo>
                  <a:lnTo>
                    <a:pt x="0" y="1993429"/>
                  </a:lnTo>
                  <a:lnTo>
                    <a:pt x="0" y="0"/>
                  </a:lnTo>
                  <a:close/>
                </a:path>
              </a:pathLst>
            </a:custGeom>
            <a:blipFill>
              <a:blip r:embed="rId7"/>
              <a:stretch>
                <a:fillRect/>
              </a:stretch>
            </a:blipFill>
          </p:spPr>
          <p:txBody>
            <a:bodyPr/>
            <a:lstStyle/>
            <a:p>
              <a:endParaRPr lang="en-GB"/>
            </a:p>
          </p:txBody>
        </p:sp>
        <p:sp>
          <p:nvSpPr>
            <p:cNvPr id="13" name="TextBox 13"/>
            <p:cNvSpPr txBox="1"/>
            <p:nvPr/>
          </p:nvSpPr>
          <p:spPr>
            <a:xfrm>
              <a:off x="801899" y="66496"/>
              <a:ext cx="7293948" cy="1111416"/>
            </a:xfrm>
            <a:prstGeom prst="rect">
              <a:avLst/>
            </a:prstGeom>
          </p:spPr>
          <p:txBody>
            <a:bodyPr wrap="square" lIns="0" tIns="0" rIns="0" bIns="0" rtlCol="0" anchor="t">
              <a:spAutoFit/>
            </a:bodyPr>
            <a:lstStyle/>
            <a:p>
              <a:pPr algn="ctr">
                <a:lnSpc>
                  <a:spcPts val="6511"/>
                </a:lnSpc>
              </a:pPr>
              <a:r>
                <a:rPr lang="en-US" sz="4651">
                  <a:solidFill>
                    <a:srgbClr val="4D3527"/>
                  </a:solidFill>
                  <a:latin typeface="#9Slide05 VL Fadilla"/>
                </a:rPr>
                <a:t>3.2. Khám phá văn bản</a:t>
              </a:r>
            </a:p>
          </p:txBody>
        </p:sp>
      </p:grpSp>
      <p:sp>
        <p:nvSpPr>
          <p:cNvPr id="15" name="Freeform 15"/>
          <p:cNvSpPr/>
          <p:nvPr/>
        </p:nvSpPr>
        <p:spPr>
          <a:xfrm>
            <a:off x="2301023" y="2902880"/>
            <a:ext cx="6234705" cy="6234705"/>
          </a:xfrm>
          <a:custGeom>
            <a:avLst/>
            <a:gdLst/>
            <a:ahLst/>
            <a:cxnLst/>
            <a:rect l="l" t="t" r="r" b="b"/>
            <a:pathLst>
              <a:path w="6234705" h="6234705">
                <a:moveTo>
                  <a:pt x="0" y="0"/>
                </a:moveTo>
                <a:lnTo>
                  <a:pt x="6234705" y="0"/>
                </a:lnTo>
                <a:lnTo>
                  <a:pt x="6234705" y="6234705"/>
                </a:lnTo>
                <a:lnTo>
                  <a:pt x="0" y="62347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6" name="TextBox 16"/>
          <p:cNvSpPr txBox="1"/>
          <p:nvPr/>
        </p:nvSpPr>
        <p:spPr>
          <a:xfrm>
            <a:off x="3109415" y="3851362"/>
            <a:ext cx="4096603" cy="4347972"/>
          </a:xfrm>
          <a:prstGeom prst="rect">
            <a:avLst/>
          </a:prstGeom>
        </p:spPr>
        <p:txBody>
          <a:bodyPr lIns="0" tIns="0" rIns="0" bIns="0" rtlCol="0" anchor="t">
            <a:spAutoFit/>
          </a:bodyPr>
          <a:lstStyle/>
          <a:p>
            <a:pPr marL="798831" lvl="1" indent="-399416" algn="just">
              <a:lnSpc>
                <a:spcPts val="4329"/>
              </a:lnSpc>
              <a:buFont typeface="Arial"/>
              <a:buChar char="•"/>
            </a:pPr>
            <a:r>
              <a:rPr lang="en-US" sz="3700">
                <a:solidFill>
                  <a:srgbClr val="351304"/>
                </a:solidFill>
                <a:latin typeface="Roboto Condensed"/>
              </a:rPr>
              <a:t>GV chia lớp thành 6 nhóm</a:t>
            </a:r>
          </a:p>
          <a:p>
            <a:pPr marL="798831" lvl="1" indent="-399416" algn="just">
              <a:lnSpc>
                <a:spcPts val="4329"/>
              </a:lnSpc>
              <a:buFont typeface="Arial"/>
              <a:buChar char="•"/>
            </a:pPr>
            <a:r>
              <a:rPr lang="en-US" sz="3700">
                <a:solidFill>
                  <a:srgbClr val="351304"/>
                </a:solidFill>
                <a:latin typeface="Roboto Condensed"/>
              </a:rPr>
              <a:t>2 nhóm/1 nhiệm vụ và giao nhiệm vụ học tập</a:t>
            </a:r>
          </a:p>
          <a:p>
            <a:pPr marL="798831" lvl="1" indent="-399416" algn="just">
              <a:lnSpc>
                <a:spcPts val="4329"/>
              </a:lnSpc>
              <a:buFont typeface="Arial"/>
              <a:buChar char="•"/>
            </a:pPr>
            <a:r>
              <a:rPr lang="en-US" sz="3700">
                <a:solidFill>
                  <a:srgbClr val="351304"/>
                </a:solidFill>
                <a:latin typeface="Roboto Condensed"/>
              </a:rPr>
              <a:t>HS thực hiện theo nhóm ra giấy A0. </a:t>
            </a:r>
          </a:p>
        </p:txBody>
      </p:sp>
      <p:sp>
        <p:nvSpPr>
          <p:cNvPr id="17" name="Freeform 17"/>
          <p:cNvSpPr/>
          <p:nvPr/>
        </p:nvSpPr>
        <p:spPr>
          <a:xfrm>
            <a:off x="6788753" y="7493421"/>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Freeform 18"/>
          <p:cNvSpPr/>
          <p:nvPr/>
        </p:nvSpPr>
        <p:spPr>
          <a:xfrm>
            <a:off x="9583478" y="2902880"/>
            <a:ext cx="4663531" cy="4663531"/>
          </a:xfrm>
          <a:custGeom>
            <a:avLst/>
            <a:gdLst/>
            <a:ahLst/>
            <a:cxnLst/>
            <a:rect l="l" t="t" r="r" b="b"/>
            <a:pathLst>
              <a:path w="4663531" h="4663531">
                <a:moveTo>
                  <a:pt x="0" y="0"/>
                </a:moveTo>
                <a:lnTo>
                  <a:pt x="4663531" y="0"/>
                </a:lnTo>
                <a:lnTo>
                  <a:pt x="4663531" y="4663531"/>
                </a:lnTo>
                <a:lnTo>
                  <a:pt x="0" y="46635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9" name="TextBox 19"/>
          <p:cNvSpPr txBox="1"/>
          <p:nvPr/>
        </p:nvSpPr>
        <p:spPr>
          <a:xfrm>
            <a:off x="9448800" y="4305300"/>
            <a:ext cx="4663531" cy="1633347"/>
          </a:xfrm>
          <a:prstGeom prst="rect">
            <a:avLst/>
          </a:prstGeom>
        </p:spPr>
        <p:txBody>
          <a:bodyPr lIns="0" tIns="0" rIns="0" bIns="0" rtlCol="0" anchor="t">
            <a:spAutoFit/>
          </a:bodyPr>
          <a:lstStyle/>
          <a:p>
            <a:pPr marL="798831" lvl="1" indent="-399416" algn="just">
              <a:lnSpc>
                <a:spcPts val="4329"/>
              </a:lnSpc>
              <a:buFont typeface="Arial"/>
              <a:buChar char="•"/>
            </a:pPr>
            <a:r>
              <a:rPr lang="en-US" sz="3700">
                <a:solidFill>
                  <a:srgbClr val="351304"/>
                </a:solidFill>
                <a:latin typeface="Roboto Condensed"/>
              </a:rPr>
              <a:t>Nhiệm vụ: </a:t>
            </a:r>
            <a:r>
              <a:rPr lang="en-US" sz="3700">
                <a:solidFill>
                  <a:srgbClr val="351304"/>
                </a:solidFill>
                <a:latin typeface="Roboto Condensed Bold"/>
              </a:rPr>
              <a:t>PHT 2.2</a:t>
            </a:r>
          </a:p>
          <a:p>
            <a:pPr marL="798831" lvl="1" indent="-399416" algn="just">
              <a:lnSpc>
                <a:spcPts val="4329"/>
              </a:lnSpc>
              <a:buFont typeface="Arial"/>
              <a:buChar char="•"/>
            </a:pPr>
            <a:r>
              <a:rPr lang="en-US" sz="3700">
                <a:solidFill>
                  <a:srgbClr val="351304"/>
                </a:solidFill>
                <a:latin typeface="Roboto Condensed"/>
              </a:rPr>
              <a:t>Thời gian thảo luận: </a:t>
            </a:r>
            <a:r>
              <a:rPr lang="en-US" sz="3700">
                <a:solidFill>
                  <a:srgbClr val="351304"/>
                </a:solidFill>
                <a:latin typeface="Roboto Condensed Bold"/>
              </a:rPr>
              <a:t>7 phút</a:t>
            </a:r>
          </a:p>
        </p:txBody>
      </p:sp>
      <p:sp>
        <p:nvSpPr>
          <p:cNvPr id="20" name="TextBox 20"/>
          <p:cNvSpPr txBox="1"/>
          <p:nvPr/>
        </p:nvSpPr>
        <p:spPr>
          <a:xfrm>
            <a:off x="15059069" y="2815324"/>
            <a:ext cx="2200231" cy="4791009"/>
          </a:xfrm>
          <a:prstGeom prst="rect">
            <a:avLst/>
          </a:prstGeom>
        </p:spPr>
        <p:txBody>
          <a:bodyPr lIns="0" tIns="0" rIns="0" bIns="0" rtlCol="0" anchor="t">
            <a:spAutoFit/>
          </a:bodyPr>
          <a:lstStyle/>
          <a:p>
            <a:pPr algn="ctr">
              <a:lnSpc>
                <a:spcPts val="12599"/>
              </a:lnSpc>
            </a:pPr>
            <a:r>
              <a:rPr lang="en-US" sz="9000">
                <a:solidFill>
                  <a:srgbClr val="FFFFFF"/>
                </a:solidFill>
                <a:latin typeface="#9Slide05 VL Fadilla"/>
              </a:rPr>
              <a:t>Thảo </a:t>
            </a:r>
          </a:p>
          <a:p>
            <a:pPr algn="ctr">
              <a:lnSpc>
                <a:spcPts val="12599"/>
              </a:lnSpc>
            </a:pPr>
            <a:r>
              <a:rPr lang="en-US" sz="9000">
                <a:solidFill>
                  <a:srgbClr val="FFFFFF"/>
                </a:solidFill>
                <a:latin typeface="#9Slide05 VL Fadilla"/>
              </a:rPr>
              <a:t>luận</a:t>
            </a:r>
          </a:p>
          <a:p>
            <a:pPr algn="ctr">
              <a:lnSpc>
                <a:spcPts val="12599"/>
              </a:lnSpc>
            </a:pPr>
            <a:r>
              <a:rPr lang="en-US" sz="9000">
                <a:solidFill>
                  <a:srgbClr val="FFFFFF"/>
                </a:solidFill>
                <a:latin typeface="#9Slide05 VL Fadilla"/>
              </a:rPr>
              <a:t>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sp>
        <p:nvSpPr>
          <p:cNvPr id="4" name="Freeform 4"/>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grpSp>
        <p:nvGrpSpPr>
          <p:cNvPr id="5" name="Group 5"/>
          <p:cNvGrpSpPr/>
          <p:nvPr/>
        </p:nvGrpSpPr>
        <p:grpSpPr>
          <a:xfrm>
            <a:off x="2588738" y="1699361"/>
            <a:ext cx="13110524" cy="6453907"/>
            <a:chOff x="0" y="0"/>
            <a:chExt cx="5234645" cy="2576854"/>
          </a:xfrm>
        </p:grpSpPr>
        <p:sp>
          <p:nvSpPr>
            <p:cNvPr id="6" name="Freeform 6"/>
            <p:cNvSpPr/>
            <p:nvPr/>
          </p:nvSpPr>
          <p:spPr>
            <a:xfrm>
              <a:off x="0" y="0"/>
              <a:ext cx="5234644" cy="2576854"/>
            </a:xfrm>
            <a:custGeom>
              <a:avLst/>
              <a:gdLst/>
              <a:ahLst/>
              <a:cxnLst/>
              <a:rect l="l" t="t" r="r" b="b"/>
              <a:pathLst>
                <a:path w="5234644" h="2576854">
                  <a:moveTo>
                    <a:pt x="8267" y="0"/>
                  </a:moveTo>
                  <a:lnTo>
                    <a:pt x="5226377" y="0"/>
                  </a:lnTo>
                  <a:cubicBezTo>
                    <a:pt x="5230943" y="0"/>
                    <a:pt x="5234644" y="3701"/>
                    <a:pt x="5234644" y="8267"/>
                  </a:cubicBezTo>
                  <a:lnTo>
                    <a:pt x="5234644" y="2568587"/>
                  </a:lnTo>
                  <a:cubicBezTo>
                    <a:pt x="5234644" y="2573153"/>
                    <a:pt x="5230943" y="2576854"/>
                    <a:pt x="5226377" y="2576854"/>
                  </a:cubicBezTo>
                  <a:lnTo>
                    <a:pt x="8267" y="2576854"/>
                  </a:lnTo>
                  <a:cubicBezTo>
                    <a:pt x="3701" y="2576854"/>
                    <a:pt x="0" y="2573153"/>
                    <a:pt x="0" y="2568587"/>
                  </a:cubicBezTo>
                  <a:lnTo>
                    <a:pt x="0" y="8267"/>
                  </a:lnTo>
                  <a:cubicBezTo>
                    <a:pt x="0" y="3701"/>
                    <a:pt x="3701" y="0"/>
                    <a:pt x="8267" y="0"/>
                  </a:cubicBezTo>
                  <a:close/>
                </a:path>
              </a:pathLst>
            </a:custGeom>
            <a:solidFill>
              <a:srgbClr val="F5EDD9"/>
            </a:solidFill>
          </p:spPr>
          <p:txBody>
            <a:bodyPr/>
            <a:lstStyle/>
            <a:p>
              <a:endParaRPr lang="en-GB"/>
            </a:p>
          </p:txBody>
        </p:sp>
        <p:sp>
          <p:nvSpPr>
            <p:cNvPr id="7" name="TextBox 7"/>
            <p:cNvSpPr txBox="1"/>
            <p:nvPr/>
          </p:nvSpPr>
          <p:spPr>
            <a:xfrm>
              <a:off x="0" y="-76200"/>
              <a:ext cx="5234645" cy="2653054"/>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496532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9" name="Freeform 9"/>
          <p:cNvSpPr/>
          <p:nvPr/>
        </p:nvSpPr>
        <p:spPr>
          <a:xfrm>
            <a:off x="773723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0229961" y="1028700"/>
            <a:ext cx="3092719" cy="1735789"/>
          </a:xfrm>
          <a:custGeom>
            <a:avLst/>
            <a:gdLst/>
            <a:ahLst/>
            <a:cxnLst/>
            <a:rect l="l" t="t" r="r" b="b"/>
            <a:pathLst>
              <a:path w="3092719" h="1735789">
                <a:moveTo>
                  <a:pt x="3092719" y="0"/>
                </a:moveTo>
                <a:lnTo>
                  <a:pt x="0" y="0"/>
                </a:lnTo>
                <a:lnTo>
                  <a:pt x="0" y="1735789"/>
                </a:lnTo>
                <a:lnTo>
                  <a:pt x="3092719" y="1735789"/>
                </a:lnTo>
                <a:lnTo>
                  <a:pt x="3092719" y="0"/>
                </a:lnTo>
                <a:close/>
              </a:path>
            </a:pathLst>
          </a:custGeom>
          <a:blipFill>
            <a:blip r:embed="rId4"/>
            <a:stretch>
              <a:fillRect/>
            </a:stretch>
          </a:blipFill>
        </p:spPr>
        <p:txBody>
          <a:bodyPr/>
          <a:lstStyle/>
          <a:p>
            <a:endParaRPr lang="en-GB"/>
          </a:p>
        </p:txBody>
      </p:sp>
      <p:sp>
        <p:nvSpPr>
          <p:cNvPr id="11" name="Freeform 11"/>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2" name="Freeform 12"/>
          <p:cNvSpPr/>
          <p:nvPr/>
        </p:nvSpPr>
        <p:spPr>
          <a:xfrm flipH="1">
            <a:off x="558824" y="6380812"/>
            <a:ext cx="4059827" cy="4952060"/>
          </a:xfrm>
          <a:custGeom>
            <a:avLst/>
            <a:gdLst/>
            <a:ahLst/>
            <a:cxnLst/>
            <a:rect l="l" t="t" r="r" b="b"/>
            <a:pathLst>
              <a:path w="4059827" h="4952060">
                <a:moveTo>
                  <a:pt x="4059827" y="0"/>
                </a:moveTo>
                <a:lnTo>
                  <a:pt x="0" y="0"/>
                </a:lnTo>
                <a:lnTo>
                  <a:pt x="0" y="4952060"/>
                </a:lnTo>
                <a:lnTo>
                  <a:pt x="4059827" y="4952060"/>
                </a:lnTo>
                <a:lnTo>
                  <a:pt x="4059827" y="0"/>
                </a:lnTo>
                <a:close/>
              </a:path>
            </a:pathLst>
          </a:custGeom>
          <a:blipFill>
            <a:blip r:embed="rId5"/>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14991057" y="-3086100"/>
            <a:ext cx="8031595" cy="8229600"/>
          </a:xfrm>
          <a:prstGeom prst="rect">
            <a:avLst/>
          </a:prstGeom>
        </p:spPr>
      </p:pic>
      <p:pic>
        <p:nvPicPr>
          <p:cNvPr id="14" name="Picture 14"/>
          <p:cNvPicPr>
            <a:picLocks noChangeAspect="1"/>
          </p:cNvPicPr>
          <p:nvPr/>
        </p:nvPicPr>
        <p:blipFill>
          <a:blip r:embed="rId6"/>
          <a:srcRect/>
          <a:stretch>
            <a:fillRect/>
          </a:stretch>
        </p:blipFill>
        <p:spPr>
          <a:xfrm>
            <a:off x="14991057" y="666949"/>
            <a:ext cx="2400120" cy="2459291"/>
          </a:xfrm>
          <a:prstGeom prst="rect">
            <a:avLst/>
          </a:prstGeom>
        </p:spPr>
      </p:pic>
      <p:sp>
        <p:nvSpPr>
          <p:cNvPr id="15" name="TextBox 15"/>
          <p:cNvSpPr txBox="1"/>
          <p:nvPr/>
        </p:nvSpPr>
        <p:spPr>
          <a:xfrm>
            <a:off x="5826909" y="1587065"/>
            <a:ext cx="5677891" cy="895306"/>
          </a:xfrm>
          <a:prstGeom prst="rect">
            <a:avLst/>
          </a:prstGeom>
        </p:spPr>
        <p:txBody>
          <a:bodyPr lIns="0" tIns="0" rIns="0" bIns="0" rtlCol="0" anchor="t">
            <a:spAutoFit/>
          </a:bodyPr>
          <a:lstStyle/>
          <a:p>
            <a:pPr algn="ctr">
              <a:lnSpc>
                <a:spcPts val="6839"/>
              </a:lnSpc>
            </a:pPr>
            <a:r>
              <a:rPr lang="en-US" sz="5700">
                <a:solidFill>
                  <a:srgbClr val="351304"/>
                </a:solidFill>
                <a:latin typeface="#9Slide05 VL Fadilla"/>
              </a:rPr>
              <a:t>Nhóm 1,2</a:t>
            </a:r>
          </a:p>
        </p:txBody>
      </p:sp>
      <p:sp>
        <p:nvSpPr>
          <p:cNvPr id="16" name="TextBox 16"/>
          <p:cNvSpPr txBox="1"/>
          <p:nvPr/>
        </p:nvSpPr>
        <p:spPr>
          <a:xfrm>
            <a:off x="3296943" y="3213111"/>
            <a:ext cx="11694114" cy="3168142"/>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Bold"/>
              </a:rPr>
              <a:t>Trình bày dưới dạng hộp thông tin</a:t>
            </a:r>
          </a:p>
          <a:p>
            <a:pPr marL="798831" lvl="1" indent="-399416" algn="just">
              <a:lnSpc>
                <a:spcPts val="5069"/>
              </a:lnSpc>
              <a:buFont typeface="Arial"/>
              <a:buChar char="•"/>
            </a:pPr>
            <a:r>
              <a:rPr lang="en-US" sz="3700">
                <a:solidFill>
                  <a:srgbClr val="351304"/>
                </a:solidFill>
                <a:latin typeface="Roboto Condensed"/>
              </a:rPr>
              <a:t>Chỉ ra câu văn giới thiệu bài thơ. Tác giả giới thiệu bài thơ bằng cách nào?</a:t>
            </a:r>
          </a:p>
          <a:p>
            <a:pPr marL="798831" lvl="1" indent="-399416" algn="just">
              <a:lnSpc>
                <a:spcPts val="5069"/>
              </a:lnSpc>
              <a:buFont typeface="Arial"/>
              <a:buChar char="•"/>
            </a:pPr>
            <a:r>
              <a:rPr lang="en-US" sz="3700">
                <a:solidFill>
                  <a:srgbClr val="351304"/>
                </a:solidFill>
                <a:latin typeface="Roboto Condensed"/>
              </a:rPr>
              <a:t>Xác định luận đề của văn bản.</a:t>
            </a:r>
          </a:p>
          <a:p>
            <a:pPr marL="798831" lvl="1" indent="-399416" algn="just">
              <a:lnSpc>
                <a:spcPts val="5069"/>
              </a:lnSpc>
              <a:buFont typeface="Arial"/>
              <a:buChar char="•"/>
            </a:pPr>
            <a:r>
              <a:rPr lang="en-US" sz="3700">
                <a:solidFill>
                  <a:srgbClr val="351304"/>
                </a:solidFill>
                <a:latin typeface="Roboto Condensed"/>
              </a:rPr>
              <a:t>Dựa vào đâu để em xác định được luận đề đó?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3"/>
            <a:stretch>
              <a:fillRect t="-96674"/>
            </a:stretch>
          </a:blipFill>
        </p:spPr>
        <p:txBody>
          <a:bodyPr/>
          <a:lstStyle/>
          <a:p>
            <a:endParaRPr lang="en-GB"/>
          </a:p>
        </p:txBody>
      </p:sp>
      <p:sp>
        <p:nvSpPr>
          <p:cNvPr id="5" name="Freeform 5"/>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7" name="Freeform 7"/>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grpSp>
        <p:nvGrpSpPr>
          <p:cNvPr id="9" name="Group 9"/>
          <p:cNvGrpSpPr/>
          <p:nvPr/>
        </p:nvGrpSpPr>
        <p:grpSpPr>
          <a:xfrm>
            <a:off x="3422540" y="2256199"/>
            <a:ext cx="11442919" cy="5868918"/>
            <a:chOff x="0" y="0"/>
            <a:chExt cx="4842930" cy="2483873"/>
          </a:xfrm>
        </p:grpSpPr>
        <p:sp>
          <p:nvSpPr>
            <p:cNvPr id="10" name="Freeform 10"/>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1" name="TextBox 11"/>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3"/>
            <a:stretch>
              <a:fillRect t="-96674"/>
            </a:stretch>
          </a:blipFill>
        </p:spPr>
        <p:txBody>
          <a:bodyPr/>
          <a:lstStyle/>
          <a:p>
            <a:endParaRPr lang="en-GB"/>
          </a:p>
        </p:txBody>
      </p:sp>
      <p:sp>
        <p:nvSpPr>
          <p:cNvPr id="13" name="Freeform 13"/>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GB"/>
          </a:p>
        </p:txBody>
      </p:sp>
      <p:sp>
        <p:nvSpPr>
          <p:cNvPr id="14" name="Freeform 14"/>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15" name="Freeform 15"/>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GB"/>
          </a:p>
        </p:txBody>
      </p:sp>
      <p:sp>
        <p:nvSpPr>
          <p:cNvPr id="16" name="Freeform 16"/>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GB"/>
          </a:p>
        </p:txBody>
      </p:sp>
      <p:sp>
        <p:nvSpPr>
          <p:cNvPr id="17" name="Freeform 17"/>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18" name="Freeform 18"/>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GB"/>
          </a:p>
        </p:txBody>
      </p:sp>
      <p:sp>
        <p:nvSpPr>
          <p:cNvPr id="19" name="Freeform 19"/>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GB"/>
          </a:p>
        </p:txBody>
      </p:sp>
      <p:sp>
        <p:nvSpPr>
          <p:cNvPr id="20" name="Freeform 20"/>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GB"/>
          </a:p>
        </p:txBody>
      </p:sp>
      <p:sp>
        <p:nvSpPr>
          <p:cNvPr id="21" name="Freeform 21"/>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GB"/>
          </a:p>
        </p:txBody>
      </p:sp>
      <p:sp>
        <p:nvSpPr>
          <p:cNvPr id="22" name="Freeform 22"/>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GB"/>
          </a:p>
        </p:txBody>
      </p:sp>
      <p:sp>
        <p:nvSpPr>
          <p:cNvPr id="23" name="Freeform 23"/>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GB"/>
          </a:p>
        </p:txBody>
      </p:sp>
      <p:sp>
        <p:nvSpPr>
          <p:cNvPr id="24" name="Freeform 24"/>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5"/>
            <a:stretch>
              <a:fillRect/>
            </a:stretch>
          </a:blipFill>
        </p:spPr>
        <p:txBody>
          <a:bodyPr/>
          <a:lstStyle/>
          <a:p>
            <a:endParaRPr lang="en-GB"/>
          </a:p>
        </p:txBody>
      </p:sp>
      <p:sp>
        <p:nvSpPr>
          <p:cNvPr id="25" name="Freeform 25"/>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6"/>
            <a:stretch>
              <a:fillRect/>
            </a:stretch>
          </a:blipFill>
        </p:spPr>
        <p:txBody>
          <a:bodyPr/>
          <a:lstStyle/>
          <a:p>
            <a:endParaRPr lang="en-GB"/>
          </a:p>
        </p:txBody>
      </p:sp>
      <p:sp>
        <p:nvSpPr>
          <p:cNvPr id="26" name="Freeform 26"/>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7" name="Freeform 27"/>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7"/>
            <a:stretch>
              <a:fillRect/>
            </a:stretch>
          </a:blipFill>
        </p:spPr>
        <p:txBody>
          <a:bodyPr/>
          <a:lstStyle/>
          <a:p>
            <a:endParaRPr lang="en-GB"/>
          </a:p>
        </p:txBody>
      </p:sp>
      <p:sp>
        <p:nvSpPr>
          <p:cNvPr id="28" name="Freeform 28"/>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8"/>
            <a:stretch>
              <a:fillRect/>
            </a:stretch>
          </a:blipFill>
        </p:spPr>
        <p:txBody>
          <a:bodyPr/>
          <a:lstStyle/>
          <a:p>
            <a:endParaRPr lang="en-GB"/>
          </a:p>
        </p:txBody>
      </p:sp>
      <p:sp>
        <p:nvSpPr>
          <p:cNvPr id="29" name="TextBox 29"/>
          <p:cNvSpPr txBox="1"/>
          <p:nvPr/>
        </p:nvSpPr>
        <p:spPr>
          <a:xfrm>
            <a:off x="3664847" y="3174681"/>
            <a:ext cx="10873403" cy="4025984"/>
          </a:xfrm>
          <a:prstGeom prst="rect">
            <a:avLst/>
          </a:prstGeom>
        </p:spPr>
        <p:txBody>
          <a:bodyPr lIns="0" tIns="0" rIns="0" bIns="0" rtlCol="0" anchor="t">
            <a:spAutoFit/>
          </a:bodyPr>
          <a:lstStyle/>
          <a:p>
            <a:pPr marL="993136" lvl="1" indent="-496568" algn="just">
              <a:lnSpc>
                <a:spcPts val="6439"/>
              </a:lnSpc>
              <a:buFont typeface="Arial"/>
              <a:buChar char="•"/>
            </a:pPr>
            <a:r>
              <a:rPr lang="en-US" sz="4599">
                <a:solidFill>
                  <a:srgbClr val="000000"/>
                </a:solidFill>
                <a:latin typeface="Roboto Condensed"/>
              </a:rPr>
              <a:t>Có 4 mô tả</a:t>
            </a:r>
          </a:p>
          <a:p>
            <a:pPr marL="993136" lvl="1" indent="-496568" algn="just">
              <a:lnSpc>
                <a:spcPts val="6439"/>
              </a:lnSpc>
              <a:buFont typeface="Arial"/>
              <a:buChar char="•"/>
            </a:pPr>
            <a:r>
              <a:rPr lang="en-US" sz="4599">
                <a:solidFill>
                  <a:srgbClr val="000000"/>
                </a:solidFill>
                <a:latin typeface="Roboto Condensed"/>
              </a:rPr>
              <a:t>HS xem từng phần mô tả và đoán xem phần mô tả thú vị ấy đang nhắc đến </a:t>
            </a:r>
            <a:r>
              <a:rPr lang="en-US" sz="4599">
                <a:solidFill>
                  <a:srgbClr val="000000"/>
                </a:solidFill>
                <a:latin typeface="Roboto Condensed Bold"/>
              </a:rPr>
              <a:t>nhà văn / tác giả </a:t>
            </a:r>
            <a:r>
              <a:rPr lang="en-US" sz="4599">
                <a:solidFill>
                  <a:srgbClr val="000000"/>
                </a:solidFill>
                <a:latin typeface="Roboto Condensed"/>
              </a:rPr>
              <a:t>nào trong văn học Việt Nam.</a:t>
            </a:r>
          </a:p>
          <a:p>
            <a:pPr marL="993136" lvl="1" indent="-496568" algn="just">
              <a:lnSpc>
                <a:spcPts val="6439"/>
              </a:lnSpc>
              <a:buFont typeface="Arial"/>
              <a:buChar char="•"/>
            </a:pPr>
            <a:r>
              <a:rPr lang="en-US" sz="4599">
                <a:solidFill>
                  <a:srgbClr val="000000"/>
                </a:solidFill>
                <a:latin typeface="Roboto Condensed"/>
              </a:rPr>
              <a:t>Thời gian: 30s / mô tả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rot="1497526">
            <a:off x="-1249256" y="9244303"/>
            <a:ext cx="5005383" cy="3722185"/>
          </a:xfrm>
          <a:custGeom>
            <a:avLst/>
            <a:gdLst/>
            <a:ahLst/>
            <a:cxnLst/>
            <a:rect l="l" t="t" r="r" b="b"/>
            <a:pathLst>
              <a:path w="5005383" h="3722185">
                <a:moveTo>
                  <a:pt x="0" y="0"/>
                </a:moveTo>
                <a:lnTo>
                  <a:pt x="5005383" y="0"/>
                </a:lnTo>
                <a:lnTo>
                  <a:pt x="5005383" y="3722184"/>
                </a:lnTo>
                <a:lnTo>
                  <a:pt x="0" y="37221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9" name="Freeform 9"/>
          <p:cNvSpPr/>
          <p:nvPr/>
        </p:nvSpPr>
        <p:spPr>
          <a:xfrm flipH="1">
            <a:off x="8123296" y="281164"/>
            <a:ext cx="7984928" cy="1495072"/>
          </a:xfrm>
          <a:custGeom>
            <a:avLst/>
            <a:gdLst/>
            <a:ahLst/>
            <a:cxnLst/>
            <a:rect l="l" t="t" r="r" b="b"/>
            <a:pathLst>
              <a:path w="7984928" h="1495072">
                <a:moveTo>
                  <a:pt x="7984928" y="0"/>
                </a:moveTo>
                <a:lnTo>
                  <a:pt x="0" y="0"/>
                </a:lnTo>
                <a:lnTo>
                  <a:pt x="0" y="1495072"/>
                </a:lnTo>
                <a:lnTo>
                  <a:pt x="7984928" y="1495072"/>
                </a:lnTo>
                <a:lnTo>
                  <a:pt x="7984928" y="0"/>
                </a:lnTo>
                <a:close/>
              </a:path>
            </a:pathLst>
          </a:custGeom>
          <a:blipFill>
            <a:blip r:embed="rId7"/>
            <a:stretch>
              <a:fillRect t="-99877" b="-99877"/>
            </a:stretch>
          </a:blipFill>
        </p:spPr>
        <p:txBody>
          <a:bodyPr/>
          <a:lstStyle/>
          <a:p>
            <a:endParaRPr lang="en-GB"/>
          </a:p>
        </p:txBody>
      </p:sp>
      <p:sp>
        <p:nvSpPr>
          <p:cNvPr id="10" name="Freeform 10"/>
          <p:cNvSpPr/>
          <p:nvPr/>
        </p:nvSpPr>
        <p:spPr>
          <a:xfrm>
            <a:off x="3335872" y="281164"/>
            <a:ext cx="2663825" cy="1495072"/>
          </a:xfrm>
          <a:custGeom>
            <a:avLst/>
            <a:gdLst/>
            <a:ahLst/>
            <a:cxnLst/>
            <a:rect l="l" t="t" r="r" b="b"/>
            <a:pathLst>
              <a:path w="2663825" h="1495072">
                <a:moveTo>
                  <a:pt x="0" y="0"/>
                </a:moveTo>
                <a:lnTo>
                  <a:pt x="2663824" y="0"/>
                </a:lnTo>
                <a:lnTo>
                  <a:pt x="2663824" y="1495072"/>
                </a:lnTo>
                <a:lnTo>
                  <a:pt x="0" y="1495072"/>
                </a:lnTo>
                <a:lnTo>
                  <a:pt x="0" y="0"/>
                </a:lnTo>
                <a:close/>
              </a:path>
            </a:pathLst>
          </a:custGeom>
          <a:blipFill>
            <a:blip r:embed="rId7"/>
            <a:stretch>
              <a:fillRect/>
            </a:stretch>
          </a:blipFill>
        </p:spPr>
        <p:txBody>
          <a:bodyPr/>
          <a:lstStyle/>
          <a:p>
            <a:endParaRPr lang="en-GB"/>
          </a:p>
        </p:txBody>
      </p:sp>
      <p:sp>
        <p:nvSpPr>
          <p:cNvPr id="11" name="Freeform 11"/>
          <p:cNvSpPr/>
          <p:nvPr/>
        </p:nvSpPr>
        <p:spPr>
          <a:xfrm>
            <a:off x="5674152" y="281164"/>
            <a:ext cx="2663825" cy="1495072"/>
          </a:xfrm>
          <a:custGeom>
            <a:avLst/>
            <a:gdLst/>
            <a:ahLst/>
            <a:cxnLst/>
            <a:rect l="l" t="t" r="r" b="b"/>
            <a:pathLst>
              <a:path w="2663825" h="1495072">
                <a:moveTo>
                  <a:pt x="0" y="0"/>
                </a:moveTo>
                <a:lnTo>
                  <a:pt x="2663825" y="0"/>
                </a:lnTo>
                <a:lnTo>
                  <a:pt x="2663825" y="1495072"/>
                </a:lnTo>
                <a:lnTo>
                  <a:pt x="0" y="1495072"/>
                </a:lnTo>
                <a:lnTo>
                  <a:pt x="0" y="0"/>
                </a:lnTo>
                <a:close/>
              </a:path>
            </a:pathLst>
          </a:custGeom>
          <a:blipFill>
            <a:blip r:embed="rId7"/>
            <a:stretch>
              <a:fillRect l="-3653" t="-1911" r="-3653" b="-5394"/>
            </a:stretch>
          </a:blipFill>
        </p:spPr>
        <p:txBody>
          <a:bodyPr/>
          <a:lstStyle/>
          <a:p>
            <a:endParaRPr lang="en-GB"/>
          </a:p>
        </p:txBody>
      </p:sp>
      <p:sp>
        <p:nvSpPr>
          <p:cNvPr id="12" name="TextBox 12"/>
          <p:cNvSpPr txBox="1"/>
          <p:nvPr/>
        </p:nvSpPr>
        <p:spPr>
          <a:xfrm>
            <a:off x="7010401" y="212224"/>
            <a:ext cx="5378878" cy="833562"/>
          </a:xfrm>
          <a:prstGeom prst="rect">
            <a:avLst/>
          </a:prstGeom>
        </p:spPr>
        <p:txBody>
          <a:bodyPr wrap="square" lIns="0" tIns="0" rIns="0" bIns="0" rtlCol="0" anchor="t">
            <a:spAutoFit/>
          </a:bodyPr>
          <a:lstStyle/>
          <a:p>
            <a:pPr algn="ctr">
              <a:lnSpc>
                <a:spcPts val="6511"/>
              </a:lnSpc>
            </a:pPr>
            <a:r>
              <a:rPr lang="en-US" sz="4651">
                <a:solidFill>
                  <a:srgbClr val="4D3527"/>
                </a:solidFill>
                <a:latin typeface="#9Slide05 VL Fadilla"/>
              </a:rPr>
              <a:t>3.2. Khám phá văn bản</a:t>
            </a:r>
          </a:p>
        </p:txBody>
      </p:sp>
      <p:sp>
        <p:nvSpPr>
          <p:cNvPr id="13" name="TextBox 13"/>
          <p:cNvSpPr txBox="1"/>
          <p:nvPr/>
        </p:nvSpPr>
        <p:spPr>
          <a:xfrm>
            <a:off x="3872314" y="1028700"/>
            <a:ext cx="12036724" cy="561909"/>
          </a:xfrm>
          <a:prstGeom prst="rect">
            <a:avLst/>
          </a:prstGeom>
        </p:spPr>
        <p:txBody>
          <a:bodyPr lIns="0" tIns="0" rIns="0" bIns="0" rtlCol="0" anchor="t">
            <a:spAutoFit/>
          </a:bodyPr>
          <a:lstStyle/>
          <a:p>
            <a:pPr algn="ctr">
              <a:lnSpc>
                <a:spcPts val="4440"/>
              </a:lnSpc>
            </a:pPr>
            <a:r>
              <a:rPr lang="en-US" sz="3700" dirty="0" smtClean="0">
                <a:solidFill>
                  <a:srgbClr val="351304"/>
                </a:solidFill>
                <a:latin typeface="Roboto Condensed Bold"/>
              </a:rPr>
              <a:t>a. </a:t>
            </a:r>
            <a:r>
              <a:rPr lang="en-US" sz="3700" dirty="0" err="1">
                <a:solidFill>
                  <a:srgbClr val="351304"/>
                </a:solidFill>
                <a:latin typeface="Roboto Condensed Bold"/>
              </a:rPr>
              <a:t>Giới</a:t>
            </a:r>
            <a:r>
              <a:rPr lang="en-US" sz="3700" dirty="0">
                <a:solidFill>
                  <a:srgbClr val="351304"/>
                </a:solidFill>
                <a:latin typeface="Roboto Condensed Bold"/>
              </a:rPr>
              <a:t> </a:t>
            </a:r>
            <a:r>
              <a:rPr lang="en-US" sz="3700" dirty="0" err="1">
                <a:solidFill>
                  <a:srgbClr val="351304"/>
                </a:solidFill>
                <a:latin typeface="Roboto Condensed Bold"/>
              </a:rPr>
              <a:t>thiệu</a:t>
            </a:r>
            <a:r>
              <a:rPr lang="en-US" sz="3700" dirty="0">
                <a:solidFill>
                  <a:srgbClr val="351304"/>
                </a:solidFill>
                <a:latin typeface="Roboto Condensed Bold"/>
              </a:rPr>
              <a:t> </a:t>
            </a:r>
            <a:r>
              <a:rPr lang="en-US" sz="3700" dirty="0" err="1">
                <a:solidFill>
                  <a:srgbClr val="351304"/>
                </a:solidFill>
                <a:latin typeface="Roboto Condensed Bold"/>
              </a:rPr>
              <a:t>vấn</a:t>
            </a:r>
            <a:r>
              <a:rPr lang="en-US" sz="3700" dirty="0">
                <a:solidFill>
                  <a:srgbClr val="351304"/>
                </a:solidFill>
                <a:latin typeface="Roboto Condensed Bold"/>
              </a:rPr>
              <a:t> </a:t>
            </a:r>
            <a:r>
              <a:rPr lang="en-US" sz="3700" dirty="0" err="1">
                <a:solidFill>
                  <a:srgbClr val="351304"/>
                </a:solidFill>
                <a:latin typeface="Roboto Condensed Bold"/>
              </a:rPr>
              <a:t>đề</a:t>
            </a:r>
            <a:endParaRPr lang="en-US" sz="3700" dirty="0">
              <a:solidFill>
                <a:srgbClr val="351304"/>
              </a:solidFill>
              <a:latin typeface="Roboto Condensed Bold"/>
            </a:endParaRPr>
          </a:p>
        </p:txBody>
      </p:sp>
      <p:grpSp>
        <p:nvGrpSpPr>
          <p:cNvPr id="14" name="Group 14"/>
          <p:cNvGrpSpPr/>
          <p:nvPr/>
        </p:nvGrpSpPr>
        <p:grpSpPr>
          <a:xfrm>
            <a:off x="916416" y="2427620"/>
            <a:ext cx="2419455" cy="5934437"/>
            <a:chOff x="0" y="0"/>
            <a:chExt cx="637223" cy="1562979"/>
          </a:xfrm>
        </p:grpSpPr>
        <p:sp>
          <p:nvSpPr>
            <p:cNvPr id="15" name="Freeform 15"/>
            <p:cNvSpPr/>
            <p:nvPr/>
          </p:nvSpPr>
          <p:spPr>
            <a:xfrm>
              <a:off x="0" y="0"/>
              <a:ext cx="637223" cy="1562979"/>
            </a:xfrm>
            <a:custGeom>
              <a:avLst/>
              <a:gdLst/>
              <a:ahLst/>
              <a:cxnLst/>
              <a:rect l="l" t="t" r="r" b="b"/>
              <a:pathLst>
                <a:path w="637223" h="1562979">
                  <a:moveTo>
                    <a:pt x="163193" y="0"/>
                  </a:moveTo>
                  <a:lnTo>
                    <a:pt x="474030" y="0"/>
                  </a:lnTo>
                  <a:cubicBezTo>
                    <a:pt x="517311" y="0"/>
                    <a:pt x="558820" y="17193"/>
                    <a:pt x="589425" y="47798"/>
                  </a:cubicBezTo>
                  <a:cubicBezTo>
                    <a:pt x="620029" y="78403"/>
                    <a:pt x="637223" y="119911"/>
                    <a:pt x="637223" y="163193"/>
                  </a:cubicBezTo>
                  <a:lnTo>
                    <a:pt x="637223" y="1399786"/>
                  </a:lnTo>
                  <a:cubicBezTo>
                    <a:pt x="637223" y="1443068"/>
                    <a:pt x="620029" y="1484577"/>
                    <a:pt x="589425" y="1515181"/>
                  </a:cubicBezTo>
                  <a:cubicBezTo>
                    <a:pt x="558820" y="1545786"/>
                    <a:pt x="517311" y="1562979"/>
                    <a:pt x="474030" y="1562979"/>
                  </a:cubicBezTo>
                  <a:lnTo>
                    <a:pt x="163193" y="1562979"/>
                  </a:lnTo>
                  <a:cubicBezTo>
                    <a:pt x="119911" y="1562979"/>
                    <a:pt x="78403" y="1545786"/>
                    <a:pt x="47798" y="1515181"/>
                  </a:cubicBezTo>
                  <a:cubicBezTo>
                    <a:pt x="17193" y="1484577"/>
                    <a:pt x="0" y="1443068"/>
                    <a:pt x="0" y="1399786"/>
                  </a:cubicBezTo>
                  <a:lnTo>
                    <a:pt x="0" y="163193"/>
                  </a:lnTo>
                  <a:cubicBezTo>
                    <a:pt x="0" y="119911"/>
                    <a:pt x="17193" y="78403"/>
                    <a:pt x="47798" y="47798"/>
                  </a:cubicBezTo>
                  <a:cubicBezTo>
                    <a:pt x="78403" y="17193"/>
                    <a:pt x="119911" y="0"/>
                    <a:pt x="163193" y="0"/>
                  </a:cubicBezTo>
                  <a:close/>
                </a:path>
              </a:pathLst>
            </a:custGeom>
            <a:solidFill>
              <a:srgbClr val="E1D1A7"/>
            </a:solidFill>
            <a:ln w="57150" cap="rnd">
              <a:solidFill>
                <a:srgbClr val="E6C7BD"/>
              </a:solidFill>
              <a:prstDash val="solid"/>
              <a:round/>
            </a:ln>
          </p:spPr>
          <p:txBody>
            <a:bodyPr/>
            <a:lstStyle/>
            <a:p>
              <a:endParaRPr lang="en-GB"/>
            </a:p>
          </p:txBody>
        </p:sp>
        <p:sp>
          <p:nvSpPr>
            <p:cNvPr id="16" name="TextBox 16"/>
            <p:cNvSpPr txBox="1"/>
            <p:nvPr/>
          </p:nvSpPr>
          <p:spPr>
            <a:xfrm>
              <a:off x="0" y="-76200"/>
              <a:ext cx="637223" cy="1639179"/>
            </a:xfrm>
            <a:prstGeom prst="rect">
              <a:avLst/>
            </a:prstGeom>
          </p:spPr>
          <p:txBody>
            <a:bodyPr lIns="50800" tIns="50800" rIns="50800" bIns="50800" rtlCol="0" anchor="ctr"/>
            <a:lstStyle/>
            <a:p>
              <a:pPr algn="ctr">
                <a:lnSpc>
                  <a:spcPts val="2799"/>
                </a:lnSpc>
              </a:pPr>
              <a:endParaRPr/>
            </a:p>
          </p:txBody>
        </p:sp>
      </p:grpSp>
      <p:sp>
        <p:nvSpPr>
          <p:cNvPr id="17" name="TextBox 17"/>
          <p:cNvSpPr txBox="1"/>
          <p:nvPr/>
        </p:nvSpPr>
        <p:spPr>
          <a:xfrm>
            <a:off x="1434644" y="3614384"/>
            <a:ext cx="1382999" cy="3266810"/>
          </a:xfrm>
          <a:prstGeom prst="rect">
            <a:avLst/>
          </a:prstGeom>
        </p:spPr>
        <p:txBody>
          <a:bodyPr lIns="0" tIns="0" rIns="0" bIns="0" rtlCol="0" anchor="t">
            <a:spAutoFit/>
          </a:bodyPr>
          <a:lstStyle/>
          <a:p>
            <a:pPr algn="ctr">
              <a:lnSpc>
                <a:spcPts val="6300"/>
              </a:lnSpc>
            </a:pPr>
            <a:r>
              <a:rPr lang="en-US" sz="6000">
                <a:solidFill>
                  <a:srgbClr val="000000"/>
                </a:solidFill>
                <a:latin typeface="#9Slide05 VL Fadilla"/>
              </a:rPr>
              <a:t>Giới </a:t>
            </a:r>
          </a:p>
          <a:p>
            <a:pPr algn="ctr">
              <a:lnSpc>
                <a:spcPts val="6300"/>
              </a:lnSpc>
            </a:pPr>
            <a:r>
              <a:rPr lang="en-US" sz="6000">
                <a:solidFill>
                  <a:srgbClr val="000000"/>
                </a:solidFill>
                <a:latin typeface="#9Slide05 VL Fadilla"/>
              </a:rPr>
              <a:t>thiệu </a:t>
            </a:r>
          </a:p>
          <a:p>
            <a:pPr algn="ctr">
              <a:lnSpc>
                <a:spcPts val="6300"/>
              </a:lnSpc>
            </a:pPr>
            <a:r>
              <a:rPr lang="en-US" sz="6000">
                <a:solidFill>
                  <a:srgbClr val="000000"/>
                </a:solidFill>
                <a:latin typeface="#9Slide05 VL Fadilla"/>
              </a:rPr>
              <a:t>vấn </a:t>
            </a:r>
          </a:p>
          <a:p>
            <a:pPr algn="ctr">
              <a:lnSpc>
                <a:spcPts val="6300"/>
              </a:lnSpc>
            </a:pPr>
            <a:r>
              <a:rPr lang="en-US" sz="6000">
                <a:solidFill>
                  <a:srgbClr val="000000"/>
                </a:solidFill>
                <a:latin typeface="#9Slide05 VL Fadilla"/>
              </a:rPr>
              <a:t>đề</a:t>
            </a:r>
          </a:p>
        </p:txBody>
      </p:sp>
      <p:sp>
        <p:nvSpPr>
          <p:cNvPr id="18" name="AutoShape 18"/>
          <p:cNvSpPr/>
          <p:nvPr/>
        </p:nvSpPr>
        <p:spPr>
          <a:xfrm flipV="1">
            <a:off x="3335872" y="3857477"/>
            <a:ext cx="2340691" cy="1537361"/>
          </a:xfrm>
          <a:prstGeom prst="line">
            <a:avLst/>
          </a:prstGeom>
          <a:ln w="38100" cap="flat">
            <a:solidFill>
              <a:srgbClr val="A26723"/>
            </a:solidFill>
            <a:prstDash val="solid"/>
            <a:headEnd type="none" w="sm" len="sm"/>
            <a:tailEnd type="arrow" w="med" len="sm"/>
          </a:ln>
        </p:spPr>
        <p:txBody>
          <a:bodyPr/>
          <a:lstStyle/>
          <a:p>
            <a:endParaRPr lang="en-GB"/>
          </a:p>
        </p:txBody>
      </p:sp>
      <p:sp>
        <p:nvSpPr>
          <p:cNvPr id="19" name="AutoShape 19"/>
          <p:cNvSpPr/>
          <p:nvPr/>
        </p:nvSpPr>
        <p:spPr>
          <a:xfrm>
            <a:off x="3335872" y="5394838"/>
            <a:ext cx="2293265" cy="2263783"/>
          </a:xfrm>
          <a:prstGeom prst="line">
            <a:avLst/>
          </a:prstGeom>
          <a:ln w="38100" cap="flat">
            <a:solidFill>
              <a:srgbClr val="A26723"/>
            </a:solidFill>
            <a:prstDash val="solid"/>
            <a:headEnd type="none" w="sm" len="sm"/>
            <a:tailEnd type="arrow" w="med" len="sm"/>
          </a:ln>
        </p:spPr>
        <p:txBody>
          <a:bodyPr/>
          <a:lstStyle/>
          <a:p>
            <a:endParaRPr lang="en-GB"/>
          </a:p>
        </p:txBody>
      </p:sp>
      <p:grpSp>
        <p:nvGrpSpPr>
          <p:cNvPr id="20" name="Group 20"/>
          <p:cNvGrpSpPr/>
          <p:nvPr/>
        </p:nvGrpSpPr>
        <p:grpSpPr>
          <a:xfrm>
            <a:off x="5676562" y="2056918"/>
            <a:ext cx="11582738" cy="3601119"/>
            <a:chOff x="0" y="0"/>
            <a:chExt cx="3050598" cy="948443"/>
          </a:xfrm>
        </p:grpSpPr>
        <p:sp>
          <p:nvSpPr>
            <p:cNvPr id="21" name="Freeform 21"/>
            <p:cNvSpPr/>
            <p:nvPr/>
          </p:nvSpPr>
          <p:spPr>
            <a:xfrm>
              <a:off x="0" y="0"/>
              <a:ext cx="3050598" cy="948443"/>
            </a:xfrm>
            <a:custGeom>
              <a:avLst/>
              <a:gdLst/>
              <a:ahLst/>
              <a:cxnLst/>
              <a:rect l="l" t="t" r="r" b="b"/>
              <a:pathLst>
                <a:path w="3050598" h="948443">
                  <a:moveTo>
                    <a:pt x="34088" y="0"/>
                  </a:moveTo>
                  <a:lnTo>
                    <a:pt x="3016509" y="0"/>
                  </a:lnTo>
                  <a:cubicBezTo>
                    <a:pt x="3025550" y="0"/>
                    <a:pt x="3034220" y="3591"/>
                    <a:pt x="3040613" y="9984"/>
                  </a:cubicBezTo>
                  <a:cubicBezTo>
                    <a:pt x="3047006" y="16377"/>
                    <a:pt x="3050598" y="25048"/>
                    <a:pt x="3050598" y="34088"/>
                  </a:cubicBezTo>
                  <a:lnTo>
                    <a:pt x="3050598" y="914354"/>
                  </a:lnTo>
                  <a:cubicBezTo>
                    <a:pt x="3050598" y="933181"/>
                    <a:pt x="3035336" y="948443"/>
                    <a:pt x="3016509" y="948443"/>
                  </a:cubicBezTo>
                  <a:lnTo>
                    <a:pt x="34088" y="948443"/>
                  </a:lnTo>
                  <a:cubicBezTo>
                    <a:pt x="25048" y="948443"/>
                    <a:pt x="16377" y="944851"/>
                    <a:pt x="9984" y="938459"/>
                  </a:cubicBezTo>
                  <a:cubicBezTo>
                    <a:pt x="3591" y="932066"/>
                    <a:pt x="0" y="923395"/>
                    <a:pt x="0" y="914354"/>
                  </a:cubicBezTo>
                  <a:lnTo>
                    <a:pt x="0" y="34088"/>
                  </a:lnTo>
                  <a:cubicBezTo>
                    <a:pt x="0" y="15262"/>
                    <a:pt x="15262" y="0"/>
                    <a:pt x="34088" y="0"/>
                  </a:cubicBezTo>
                  <a:close/>
                </a:path>
              </a:pathLst>
            </a:custGeom>
            <a:solidFill>
              <a:srgbClr val="F6EFDB"/>
            </a:solidFill>
          </p:spPr>
          <p:txBody>
            <a:bodyPr/>
            <a:lstStyle/>
            <a:p>
              <a:endParaRPr lang="en-GB"/>
            </a:p>
          </p:txBody>
        </p:sp>
        <p:sp>
          <p:nvSpPr>
            <p:cNvPr id="22" name="TextBox 22"/>
            <p:cNvSpPr txBox="1"/>
            <p:nvPr/>
          </p:nvSpPr>
          <p:spPr>
            <a:xfrm>
              <a:off x="0" y="-76200"/>
              <a:ext cx="3050598" cy="1024643"/>
            </a:xfrm>
            <a:prstGeom prst="rect">
              <a:avLst/>
            </a:prstGeom>
          </p:spPr>
          <p:txBody>
            <a:bodyPr lIns="50800" tIns="50800" rIns="50800" bIns="50800" rtlCol="0" anchor="ctr"/>
            <a:lstStyle/>
            <a:p>
              <a:pPr algn="ctr">
                <a:lnSpc>
                  <a:spcPts val="2799"/>
                </a:lnSpc>
              </a:pPr>
              <a:endParaRPr/>
            </a:p>
          </p:txBody>
        </p:sp>
      </p:grpSp>
      <p:sp>
        <p:nvSpPr>
          <p:cNvPr id="23" name="TextBox 23"/>
          <p:cNvSpPr txBox="1"/>
          <p:nvPr/>
        </p:nvSpPr>
        <p:spPr>
          <a:xfrm>
            <a:off x="5826909" y="2173808"/>
            <a:ext cx="11187194" cy="3091899"/>
          </a:xfrm>
          <a:prstGeom prst="rect">
            <a:avLst/>
          </a:prstGeom>
        </p:spPr>
        <p:txBody>
          <a:bodyPr lIns="0" tIns="0" rIns="0" bIns="0" rtlCol="0" anchor="t">
            <a:spAutoFit/>
          </a:bodyPr>
          <a:lstStyle/>
          <a:p>
            <a:pPr marL="755651" lvl="1" indent="-377825" algn="just">
              <a:lnSpc>
                <a:spcPts val="4900"/>
              </a:lnSpc>
              <a:spcBef>
                <a:spcPct val="0"/>
              </a:spcBef>
              <a:buFont typeface="Arial"/>
              <a:buChar char="•"/>
            </a:pPr>
            <a:r>
              <a:rPr lang="en-US" sz="3500">
                <a:solidFill>
                  <a:srgbClr val="351304"/>
                </a:solidFill>
                <a:latin typeface="Roboto Condensed Bold"/>
              </a:rPr>
              <a:t>Các câu giới thiệu bài thơ:</a:t>
            </a:r>
          </a:p>
          <a:p>
            <a:pPr algn="just">
              <a:lnSpc>
                <a:spcPts val="4900"/>
              </a:lnSpc>
              <a:spcBef>
                <a:spcPct val="0"/>
              </a:spcBef>
            </a:pPr>
            <a:r>
              <a:rPr lang="en-US" sz="3500">
                <a:solidFill>
                  <a:srgbClr val="351304"/>
                </a:solidFill>
                <a:latin typeface="Roboto Condensed"/>
              </a:rPr>
              <a:t>+ </a:t>
            </a:r>
            <a:r>
              <a:rPr lang="en-US" sz="3500">
                <a:solidFill>
                  <a:srgbClr val="351304"/>
                </a:solidFill>
                <a:latin typeface="Roboto Condensed Italics"/>
              </a:rPr>
              <a:t>Bài thơ </a:t>
            </a:r>
            <a:r>
              <a:rPr lang="en-US" sz="3500">
                <a:solidFill>
                  <a:srgbClr val="351304"/>
                </a:solidFill>
                <a:latin typeface="Roboto Condensed Bold Italics"/>
              </a:rPr>
              <a:t>Cảnh khuya</a:t>
            </a:r>
            <a:r>
              <a:rPr lang="en-US" sz="3500">
                <a:solidFill>
                  <a:srgbClr val="351304"/>
                </a:solidFill>
                <a:latin typeface="Roboto Condensed Italics"/>
              </a:rPr>
              <a:t> nằm trong chùm thơ năm 1947 của Bác.</a:t>
            </a:r>
          </a:p>
          <a:p>
            <a:pPr algn="just">
              <a:lnSpc>
                <a:spcPts val="4900"/>
              </a:lnSpc>
              <a:spcBef>
                <a:spcPct val="0"/>
              </a:spcBef>
            </a:pPr>
            <a:r>
              <a:rPr lang="en-US" sz="3500">
                <a:solidFill>
                  <a:srgbClr val="351304"/>
                </a:solidFill>
                <a:latin typeface="Roboto Condensed Italics"/>
              </a:rPr>
              <a:t>+ Đêm đã khuya, núi rừng, chim muông đã im lặng… Cảnh vật như lắng suy.</a:t>
            </a:r>
          </a:p>
          <a:p>
            <a:pPr marL="755651" lvl="1" indent="-377825" algn="just">
              <a:lnSpc>
                <a:spcPts val="4900"/>
              </a:lnSpc>
              <a:spcBef>
                <a:spcPct val="0"/>
              </a:spcBef>
              <a:buFont typeface="Arial"/>
              <a:buChar char="•"/>
            </a:pPr>
            <a:r>
              <a:rPr lang="en-US" sz="3500">
                <a:solidFill>
                  <a:srgbClr val="351304"/>
                </a:solidFill>
                <a:latin typeface="Roboto Condensed Bold Italics"/>
              </a:rPr>
              <a:t>Cách giới thiệu bài thơ:</a:t>
            </a:r>
            <a:r>
              <a:rPr lang="en-US" sz="3500">
                <a:solidFill>
                  <a:srgbClr val="351304"/>
                </a:solidFill>
                <a:latin typeface="Roboto Condensed Italics"/>
              </a:rPr>
              <a:t> trực tiếp.</a:t>
            </a:r>
          </a:p>
        </p:txBody>
      </p:sp>
      <p:grpSp>
        <p:nvGrpSpPr>
          <p:cNvPr id="24" name="Group 24"/>
          <p:cNvGrpSpPr/>
          <p:nvPr/>
        </p:nvGrpSpPr>
        <p:grpSpPr>
          <a:xfrm>
            <a:off x="5629137" y="5858062"/>
            <a:ext cx="11582738" cy="3601119"/>
            <a:chOff x="0" y="0"/>
            <a:chExt cx="3050598" cy="948443"/>
          </a:xfrm>
        </p:grpSpPr>
        <p:sp>
          <p:nvSpPr>
            <p:cNvPr id="25" name="Freeform 25"/>
            <p:cNvSpPr/>
            <p:nvPr/>
          </p:nvSpPr>
          <p:spPr>
            <a:xfrm>
              <a:off x="0" y="0"/>
              <a:ext cx="3050598" cy="948443"/>
            </a:xfrm>
            <a:custGeom>
              <a:avLst/>
              <a:gdLst/>
              <a:ahLst/>
              <a:cxnLst/>
              <a:rect l="l" t="t" r="r" b="b"/>
              <a:pathLst>
                <a:path w="3050598" h="948443">
                  <a:moveTo>
                    <a:pt x="34088" y="0"/>
                  </a:moveTo>
                  <a:lnTo>
                    <a:pt x="3016509" y="0"/>
                  </a:lnTo>
                  <a:cubicBezTo>
                    <a:pt x="3025550" y="0"/>
                    <a:pt x="3034220" y="3591"/>
                    <a:pt x="3040613" y="9984"/>
                  </a:cubicBezTo>
                  <a:cubicBezTo>
                    <a:pt x="3047006" y="16377"/>
                    <a:pt x="3050598" y="25048"/>
                    <a:pt x="3050598" y="34088"/>
                  </a:cubicBezTo>
                  <a:lnTo>
                    <a:pt x="3050598" y="914354"/>
                  </a:lnTo>
                  <a:cubicBezTo>
                    <a:pt x="3050598" y="933181"/>
                    <a:pt x="3035336" y="948443"/>
                    <a:pt x="3016509" y="948443"/>
                  </a:cubicBezTo>
                  <a:lnTo>
                    <a:pt x="34088" y="948443"/>
                  </a:lnTo>
                  <a:cubicBezTo>
                    <a:pt x="25048" y="948443"/>
                    <a:pt x="16377" y="944851"/>
                    <a:pt x="9984" y="938459"/>
                  </a:cubicBezTo>
                  <a:cubicBezTo>
                    <a:pt x="3591" y="932066"/>
                    <a:pt x="0" y="923395"/>
                    <a:pt x="0" y="914354"/>
                  </a:cubicBezTo>
                  <a:lnTo>
                    <a:pt x="0" y="34088"/>
                  </a:lnTo>
                  <a:cubicBezTo>
                    <a:pt x="0" y="15262"/>
                    <a:pt x="15262" y="0"/>
                    <a:pt x="34088" y="0"/>
                  </a:cubicBezTo>
                  <a:close/>
                </a:path>
              </a:pathLst>
            </a:custGeom>
            <a:solidFill>
              <a:srgbClr val="F6EFDB"/>
            </a:solidFill>
          </p:spPr>
          <p:txBody>
            <a:bodyPr/>
            <a:lstStyle/>
            <a:p>
              <a:endParaRPr lang="en-GB"/>
            </a:p>
          </p:txBody>
        </p:sp>
        <p:sp>
          <p:nvSpPr>
            <p:cNvPr id="26" name="TextBox 26"/>
            <p:cNvSpPr txBox="1"/>
            <p:nvPr/>
          </p:nvSpPr>
          <p:spPr>
            <a:xfrm>
              <a:off x="0" y="-76200"/>
              <a:ext cx="3050598" cy="1024643"/>
            </a:xfrm>
            <a:prstGeom prst="rect">
              <a:avLst/>
            </a:prstGeom>
          </p:spPr>
          <p:txBody>
            <a:bodyPr lIns="50800" tIns="50800" rIns="50800" bIns="50800" rtlCol="0" anchor="ctr"/>
            <a:lstStyle/>
            <a:p>
              <a:pPr algn="ctr">
                <a:lnSpc>
                  <a:spcPts val="2799"/>
                </a:lnSpc>
              </a:pPr>
              <a:endParaRPr/>
            </a:p>
          </p:txBody>
        </p:sp>
      </p:grpSp>
      <p:sp>
        <p:nvSpPr>
          <p:cNvPr id="27" name="Freeform 27"/>
          <p:cNvSpPr/>
          <p:nvPr/>
        </p:nvSpPr>
        <p:spPr>
          <a:xfrm>
            <a:off x="12976327" y="8573755"/>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28" name="TextBox 28"/>
          <p:cNvSpPr txBox="1"/>
          <p:nvPr/>
        </p:nvSpPr>
        <p:spPr>
          <a:xfrm>
            <a:off x="5826909" y="6220905"/>
            <a:ext cx="10896206" cy="3091899"/>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351304"/>
                </a:solidFill>
                <a:latin typeface="Roboto Condensed Bold"/>
              </a:rPr>
              <a:t>Luận đề: </a:t>
            </a:r>
            <a:r>
              <a:rPr lang="en-US" sz="3500">
                <a:solidFill>
                  <a:srgbClr val="351304"/>
                </a:solidFill>
                <a:latin typeface="Roboto Condensed"/>
              </a:rPr>
              <a:t>Vẻ đẹp của bài thơ </a:t>
            </a:r>
            <a:r>
              <a:rPr lang="en-US" sz="3500">
                <a:solidFill>
                  <a:srgbClr val="351304"/>
                </a:solidFill>
                <a:latin typeface="Roboto Condensed Bold"/>
              </a:rPr>
              <a:t>"Cảnh khuya"</a:t>
            </a:r>
          </a:p>
          <a:p>
            <a:pPr marL="755651" lvl="1" indent="-377825" algn="just">
              <a:lnSpc>
                <a:spcPts val="4900"/>
              </a:lnSpc>
              <a:buFont typeface="Arial"/>
              <a:buChar char="•"/>
            </a:pPr>
            <a:r>
              <a:rPr lang="en-US" sz="3500">
                <a:solidFill>
                  <a:srgbClr val="351304"/>
                </a:solidFill>
                <a:latin typeface="Roboto Condensed Bold"/>
              </a:rPr>
              <a:t>Cách xác định luận đề:</a:t>
            </a:r>
            <a:r>
              <a:rPr lang="en-US" sz="3500">
                <a:solidFill>
                  <a:srgbClr val="351304"/>
                </a:solidFill>
                <a:latin typeface="Roboto Condensed"/>
              </a:rPr>
              <a:t> </a:t>
            </a:r>
          </a:p>
          <a:p>
            <a:pPr algn="just">
              <a:lnSpc>
                <a:spcPts val="4900"/>
              </a:lnSpc>
            </a:pPr>
            <a:r>
              <a:rPr lang="en-US" sz="3500">
                <a:solidFill>
                  <a:srgbClr val="351304"/>
                </a:solidFill>
                <a:latin typeface="Roboto Condensed"/>
              </a:rPr>
              <a:t>       + dựa vào nhan đề</a:t>
            </a:r>
          </a:p>
          <a:p>
            <a:pPr algn="just">
              <a:lnSpc>
                <a:spcPts val="4900"/>
              </a:lnSpc>
            </a:pPr>
            <a:r>
              <a:rPr lang="en-US" sz="3500">
                <a:solidFill>
                  <a:srgbClr val="351304"/>
                </a:solidFill>
                <a:latin typeface="Roboto Condensed"/>
              </a:rPr>
              <a:t>       + dựa vào nội dung toàn bộ văn bản.</a:t>
            </a:r>
          </a:p>
          <a:p>
            <a:pPr algn="just">
              <a:lnSpc>
                <a:spcPts val="4900"/>
              </a:lnSpc>
              <a:spcBef>
                <a:spcPct val="0"/>
              </a:spcBef>
            </a:pPr>
            <a:endParaRPr lang="en-US" sz="3500">
              <a:solidFill>
                <a:srgbClr val="35130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sp>
        <p:nvSpPr>
          <p:cNvPr id="4" name="Freeform 4"/>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grpSp>
        <p:nvGrpSpPr>
          <p:cNvPr id="5" name="Group 5"/>
          <p:cNvGrpSpPr/>
          <p:nvPr/>
        </p:nvGrpSpPr>
        <p:grpSpPr>
          <a:xfrm>
            <a:off x="2588738" y="1699361"/>
            <a:ext cx="13110524" cy="6453907"/>
            <a:chOff x="0" y="0"/>
            <a:chExt cx="5234645" cy="2576854"/>
          </a:xfrm>
        </p:grpSpPr>
        <p:sp>
          <p:nvSpPr>
            <p:cNvPr id="6" name="Freeform 6"/>
            <p:cNvSpPr/>
            <p:nvPr/>
          </p:nvSpPr>
          <p:spPr>
            <a:xfrm>
              <a:off x="0" y="0"/>
              <a:ext cx="5234644" cy="2576854"/>
            </a:xfrm>
            <a:custGeom>
              <a:avLst/>
              <a:gdLst/>
              <a:ahLst/>
              <a:cxnLst/>
              <a:rect l="l" t="t" r="r" b="b"/>
              <a:pathLst>
                <a:path w="5234644" h="2576854">
                  <a:moveTo>
                    <a:pt x="8267" y="0"/>
                  </a:moveTo>
                  <a:lnTo>
                    <a:pt x="5226377" y="0"/>
                  </a:lnTo>
                  <a:cubicBezTo>
                    <a:pt x="5230943" y="0"/>
                    <a:pt x="5234644" y="3701"/>
                    <a:pt x="5234644" y="8267"/>
                  </a:cubicBezTo>
                  <a:lnTo>
                    <a:pt x="5234644" y="2568587"/>
                  </a:lnTo>
                  <a:cubicBezTo>
                    <a:pt x="5234644" y="2573153"/>
                    <a:pt x="5230943" y="2576854"/>
                    <a:pt x="5226377" y="2576854"/>
                  </a:cubicBezTo>
                  <a:lnTo>
                    <a:pt x="8267" y="2576854"/>
                  </a:lnTo>
                  <a:cubicBezTo>
                    <a:pt x="3701" y="2576854"/>
                    <a:pt x="0" y="2573153"/>
                    <a:pt x="0" y="2568587"/>
                  </a:cubicBezTo>
                  <a:lnTo>
                    <a:pt x="0" y="8267"/>
                  </a:lnTo>
                  <a:cubicBezTo>
                    <a:pt x="0" y="3701"/>
                    <a:pt x="3701" y="0"/>
                    <a:pt x="8267" y="0"/>
                  </a:cubicBezTo>
                  <a:close/>
                </a:path>
              </a:pathLst>
            </a:custGeom>
            <a:solidFill>
              <a:srgbClr val="F5EDD9"/>
            </a:solidFill>
          </p:spPr>
          <p:txBody>
            <a:bodyPr/>
            <a:lstStyle/>
            <a:p>
              <a:endParaRPr lang="en-GB"/>
            </a:p>
          </p:txBody>
        </p:sp>
        <p:sp>
          <p:nvSpPr>
            <p:cNvPr id="7" name="TextBox 7"/>
            <p:cNvSpPr txBox="1"/>
            <p:nvPr/>
          </p:nvSpPr>
          <p:spPr>
            <a:xfrm>
              <a:off x="0" y="-76200"/>
              <a:ext cx="5234645" cy="2653054"/>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496532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9" name="Freeform 9"/>
          <p:cNvSpPr/>
          <p:nvPr/>
        </p:nvSpPr>
        <p:spPr>
          <a:xfrm>
            <a:off x="773723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0229961" y="1028700"/>
            <a:ext cx="3092719" cy="1735789"/>
          </a:xfrm>
          <a:custGeom>
            <a:avLst/>
            <a:gdLst/>
            <a:ahLst/>
            <a:cxnLst/>
            <a:rect l="l" t="t" r="r" b="b"/>
            <a:pathLst>
              <a:path w="3092719" h="1735789">
                <a:moveTo>
                  <a:pt x="3092719" y="0"/>
                </a:moveTo>
                <a:lnTo>
                  <a:pt x="0" y="0"/>
                </a:lnTo>
                <a:lnTo>
                  <a:pt x="0" y="1735789"/>
                </a:lnTo>
                <a:lnTo>
                  <a:pt x="3092719" y="1735789"/>
                </a:lnTo>
                <a:lnTo>
                  <a:pt x="3092719" y="0"/>
                </a:lnTo>
                <a:close/>
              </a:path>
            </a:pathLst>
          </a:custGeom>
          <a:blipFill>
            <a:blip r:embed="rId4"/>
            <a:stretch>
              <a:fillRect/>
            </a:stretch>
          </a:blipFill>
        </p:spPr>
        <p:txBody>
          <a:bodyPr/>
          <a:lstStyle/>
          <a:p>
            <a:endParaRPr lang="en-GB"/>
          </a:p>
        </p:txBody>
      </p:sp>
      <p:sp>
        <p:nvSpPr>
          <p:cNvPr id="11" name="Freeform 11"/>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2" name="Freeform 12"/>
          <p:cNvSpPr/>
          <p:nvPr/>
        </p:nvSpPr>
        <p:spPr>
          <a:xfrm flipH="1">
            <a:off x="0" y="6346023"/>
            <a:ext cx="4059827" cy="4952060"/>
          </a:xfrm>
          <a:custGeom>
            <a:avLst/>
            <a:gdLst/>
            <a:ahLst/>
            <a:cxnLst/>
            <a:rect l="l" t="t" r="r" b="b"/>
            <a:pathLst>
              <a:path w="4059827" h="4952060">
                <a:moveTo>
                  <a:pt x="4059827" y="0"/>
                </a:moveTo>
                <a:lnTo>
                  <a:pt x="0" y="0"/>
                </a:lnTo>
                <a:lnTo>
                  <a:pt x="0" y="4952060"/>
                </a:lnTo>
                <a:lnTo>
                  <a:pt x="4059827" y="4952060"/>
                </a:lnTo>
                <a:lnTo>
                  <a:pt x="4059827" y="0"/>
                </a:lnTo>
                <a:close/>
              </a:path>
            </a:pathLst>
          </a:custGeom>
          <a:blipFill>
            <a:blip r:embed="rId5"/>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14991057" y="-3086100"/>
            <a:ext cx="8031595" cy="8229600"/>
          </a:xfrm>
          <a:prstGeom prst="rect">
            <a:avLst/>
          </a:prstGeom>
        </p:spPr>
      </p:pic>
      <p:pic>
        <p:nvPicPr>
          <p:cNvPr id="14" name="Picture 14"/>
          <p:cNvPicPr>
            <a:picLocks noChangeAspect="1"/>
          </p:cNvPicPr>
          <p:nvPr/>
        </p:nvPicPr>
        <p:blipFill>
          <a:blip r:embed="rId6"/>
          <a:srcRect/>
          <a:stretch>
            <a:fillRect/>
          </a:stretch>
        </p:blipFill>
        <p:spPr>
          <a:xfrm>
            <a:off x="14991057" y="666949"/>
            <a:ext cx="2400120" cy="2459291"/>
          </a:xfrm>
          <a:prstGeom prst="rect">
            <a:avLst/>
          </a:prstGeom>
        </p:spPr>
      </p:pic>
      <p:sp>
        <p:nvSpPr>
          <p:cNvPr id="15" name="TextBox 15"/>
          <p:cNvSpPr txBox="1"/>
          <p:nvPr/>
        </p:nvSpPr>
        <p:spPr>
          <a:xfrm>
            <a:off x="5826909" y="1587065"/>
            <a:ext cx="5677891" cy="895306"/>
          </a:xfrm>
          <a:prstGeom prst="rect">
            <a:avLst/>
          </a:prstGeom>
        </p:spPr>
        <p:txBody>
          <a:bodyPr lIns="0" tIns="0" rIns="0" bIns="0" rtlCol="0" anchor="t">
            <a:spAutoFit/>
          </a:bodyPr>
          <a:lstStyle/>
          <a:p>
            <a:pPr algn="ctr">
              <a:lnSpc>
                <a:spcPts val="6839"/>
              </a:lnSpc>
            </a:pPr>
            <a:r>
              <a:rPr lang="en-US" sz="5700">
                <a:solidFill>
                  <a:srgbClr val="351304"/>
                </a:solidFill>
                <a:latin typeface="#9Slide05 VL Fadilla"/>
              </a:rPr>
              <a:t>Nhóm 3,4</a:t>
            </a:r>
          </a:p>
        </p:txBody>
      </p:sp>
      <p:sp>
        <p:nvSpPr>
          <p:cNvPr id="16" name="TextBox 16"/>
          <p:cNvSpPr txBox="1"/>
          <p:nvPr/>
        </p:nvSpPr>
        <p:spPr>
          <a:xfrm>
            <a:off x="3296943" y="2892988"/>
            <a:ext cx="11694114" cy="4443875"/>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Bold"/>
              </a:rPr>
              <a:t>Trình bày dưới dạng sơ đồ tư duy</a:t>
            </a:r>
          </a:p>
          <a:p>
            <a:pPr marL="798831" lvl="1" indent="-399416" algn="just">
              <a:lnSpc>
                <a:spcPts val="5069"/>
              </a:lnSpc>
              <a:buFont typeface="Arial"/>
              <a:buChar char="•"/>
            </a:pPr>
            <a:r>
              <a:rPr lang="en-US" sz="3700">
                <a:solidFill>
                  <a:srgbClr val="351304"/>
                </a:solidFill>
                <a:latin typeface="Roboto Condensed"/>
              </a:rPr>
              <a:t>Hãy tìm những luận điểm làm sáng tỏ vẻ đẹp của bài thơ </a:t>
            </a:r>
            <a:r>
              <a:rPr lang="en-US" sz="3700">
                <a:solidFill>
                  <a:srgbClr val="351304"/>
                </a:solidFill>
                <a:latin typeface="Roboto Condensed Italics"/>
              </a:rPr>
              <a:t>Cảnh khuya.</a:t>
            </a:r>
          </a:p>
          <a:p>
            <a:pPr marL="798831" lvl="1" indent="-399416" algn="just">
              <a:lnSpc>
                <a:spcPts val="5069"/>
              </a:lnSpc>
              <a:buFont typeface="Arial"/>
              <a:buChar char="•"/>
            </a:pPr>
            <a:r>
              <a:rPr lang="en-US" sz="3700">
                <a:solidFill>
                  <a:srgbClr val="351304"/>
                </a:solidFill>
                <a:latin typeface="Roboto Condensed"/>
              </a:rPr>
              <a:t>Tìm các lý lẽ, bằng chứng để làm sáng tỏ luận điểm.</a:t>
            </a:r>
          </a:p>
          <a:p>
            <a:pPr marL="798831" lvl="1" indent="-399416" algn="just">
              <a:lnSpc>
                <a:spcPts val="5069"/>
              </a:lnSpc>
              <a:buFont typeface="Arial"/>
              <a:buChar char="•"/>
            </a:pPr>
            <a:r>
              <a:rPr lang="en-US" sz="3700">
                <a:solidFill>
                  <a:srgbClr val="351304"/>
                </a:solidFill>
                <a:latin typeface="Roboto Condensed"/>
              </a:rPr>
              <a:t>Nhận xét về cách tác giả đưa lý lẽ và bằng chứng để làm sáng tỏ luận điểm. Các luận điểm, lý lẽ và bằng chứng có vai trò như thế nào trong việc thể hiện luận đề?</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00" y="2963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rot="1497526">
            <a:off x="-2502691" y="9488385"/>
            <a:ext cx="5005383" cy="3722185"/>
          </a:xfrm>
          <a:custGeom>
            <a:avLst/>
            <a:gdLst/>
            <a:ahLst/>
            <a:cxnLst/>
            <a:rect l="l" t="t" r="r" b="b"/>
            <a:pathLst>
              <a:path w="5005383" h="3722185">
                <a:moveTo>
                  <a:pt x="0" y="0"/>
                </a:moveTo>
                <a:lnTo>
                  <a:pt x="5005382" y="0"/>
                </a:lnTo>
                <a:lnTo>
                  <a:pt x="5005382"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2899842" y="389253"/>
            <a:ext cx="12600902" cy="1278893"/>
            <a:chOff x="0" y="0"/>
            <a:chExt cx="16801203" cy="1705191"/>
          </a:xfrm>
        </p:grpSpPr>
        <p:sp>
          <p:nvSpPr>
            <p:cNvPr id="10" name="Freeform 10"/>
            <p:cNvSpPr/>
            <p:nvPr/>
          </p:nvSpPr>
          <p:spPr>
            <a:xfrm flipH="1">
              <a:off x="6154632" y="0"/>
              <a:ext cx="10646571" cy="1667091"/>
            </a:xfrm>
            <a:custGeom>
              <a:avLst/>
              <a:gdLst/>
              <a:ahLst/>
              <a:cxnLst/>
              <a:rect l="l" t="t" r="r" b="b"/>
              <a:pathLst>
                <a:path w="10646571" h="1667091">
                  <a:moveTo>
                    <a:pt x="10646571" y="0"/>
                  </a:moveTo>
                  <a:lnTo>
                    <a:pt x="0" y="0"/>
                  </a:lnTo>
                  <a:lnTo>
                    <a:pt x="0" y="1667091"/>
                  </a:lnTo>
                  <a:lnTo>
                    <a:pt x="10646571" y="1667091"/>
                  </a:lnTo>
                  <a:lnTo>
                    <a:pt x="10646571" y="0"/>
                  </a:lnTo>
                  <a:close/>
                </a:path>
              </a:pathLst>
            </a:custGeom>
            <a:blipFill>
              <a:blip r:embed="rId7"/>
              <a:stretch>
                <a:fillRect t="-139003" b="-119428"/>
              </a:stretch>
            </a:blipFill>
          </p:spPr>
          <p:txBody>
            <a:bodyPr/>
            <a:lstStyle/>
            <a:p>
              <a:endParaRPr lang="en-GB"/>
            </a:p>
          </p:txBody>
        </p:sp>
        <p:sp>
          <p:nvSpPr>
            <p:cNvPr id="11" name="Freeform 11"/>
            <p:cNvSpPr/>
            <p:nvPr/>
          </p:nvSpPr>
          <p:spPr>
            <a:xfrm>
              <a:off x="0" y="0"/>
              <a:ext cx="6383232" cy="1705191"/>
            </a:xfrm>
            <a:custGeom>
              <a:avLst/>
              <a:gdLst/>
              <a:ahLst/>
              <a:cxnLst/>
              <a:rect l="l" t="t" r="r" b="b"/>
              <a:pathLst>
                <a:path w="6383232" h="1705191">
                  <a:moveTo>
                    <a:pt x="0" y="0"/>
                  </a:moveTo>
                  <a:lnTo>
                    <a:pt x="6383232" y="0"/>
                  </a:lnTo>
                  <a:lnTo>
                    <a:pt x="6383232" y="1705191"/>
                  </a:lnTo>
                  <a:lnTo>
                    <a:pt x="0" y="1705191"/>
                  </a:lnTo>
                  <a:lnTo>
                    <a:pt x="0" y="0"/>
                  </a:lnTo>
                  <a:close/>
                </a:path>
              </a:pathLst>
            </a:custGeom>
            <a:blipFill>
              <a:blip r:embed="rId7"/>
              <a:stretch>
                <a:fillRect l="-946" t="-65612" b="-46474"/>
              </a:stretch>
            </a:blipFill>
          </p:spPr>
          <p:txBody>
            <a:bodyPr/>
            <a:lstStyle/>
            <a:p>
              <a:endParaRPr lang="en-GB"/>
            </a:p>
          </p:txBody>
        </p:sp>
        <p:sp>
          <p:nvSpPr>
            <p:cNvPr id="12" name="TextBox 12"/>
            <p:cNvSpPr txBox="1"/>
            <p:nvPr/>
          </p:nvSpPr>
          <p:spPr>
            <a:xfrm>
              <a:off x="486656" y="581477"/>
              <a:ext cx="16048966" cy="749212"/>
            </a:xfrm>
            <a:prstGeom prst="rect">
              <a:avLst/>
            </a:prstGeom>
          </p:spPr>
          <p:txBody>
            <a:bodyPr lIns="0" tIns="0" rIns="0" bIns="0" rtlCol="0" anchor="t">
              <a:spAutoFit/>
            </a:bodyPr>
            <a:lstStyle/>
            <a:p>
              <a:pPr algn="ctr">
                <a:lnSpc>
                  <a:spcPts val="4440"/>
                </a:lnSpc>
              </a:pPr>
              <a:r>
                <a:rPr lang="en-US" sz="3700" dirty="0" smtClean="0">
                  <a:solidFill>
                    <a:srgbClr val="351304"/>
                  </a:solidFill>
                  <a:latin typeface="Roboto Condensed Bold"/>
                </a:rPr>
                <a:t>b. </a:t>
              </a:r>
              <a:r>
                <a:rPr lang="en-US" sz="3700" dirty="0" err="1">
                  <a:solidFill>
                    <a:srgbClr val="351304"/>
                  </a:solidFill>
                  <a:latin typeface="Roboto Condensed Bold"/>
                </a:rPr>
                <a:t>Triển</a:t>
              </a:r>
              <a:r>
                <a:rPr lang="en-US" sz="3700" dirty="0">
                  <a:solidFill>
                    <a:srgbClr val="351304"/>
                  </a:solidFill>
                  <a:latin typeface="Roboto Condensed Bold"/>
                </a:rPr>
                <a:t> </a:t>
              </a:r>
              <a:r>
                <a:rPr lang="en-US" sz="3700" dirty="0" err="1">
                  <a:solidFill>
                    <a:srgbClr val="351304"/>
                  </a:solidFill>
                  <a:latin typeface="Roboto Condensed Bold"/>
                </a:rPr>
                <a:t>khai</a:t>
              </a:r>
              <a:r>
                <a:rPr lang="en-US" sz="3700" dirty="0">
                  <a:solidFill>
                    <a:srgbClr val="351304"/>
                  </a:solidFill>
                  <a:latin typeface="Roboto Condensed Bold"/>
                </a:rPr>
                <a:t> </a:t>
              </a:r>
              <a:r>
                <a:rPr lang="en-US" sz="3700" dirty="0" err="1">
                  <a:solidFill>
                    <a:srgbClr val="351304"/>
                  </a:solidFill>
                  <a:latin typeface="Roboto Condensed Bold"/>
                </a:rPr>
                <a:t>vấn</a:t>
              </a:r>
              <a:r>
                <a:rPr lang="en-US" sz="3700" dirty="0">
                  <a:solidFill>
                    <a:srgbClr val="351304"/>
                  </a:solidFill>
                  <a:latin typeface="Roboto Condensed Bold"/>
                </a:rPr>
                <a:t> </a:t>
              </a:r>
              <a:r>
                <a:rPr lang="en-US" sz="3700" dirty="0" err="1">
                  <a:solidFill>
                    <a:srgbClr val="351304"/>
                  </a:solidFill>
                  <a:latin typeface="Roboto Condensed Bold"/>
                </a:rPr>
                <a:t>đề</a:t>
              </a:r>
              <a:r>
                <a:rPr lang="en-US" sz="3700" dirty="0">
                  <a:solidFill>
                    <a:srgbClr val="351304"/>
                  </a:solidFill>
                  <a:latin typeface="Roboto Condensed Bold"/>
                </a:rPr>
                <a:t>: </a:t>
              </a:r>
              <a:r>
                <a:rPr lang="en-US" sz="3700" dirty="0" err="1">
                  <a:solidFill>
                    <a:srgbClr val="351304"/>
                  </a:solidFill>
                  <a:latin typeface="Roboto Condensed Bold"/>
                </a:rPr>
                <a:t>Hệ</a:t>
              </a:r>
              <a:r>
                <a:rPr lang="en-US" sz="3700" dirty="0">
                  <a:solidFill>
                    <a:srgbClr val="351304"/>
                  </a:solidFill>
                  <a:latin typeface="Roboto Condensed Bold"/>
                </a:rPr>
                <a:t> </a:t>
              </a:r>
              <a:r>
                <a:rPr lang="en-US" sz="3700" dirty="0" err="1">
                  <a:solidFill>
                    <a:srgbClr val="351304"/>
                  </a:solidFill>
                  <a:latin typeface="Roboto Condensed Bold"/>
                </a:rPr>
                <a:t>thống</a:t>
              </a:r>
              <a:r>
                <a:rPr lang="en-US" sz="3700" dirty="0">
                  <a:solidFill>
                    <a:srgbClr val="351304"/>
                  </a:solidFill>
                  <a:latin typeface="Roboto Condensed Bold"/>
                </a:rPr>
                <a:t> </a:t>
              </a:r>
              <a:r>
                <a:rPr lang="en-US" sz="3700" dirty="0" err="1">
                  <a:solidFill>
                    <a:srgbClr val="351304"/>
                  </a:solidFill>
                  <a:latin typeface="Roboto Condensed Bold"/>
                </a:rPr>
                <a:t>luận</a:t>
              </a:r>
              <a:r>
                <a:rPr lang="en-US" sz="3700" dirty="0">
                  <a:solidFill>
                    <a:srgbClr val="351304"/>
                  </a:solidFill>
                  <a:latin typeface="Roboto Condensed Bold"/>
                </a:rPr>
                <a:t> </a:t>
              </a:r>
              <a:r>
                <a:rPr lang="en-US" sz="3700" dirty="0" err="1">
                  <a:solidFill>
                    <a:srgbClr val="351304"/>
                  </a:solidFill>
                  <a:latin typeface="Roboto Condensed Bold"/>
                </a:rPr>
                <a:t>điểm</a:t>
              </a:r>
              <a:r>
                <a:rPr lang="en-US" sz="3700" dirty="0">
                  <a:solidFill>
                    <a:srgbClr val="351304"/>
                  </a:solidFill>
                  <a:latin typeface="Roboto Condensed Bold"/>
                </a:rPr>
                <a:t>, </a:t>
              </a:r>
              <a:r>
                <a:rPr lang="en-US" sz="3700" dirty="0" err="1">
                  <a:solidFill>
                    <a:srgbClr val="351304"/>
                  </a:solidFill>
                  <a:latin typeface="Roboto Condensed Bold"/>
                </a:rPr>
                <a:t>lí</a:t>
              </a:r>
              <a:r>
                <a:rPr lang="en-US" sz="3700" dirty="0">
                  <a:solidFill>
                    <a:srgbClr val="351304"/>
                  </a:solidFill>
                  <a:latin typeface="Roboto Condensed Bold"/>
                </a:rPr>
                <a:t> </a:t>
              </a:r>
              <a:r>
                <a:rPr lang="en-US" sz="3700" dirty="0" err="1">
                  <a:solidFill>
                    <a:srgbClr val="351304"/>
                  </a:solidFill>
                  <a:latin typeface="Roboto Condensed Bold"/>
                </a:rPr>
                <a:t>lẽ</a:t>
              </a:r>
              <a:r>
                <a:rPr lang="en-US" sz="3700" dirty="0">
                  <a:solidFill>
                    <a:srgbClr val="351304"/>
                  </a:solidFill>
                  <a:latin typeface="Roboto Condensed Bold"/>
                </a:rPr>
                <a:t> </a:t>
              </a:r>
              <a:r>
                <a:rPr lang="en-US" sz="3700" dirty="0" err="1">
                  <a:solidFill>
                    <a:srgbClr val="351304"/>
                  </a:solidFill>
                  <a:latin typeface="Roboto Condensed Bold"/>
                </a:rPr>
                <a:t>và</a:t>
              </a:r>
              <a:r>
                <a:rPr lang="en-US" sz="3700" dirty="0">
                  <a:solidFill>
                    <a:srgbClr val="351304"/>
                  </a:solidFill>
                  <a:latin typeface="Roboto Condensed Bold"/>
                </a:rPr>
                <a:t> </a:t>
              </a:r>
              <a:r>
                <a:rPr lang="en-US" sz="3700" dirty="0" err="1">
                  <a:solidFill>
                    <a:srgbClr val="351304"/>
                  </a:solidFill>
                  <a:latin typeface="Roboto Condensed Bold"/>
                </a:rPr>
                <a:t>bằng</a:t>
              </a:r>
              <a:r>
                <a:rPr lang="en-US" sz="3700" dirty="0">
                  <a:solidFill>
                    <a:srgbClr val="351304"/>
                  </a:solidFill>
                  <a:latin typeface="Roboto Condensed Bold"/>
                </a:rPr>
                <a:t> </a:t>
              </a:r>
              <a:r>
                <a:rPr lang="en-US" sz="3700" dirty="0" err="1">
                  <a:solidFill>
                    <a:srgbClr val="351304"/>
                  </a:solidFill>
                  <a:latin typeface="Roboto Condensed Bold"/>
                </a:rPr>
                <a:t>chứng</a:t>
              </a:r>
              <a:endParaRPr lang="en-US" sz="3700" dirty="0">
                <a:solidFill>
                  <a:srgbClr val="351304"/>
                </a:solidFill>
                <a:latin typeface="Roboto Condensed Bold"/>
              </a:endParaRPr>
            </a:p>
          </p:txBody>
        </p:sp>
      </p:grpSp>
      <p:grpSp>
        <p:nvGrpSpPr>
          <p:cNvPr id="13" name="Group 13"/>
          <p:cNvGrpSpPr/>
          <p:nvPr/>
        </p:nvGrpSpPr>
        <p:grpSpPr>
          <a:xfrm>
            <a:off x="3262888" y="1791819"/>
            <a:ext cx="10842345" cy="1139140"/>
            <a:chOff x="0" y="0"/>
            <a:chExt cx="2855597" cy="300020"/>
          </a:xfrm>
        </p:grpSpPr>
        <p:sp>
          <p:nvSpPr>
            <p:cNvPr id="14" name="Freeform 14"/>
            <p:cNvSpPr/>
            <p:nvPr/>
          </p:nvSpPr>
          <p:spPr>
            <a:xfrm>
              <a:off x="0" y="0"/>
              <a:ext cx="2855597" cy="300020"/>
            </a:xfrm>
            <a:custGeom>
              <a:avLst/>
              <a:gdLst/>
              <a:ahLst/>
              <a:cxnLst/>
              <a:rect l="l" t="t" r="r" b="b"/>
              <a:pathLst>
                <a:path w="2855597" h="300020">
                  <a:moveTo>
                    <a:pt x="36416" y="0"/>
                  </a:moveTo>
                  <a:lnTo>
                    <a:pt x="2819181" y="0"/>
                  </a:lnTo>
                  <a:cubicBezTo>
                    <a:pt x="2828839" y="0"/>
                    <a:pt x="2838102" y="3837"/>
                    <a:pt x="2844931" y="10666"/>
                  </a:cubicBezTo>
                  <a:cubicBezTo>
                    <a:pt x="2851760" y="17495"/>
                    <a:pt x="2855597" y="26758"/>
                    <a:pt x="2855597" y="36416"/>
                  </a:cubicBezTo>
                  <a:lnTo>
                    <a:pt x="2855597" y="263604"/>
                  </a:lnTo>
                  <a:cubicBezTo>
                    <a:pt x="2855597" y="273262"/>
                    <a:pt x="2851760" y="282525"/>
                    <a:pt x="2844931" y="289354"/>
                  </a:cubicBezTo>
                  <a:cubicBezTo>
                    <a:pt x="2838102" y="296184"/>
                    <a:pt x="2828839" y="300020"/>
                    <a:pt x="2819181" y="300020"/>
                  </a:cubicBezTo>
                  <a:lnTo>
                    <a:pt x="36416" y="300020"/>
                  </a:lnTo>
                  <a:cubicBezTo>
                    <a:pt x="26758" y="300020"/>
                    <a:pt x="17495" y="296184"/>
                    <a:pt x="10666" y="289354"/>
                  </a:cubicBezTo>
                  <a:cubicBezTo>
                    <a:pt x="3837" y="282525"/>
                    <a:pt x="0" y="273262"/>
                    <a:pt x="0" y="263604"/>
                  </a:cubicBezTo>
                  <a:lnTo>
                    <a:pt x="0" y="36416"/>
                  </a:lnTo>
                  <a:cubicBezTo>
                    <a:pt x="0" y="26758"/>
                    <a:pt x="3837" y="17495"/>
                    <a:pt x="10666" y="10666"/>
                  </a:cubicBezTo>
                  <a:cubicBezTo>
                    <a:pt x="17495" y="3837"/>
                    <a:pt x="26758" y="0"/>
                    <a:pt x="36416" y="0"/>
                  </a:cubicBezTo>
                  <a:close/>
                </a:path>
              </a:pathLst>
            </a:custGeom>
            <a:solidFill>
              <a:srgbClr val="E1D1A7"/>
            </a:solidFill>
            <a:ln w="57150" cap="rnd">
              <a:solidFill>
                <a:srgbClr val="E6C7BD"/>
              </a:solidFill>
              <a:prstDash val="solid"/>
              <a:round/>
            </a:ln>
          </p:spPr>
          <p:txBody>
            <a:bodyPr/>
            <a:lstStyle/>
            <a:p>
              <a:endParaRPr lang="en-GB"/>
            </a:p>
          </p:txBody>
        </p:sp>
        <p:sp>
          <p:nvSpPr>
            <p:cNvPr id="15" name="TextBox 15"/>
            <p:cNvSpPr txBox="1"/>
            <p:nvPr/>
          </p:nvSpPr>
          <p:spPr>
            <a:xfrm>
              <a:off x="0" y="-76200"/>
              <a:ext cx="2855597" cy="376220"/>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a:off x="12976327" y="8573755"/>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7" name="Freeform 17"/>
          <p:cNvSpPr/>
          <p:nvPr/>
        </p:nvSpPr>
        <p:spPr>
          <a:xfrm>
            <a:off x="4058057" y="3566759"/>
            <a:ext cx="9901758" cy="2809624"/>
          </a:xfrm>
          <a:custGeom>
            <a:avLst/>
            <a:gdLst/>
            <a:ahLst/>
            <a:cxnLst/>
            <a:rect l="l" t="t" r="r" b="b"/>
            <a:pathLst>
              <a:path w="9901758" h="2809624">
                <a:moveTo>
                  <a:pt x="0" y="0"/>
                </a:moveTo>
                <a:lnTo>
                  <a:pt x="9901759" y="0"/>
                </a:lnTo>
                <a:lnTo>
                  <a:pt x="9901759" y="2809624"/>
                </a:lnTo>
                <a:lnTo>
                  <a:pt x="0" y="280962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TextBox 18"/>
          <p:cNvSpPr txBox="1"/>
          <p:nvPr/>
        </p:nvSpPr>
        <p:spPr>
          <a:xfrm>
            <a:off x="5647002" y="1990243"/>
            <a:ext cx="7106582" cy="675618"/>
          </a:xfrm>
          <a:prstGeom prst="rect">
            <a:avLst/>
          </a:prstGeom>
        </p:spPr>
        <p:txBody>
          <a:bodyPr lIns="0" tIns="0" rIns="0" bIns="0" rtlCol="0" anchor="t">
            <a:spAutoFit/>
          </a:bodyPr>
          <a:lstStyle/>
          <a:p>
            <a:pPr algn="just">
              <a:lnSpc>
                <a:spcPts val="5479"/>
              </a:lnSpc>
            </a:pPr>
            <a:r>
              <a:rPr lang="en-US" sz="3999">
                <a:solidFill>
                  <a:srgbClr val="351304"/>
                </a:solidFill>
                <a:latin typeface="Roboto Condensed Bold"/>
              </a:rPr>
              <a:t>Vẻ đẹp của bài thơ "Cảnh khuya"</a:t>
            </a:r>
          </a:p>
        </p:txBody>
      </p:sp>
      <p:sp>
        <p:nvSpPr>
          <p:cNvPr id="19" name="TextBox 19"/>
          <p:cNvSpPr txBox="1"/>
          <p:nvPr/>
        </p:nvSpPr>
        <p:spPr>
          <a:xfrm>
            <a:off x="4307722" y="4143555"/>
            <a:ext cx="2401468" cy="1589357"/>
          </a:xfrm>
          <a:prstGeom prst="rect">
            <a:avLst/>
          </a:prstGeom>
        </p:spPr>
        <p:txBody>
          <a:bodyPr lIns="0" tIns="0" rIns="0" bIns="0" rtlCol="0" anchor="t">
            <a:spAutoFit/>
          </a:bodyPr>
          <a:lstStyle/>
          <a:p>
            <a:pPr algn="ctr">
              <a:lnSpc>
                <a:spcPts val="4265"/>
              </a:lnSpc>
              <a:spcBef>
                <a:spcPct val="0"/>
              </a:spcBef>
            </a:pPr>
            <a:r>
              <a:rPr lang="en-US" sz="3046">
                <a:solidFill>
                  <a:srgbClr val="351304"/>
                </a:solidFill>
                <a:latin typeface="Roboto Condensed Bold"/>
              </a:rPr>
              <a:t>Vẻ đẹp của suối</a:t>
            </a:r>
            <a:r>
              <a:rPr lang="en-US" sz="3046">
                <a:solidFill>
                  <a:srgbClr val="351304"/>
                </a:solidFill>
                <a:latin typeface="Roboto Condensed"/>
              </a:rPr>
              <a:t> trong câu thơ thứ nhất.</a:t>
            </a:r>
          </a:p>
        </p:txBody>
      </p:sp>
      <p:sp>
        <p:nvSpPr>
          <p:cNvPr id="20" name="TextBox 20"/>
          <p:cNvSpPr txBox="1"/>
          <p:nvPr/>
        </p:nvSpPr>
        <p:spPr>
          <a:xfrm>
            <a:off x="7808203" y="3876877"/>
            <a:ext cx="2401468" cy="2122713"/>
          </a:xfrm>
          <a:prstGeom prst="rect">
            <a:avLst/>
          </a:prstGeom>
        </p:spPr>
        <p:txBody>
          <a:bodyPr lIns="0" tIns="0" rIns="0" bIns="0" rtlCol="0" anchor="t">
            <a:spAutoFit/>
          </a:bodyPr>
          <a:lstStyle/>
          <a:p>
            <a:pPr algn="ctr">
              <a:lnSpc>
                <a:spcPts val="4265"/>
              </a:lnSpc>
              <a:spcBef>
                <a:spcPct val="0"/>
              </a:spcBef>
            </a:pPr>
            <a:r>
              <a:rPr lang="en-US" sz="3046">
                <a:solidFill>
                  <a:srgbClr val="351304"/>
                </a:solidFill>
                <a:latin typeface="Roboto Condensed Bold"/>
              </a:rPr>
              <a:t>Vẻ đẹp của trăng, cây và hoa</a:t>
            </a:r>
            <a:r>
              <a:rPr lang="en-US" sz="3046">
                <a:solidFill>
                  <a:srgbClr val="351304"/>
                </a:solidFill>
                <a:latin typeface="Roboto Condensed"/>
              </a:rPr>
              <a:t> trong câu thơ thứ hai.</a:t>
            </a:r>
          </a:p>
        </p:txBody>
      </p:sp>
      <p:sp>
        <p:nvSpPr>
          <p:cNvPr id="21" name="TextBox 21"/>
          <p:cNvSpPr txBox="1"/>
          <p:nvPr/>
        </p:nvSpPr>
        <p:spPr>
          <a:xfrm>
            <a:off x="11161478" y="3876877"/>
            <a:ext cx="2654770" cy="2122713"/>
          </a:xfrm>
          <a:prstGeom prst="rect">
            <a:avLst/>
          </a:prstGeom>
        </p:spPr>
        <p:txBody>
          <a:bodyPr lIns="0" tIns="0" rIns="0" bIns="0" rtlCol="0" anchor="t">
            <a:spAutoFit/>
          </a:bodyPr>
          <a:lstStyle/>
          <a:p>
            <a:pPr algn="ctr">
              <a:lnSpc>
                <a:spcPts val="4265"/>
              </a:lnSpc>
              <a:spcBef>
                <a:spcPct val="0"/>
              </a:spcBef>
            </a:pPr>
            <a:r>
              <a:rPr lang="en-US" sz="3046">
                <a:solidFill>
                  <a:srgbClr val="351304"/>
                </a:solidFill>
                <a:latin typeface="Roboto Condensed Bold"/>
              </a:rPr>
              <a:t>Vẻ đẹp của người chưa ngủ</a:t>
            </a:r>
            <a:r>
              <a:rPr lang="en-US" sz="3046">
                <a:solidFill>
                  <a:srgbClr val="351304"/>
                </a:solidFill>
                <a:latin typeface="Roboto Condensed"/>
              </a:rPr>
              <a:t> trong hai câu thơ cuối.</a:t>
            </a:r>
          </a:p>
        </p:txBody>
      </p:sp>
      <p:sp>
        <p:nvSpPr>
          <p:cNvPr id="22" name="AutoShape 22"/>
          <p:cNvSpPr/>
          <p:nvPr/>
        </p:nvSpPr>
        <p:spPr>
          <a:xfrm>
            <a:off x="8684060" y="2930959"/>
            <a:ext cx="4056140" cy="700918"/>
          </a:xfrm>
          <a:prstGeom prst="line">
            <a:avLst/>
          </a:prstGeom>
          <a:ln w="38100" cap="flat">
            <a:solidFill>
              <a:srgbClr val="A26723"/>
            </a:solidFill>
            <a:prstDash val="solid"/>
            <a:headEnd type="none" w="sm" len="sm"/>
            <a:tailEnd type="arrow" w="med" len="sm"/>
          </a:ln>
        </p:spPr>
        <p:txBody>
          <a:bodyPr/>
          <a:lstStyle/>
          <a:p>
            <a:endParaRPr lang="en-GB"/>
          </a:p>
        </p:txBody>
      </p:sp>
      <p:sp>
        <p:nvSpPr>
          <p:cNvPr id="23" name="AutoShape 23"/>
          <p:cNvSpPr/>
          <p:nvPr/>
        </p:nvSpPr>
        <p:spPr>
          <a:xfrm>
            <a:off x="8684060" y="2930959"/>
            <a:ext cx="53199" cy="617028"/>
          </a:xfrm>
          <a:prstGeom prst="line">
            <a:avLst/>
          </a:prstGeom>
          <a:ln w="38100" cap="flat">
            <a:solidFill>
              <a:srgbClr val="A26723"/>
            </a:solidFill>
            <a:prstDash val="solid"/>
            <a:headEnd type="none" w="sm" len="sm"/>
            <a:tailEnd type="arrow" w="med" len="sm"/>
          </a:ln>
        </p:spPr>
        <p:txBody>
          <a:bodyPr/>
          <a:lstStyle/>
          <a:p>
            <a:endParaRPr lang="en-GB"/>
          </a:p>
        </p:txBody>
      </p:sp>
      <p:sp>
        <p:nvSpPr>
          <p:cNvPr id="24" name="AutoShape 24"/>
          <p:cNvSpPr/>
          <p:nvPr/>
        </p:nvSpPr>
        <p:spPr>
          <a:xfrm flipH="1">
            <a:off x="5505211" y="2933700"/>
            <a:ext cx="3181588" cy="595516"/>
          </a:xfrm>
          <a:prstGeom prst="line">
            <a:avLst/>
          </a:prstGeom>
          <a:ln w="38100" cap="flat">
            <a:solidFill>
              <a:srgbClr val="A26723"/>
            </a:solidFill>
            <a:prstDash val="solid"/>
            <a:headEnd type="none" w="sm" len="sm"/>
            <a:tailEnd type="arrow" w="med" len="sm"/>
          </a:ln>
        </p:spPr>
        <p:txBody>
          <a:bodyPr/>
          <a:lstStyle/>
          <a:p>
            <a:endParaRPr lang="en-GB"/>
          </a:p>
        </p:txBody>
      </p:sp>
      <p:grpSp>
        <p:nvGrpSpPr>
          <p:cNvPr id="25" name="Group 25"/>
          <p:cNvGrpSpPr/>
          <p:nvPr/>
        </p:nvGrpSpPr>
        <p:grpSpPr>
          <a:xfrm>
            <a:off x="1028700" y="7806787"/>
            <a:ext cx="4742281" cy="1997945"/>
            <a:chOff x="0" y="0"/>
            <a:chExt cx="1248996" cy="526208"/>
          </a:xfrm>
        </p:grpSpPr>
        <p:sp>
          <p:nvSpPr>
            <p:cNvPr id="26" name="Freeform 26"/>
            <p:cNvSpPr/>
            <p:nvPr/>
          </p:nvSpPr>
          <p:spPr>
            <a:xfrm>
              <a:off x="0" y="0"/>
              <a:ext cx="1248996" cy="526208"/>
            </a:xfrm>
            <a:custGeom>
              <a:avLst/>
              <a:gdLst/>
              <a:ahLst/>
              <a:cxnLst/>
              <a:rect l="l" t="t" r="r" b="b"/>
              <a:pathLst>
                <a:path w="1248996" h="526208">
                  <a:moveTo>
                    <a:pt x="83259" y="0"/>
                  </a:moveTo>
                  <a:lnTo>
                    <a:pt x="1165737" y="0"/>
                  </a:lnTo>
                  <a:cubicBezTo>
                    <a:pt x="1187818" y="0"/>
                    <a:pt x="1208996" y="8772"/>
                    <a:pt x="1224610" y="24386"/>
                  </a:cubicBezTo>
                  <a:cubicBezTo>
                    <a:pt x="1240224" y="40000"/>
                    <a:pt x="1248996" y="61177"/>
                    <a:pt x="1248996" y="83259"/>
                  </a:cubicBezTo>
                  <a:lnTo>
                    <a:pt x="1248996" y="442949"/>
                  </a:lnTo>
                  <a:cubicBezTo>
                    <a:pt x="1248996" y="465030"/>
                    <a:pt x="1240224" y="486208"/>
                    <a:pt x="1224610" y="501822"/>
                  </a:cubicBezTo>
                  <a:cubicBezTo>
                    <a:pt x="1208996" y="517436"/>
                    <a:pt x="1187818" y="526208"/>
                    <a:pt x="1165737" y="526208"/>
                  </a:cubicBezTo>
                  <a:lnTo>
                    <a:pt x="83259" y="526208"/>
                  </a:lnTo>
                  <a:cubicBezTo>
                    <a:pt x="61177" y="526208"/>
                    <a:pt x="40000" y="517436"/>
                    <a:pt x="24386" y="501822"/>
                  </a:cubicBezTo>
                  <a:cubicBezTo>
                    <a:pt x="8772" y="486208"/>
                    <a:pt x="0" y="465030"/>
                    <a:pt x="0" y="442949"/>
                  </a:cubicBezTo>
                  <a:lnTo>
                    <a:pt x="0" y="83259"/>
                  </a:lnTo>
                  <a:cubicBezTo>
                    <a:pt x="0" y="61177"/>
                    <a:pt x="8772" y="40000"/>
                    <a:pt x="24386" y="24386"/>
                  </a:cubicBezTo>
                  <a:cubicBezTo>
                    <a:pt x="40000" y="8772"/>
                    <a:pt x="61177" y="0"/>
                    <a:pt x="83259" y="0"/>
                  </a:cubicBezTo>
                  <a:close/>
                </a:path>
              </a:pathLst>
            </a:custGeom>
            <a:solidFill>
              <a:srgbClr val="F6EFDB"/>
            </a:solidFill>
          </p:spPr>
          <p:txBody>
            <a:bodyPr/>
            <a:lstStyle/>
            <a:p>
              <a:endParaRPr lang="en-GB"/>
            </a:p>
          </p:txBody>
        </p:sp>
        <p:sp>
          <p:nvSpPr>
            <p:cNvPr id="27" name="TextBox 27"/>
            <p:cNvSpPr txBox="1"/>
            <p:nvPr/>
          </p:nvSpPr>
          <p:spPr>
            <a:xfrm>
              <a:off x="0" y="-76200"/>
              <a:ext cx="1248996" cy="602408"/>
            </a:xfrm>
            <a:prstGeom prst="rect">
              <a:avLst/>
            </a:prstGeom>
          </p:spPr>
          <p:txBody>
            <a:bodyPr lIns="50800" tIns="50800" rIns="50800" bIns="50800" rtlCol="0" anchor="ctr"/>
            <a:lstStyle/>
            <a:p>
              <a:pPr algn="ctr">
                <a:lnSpc>
                  <a:spcPts val="2799"/>
                </a:lnSpc>
              </a:pPr>
              <a:endParaRPr/>
            </a:p>
          </p:txBody>
        </p:sp>
      </p:grpSp>
      <p:sp>
        <p:nvSpPr>
          <p:cNvPr id="28" name="TextBox 28"/>
          <p:cNvSpPr txBox="1"/>
          <p:nvPr/>
        </p:nvSpPr>
        <p:spPr>
          <a:xfrm>
            <a:off x="842671" y="8071569"/>
            <a:ext cx="4698552" cy="1589357"/>
          </a:xfrm>
          <a:prstGeom prst="rect">
            <a:avLst/>
          </a:prstGeom>
        </p:spPr>
        <p:txBody>
          <a:bodyPr lIns="0" tIns="0" rIns="0" bIns="0" rtlCol="0" anchor="t">
            <a:spAutoFit/>
          </a:bodyPr>
          <a:lstStyle/>
          <a:p>
            <a:pPr marL="657780" lvl="1" indent="-328890" algn="just">
              <a:lnSpc>
                <a:spcPts val="4265"/>
              </a:lnSpc>
              <a:buFont typeface="Arial"/>
              <a:buChar char="•"/>
            </a:pPr>
            <a:r>
              <a:rPr lang="en-US" sz="3046">
                <a:solidFill>
                  <a:srgbClr val="351304"/>
                </a:solidFill>
                <a:latin typeface="Roboto Condensed"/>
              </a:rPr>
              <a:t>Êm dịu như tiếng hát.</a:t>
            </a:r>
          </a:p>
          <a:p>
            <a:pPr marL="657780" lvl="1" indent="-328890" algn="just">
              <a:lnSpc>
                <a:spcPts val="4265"/>
              </a:lnSpc>
              <a:buFont typeface="Arial"/>
              <a:buChar char="•"/>
            </a:pPr>
            <a:r>
              <a:rPr lang="en-US" sz="3046">
                <a:solidFill>
                  <a:srgbClr val="351304"/>
                </a:solidFill>
                <a:latin typeface="Roboto Condensed"/>
              </a:rPr>
              <a:t>Tưởng chừng cái tĩnh mịch của đêm bị phá vỡ.</a:t>
            </a:r>
          </a:p>
        </p:txBody>
      </p:sp>
      <p:grpSp>
        <p:nvGrpSpPr>
          <p:cNvPr id="29" name="Group 29"/>
          <p:cNvGrpSpPr/>
          <p:nvPr/>
        </p:nvGrpSpPr>
        <p:grpSpPr>
          <a:xfrm>
            <a:off x="1028700" y="6500208"/>
            <a:ext cx="4742281" cy="1077029"/>
            <a:chOff x="0" y="0"/>
            <a:chExt cx="1248996" cy="283662"/>
          </a:xfrm>
        </p:grpSpPr>
        <p:sp>
          <p:nvSpPr>
            <p:cNvPr id="30" name="Freeform 30"/>
            <p:cNvSpPr/>
            <p:nvPr/>
          </p:nvSpPr>
          <p:spPr>
            <a:xfrm>
              <a:off x="0" y="0"/>
              <a:ext cx="1248996" cy="283662"/>
            </a:xfrm>
            <a:custGeom>
              <a:avLst/>
              <a:gdLst/>
              <a:ahLst/>
              <a:cxnLst/>
              <a:rect l="l" t="t" r="r" b="b"/>
              <a:pathLst>
                <a:path w="1248996" h="283662">
                  <a:moveTo>
                    <a:pt x="83259" y="0"/>
                  </a:moveTo>
                  <a:lnTo>
                    <a:pt x="1165737" y="0"/>
                  </a:lnTo>
                  <a:cubicBezTo>
                    <a:pt x="1187818" y="0"/>
                    <a:pt x="1208996" y="8772"/>
                    <a:pt x="1224610" y="24386"/>
                  </a:cubicBezTo>
                  <a:cubicBezTo>
                    <a:pt x="1240224" y="40000"/>
                    <a:pt x="1248996" y="61177"/>
                    <a:pt x="1248996" y="83259"/>
                  </a:cubicBezTo>
                  <a:lnTo>
                    <a:pt x="1248996" y="200403"/>
                  </a:lnTo>
                  <a:cubicBezTo>
                    <a:pt x="1248996" y="222485"/>
                    <a:pt x="1240224" y="243662"/>
                    <a:pt x="1224610" y="259276"/>
                  </a:cubicBezTo>
                  <a:cubicBezTo>
                    <a:pt x="1208996" y="274890"/>
                    <a:pt x="1187818" y="283662"/>
                    <a:pt x="1165737" y="283662"/>
                  </a:cubicBezTo>
                  <a:lnTo>
                    <a:pt x="83259" y="283662"/>
                  </a:lnTo>
                  <a:cubicBezTo>
                    <a:pt x="61177" y="283662"/>
                    <a:pt x="40000" y="274890"/>
                    <a:pt x="24386" y="259276"/>
                  </a:cubicBezTo>
                  <a:cubicBezTo>
                    <a:pt x="8772" y="243662"/>
                    <a:pt x="0" y="222485"/>
                    <a:pt x="0" y="200403"/>
                  </a:cubicBezTo>
                  <a:lnTo>
                    <a:pt x="0" y="83259"/>
                  </a:lnTo>
                  <a:cubicBezTo>
                    <a:pt x="0" y="61177"/>
                    <a:pt x="8772" y="40000"/>
                    <a:pt x="24386" y="24386"/>
                  </a:cubicBezTo>
                  <a:cubicBezTo>
                    <a:pt x="40000" y="8772"/>
                    <a:pt x="61177" y="0"/>
                    <a:pt x="83259" y="0"/>
                  </a:cubicBezTo>
                  <a:close/>
                </a:path>
              </a:pathLst>
            </a:custGeom>
            <a:solidFill>
              <a:srgbClr val="F6EFDB"/>
            </a:solidFill>
          </p:spPr>
          <p:txBody>
            <a:bodyPr/>
            <a:lstStyle/>
            <a:p>
              <a:endParaRPr lang="en-GB"/>
            </a:p>
          </p:txBody>
        </p:sp>
        <p:sp>
          <p:nvSpPr>
            <p:cNvPr id="31" name="TextBox 31"/>
            <p:cNvSpPr txBox="1"/>
            <p:nvPr/>
          </p:nvSpPr>
          <p:spPr>
            <a:xfrm>
              <a:off x="0" y="-76200"/>
              <a:ext cx="1248996" cy="359862"/>
            </a:xfrm>
            <a:prstGeom prst="rect">
              <a:avLst/>
            </a:prstGeom>
          </p:spPr>
          <p:txBody>
            <a:bodyPr lIns="50800" tIns="50800" rIns="50800" bIns="50800" rtlCol="0" anchor="ctr"/>
            <a:lstStyle/>
            <a:p>
              <a:pPr algn="ctr">
                <a:lnSpc>
                  <a:spcPts val="2799"/>
                </a:lnSpc>
              </a:pPr>
              <a:endParaRPr/>
            </a:p>
          </p:txBody>
        </p:sp>
      </p:grpSp>
      <p:sp>
        <p:nvSpPr>
          <p:cNvPr id="32" name="TextBox 32"/>
          <p:cNvSpPr txBox="1"/>
          <p:nvPr/>
        </p:nvSpPr>
        <p:spPr>
          <a:xfrm>
            <a:off x="1249446" y="6632608"/>
            <a:ext cx="4291777" cy="944629"/>
          </a:xfrm>
          <a:prstGeom prst="rect">
            <a:avLst/>
          </a:prstGeom>
        </p:spPr>
        <p:txBody>
          <a:bodyPr lIns="0" tIns="0" rIns="0" bIns="0" rtlCol="0" anchor="t">
            <a:spAutoFit/>
          </a:bodyPr>
          <a:lstStyle/>
          <a:p>
            <a:pPr algn="ctr">
              <a:lnSpc>
                <a:spcPts val="3716"/>
              </a:lnSpc>
            </a:pPr>
            <a:r>
              <a:rPr lang="en-US" sz="3046">
                <a:solidFill>
                  <a:srgbClr val="351304"/>
                </a:solidFill>
                <a:latin typeface="Roboto Condensed Italics"/>
              </a:rPr>
              <a:t>Tiếng suối trong như </a:t>
            </a:r>
          </a:p>
          <a:p>
            <a:pPr algn="ctr">
              <a:lnSpc>
                <a:spcPts val="3716"/>
              </a:lnSpc>
            </a:pPr>
            <a:r>
              <a:rPr lang="en-US" sz="3046">
                <a:solidFill>
                  <a:srgbClr val="351304"/>
                </a:solidFill>
                <a:latin typeface="Roboto Condensed Italics"/>
              </a:rPr>
              <a:t>tiếng hát xa.</a:t>
            </a:r>
          </a:p>
        </p:txBody>
      </p:sp>
      <p:grpSp>
        <p:nvGrpSpPr>
          <p:cNvPr id="33" name="Group 33"/>
          <p:cNvGrpSpPr/>
          <p:nvPr/>
        </p:nvGrpSpPr>
        <p:grpSpPr>
          <a:xfrm>
            <a:off x="6171201" y="7900612"/>
            <a:ext cx="5675472" cy="2364560"/>
            <a:chOff x="0" y="0"/>
            <a:chExt cx="7567295" cy="3152746"/>
          </a:xfrm>
        </p:grpSpPr>
        <p:grpSp>
          <p:nvGrpSpPr>
            <p:cNvPr id="34" name="Group 34"/>
            <p:cNvGrpSpPr/>
            <p:nvPr/>
          </p:nvGrpSpPr>
          <p:grpSpPr>
            <a:xfrm>
              <a:off x="0" y="0"/>
              <a:ext cx="7567295" cy="2663927"/>
              <a:chOff x="0" y="0"/>
              <a:chExt cx="1494774" cy="526208"/>
            </a:xfrm>
          </p:grpSpPr>
          <p:sp>
            <p:nvSpPr>
              <p:cNvPr id="35" name="Freeform 35"/>
              <p:cNvSpPr/>
              <p:nvPr/>
            </p:nvSpPr>
            <p:spPr>
              <a:xfrm>
                <a:off x="0" y="0"/>
                <a:ext cx="1494774" cy="526208"/>
              </a:xfrm>
              <a:custGeom>
                <a:avLst/>
                <a:gdLst/>
                <a:ahLst/>
                <a:cxnLst/>
                <a:rect l="l" t="t" r="r" b="b"/>
                <a:pathLst>
                  <a:path w="1494774" h="526208">
                    <a:moveTo>
                      <a:pt x="69569" y="0"/>
                    </a:moveTo>
                    <a:lnTo>
                      <a:pt x="1425205" y="0"/>
                    </a:lnTo>
                    <a:cubicBezTo>
                      <a:pt x="1443656" y="0"/>
                      <a:pt x="1461351" y="7330"/>
                      <a:pt x="1474398" y="20376"/>
                    </a:cubicBezTo>
                    <a:cubicBezTo>
                      <a:pt x="1487445" y="33423"/>
                      <a:pt x="1494774" y="51118"/>
                      <a:pt x="1494774" y="69569"/>
                    </a:cubicBezTo>
                    <a:lnTo>
                      <a:pt x="1494774" y="456639"/>
                    </a:lnTo>
                    <a:cubicBezTo>
                      <a:pt x="1494774" y="475090"/>
                      <a:pt x="1487445" y="492785"/>
                      <a:pt x="1474398" y="505831"/>
                    </a:cubicBezTo>
                    <a:cubicBezTo>
                      <a:pt x="1461351" y="518878"/>
                      <a:pt x="1443656" y="526208"/>
                      <a:pt x="1425205" y="526208"/>
                    </a:cubicBezTo>
                    <a:lnTo>
                      <a:pt x="69569" y="526208"/>
                    </a:lnTo>
                    <a:cubicBezTo>
                      <a:pt x="51118" y="526208"/>
                      <a:pt x="33423" y="518878"/>
                      <a:pt x="20376" y="505831"/>
                    </a:cubicBezTo>
                    <a:cubicBezTo>
                      <a:pt x="7330" y="492785"/>
                      <a:pt x="0" y="475090"/>
                      <a:pt x="0" y="456639"/>
                    </a:cubicBezTo>
                    <a:lnTo>
                      <a:pt x="0" y="69569"/>
                    </a:lnTo>
                    <a:cubicBezTo>
                      <a:pt x="0" y="51118"/>
                      <a:pt x="7330" y="33423"/>
                      <a:pt x="20376" y="20376"/>
                    </a:cubicBezTo>
                    <a:cubicBezTo>
                      <a:pt x="33423" y="7330"/>
                      <a:pt x="51118" y="0"/>
                      <a:pt x="69569" y="0"/>
                    </a:cubicBezTo>
                    <a:close/>
                  </a:path>
                </a:pathLst>
              </a:custGeom>
              <a:solidFill>
                <a:srgbClr val="F6EFDB"/>
              </a:solidFill>
            </p:spPr>
            <p:txBody>
              <a:bodyPr/>
              <a:lstStyle/>
              <a:p>
                <a:endParaRPr lang="en-GB"/>
              </a:p>
            </p:txBody>
          </p:sp>
          <p:sp>
            <p:nvSpPr>
              <p:cNvPr id="36" name="TextBox 36"/>
              <p:cNvSpPr txBox="1"/>
              <p:nvPr/>
            </p:nvSpPr>
            <p:spPr>
              <a:xfrm>
                <a:off x="0" y="-76200"/>
                <a:ext cx="1494774" cy="602408"/>
              </a:xfrm>
              <a:prstGeom prst="rect">
                <a:avLst/>
              </a:prstGeom>
            </p:spPr>
            <p:txBody>
              <a:bodyPr lIns="50800" tIns="50800" rIns="50800" bIns="50800" rtlCol="0" anchor="ctr"/>
              <a:lstStyle/>
              <a:p>
                <a:pPr algn="ctr">
                  <a:lnSpc>
                    <a:spcPts val="2799"/>
                  </a:lnSpc>
                </a:pPr>
                <a:endParaRPr/>
              </a:p>
            </p:txBody>
          </p:sp>
        </p:grpSp>
        <p:sp>
          <p:nvSpPr>
            <p:cNvPr id="37" name="TextBox 37"/>
            <p:cNvSpPr txBox="1"/>
            <p:nvPr/>
          </p:nvSpPr>
          <p:spPr>
            <a:xfrm>
              <a:off x="0" y="148198"/>
              <a:ext cx="7266959" cy="3004548"/>
            </a:xfrm>
            <a:prstGeom prst="rect">
              <a:avLst/>
            </a:prstGeom>
          </p:spPr>
          <p:txBody>
            <a:bodyPr lIns="0" tIns="0" rIns="0" bIns="0" rtlCol="0" anchor="t">
              <a:spAutoFit/>
            </a:bodyPr>
            <a:lstStyle/>
            <a:p>
              <a:pPr marL="657780" lvl="1" indent="-328890" algn="just">
                <a:lnSpc>
                  <a:spcPts val="3534"/>
                </a:lnSpc>
                <a:buFont typeface="Arial"/>
                <a:buChar char="•"/>
              </a:pPr>
              <a:r>
                <a:rPr lang="en-US" sz="3046">
                  <a:solidFill>
                    <a:srgbClr val="351304"/>
                  </a:solidFill>
                  <a:latin typeface="Roboto Condensed"/>
                </a:rPr>
                <a:t>Thiên nhiên vận động ấm áp vô chừng.</a:t>
              </a:r>
            </a:p>
            <a:p>
              <a:pPr marL="657780" lvl="1" indent="-328890" algn="just">
                <a:lnSpc>
                  <a:spcPts val="3534"/>
                </a:lnSpc>
                <a:buFont typeface="Arial"/>
                <a:buChar char="•"/>
              </a:pPr>
              <a:r>
                <a:rPr lang="en-US" sz="3046">
                  <a:solidFill>
                    <a:srgbClr val="351304"/>
                  </a:solidFill>
                  <a:latin typeface="Roboto Condensed"/>
                </a:rPr>
                <a:t>Không gian yên tĩnh, bức họa sắc nét.</a:t>
              </a:r>
            </a:p>
            <a:p>
              <a:pPr algn="just">
                <a:lnSpc>
                  <a:spcPts val="3534"/>
                </a:lnSpc>
              </a:pPr>
              <a:endParaRPr lang="en-US" sz="3046">
                <a:solidFill>
                  <a:srgbClr val="351304"/>
                </a:solidFill>
                <a:latin typeface="Roboto Condensed"/>
              </a:endParaRPr>
            </a:p>
          </p:txBody>
        </p:sp>
      </p:grpSp>
      <p:grpSp>
        <p:nvGrpSpPr>
          <p:cNvPr id="38" name="Group 38"/>
          <p:cNvGrpSpPr/>
          <p:nvPr/>
        </p:nvGrpSpPr>
        <p:grpSpPr>
          <a:xfrm>
            <a:off x="6352675" y="6575933"/>
            <a:ext cx="5099186" cy="1077029"/>
            <a:chOff x="0" y="0"/>
            <a:chExt cx="1342995" cy="283662"/>
          </a:xfrm>
        </p:grpSpPr>
        <p:sp>
          <p:nvSpPr>
            <p:cNvPr id="39" name="Freeform 39"/>
            <p:cNvSpPr/>
            <p:nvPr/>
          </p:nvSpPr>
          <p:spPr>
            <a:xfrm>
              <a:off x="0" y="0"/>
              <a:ext cx="1342995" cy="283662"/>
            </a:xfrm>
            <a:custGeom>
              <a:avLst/>
              <a:gdLst/>
              <a:ahLst/>
              <a:cxnLst/>
              <a:rect l="l" t="t" r="r" b="b"/>
              <a:pathLst>
                <a:path w="1342995" h="283662">
                  <a:moveTo>
                    <a:pt x="77432" y="0"/>
                  </a:moveTo>
                  <a:lnTo>
                    <a:pt x="1265564" y="0"/>
                  </a:lnTo>
                  <a:cubicBezTo>
                    <a:pt x="1308328" y="0"/>
                    <a:pt x="1342995" y="34667"/>
                    <a:pt x="1342995" y="77432"/>
                  </a:cubicBezTo>
                  <a:lnTo>
                    <a:pt x="1342995" y="206230"/>
                  </a:lnTo>
                  <a:cubicBezTo>
                    <a:pt x="1342995" y="226766"/>
                    <a:pt x="1334838" y="246461"/>
                    <a:pt x="1320316" y="260983"/>
                  </a:cubicBezTo>
                  <a:cubicBezTo>
                    <a:pt x="1305795" y="275504"/>
                    <a:pt x="1286100" y="283662"/>
                    <a:pt x="1265564" y="283662"/>
                  </a:cubicBezTo>
                  <a:lnTo>
                    <a:pt x="77432" y="283662"/>
                  </a:lnTo>
                  <a:cubicBezTo>
                    <a:pt x="56895" y="283662"/>
                    <a:pt x="37200" y="275504"/>
                    <a:pt x="22679" y="260983"/>
                  </a:cubicBezTo>
                  <a:cubicBezTo>
                    <a:pt x="8158" y="246461"/>
                    <a:pt x="0" y="226766"/>
                    <a:pt x="0" y="206230"/>
                  </a:cubicBezTo>
                  <a:lnTo>
                    <a:pt x="0" y="77432"/>
                  </a:lnTo>
                  <a:cubicBezTo>
                    <a:pt x="0" y="56895"/>
                    <a:pt x="8158" y="37200"/>
                    <a:pt x="22679" y="22679"/>
                  </a:cubicBezTo>
                  <a:cubicBezTo>
                    <a:pt x="37200" y="8158"/>
                    <a:pt x="56895" y="0"/>
                    <a:pt x="77432" y="0"/>
                  </a:cubicBezTo>
                  <a:close/>
                </a:path>
              </a:pathLst>
            </a:custGeom>
            <a:solidFill>
              <a:srgbClr val="F6EFDB"/>
            </a:solidFill>
          </p:spPr>
          <p:txBody>
            <a:bodyPr/>
            <a:lstStyle/>
            <a:p>
              <a:endParaRPr lang="en-GB"/>
            </a:p>
          </p:txBody>
        </p:sp>
        <p:sp>
          <p:nvSpPr>
            <p:cNvPr id="40" name="TextBox 40"/>
            <p:cNvSpPr txBox="1"/>
            <p:nvPr/>
          </p:nvSpPr>
          <p:spPr>
            <a:xfrm>
              <a:off x="0" y="-76200"/>
              <a:ext cx="1342995" cy="359862"/>
            </a:xfrm>
            <a:prstGeom prst="rect">
              <a:avLst/>
            </a:prstGeom>
          </p:spPr>
          <p:txBody>
            <a:bodyPr lIns="50800" tIns="50800" rIns="50800" bIns="50800" rtlCol="0" anchor="ctr"/>
            <a:lstStyle/>
            <a:p>
              <a:pPr algn="ctr">
                <a:lnSpc>
                  <a:spcPts val="2799"/>
                </a:lnSpc>
              </a:pPr>
              <a:endParaRPr/>
            </a:p>
          </p:txBody>
        </p:sp>
      </p:grpSp>
      <p:sp>
        <p:nvSpPr>
          <p:cNvPr id="41" name="TextBox 41"/>
          <p:cNvSpPr txBox="1"/>
          <p:nvPr/>
        </p:nvSpPr>
        <p:spPr>
          <a:xfrm>
            <a:off x="6709190" y="6670233"/>
            <a:ext cx="4441130" cy="944629"/>
          </a:xfrm>
          <a:prstGeom prst="rect">
            <a:avLst/>
          </a:prstGeom>
        </p:spPr>
        <p:txBody>
          <a:bodyPr lIns="0" tIns="0" rIns="0" bIns="0" rtlCol="0" anchor="t">
            <a:spAutoFit/>
          </a:bodyPr>
          <a:lstStyle/>
          <a:p>
            <a:pPr algn="ctr">
              <a:lnSpc>
                <a:spcPts val="3716"/>
              </a:lnSpc>
            </a:pPr>
            <a:r>
              <a:rPr lang="en-US" sz="3046">
                <a:solidFill>
                  <a:srgbClr val="351304"/>
                </a:solidFill>
                <a:latin typeface="Roboto Condensed Italics"/>
              </a:rPr>
              <a:t>Trăng lồng cổ thụ </a:t>
            </a:r>
          </a:p>
          <a:p>
            <a:pPr algn="ctr">
              <a:lnSpc>
                <a:spcPts val="3716"/>
              </a:lnSpc>
            </a:pPr>
            <a:r>
              <a:rPr lang="en-US" sz="3046">
                <a:solidFill>
                  <a:srgbClr val="351304"/>
                </a:solidFill>
                <a:latin typeface="Roboto Condensed Italics"/>
              </a:rPr>
              <a:t>bóng lồng hoa</a:t>
            </a:r>
          </a:p>
        </p:txBody>
      </p:sp>
      <p:grpSp>
        <p:nvGrpSpPr>
          <p:cNvPr id="42" name="Group 42"/>
          <p:cNvGrpSpPr/>
          <p:nvPr/>
        </p:nvGrpSpPr>
        <p:grpSpPr>
          <a:xfrm>
            <a:off x="11846672" y="6624033"/>
            <a:ext cx="5099186" cy="1077029"/>
            <a:chOff x="0" y="0"/>
            <a:chExt cx="1342995" cy="283662"/>
          </a:xfrm>
        </p:grpSpPr>
        <p:sp>
          <p:nvSpPr>
            <p:cNvPr id="43" name="Freeform 43"/>
            <p:cNvSpPr/>
            <p:nvPr/>
          </p:nvSpPr>
          <p:spPr>
            <a:xfrm>
              <a:off x="0" y="0"/>
              <a:ext cx="1342995" cy="283662"/>
            </a:xfrm>
            <a:custGeom>
              <a:avLst/>
              <a:gdLst/>
              <a:ahLst/>
              <a:cxnLst/>
              <a:rect l="l" t="t" r="r" b="b"/>
              <a:pathLst>
                <a:path w="1342995" h="283662">
                  <a:moveTo>
                    <a:pt x="77432" y="0"/>
                  </a:moveTo>
                  <a:lnTo>
                    <a:pt x="1265564" y="0"/>
                  </a:lnTo>
                  <a:cubicBezTo>
                    <a:pt x="1308328" y="0"/>
                    <a:pt x="1342995" y="34667"/>
                    <a:pt x="1342995" y="77432"/>
                  </a:cubicBezTo>
                  <a:lnTo>
                    <a:pt x="1342995" y="206230"/>
                  </a:lnTo>
                  <a:cubicBezTo>
                    <a:pt x="1342995" y="226766"/>
                    <a:pt x="1334838" y="246461"/>
                    <a:pt x="1320316" y="260983"/>
                  </a:cubicBezTo>
                  <a:cubicBezTo>
                    <a:pt x="1305795" y="275504"/>
                    <a:pt x="1286100" y="283662"/>
                    <a:pt x="1265564" y="283662"/>
                  </a:cubicBezTo>
                  <a:lnTo>
                    <a:pt x="77432" y="283662"/>
                  </a:lnTo>
                  <a:cubicBezTo>
                    <a:pt x="56895" y="283662"/>
                    <a:pt x="37200" y="275504"/>
                    <a:pt x="22679" y="260983"/>
                  </a:cubicBezTo>
                  <a:cubicBezTo>
                    <a:pt x="8158" y="246461"/>
                    <a:pt x="0" y="226766"/>
                    <a:pt x="0" y="206230"/>
                  </a:cubicBezTo>
                  <a:lnTo>
                    <a:pt x="0" y="77432"/>
                  </a:lnTo>
                  <a:cubicBezTo>
                    <a:pt x="0" y="56895"/>
                    <a:pt x="8158" y="37200"/>
                    <a:pt x="22679" y="22679"/>
                  </a:cubicBezTo>
                  <a:cubicBezTo>
                    <a:pt x="37200" y="8158"/>
                    <a:pt x="56895" y="0"/>
                    <a:pt x="77432" y="0"/>
                  </a:cubicBezTo>
                  <a:close/>
                </a:path>
              </a:pathLst>
            </a:custGeom>
            <a:solidFill>
              <a:srgbClr val="F6EFDB"/>
            </a:solidFill>
          </p:spPr>
          <p:txBody>
            <a:bodyPr/>
            <a:lstStyle/>
            <a:p>
              <a:endParaRPr lang="en-GB"/>
            </a:p>
          </p:txBody>
        </p:sp>
        <p:sp>
          <p:nvSpPr>
            <p:cNvPr id="44" name="TextBox 44"/>
            <p:cNvSpPr txBox="1"/>
            <p:nvPr/>
          </p:nvSpPr>
          <p:spPr>
            <a:xfrm>
              <a:off x="0" y="-76200"/>
              <a:ext cx="1342995" cy="359862"/>
            </a:xfrm>
            <a:prstGeom prst="rect">
              <a:avLst/>
            </a:prstGeom>
          </p:spPr>
          <p:txBody>
            <a:bodyPr lIns="50800" tIns="50800" rIns="50800" bIns="50800" rtlCol="0" anchor="ctr"/>
            <a:lstStyle/>
            <a:p>
              <a:pPr algn="ctr">
                <a:lnSpc>
                  <a:spcPts val="2799"/>
                </a:lnSpc>
              </a:pPr>
              <a:endParaRPr/>
            </a:p>
          </p:txBody>
        </p:sp>
      </p:grpSp>
      <p:sp>
        <p:nvSpPr>
          <p:cNvPr id="45" name="TextBox 45"/>
          <p:cNvSpPr txBox="1"/>
          <p:nvPr/>
        </p:nvSpPr>
        <p:spPr>
          <a:xfrm>
            <a:off x="12203187" y="6718333"/>
            <a:ext cx="4441130" cy="944629"/>
          </a:xfrm>
          <a:prstGeom prst="rect">
            <a:avLst/>
          </a:prstGeom>
        </p:spPr>
        <p:txBody>
          <a:bodyPr lIns="0" tIns="0" rIns="0" bIns="0" rtlCol="0" anchor="t">
            <a:spAutoFit/>
          </a:bodyPr>
          <a:lstStyle/>
          <a:p>
            <a:pPr algn="ctr">
              <a:lnSpc>
                <a:spcPts val="3716"/>
              </a:lnSpc>
            </a:pPr>
            <a:r>
              <a:rPr lang="en-US" sz="3046">
                <a:solidFill>
                  <a:srgbClr val="351304"/>
                </a:solidFill>
                <a:latin typeface="Roboto Condensed Italics"/>
              </a:rPr>
              <a:t>Cảnh khuya như vẽ ...</a:t>
            </a:r>
          </a:p>
          <a:p>
            <a:pPr algn="ctr">
              <a:lnSpc>
                <a:spcPts val="3716"/>
              </a:lnSpc>
            </a:pPr>
            <a:r>
              <a:rPr lang="en-US" sz="3046">
                <a:solidFill>
                  <a:srgbClr val="351304"/>
                </a:solidFill>
                <a:latin typeface="Roboto Condensed Italics"/>
              </a:rPr>
              <a:t> lo nỗi nước nhà</a:t>
            </a:r>
          </a:p>
        </p:txBody>
      </p:sp>
      <p:grpSp>
        <p:nvGrpSpPr>
          <p:cNvPr id="46" name="Group 46"/>
          <p:cNvGrpSpPr/>
          <p:nvPr/>
        </p:nvGrpSpPr>
        <p:grpSpPr>
          <a:xfrm>
            <a:off x="12042384" y="7900612"/>
            <a:ext cx="5675472" cy="1997945"/>
            <a:chOff x="0" y="0"/>
            <a:chExt cx="1494774" cy="526208"/>
          </a:xfrm>
        </p:grpSpPr>
        <p:sp>
          <p:nvSpPr>
            <p:cNvPr id="47" name="Freeform 47"/>
            <p:cNvSpPr/>
            <p:nvPr/>
          </p:nvSpPr>
          <p:spPr>
            <a:xfrm>
              <a:off x="0" y="0"/>
              <a:ext cx="1494774" cy="526208"/>
            </a:xfrm>
            <a:custGeom>
              <a:avLst/>
              <a:gdLst/>
              <a:ahLst/>
              <a:cxnLst/>
              <a:rect l="l" t="t" r="r" b="b"/>
              <a:pathLst>
                <a:path w="1494774" h="526208">
                  <a:moveTo>
                    <a:pt x="69569" y="0"/>
                  </a:moveTo>
                  <a:lnTo>
                    <a:pt x="1425205" y="0"/>
                  </a:lnTo>
                  <a:cubicBezTo>
                    <a:pt x="1443656" y="0"/>
                    <a:pt x="1461351" y="7330"/>
                    <a:pt x="1474398" y="20376"/>
                  </a:cubicBezTo>
                  <a:cubicBezTo>
                    <a:pt x="1487445" y="33423"/>
                    <a:pt x="1494774" y="51118"/>
                    <a:pt x="1494774" y="69569"/>
                  </a:cubicBezTo>
                  <a:lnTo>
                    <a:pt x="1494774" y="456639"/>
                  </a:lnTo>
                  <a:cubicBezTo>
                    <a:pt x="1494774" y="475090"/>
                    <a:pt x="1487445" y="492785"/>
                    <a:pt x="1474398" y="505831"/>
                  </a:cubicBezTo>
                  <a:cubicBezTo>
                    <a:pt x="1461351" y="518878"/>
                    <a:pt x="1443656" y="526208"/>
                    <a:pt x="1425205" y="526208"/>
                  </a:cubicBezTo>
                  <a:lnTo>
                    <a:pt x="69569" y="526208"/>
                  </a:lnTo>
                  <a:cubicBezTo>
                    <a:pt x="51118" y="526208"/>
                    <a:pt x="33423" y="518878"/>
                    <a:pt x="20376" y="505831"/>
                  </a:cubicBezTo>
                  <a:cubicBezTo>
                    <a:pt x="7330" y="492785"/>
                    <a:pt x="0" y="475090"/>
                    <a:pt x="0" y="456639"/>
                  </a:cubicBezTo>
                  <a:lnTo>
                    <a:pt x="0" y="69569"/>
                  </a:lnTo>
                  <a:cubicBezTo>
                    <a:pt x="0" y="51118"/>
                    <a:pt x="7330" y="33423"/>
                    <a:pt x="20376" y="20376"/>
                  </a:cubicBezTo>
                  <a:cubicBezTo>
                    <a:pt x="33423" y="7330"/>
                    <a:pt x="51118" y="0"/>
                    <a:pt x="69569" y="0"/>
                  </a:cubicBezTo>
                  <a:close/>
                </a:path>
              </a:pathLst>
            </a:custGeom>
            <a:solidFill>
              <a:srgbClr val="F6EFDB"/>
            </a:solidFill>
          </p:spPr>
          <p:txBody>
            <a:bodyPr/>
            <a:lstStyle/>
            <a:p>
              <a:endParaRPr lang="en-GB"/>
            </a:p>
          </p:txBody>
        </p:sp>
        <p:sp>
          <p:nvSpPr>
            <p:cNvPr id="48" name="TextBox 48"/>
            <p:cNvSpPr txBox="1"/>
            <p:nvPr/>
          </p:nvSpPr>
          <p:spPr>
            <a:xfrm>
              <a:off x="0" y="-76200"/>
              <a:ext cx="1494774" cy="602408"/>
            </a:xfrm>
            <a:prstGeom prst="rect">
              <a:avLst/>
            </a:prstGeom>
          </p:spPr>
          <p:txBody>
            <a:bodyPr lIns="50800" tIns="50800" rIns="50800" bIns="50800" rtlCol="0" anchor="ctr"/>
            <a:lstStyle/>
            <a:p>
              <a:pPr algn="ctr">
                <a:lnSpc>
                  <a:spcPts val="2799"/>
                </a:lnSpc>
              </a:pPr>
              <a:endParaRPr/>
            </a:p>
          </p:txBody>
        </p:sp>
      </p:grpSp>
      <p:sp>
        <p:nvSpPr>
          <p:cNvPr id="49" name="TextBox 49"/>
          <p:cNvSpPr txBox="1"/>
          <p:nvPr/>
        </p:nvSpPr>
        <p:spPr>
          <a:xfrm>
            <a:off x="12042384" y="8179979"/>
            <a:ext cx="5426292" cy="1805824"/>
          </a:xfrm>
          <a:prstGeom prst="rect">
            <a:avLst/>
          </a:prstGeom>
        </p:spPr>
        <p:txBody>
          <a:bodyPr lIns="0" tIns="0" rIns="0" bIns="0" rtlCol="0" anchor="t">
            <a:spAutoFit/>
          </a:bodyPr>
          <a:lstStyle/>
          <a:p>
            <a:pPr marL="657780" lvl="1" indent="-328890" algn="just">
              <a:lnSpc>
                <a:spcPts val="3534"/>
              </a:lnSpc>
              <a:buFont typeface="Arial"/>
              <a:buChar char="•"/>
            </a:pPr>
            <a:r>
              <a:rPr lang="en-US" sz="3046">
                <a:solidFill>
                  <a:srgbClr val="351304"/>
                </a:solidFill>
                <a:latin typeface="Roboto Condensed"/>
              </a:rPr>
              <a:t>Con người trong thế chủ động.</a:t>
            </a:r>
          </a:p>
          <a:p>
            <a:pPr marL="657780" lvl="1" indent="-328890" algn="just">
              <a:lnSpc>
                <a:spcPts val="3534"/>
              </a:lnSpc>
              <a:buFont typeface="Arial"/>
              <a:buChar char="•"/>
            </a:pPr>
            <a:r>
              <a:rPr lang="en-US" sz="3046">
                <a:solidFill>
                  <a:srgbClr val="351304"/>
                </a:solidFill>
                <a:latin typeface="Roboto Condensed"/>
              </a:rPr>
              <a:t>Thể hiện tâm hồn cao cả, rạng ngời.</a:t>
            </a:r>
          </a:p>
          <a:p>
            <a:pPr algn="just">
              <a:lnSpc>
                <a:spcPts val="3534"/>
              </a:lnSpc>
            </a:pPr>
            <a:endParaRPr lang="en-US" sz="3046">
              <a:solidFill>
                <a:srgbClr val="35130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barn(inVertical)">
                                      <p:cBhvr>
                                        <p:cTn id="40" dur="500"/>
                                        <p:tgtEl>
                                          <p:spTgt spid="4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41" grpId="0"/>
      <p:bldP spid="45"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233247" flipH="1">
            <a:off x="-848303" y="7924164"/>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GB"/>
          </a:p>
        </p:txBody>
      </p:sp>
      <p:sp>
        <p:nvSpPr>
          <p:cNvPr id="4" name="Freeform 4"/>
          <p:cNvSpPr/>
          <p:nvPr/>
        </p:nvSpPr>
        <p:spPr>
          <a:xfrm rot="-10233247" flipH="1">
            <a:off x="7206974" y="7859339"/>
            <a:ext cx="12145959" cy="3527848"/>
          </a:xfrm>
          <a:custGeom>
            <a:avLst/>
            <a:gdLst/>
            <a:ahLst/>
            <a:cxnLst/>
            <a:rect l="l" t="t" r="r" b="b"/>
            <a:pathLst>
              <a:path w="12145959" h="3527848">
                <a:moveTo>
                  <a:pt x="12145958" y="0"/>
                </a:moveTo>
                <a:lnTo>
                  <a:pt x="0" y="0"/>
                </a:lnTo>
                <a:lnTo>
                  <a:pt x="0" y="3527849"/>
                </a:lnTo>
                <a:lnTo>
                  <a:pt x="12145958" y="3527849"/>
                </a:lnTo>
                <a:lnTo>
                  <a:pt x="12145958" y="0"/>
                </a:lnTo>
                <a:close/>
              </a:path>
            </a:pathLst>
          </a:custGeom>
          <a:blipFill>
            <a:blip r:embed="rId3"/>
            <a:stretch>
              <a:fillRect t="-96674"/>
            </a:stretch>
          </a:blipFill>
        </p:spPr>
        <p:txBody>
          <a:bodyPr/>
          <a:lstStyle/>
          <a:p>
            <a:endParaRPr lang="en-GB"/>
          </a:p>
        </p:txBody>
      </p:sp>
      <p:grpSp>
        <p:nvGrpSpPr>
          <p:cNvPr id="5" name="Group 5"/>
          <p:cNvGrpSpPr/>
          <p:nvPr/>
        </p:nvGrpSpPr>
        <p:grpSpPr>
          <a:xfrm>
            <a:off x="2588738" y="1699361"/>
            <a:ext cx="13110524" cy="6453907"/>
            <a:chOff x="0" y="0"/>
            <a:chExt cx="5234645" cy="2576854"/>
          </a:xfrm>
        </p:grpSpPr>
        <p:sp>
          <p:nvSpPr>
            <p:cNvPr id="6" name="Freeform 6"/>
            <p:cNvSpPr/>
            <p:nvPr/>
          </p:nvSpPr>
          <p:spPr>
            <a:xfrm>
              <a:off x="0" y="0"/>
              <a:ext cx="5234644" cy="2576854"/>
            </a:xfrm>
            <a:custGeom>
              <a:avLst/>
              <a:gdLst/>
              <a:ahLst/>
              <a:cxnLst/>
              <a:rect l="l" t="t" r="r" b="b"/>
              <a:pathLst>
                <a:path w="5234644" h="2576854">
                  <a:moveTo>
                    <a:pt x="8267" y="0"/>
                  </a:moveTo>
                  <a:lnTo>
                    <a:pt x="5226377" y="0"/>
                  </a:lnTo>
                  <a:cubicBezTo>
                    <a:pt x="5230943" y="0"/>
                    <a:pt x="5234644" y="3701"/>
                    <a:pt x="5234644" y="8267"/>
                  </a:cubicBezTo>
                  <a:lnTo>
                    <a:pt x="5234644" y="2568587"/>
                  </a:lnTo>
                  <a:cubicBezTo>
                    <a:pt x="5234644" y="2573153"/>
                    <a:pt x="5230943" y="2576854"/>
                    <a:pt x="5226377" y="2576854"/>
                  </a:cubicBezTo>
                  <a:lnTo>
                    <a:pt x="8267" y="2576854"/>
                  </a:lnTo>
                  <a:cubicBezTo>
                    <a:pt x="3701" y="2576854"/>
                    <a:pt x="0" y="2573153"/>
                    <a:pt x="0" y="2568587"/>
                  </a:cubicBezTo>
                  <a:lnTo>
                    <a:pt x="0" y="8267"/>
                  </a:lnTo>
                  <a:cubicBezTo>
                    <a:pt x="0" y="3701"/>
                    <a:pt x="3701" y="0"/>
                    <a:pt x="8267" y="0"/>
                  </a:cubicBezTo>
                  <a:close/>
                </a:path>
              </a:pathLst>
            </a:custGeom>
            <a:solidFill>
              <a:srgbClr val="F5EDD9"/>
            </a:solidFill>
          </p:spPr>
          <p:txBody>
            <a:bodyPr/>
            <a:lstStyle/>
            <a:p>
              <a:endParaRPr lang="en-GB"/>
            </a:p>
          </p:txBody>
        </p:sp>
        <p:sp>
          <p:nvSpPr>
            <p:cNvPr id="7" name="TextBox 7"/>
            <p:cNvSpPr txBox="1"/>
            <p:nvPr/>
          </p:nvSpPr>
          <p:spPr>
            <a:xfrm>
              <a:off x="0" y="-76200"/>
              <a:ext cx="5234645" cy="2653054"/>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496532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9" name="Freeform 9"/>
          <p:cNvSpPr/>
          <p:nvPr/>
        </p:nvSpPr>
        <p:spPr>
          <a:xfrm>
            <a:off x="7737230" y="1028700"/>
            <a:ext cx="3092719" cy="1735789"/>
          </a:xfrm>
          <a:custGeom>
            <a:avLst/>
            <a:gdLst/>
            <a:ahLst/>
            <a:cxnLst/>
            <a:rect l="l" t="t" r="r" b="b"/>
            <a:pathLst>
              <a:path w="3092719" h="1735789">
                <a:moveTo>
                  <a:pt x="0" y="0"/>
                </a:moveTo>
                <a:lnTo>
                  <a:pt x="3092719" y="0"/>
                </a:lnTo>
                <a:lnTo>
                  <a:pt x="3092719" y="1735789"/>
                </a:lnTo>
                <a:lnTo>
                  <a:pt x="0" y="1735789"/>
                </a:lnTo>
                <a:lnTo>
                  <a:pt x="0" y="0"/>
                </a:lnTo>
                <a:close/>
              </a:path>
            </a:pathLst>
          </a:custGeom>
          <a:blipFill>
            <a:blip r:embed="rId4"/>
            <a:stretch>
              <a:fillRect/>
            </a:stretch>
          </a:blipFill>
        </p:spPr>
        <p:txBody>
          <a:bodyPr/>
          <a:lstStyle/>
          <a:p>
            <a:endParaRPr lang="en-GB"/>
          </a:p>
        </p:txBody>
      </p:sp>
      <p:sp>
        <p:nvSpPr>
          <p:cNvPr id="10" name="Freeform 10"/>
          <p:cNvSpPr/>
          <p:nvPr/>
        </p:nvSpPr>
        <p:spPr>
          <a:xfrm flipH="1">
            <a:off x="10229961" y="1028700"/>
            <a:ext cx="3092719" cy="1735789"/>
          </a:xfrm>
          <a:custGeom>
            <a:avLst/>
            <a:gdLst/>
            <a:ahLst/>
            <a:cxnLst/>
            <a:rect l="l" t="t" r="r" b="b"/>
            <a:pathLst>
              <a:path w="3092719" h="1735789">
                <a:moveTo>
                  <a:pt x="3092719" y="0"/>
                </a:moveTo>
                <a:lnTo>
                  <a:pt x="0" y="0"/>
                </a:lnTo>
                <a:lnTo>
                  <a:pt x="0" y="1735789"/>
                </a:lnTo>
                <a:lnTo>
                  <a:pt x="3092719" y="1735789"/>
                </a:lnTo>
                <a:lnTo>
                  <a:pt x="3092719" y="0"/>
                </a:lnTo>
                <a:close/>
              </a:path>
            </a:pathLst>
          </a:custGeom>
          <a:blipFill>
            <a:blip r:embed="rId4"/>
            <a:stretch>
              <a:fillRect/>
            </a:stretch>
          </a:blipFill>
        </p:spPr>
        <p:txBody>
          <a:bodyPr/>
          <a:lstStyle/>
          <a:p>
            <a:endParaRPr lang="en-GB"/>
          </a:p>
        </p:txBody>
      </p:sp>
      <p:sp>
        <p:nvSpPr>
          <p:cNvPr id="11" name="Freeform 11"/>
          <p:cNvSpPr/>
          <p:nvPr/>
        </p:nvSpPr>
        <p:spPr>
          <a:xfrm rot="-10233247" flipH="1">
            <a:off x="7794218" y="953415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12" name="Freeform 12"/>
          <p:cNvSpPr/>
          <p:nvPr/>
        </p:nvSpPr>
        <p:spPr>
          <a:xfrm flipH="1">
            <a:off x="0" y="6346023"/>
            <a:ext cx="4059827" cy="4952060"/>
          </a:xfrm>
          <a:custGeom>
            <a:avLst/>
            <a:gdLst/>
            <a:ahLst/>
            <a:cxnLst/>
            <a:rect l="l" t="t" r="r" b="b"/>
            <a:pathLst>
              <a:path w="4059827" h="4952060">
                <a:moveTo>
                  <a:pt x="4059827" y="0"/>
                </a:moveTo>
                <a:lnTo>
                  <a:pt x="0" y="0"/>
                </a:lnTo>
                <a:lnTo>
                  <a:pt x="0" y="4952060"/>
                </a:lnTo>
                <a:lnTo>
                  <a:pt x="4059827" y="4952060"/>
                </a:lnTo>
                <a:lnTo>
                  <a:pt x="4059827" y="0"/>
                </a:lnTo>
                <a:close/>
              </a:path>
            </a:pathLst>
          </a:custGeom>
          <a:blipFill>
            <a:blip r:embed="rId5"/>
            <a:stretch>
              <a:fillRect/>
            </a:stretch>
          </a:blipFill>
        </p:spPr>
        <p:txBody>
          <a:bodyPr/>
          <a:lstStyle/>
          <a:p>
            <a:endParaRPr lang="en-GB"/>
          </a:p>
        </p:txBody>
      </p:sp>
      <p:pic>
        <p:nvPicPr>
          <p:cNvPr id="13" name="Picture 13"/>
          <p:cNvPicPr>
            <a:picLocks noChangeAspect="1"/>
          </p:cNvPicPr>
          <p:nvPr/>
        </p:nvPicPr>
        <p:blipFill>
          <a:blip r:embed="rId6"/>
          <a:srcRect/>
          <a:stretch>
            <a:fillRect/>
          </a:stretch>
        </p:blipFill>
        <p:spPr>
          <a:xfrm>
            <a:off x="14991057" y="-3086100"/>
            <a:ext cx="8031595" cy="8229600"/>
          </a:xfrm>
          <a:prstGeom prst="rect">
            <a:avLst/>
          </a:prstGeom>
        </p:spPr>
      </p:pic>
      <p:pic>
        <p:nvPicPr>
          <p:cNvPr id="14" name="Picture 14"/>
          <p:cNvPicPr>
            <a:picLocks noChangeAspect="1"/>
          </p:cNvPicPr>
          <p:nvPr/>
        </p:nvPicPr>
        <p:blipFill>
          <a:blip r:embed="rId6"/>
          <a:srcRect/>
          <a:stretch>
            <a:fillRect/>
          </a:stretch>
        </p:blipFill>
        <p:spPr>
          <a:xfrm>
            <a:off x="14991057" y="666949"/>
            <a:ext cx="2400120" cy="2459291"/>
          </a:xfrm>
          <a:prstGeom prst="rect">
            <a:avLst/>
          </a:prstGeom>
        </p:spPr>
      </p:pic>
      <p:sp>
        <p:nvSpPr>
          <p:cNvPr id="15" name="TextBox 15"/>
          <p:cNvSpPr txBox="1"/>
          <p:nvPr/>
        </p:nvSpPr>
        <p:spPr>
          <a:xfrm>
            <a:off x="5826909" y="1587065"/>
            <a:ext cx="5677891" cy="895306"/>
          </a:xfrm>
          <a:prstGeom prst="rect">
            <a:avLst/>
          </a:prstGeom>
        </p:spPr>
        <p:txBody>
          <a:bodyPr lIns="0" tIns="0" rIns="0" bIns="0" rtlCol="0" anchor="t">
            <a:spAutoFit/>
          </a:bodyPr>
          <a:lstStyle/>
          <a:p>
            <a:pPr algn="ctr">
              <a:lnSpc>
                <a:spcPts val="6839"/>
              </a:lnSpc>
            </a:pPr>
            <a:r>
              <a:rPr lang="en-US" sz="5700">
                <a:solidFill>
                  <a:srgbClr val="351304"/>
                </a:solidFill>
                <a:latin typeface="#9Slide05 VL Fadilla"/>
              </a:rPr>
              <a:t>Nhóm 5,6</a:t>
            </a:r>
          </a:p>
        </p:txBody>
      </p:sp>
      <p:sp>
        <p:nvSpPr>
          <p:cNvPr id="16" name="TextBox 16"/>
          <p:cNvSpPr txBox="1"/>
          <p:nvPr/>
        </p:nvSpPr>
        <p:spPr>
          <a:xfrm>
            <a:off x="4477829" y="3034787"/>
            <a:ext cx="9332341" cy="1891527"/>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Bold"/>
              </a:rPr>
              <a:t>Trình bày dưới dạng sketchnote:</a:t>
            </a:r>
          </a:p>
          <a:p>
            <a:pPr marL="798831" lvl="1" indent="-399416" algn="just">
              <a:lnSpc>
                <a:spcPts val="5069"/>
              </a:lnSpc>
              <a:buFont typeface="Arial"/>
              <a:buChar char="•"/>
            </a:pPr>
            <a:r>
              <a:rPr lang="en-US" sz="3700">
                <a:solidFill>
                  <a:srgbClr val="351304"/>
                </a:solidFill>
                <a:latin typeface="Roboto Condensed"/>
              </a:rPr>
              <a:t>Phần kết, tác giả đã nhấn mạnh điều gì?</a:t>
            </a:r>
          </a:p>
          <a:p>
            <a:pPr marL="798831" lvl="1" indent="-399416" algn="just">
              <a:lnSpc>
                <a:spcPts val="5069"/>
              </a:lnSpc>
              <a:buFont typeface="Arial"/>
              <a:buChar char="•"/>
            </a:pPr>
            <a:r>
              <a:rPr lang="en-US" sz="3700">
                <a:solidFill>
                  <a:srgbClr val="351304"/>
                </a:solidFill>
                <a:latin typeface="Roboto Condensed"/>
              </a:rPr>
              <a:t>Cách kết thúc vấn đề có gì đặc sắc?</a:t>
            </a:r>
          </a:p>
        </p:txBody>
      </p:sp>
      <p:sp>
        <p:nvSpPr>
          <p:cNvPr id="17" name="TextBox 17"/>
          <p:cNvSpPr txBox="1"/>
          <p:nvPr/>
        </p:nvSpPr>
        <p:spPr>
          <a:xfrm>
            <a:off x="4037262" y="5164439"/>
            <a:ext cx="10492655" cy="1853869"/>
          </a:xfrm>
          <a:prstGeom prst="rect">
            <a:avLst/>
          </a:prstGeom>
        </p:spPr>
        <p:txBody>
          <a:bodyPr lIns="0" tIns="0" rIns="0" bIns="0" rtlCol="0" anchor="t">
            <a:spAutoFit/>
          </a:bodyPr>
          <a:lstStyle/>
          <a:p>
            <a:pPr algn="just">
              <a:lnSpc>
                <a:spcPts val="4900"/>
              </a:lnSpc>
              <a:spcBef>
                <a:spcPct val="0"/>
              </a:spcBef>
            </a:pPr>
            <a:r>
              <a:rPr lang="en-US" sz="3500">
                <a:solidFill>
                  <a:srgbClr val="351304"/>
                </a:solidFill>
                <a:latin typeface="Roboto Condensed Italics"/>
              </a:rPr>
              <a:t> (Sketchnote là cách ghi chép và tổng hợp thông tin một cách sáng tạo bằng chữ viết kết hợp với hình vẽ tay đơn giản, được thể hiện theo phong cách riêng của người tạo ra nó)</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rot="1497526">
            <a:off x="-2502691" y="9488385"/>
            <a:ext cx="5005383" cy="3722185"/>
          </a:xfrm>
          <a:custGeom>
            <a:avLst/>
            <a:gdLst/>
            <a:ahLst/>
            <a:cxnLst/>
            <a:rect l="l" t="t" r="r" b="b"/>
            <a:pathLst>
              <a:path w="5005383" h="3722185">
                <a:moveTo>
                  <a:pt x="0" y="0"/>
                </a:moveTo>
                <a:lnTo>
                  <a:pt x="5005382" y="0"/>
                </a:lnTo>
                <a:lnTo>
                  <a:pt x="5005382"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5" name="Freeform 5"/>
          <p:cNvSpPr/>
          <p:nvPr/>
        </p:nvSpPr>
        <p:spPr>
          <a:xfrm rot="1196531">
            <a:off x="-611176" y="8669616"/>
            <a:ext cx="1222351" cy="3755446"/>
          </a:xfrm>
          <a:custGeom>
            <a:avLst/>
            <a:gdLst/>
            <a:ahLst/>
            <a:cxnLst/>
            <a:rect l="l" t="t" r="r" b="b"/>
            <a:pathLst>
              <a:path w="1222351" h="3755446">
                <a:moveTo>
                  <a:pt x="0" y="0"/>
                </a:moveTo>
                <a:lnTo>
                  <a:pt x="1222352" y="0"/>
                </a:lnTo>
                <a:lnTo>
                  <a:pt x="1222352" y="3755446"/>
                </a:lnTo>
                <a:lnTo>
                  <a:pt x="0" y="3755446"/>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9" name="Freeform 9"/>
          <p:cNvSpPr/>
          <p:nvPr/>
        </p:nvSpPr>
        <p:spPr>
          <a:xfrm>
            <a:off x="12976327" y="8573755"/>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grpSp>
        <p:nvGrpSpPr>
          <p:cNvPr id="10" name="Group 10"/>
          <p:cNvGrpSpPr/>
          <p:nvPr/>
        </p:nvGrpSpPr>
        <p:grpSpPr>
          <a:xfrm>
            <a:off x="2061095" y="2773346"/>
            <a:ext cx="14305185" cy="2036232"/>
            <a:chOff x="0" y="0"/>
            <a:chExt cx="3767621" cy="536292"/>
          </a:xfrm>
        </p:grpSpPr>
        <p:sp>
          <p:nvSpPr>
            <p:cNvPr id="11" name="Freeform 11"/>
            <p:cNvSpPr/>
            <p:nvPr/>
          </p:nvSpPr>
          <p:spPr>
            <a:xfrm>
              <a:off x="0" y="0"/>
              <a:ext cx="3767621" cy="536292"/>
            </a:xfrm>
            <a:custGeom>
              <a:avLst/>
              <a:gdLst/>
              <a:ahLst/>
              <a:cxnLst/>
              <a:rect l="l" t="t" r="r" b="b"/>
              <a:pathLst>
                <a:path w="3767621" h="536292">
                  <a:moveTo>
                    <a:pt x="27601" y="0"/>
                  </a:moveTo>
                  <a:lnTo>
                    <a:pt x="3740020" y="0"/>
                  </a:lnTo>
                  <a:cubicBezTo>
                    <a:pt x="3755263" y="0"/>
                    <a:pt x="3767621" y="12357"/>
                    <a:pt x="3767621" y="27601"/>
                  </a:cubicBezTo>
                  <a:lnTo>
                    <a:pt x="3767621" y="508691"/>
                  </a:lnTo>
                  <a:cubicBezTo>
                    <a:pt x="3767621" y="516011"/>
                    <a:pt x="3764713" y="523031"/>
                    <a:pt x="3759537" y="528207"/>
                  </a:cubicBezTo>
                  <a:cubicBezTo>
                    <a:pt x="3754360" y="533384"/>
                    <a:pt x="3747340" y="536292"/>
                    <a:pt x="3740020" y="536292"/>
                  </a:cubicBezTo>
                  <a:lnTo>
                    <a:pt x="27601" y="536292"/>
                  </a:lnTo>
                  <a:cubicBezTo>
                    <a:pt x="12357" y="536292"/>
                    <a:pt x="0" y="523934"/>
                    <a:pt x="0" y="508691"/>
                  </a:cubicBezTo>
                  <a:lnTo>
                    <a:pt x="0" y="27601"/>
                  </a:lnTo>
                  <a:cubicBezTo>
                    <a:pt x="0" y="12357"/>
                    <a:pt x="12357" y="0"/>
                    <a:pt x="27601" y="0"/>
                  </a:cubicBezTo>
                  <a:close/>
                </a:path>
              </a:pathLst>
            </a:custGeom>
            <a:solidFill>
              <a:srgbClr val="F6EFDB"/>
            </a:solidFill>
          </p:spPr>
          <p:txBody>
            <a:bodyPr/>
            <a:lstStyle/>
            <a:p>
              <a:endParaRPr lang="en-GB"/>
            </a:p>
          </p:txBody>
        </p:sp>
        <p:sp>
          <p:nvSpPr>
            <p:cNvPr id="12" name="TextBox 12"/>
            <p:cNvSpPr txBox="1"/>
            <p:nvPr/>
          </p:nvSpPr>
          <p:spPr>
            <a:xfrm>
              <a:off x="0" y="-76200"/>
              <a:ext cx="3767621" cy="612492"/>
            </a:xfrm>
            <a:prstGeom prst="rect">
              <a:avLst/>
            </a:prstGeom>
          </p:spPr>
          <p:txBody>
            <a:bodyPr lIns="50800" tIns="50800" rIns="50800" bIns="50800" rtlCol="0" anchor="ctr"/>
            <a:lstStyle/>
            <a:p>
              <a:pPr algn="ctr">
                <a:lnSpc>
                  <a:spcPts val="2799"/>
                </a:lnSpc>
              </a:pPr>
              <a:endParaRPr/>
            </a:p>
          </p:txBody>
        </p:sp>
      </p:grpSp>
      <p:grpSp>
        <p:nvGrpSpPr>
          <p:cNvPr id="13" name="Group 13"/>
          <p:cNvGrpSpPr/>
          <p:nvPr/>
        </p:nvGrpSpPr>
        <p:grpSpPr>
          <a:xfrm>
            <a:off x="3722827" y="704843"/>
            <a:ext cx="10842345" cy="1163419"/>
            <a:chOff x="0" y="0"/>
            <a:chExt cx="14456460" cy="1551225"/>
          </a:xfrm>
        </p:grpSpPr>
        <p:grpSp>
          <p:nvGrpSpPr>
            <p:cNvPr id="14" name="Group 14"/>
            <p:cNvGrpSpPr/>
            <p:nvPr/>
          </p:nvGrpSpPr>
          <p:grpSpPr>
            <a:xfrm>
              <a:off x="0" y="0"/>
              <a:ext cx="14456460" cy="1551225"/>
              <a:chOff x="0" y="0"/>
              <a:chExt cx="2855597" cy="306415"/>
            </a:xfrm>
          </p:grpSpPr>
          <p:sp>
            <p:nvSpPr>
              <p:cNvPr id="15" name="Freeform 15"/>
              <p:cNvSpPr/>
              <p:nvPr/>
            </p:nvSpPr>
            <p:spPr>
              <a:xfrm>
                <a:off x="0" y="0"/>
                <a:ext cx="2855597" cy="306415"/>
              </a:xfrm>
              <a:custGeom>
                <a:avLst/>
                <a:gdLst/>
                <a:ahLst/>
                <a:cxnLst/>
                <a:rect l="l" t="t" r="r" b="b"/>
                <a:pathLst>
                  <a:path w="2855597" h="306415">
                    <a:moveTo>
                      <a:pt x="36416" y="0"/>
                    </a:moveTo>
                    <a:lnTo>
                      <a:pt x="2819181" y="0"/>
                    </a:lnTo>
                    <a:cubicBezTo>
                      <a:pt x="2828839" y="0"/>
                      <a:pt x="2838102" y="3837"/>
                      <a:pt x="2844931" y="10666"/>
                    </a:cubicBezTo>
                    <a:cubicBezTo>
                      <a:pt x="2851760" y="17495"/>
                      <a:pt x="2855597" y="26758"/>
                      <a:pt x="2855597" y="36416"/>
                    </a:cubicBezTo>
                    <a:lnTo>
                      <a:pt x="2855597" y="269998"/>
                    </a:lnTo>
                    <a:cubicBezTo>
                      <a:pt x="2855597" y="279657"/>
                      <a:pt x="2851760" y="288919"/>
                      <a:pt x="2844931" y="295749"/>
                    </a:cubicBezTo>
                    <a:cubicBezTo>
                      <a:pt x="2838102" y="302578"/>
                      <a:pt x="2828839" y="306415"/>
                      <a:pt x="2819181" y="306415"/>
                    </a:cubicBezTo>
                    <a:lnTo>
                      <a:pt x="36416" y="306415"/>
                    </a:lnTo>
                    <a:cubicBezTo>
                      <a:pt x="26758" y="306415"/>
                      <a:pt x="17495" y="302578"/>
                      <a:pt x="10666" y="295749"/>
                    </a:cubicBezTo>
                    <a:cubicBezTo>
                      <a:pt x="3837" y="288919"/>
                      <a:pt x="0" y="279657"/>
                      <a:pt x="0" y="269998"/>
                    </a:cubicBezTo>
                    <a:lnTo>
                      <a:pt x="0" y="36416"/>
                    </a:lnTo>
                    <a:cubicBezTo>
                      <a:pt x="0" y="26758"/>
                      <a:pt x="3837" y="17495"/>
                      <a:pt x="10666" y="10666"/>
                    </a:cubicBezTo>
                    <a:cubicBezTo>
                      <a:pt x="17495" y="3837"/>
                      <a:pt x="26758" y="0"/>
                      <a:pt x="36416" y="0"/>
                    </a:cubicBezTo>
                    <a:close/>
                  </a:path>
                </a:pathLst>
              </a:custGeom>
              <a:solidFill>
                <a:srgbClr val="E1D1A7"/>
              </a:solidFill>
              <a:ln w="57150" cap="rnd">
                <a:solidFill>
                  <a:srgbClr val="E6C7BD"/>
                </a:solidFill>
                <a:prstDash val="solid"/>
                <a:round/>
              </a:ln>
            </p:spPr>
            <p:txBody>
              <a:bodyPr/>
              <a:lstStyle/>
              <a:p>
                <a:endParaRPr lang="en-GB"/>
              </a:p>
            </p:txBody>
          </p:sp>
          <p:sp>
            <p:nvSpPr>
              <p:cNvPr id="16" name="TextBox 16"/>
              <p:cNvSpPr txBox="1"/>
              <p:nvPr/>
            </p:nvSpPr>
            <p:spPr>
              <a:xfrm>
                <a:off x="0" y="-76200"/>
                <a:ext cx="2855597" cy="382615"/>
              </a:xfrm>
              <a:prstGeom prst="rect">
                <a:avLst/>
              </a:prstGeom>
            </p:spPr>
            <p:txBody>
              <a:bodyPr lIns="50800" tIns="50800" rIns="50800" bIns="50800" rtlCol="0" anchor="ctr"/>
              <a:lstStyle/>
              <a:p>
                <a:pPr algn="ctr">
                  <a:lnSpc>
                    <a:spcPts val="2799"/>
                  </a:lnSpc>
                </a:pPr>
                <a:endParaRPr/>
              </a:p>
            </p:txBody>
          </p:sp>
        </p:grpSp>
        <p:sp>
          <p:nvSpPr>
            <p:cNvPr id="17" name="TextBox 17"/>
            <p:cNvSpPr txBox="1"/>
            <p:nvPr/>
          </p:nvSpPr>
          <p:spPr>
            <a:xfrm>
              <a:off x="881734" y="248689"/>
              <a:ext cx="12857261" cy="949071"/>
            </a:xfrm>
            <a:prstGeom prst="rect">
              <a:avLst/>
            </a:prstGeom>
          </p:spPr>
          <p:txBody>
            <a:bodyPr lIns="0" tIns="0" rIns="0" bIns="0" rtlCol="0" anchor="t">
              <a:spAutoFit/>
            </a:bodyPr>
            <a:lstStyle/>
            <a:p>
              <a:pPr algn="just">
                <a:lnSpc>
                  <a:spcPts val="5754"/>
                </a:lnSpc>
              </a:pPr>
              <a:r>
                <a:rPr lang="en-US" sz="4200">
                  <a:solidFill>
                    <a:srgbClr val="351304"/>
                  </a:solidFill>
                  <a:latin typeface="#9Slide07 SVNRevolution"/>
                </a:rPr>
                <a:t>NHẬN XÉT VỀ CÁCH LẬP LUẬN</a:t>
              </a:r>
            </a:p>
          </p:txBody>
        </p:sp>
      </p:grpSp>
      <p:sp>
        <p:nvSpPr>
          <p:cNvPr id="18" name="Freeform 18"/>
          <p:cNvSpPr/>
          <p:nvPr/>
        </p:nvSpPr>
        <p:spPr>
          <a:xfrm>
            <a:off x="446210" y="3041519"/>
            <a:ext cx="1537512" cy="1237698"/>
          </a:xfrm>
          <a:custGeom>
            <a:avLst/>
            <a:gdLst/>
            <a:ahLst/>
            <a:cxnLst/>
            <a:rect l="l" t="t" r="r" b="b"/>
            <a:pathLst>
              <a:path w="1537512" h="1237698">
                <a:moveTo>
                  <a:pt x="0" y="0"/>
                </a:moveTo>
                <a:lnTo>
                  <a:pt x="1537512" y="0"/>
                </a:lnTo>
                <a:lnTo>
                  <a:pt x="1537512" y="1237697"/>
                </a:lnTo>
                <a:lnTo>
                  <a:pt x="0" y="123769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9" name="TextBox 19"/>
          <p:cNvSpPr txBox="1"/>
          <p:nvPr/>
        </p:nvSpPr>
        <p:spPr>
          <a:xfrm>
            <a:off x="5317322" y="2031540"/>
            <a:ext cx="8642494" cy="580898"/>
          </a:xfrm>
          <a:prstGeom prst="rect">
            <a:avLst/>
          </a:prstGeom>
        </p:spPr>
        <p:txBody>
          <a:bodyPr lIns="0" tIns="0" rIns="0" bIns="0" rtlCol="0" anchor="t">
            <a:spAutoFit/>
          </a:bodyPr>
          <a:lstStyle/>
          <a:p>
            <a:pPr algn="just">
              <a:lnSpc>
                <a:spcPts val="4636"/>
              </a:lnSpc>
            </a:pPr>
            <a:r>
              <a:rPr lang="en-US" sz="3800">
                <a:solidFill>
                  <a:srgbClr val="FFFFFF"/>
                </a:solidFill>
                <a:latin typeface="Roboto Condensed Italics"/>
              </a:rPr>
              <a:t> (cách đưa luận điểm, lí lẽ và bằng chứng)</a:t>
            </a:r>
          </a:p>
        </p:txBody>
      </p:sp>
      <p:sp>
        <p:nvSpPr>
          <p:cNvPr id="20" name="TextBox 20"/>
          <p:cNvSpPr txBox="1"/>
          <p:nvPr/>
        </p:nvSpPr>
        <p:spPr>
          <a:xfrm>
            <a:off x="2161833" y="2808347"/>
            <a:ext cx="13946266" cy="2500538"/>
          </a:xfrm>
          <a:prstGeom prst="rect">
            <a:avLst/>
          </a:prstGeom>
        </p:spPr>
        <p:txBody>
          <a:bodyPr lIns="0" tIns="0" rIns="0" bIns="0" rtlCol="0" anchor="t">
            <a:spAutoFit/>
          </a:bodyPr>
          <a:lstStyle/>
          <a:p>
            <a:pPr marL="765727" lvl="1" indent="-382864" algn="just">
              <a:lnSpc>
                <a:spcPts val="4965"/>
              </a:lnSpc>
              <a:buFont typeface="Arial"/>
              <a:buChar char="•"/>
            </a:pPr>
            <a:r>
              <a:rPr lang="en-US" sz="3546">
                <a:solidFill>
                  <a:srgbClr val="351304"/>
                </a:solidFill>
                <a:latin typeface="Roboto Condensed Bold"/>
              </a:rPr>
              <a:t>Các luận điểm, lí lẽ, bằng chứng</a:t>
            </a:r>
            <a:r>
              <a:rPr lang="en-US" sz="3546">
                <a:solidFill>
                  <a:srgbClr val="351304"/>
                </a:solidFill>
                <a:latin typeface="Roboto Condensed"/>
              </a:rPr>
              <a:t> trong bài đều tập trung hướng đến làm sáng tỏ luận đề: làm sáng tỏ vẻ đẹp của bài thơ </a:t>
            </a:r>
            <a:r>
              <a:rPr lang="en-US" sz="3546">
                <a:solidFill>
                  <a:srgbClr val="351304"/>
                </a:solidFill>
                <a:latin typeface="Roboto Condensed Italics"/>
              </a:rPr>
              <a:t>Cảnh khuya</a:t>
            </a:r>
            <a:r>
              <a:rPr lang="en-US" sz="3546">
                <a:solidFill>
                  <a:srgbClr val="351304"/>
                </a:solidFill>
                <a:latin typeface="Roboto Condensed"/>
              </a:rPr>
              <a:t> ở cả vẻ đẹp thiên nhiên và con người.</a:t>
            </a:r>
          </a:p>
          <a:p>
            <a:pPr algn="just">
              <a:lnSpc>
                <a:spcPts val="4965"/>
              </a:lnSpc>
            </a:pPr>
            <a:endParaRPr lang="en-US" sz="3546">
              <a:solidFill>
                <a:srgbClr val="351304"/>
              </a:solidFill>
              <a:latin typeface="Roboto Condensed"/>
            </a:endParaRPr>
          </a:p>
        </p:txBody>
      </p:sp>
      <p:grpSp>
        <p:nvGrpSpPr>
          <p:cNvPr id="21" name="Group 21"/>
          <p:cNvGrpSpPr/>
          <p:nvPr/>
        </p:nvGrpSpPr>
        <p:grpSpPr>
          <a:xfrm>
            <a:off x="2161833" y="5342978"/>
            <a:ext cx="14305185" cy="1627372"/>
            <a:chOff x="0" y="0"/>
            <a:chExt cx="3767621" cy="428608"/>
          </a:xfrm>
        </p:grpSpPr>
        <p:sp>
          <p:nvSpPr>
            <p:cNvPr id="22" name="Freeform 22"/>
            <p:cNvSpPr/>
            <p:nvPr/>
          </p:nvSpPr>
          <p:spPr>
            <a:xfrm>
              <a:off x="0" y="0"/>
              <a:ext cx="3767621" cy="428608"/>
            </a:xfrm>
            <a:custGeom>
              <a:avLst/>
              <a:gdLst/>
              <a:ahLst/>
              <a:cxnLst/>
              <a:rect l="l" t="t" r="r" b="b"/>
              <a:pathLst>
                <a:path w="3767621" h="428608">
                  <a:moveTo>
                    <a:pt x="27601" y="0"/>
                  </a:moveTo>
                  <a:lnTo>
                    <a:pt x="3740020" y="0"/>
                  </a:lnTo>
                  <a:cubicBezTo>
                    <a:pt x="3755263" y="0"/>
                    <a:pt x="3767621" y="12357"/>
                    <a:pt x="3767621" y="27601"/>
                  </a:cubicBezTo>
                  <a:lnTo>
                    <a:pt x="3767621" y="401007"/>
                  </a:lnTo>
                  <a:cubicBezTo>
                    <a:pt x="3767621" y="416251"/>
                    <a:pt x="3755263" y="428608"/>
                    <a:pt x="3740020" y="428608"/>
                  </a:cubicBezTo>
                  <a:lnTo>
                    <a:pt x="27601" y="428608"/>
                  </a:lnTo>
                  <a:cubicBezTo>
                    <a:pt x="12357" y="428608"/>
                    <a:pt x="0" y="416251"/>
                    <a:pt x="0" y="401007"/>
                  </a:cubicBezTo>
                  <a:lnTo>
                    <a:pt x="0" y="27601"/>
                  </a:lnTo>
                  <a:cubicBezTo>
                    <a:pt x="0" y="12357"/>
                    <a:pt x="12357" y="0"/>
                    <a:pt x="27601" y="0"/>
                  </a:cubicBezTo>
                  <a:close/>
                </a:path>
              </a:pathLst>
            </a:custGeom>
            <a:solidFill>
              <a:srgbClr val="F6EFDB"/>
            </a:solidFill>
          </p:spPr>
          <p:txBody>
            <a:bodyPr/>
            <a:lstStyle/>
            <a:p>
              <a:endParaRPr lang="en-GB"/>
            </a:p>
          </p:txBody>
        </p:sp>
        <p:sp>
          <p:nvSpPr>
            <p:cNvPr id="23" name="TextBox 23"/>
            <p:cNvSpPr txBox="1"/>
            <p:nvPr/>
          </p:nvSpPr>
          <p:spPr>
            <a:xfrm>
              <a:off x="0" y="-76200"/>
              <a:ext cx="3767621" cy="504808"/>
            </a:xfrm>
            <a:prstGeom prst="rect">
              <a:avLst/>
            </a:prstGeom>
          </p:spPr>
          <p:txBody>
            <a:bodyPr lIns="50800" tIns="50800" rIns="50800" bIns="50800" rtlCol="0" anchor="ctr"/>
            <a:lstStyle/>
            <a:p>
              <a:pPr algn="ctr">
                <a:lnSpc>
                  <a:spcPts val="2799"/>
                </a:lnSpc>
              </a:pPr>
              <a:endParaRPr/>
            </a:p>
          </p:txBody>
        </p:sp>
      </p:grpSp>
      <p:sp>
        <p:nvSpPr>
          <p:cNvPr id="24" name="Freeform 24"/>
          <p:cNvSpPr/>
          <p:nvPr/>
        </p:nvSpPr>
        <p:spPr>
          <a:xfrm>
            <a:off x="446210" y="5537815"/>
            <a:ext cx="1537512" cy="1237698"/>
          </a:xfrm>
          <a:custGeom>
            <a:avLst/>
            <a:gdLst/>
            <a:ahLst/>
            <a:cxnLst/>
            <a:rect l="l" t="t" r="r" b="b"/>
            <a:pathLst>
              <a:path w="1537512" h="1237698">
                <a:moveTo>
                  <a:pt x="0" y="0"/>
                </a:moveTo>
                <a:lnTo>
                  <a:pt x="1537512" y="0"/>
                </a:lnTo>
                <a:lnTo>
                  <a:pt x="1537512" y="1237698"/>
                </a:lnTo>
                <a:lnTo>
                  <a:pt x="0" y="12376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25" name="TextBox 25"/>
          <p:cNvSpPr txBox="1"/>
          <p:nvPr/>
        </p:nvSpPr>
        <p:spPr>
          <a:xfrm>
            <a:off x="2326399" y="5496901"/>
            <a:ext cx="13635202" cy="1243326"/>
          </a:xfrm>
          <a:prstGeom prst="rect">
            <a:avLst/>
          </a:prstGeom>
        </p:spPr>
        <p:txBody>
          <a:bodyPr lIns="0" tIns="0" rIns="0" bIns="0" rtlCol="0" anchor="t">
            <a:spAutoFit/>
          </a:bodyPr>
          <a:lstStyle/>
          <a:p>
            <a:pPr marL="765727" lvl="1" indent="-382864" algn="just">
              <a:lnSpc>
                <a:spcPts val="4965"/>
              </a:lnSpc>
              <a:buFont typeface="Arial"/>
              <a:buChar char="•"/>
            </a:pPr>
            <a:r>
              <a:rPr lang="en-US" sz="3546">
                <a:solidFill>
                  <a:srgbClr val="351304"/>
                </a:solidFill>
                <a:latin typeface="Roboto Condensed Bold"/>
              </a:rPr>
              <a:t>Cách trích dẫn bằng chứng:</a:t>
            </a:r>
            <a:r>
              <a:rPr lang="en-US" sz="3546">
                <a:solidFill>
                  <a:srgbClr val="351304"/>
                </a:solidFill>
                <a:latin typeface="Roboto Condensed"/>
              </a:rPr>
              <a:t> Trích dẫn nguyên văn bài thơ, câu thơ, cụm từ, từ.</a:t>
            </a:r>
          </a:p>
        </p:txBody>
      </p:sp>
      <p:grpSp>
        <p:nvGrpSpPr>
          <p:cNvPr id="26" name="Group 26"/>
          <p:cNvGrpSpPr/>
          <p:nvPr/>
        </p:nvGrpSpPr>
        <p:grpSpPr>
          <a:xfrm>
            <a:off x="2161833" y="7508087"/>
            <a:ext cx="14305185" cy="2222801"/>
            <a:chOff x="0" y="0"/>
            <a:chExt cx="3767621" cy="585429"/>
          </a:xfrm>
        </p:grpSpPr>
        <p:sp>
          <p:nvSpPr>
            <p:cNvPr id="27" name="Freeform 27"/>
            <p:cNvSpPr/>
            <p:nvPr/>
          </p:nvSpPr>
          <p:spPr>
            <a:xfrm>
              <a:off x="0" y="0"/>
              <a:ext cx="3767621" cy="585429"/>
            </a:xfrm>
            <a:custGeom>
              <a:avLst/>
              <a:gdLst/>
              <a:ahLst/>
              <a:cxnLst/>
              <a:rect l="l" t="t" r="r" b="b"/>
              <a:pathLst>
                <a:path w="3767621" h="585429">
                  <a:moveTo>
                    <a:pt x="27601" y="0"/>
                  </a:moveTo>
                  <a:lnTo>
                    <a:pt x="3740020" y="0"/>
                  </a:lnTo>
                  <a:cubicBezTo>
                    <a:pt x="3755263" y="0"/>
                    <a:pt x="3767621" y="12357"/>
                    <a:pt x="3767621" y="27601"/>
                  </a:cubicBezTo>
                  <a:lnTo>
                    <a:pt x="3767621" y="557828"/>
                  </a:lnTo>
                  <a:cubicBezTo>
                    <a:pt x="3767621" y="573072"/>
                    <a:pt x="3755263" y="585429"/>
                    <a:pt x="3740020" y="585429"/>
                  </a:cubicBezTo>
                  <a:lnTo>
                    <a:pt x="27601" y="585429"/>
                  </a:lnTo>
                  <a:cubicBezTo>
                    <a:pt x="12357" y="585429"/>
                    <a:pt x="0" y="573072"/>
                    <a:pt x="0" y="557828"/>
                  </a:cubicBezTo>
                  <a:lnTo>
                    <a:pt x="0" y="27601"/>
                  </a:lnTo>
                  <a:cubicBezTo>
                    <a:pt x="0" y="12357"/>
                    <a:pt x="12357" y="0"/>
                    <a:pt x="27601" y="0"/>
                  </a:cubicBezTo>
                  <a:close/>
                </a:path>
              </a:pathLst>
            </a:custGeom>
            <a:solidFill>
              <a:srgbClr val="F6EFDB"/>
            </a:solidFill>
          </p:spPr>
          <p:txBody>
            <a:bodyPr/>
            <a:lstStyle/>
            <a:p>
              <a:endParaRPr lang="en-GB"/>
            </a:p>
          </p:txBody>
        </p:sp>
        <p:sp>
          <p:nvSpPr>
            <p:cNvPr id="28" name="TextBox 28"/>
            <p:cNvSpPr txBox="1"/>
            <p:nvPr/>
          </p:nvSpPr>
          <p:spPr>
            <a:xfrm>
              <a:off x="0" y="-76200"/>
              <a:ext cx="3767621" cy="661629"/>
            </a:xfrm>
            <a:prstGeom prst="rect">
              <a:avLst/>
            </a:prstGeom>
          </p:spPr>
          <p:txBody>
            <a:bodyPr lIns="50800" tIns="50800" rIns="50800" bIns="50800" rtlCol="0" anchor="ctr"/>
            <a:lstStyle/>
            <a:p>
              <a:pPr algn="ctr">
                <a:lnSpc>
                  <a:spcPts val="2799"/>
                </a:lnSpc>
              </a:pPr>
              <a:endParaRPr/>
            </a:p>
          </p:txBody>
        </p:sp>
      </p:grpSp>
      <p:sp>
        <p:nvSpPr>
          <p:cNvPr id="29" name="Freeform 29"/>
          <p:cNvSpPr/>
          <p:nvPr/>
        </p:nvSpPr>
        <p:spPr>
          <a:xfrm>
            <a:off x="523582" y="7845107"/>
            <a:ext cx="1537512" cy="1237698"/>
          </a:xfrm>
          <a:custGeom>
            <a:avLst/>
            <a:gdLst/>
            <a:ahLst/>
            <a:cxnLst/>
            <a:rect l="l" t="t" r="r" b="b"/>
            <a:pathLst>
              <a:path w="1537512" h="1237698">
                <a:moveTo>
                  <a:pt x="0" y="0"/>
                </a:moveTo>
                <a:lnTo>
                  <a:pt x="1537513" y="0"/>
                </a:lnTo>
                <a:lnTo>
                  <a:pt x="1537513" y="1237698"/>
                </a:lnTo>
                <a:lnTo>
                  <a:pt x="0" y="123769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30" name="TextBox 30"/>
          <p:cNvSpPr txBox="1"/>
          <p:nvPr/>
        </p:nvSpPr>
        <p:spPr>
          <a:xfrm>
            <a:off x="2326399" y="7670012"/>
            <a:ext cx="13635202" cy="1871932"/>
          </a:xfrm>
          <a:prstGeom prst="rect">
            <a:avLst/>
          </a:prstGeom>
        </p:spPr>
        <p:txBody>
          <a:bodyPr lIns="0" tIns="0" rIns="0" bIns="0" rtlCol="0" anchor="t">
            <a:spAutoFit/>
          </a:bodyPr>
          <a:lstStyle/>
          <a:p>
            <a:pPr marL="765727" lvl="1" indent="-382864" algn="just">
              <a:lnSpc>
                <a:spcPts val="4965"/>
              </a:lnSpc>
              <a:buFont typeface="Arial"/>
              <a:buChar char="•"/>
            </a:pPr>
            <a:r>
              <a:rPr lang="en-US" sz="3546">
                <a:solidFill>
                  <a:srgbClr val="351304"/>
                </a:solidFill>
                <a:latin typeface="Roboto Condensed Bold"/>
              </a:rPr>
              <a:t>Cách phân tích bằng chứng:</a:t>
            </a:r>
            <a:r>
              <a:rPr lang="en-US" sz="3546">
                <a:solidFill>
                  <a:srgbClr val="351304"/>
                </a:solidFill>
                <a:latin typeface="Roboto Condensed"/>
              </a:rPr>
              <a:t> thuyết phục, sắc bén, phân tích cụ thể, chi tiết, có lý giải, cắt nghĩa, lấy dẫn chứng để làm sáng tỏ vấn đề. Tác giả luôn bám sát văn bản để phân tích, bình.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497526">
            <a:off x="14511411" y="-2547513"/>
            <a:ext cx="5005383" cy="3722185"/>
          </a:xfrm>
          <a:custGeom>
            <a:avLst/>
            <a:gdLst/>
            <a:ahLst/>
            <a:cxnLst/>
            <a:rect l="l" t="t" r="r" b="b"/>
            <a:pathLst>
              <a:path w="5005383" h="3722185">
                <a:moveTo>
                  <a:pt x="0" y="0"/>
                </a:moveTo>
                <a:lnTo>
                  <a:pt x="5005383" y="0"/>
                </a:lnTo>
                <a:lnTo>
                  <a:pt x="5005383"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4" name="Freeform 4"/>
          <p:cNvSpPr/>
          <p:nvPr/>
        </p:nvSpPr>
        <p:spPr>
          <a:xfrm rot="1497526">
            <a:off x="-2502691" y="9488385"/>
            <a:ext cx="5005383" cy="3722185"/>
          </a:xfrm>
          <a:custGeom>
            <a:avLst/>
            <a:gdLst/>
            <a:ahLst/>
            <a:cxnLst/>
            <a:rect l="l" t="t" r="r" b="b"/>
            <a:pathLst>
              <a:path w="5005383" h="3722185">
                <a:moveTo>
                  <a:pt x="0" y="0"/>
                </a:moveTo>
                <a:lnTo>
                  <a:pt x="5005382" y="0"/>
                </a:lnTo>
                <a:lnTo>
                  <a:pt x="5005382" y="3722185"/>
                </a:lnTo>
                <a:lnTo>
                  <a:pt x="0" y="37221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5" name="Freeform 5"/>
          <p:cNvSpPr/>
          <p:nvPr/>
        </p:nvSpPr>
        <p:spPr>
          <a:xfrm rot="1196531">
            <a:off x="-611176" y="7673098"/>
            <a:ext cx="1222351" cy="3755446"/>
          </a:xfrm>
          <a:custGeom>
            <a:avLst/>
            <a:gdLst/>
            <a:ahLst/>
            <a:cxnLst/>
            <a:rect l="l" t="t" r="r" b="b"/>
            <a:pathLst>
              <a:path w="1222351" h="3755446">
                <a:moveTo>
                  <a:pt x="0" y="0"/>
                </a:moveTo>
                <a:lnTo>
                  <a:pt x="1222352" y="0"/>
                </a:lnTo>
                <a:lnTo>
                  <a:pt x="1222352" y="3755447"/>
                </a:lnTo>
                <a:lnTo>
                  <a:pt x="0" y="3755447"/>
                </a:lnTo>
                <a:lnTo>
                  <a:pt x="0" y="0"/>
                </a:lnTo>
                <a:close/>
              </a:path>
            </a:pathLst>
          </a:custGeom>
          <a:blipFill>
            <a:blip r:embed="rId5"/>
            <a:stretch>
              <a:fillRect/>
            </a:stretch>
          </a:blipFill>
        </p:spPr>
        <p:txBody>
          <a:bodyPr/>
          <a:lstStyle/>
          <a:p>
            <a:endParaRPr lang="en-GB"/>
          </a:p>
        </p:txBody>
      </p:sp>
      <p:sp>
        <p:nvSpPr>
          <p:cNvPr id="6" name="Freeform 6"/>
          <p:cNvSpPr/>
          <p:nvPr/>
        </p:nvSpPr>
        <p:spPr>
          <a:xfrm rot="-1167675" flipH="1">
            <a:off x="17676824" y="622262"/>
            <a:ext cx="1222351" cy="3755446"/>
          </a:xfrm>
          <a:custGeom>
            <a:avLst/>
            <a:gdLst/>
            <a:ahLst/>
            <a:cxnLst/>
            <a:rect l="l" t="t" r="r" b="b"/>
            <a:pathLst>
              <a:path w="1222351" h="3755446">
                <a:moveTo>
                  <a:pt x="1222352" y="0"/>
                </a:moveTo>
                <a:lnTo>
                  <a:pt x="0" y="0"/>
                </a:lnTo>
                <a:lnTo>
                  <a:pt x="0" y="3755447"/>
                </a:lnTo>
                <a:lnTo>
                  <a:pt x="1222352" y="3755447"/>
                </a:lnTo>
                <a:lnTo>
                  <a:pt x="1222352" y="0"/>
                </a:lnTo>
                <a:close/>
              </a:path>
            </a:pathLst>
          </a:custGeom>
          <a:blipFill>
            <a:blip r:embed="rId5"/>
            <a:stretch>
              <a:fillRect/>
            </a:stretch>
          </a:blipFill>
        </p:spPr>
        <p:txBody>
          <a:bodyPr/>
          <a:lstStyle/>
          <a:p>
            <a:endParaRPr lang="en-GB"/>
          </a:p>
        </p:txBody>
      </p:sp>
      <p:sp>
        <p:nvSpPr>
          <p:cNvPr id="7" name="Freeform 7"/>
          <p:cNvSpPr/>
          <p:nvPr/>
        </p:nvSpPr>
        <p:spPr>
          <a:xfrm rot="6730157">
            <a:off x="-3239161" y="-1605436"/>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sp>
        <p:nvSpPr>
          <p:cNvPr id="8" name="Freeform 8"/>
          <p:cNvSpPr/>
          <p:nvPr/>
        </p:nvSpPr>
        <p:spPr>
          <a:xfrm rot="-3698158">
            <a:off x="17074726" y="7419468"/>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6"/>
            <a:stretch>
              <a:fillRect/>
            </a:stretch>
          </a:blipFill>
        </p:spPr>
        <p:txBody>
          <a:bodyPr/>
          <a:lstStyle/>
          <a:p>
            <a:endParaRPr lang="en-GB"/>
          </a:p>
        </p:txBody>
      </p:sp>
      <p:grpSp>
        <p:nvGrpSpPr>
          <p:cNvPr id="9" name="Group 9"/>
          <p:cNvGrpSpPr/>
          <p:nvPr/>
        </p:nvGrpSpPr>
        <p:grpSpPr>
          <a:xfrm>
            <a:off x="2843549" y="219699"/>
            <a:ext cx="12600902" cy="1278893"/>
            <a:chOff x="0" y="0"/>
            <a:chExt cx="16801203" cy="1705191"/>
          </a:xfrm>
        </p:grpSpPr>
        <p:sp>
          <p:nvSpPr>
            <p:cNvPr id="10" name="Freeform 10"/>
            <p:cNvSpPr/>
            <p:nvPr/>
          </p:nvSpPr>
          <p:spPr>
            <a:xfrm flipH="1">
              <a:off x="6154632" y="0"/>
              <a:ext cx="10646571" cy="1667091"/>
            </a:xfrm>
            <a:custGeom>
              <a:avLst/>
              <a:gdLst/>
              <a:ahLst/>
              <a:cxnLst/>
              <a:rect l="l" t="t" r="r" b="b"/>
              <a:pathLst>
                <a:path w="10646571" h="1667091">
                  <a:moveTo>
                    <a:pt x="10646571" y="0"/>
                  </a:moveTo>
                  <a:lnTo>
                    <a:pt x="0" y="0"/>
                  </a:lnTo>
                  <a:lnTo>
                    <a:pt x="0" y="1667091"/>
                  </a:lnTo>
                  <a:lnTo>
                    <a:pt x="10646571" y="1667091"/>
                  </a:lnTo>
                  <a:lnTo>
                    <a:pt x="10646571" y="0"/>
                  </a:lnTo>
                  <a:close/>
                </a:path>
              </a:pathLst>
            </a:custGeom>
            <a:blipFill>
              <a:blip r:embed="rId7"/>
              <a:stretch>
                <a:fillRect t="-139003" b="-119428"/>
              </a:stretch>
            </a:blipFill>
          </p:spPr>
          <p:txBody>
            <a:bodyPr/>
            <a:lstStyle/>
            <a:p>
              <a:endParaRPr lang="en-GB"/>
            </a:p>
          </p:txBody>
        </p:sp>
        <p:sp>
          <p:nvSpPr>
            <p:cNvPr id="11" name="Freeform 11"/>
            <p:cNvSpPr/>
            <p:nvPr/>
          </p:nvSpPr>
          <p:spPr>
            <a:xfrm>
              <a:off x="0" y="0"/>
              <a:ext cx="6383232" cy="1705191"/>
            </a:xfrm>
            <a:custGeom>
              <a:avLst/>
              <a:gdLst/>
              <a:ahLst/>
              <a:cxnLst/>
              <a:rect l="l" t="t" r="r" b="b"/>
              <a:pathLst>
                <a:path w="6383232" h="1705191">
                  <a:moveTo>
                    <a:pt x="0" y="0"/>
                  </a:moveTo>
                  <a:lnTo>
                    <a:pt x="6383232" y="0"/>
                  </a:lnTo>
                  <a:lnTo>
                    <a:pt x="6383232" y="1705191"/>
                  </a:lnTo>
                  <a:lnTo>
                    <a:pt x="0" y="1705191"/>
                  </a:lnTo>
                  <a:lnTo>
                    <a:pt x="0" y="0"/>
                  </a:lnTo>
                  <a:close/>
                </a:path>
              </a:pathLst>
            </a:custGeom>
            <a:blipFill>
              <a:blip r:embed="rId7"/>
              <a:stretch>
                <a:fillRect l="-946" t="-65612" b="-46474"/>
              </a:stretch>
            </a:blipFill>
          </p:spPr>
          <p:txBody>
            <a:bodyPr/>
            <a:lstStyle/>
            <a:p>
              <a:endParaRPr lang="en-GB"/>
            </a:p>
          </p:txBody>
        </p:sp>
        <p:sp>
          <p:nvSpPr>
            <p:cNvPr id="12" name="TextBox 12"/>
            <p:cNvSpPr txBox="1"/>
            <p:nvPr/>
          </p:nvSpPr>
          <p:spPr>
            <a:xfrm>
              <a:off x="486656" y="571952"/>
              <a:ext cx="16048966" cy="1038225"/>
            </a:xfrm>
            <a:prstGeom prst="rect">
              <a:avLst/>
            </a:prstGeom>
          </p:spPr>
          <p:txBody>
            <a:bodyPr lIns="0" tIns="0" rIns="0" bIns="0" rtlCol="0" anchor="t">
              <a:spAutoFit/>
            </a:bodyPr>
            <a:lstStyle/>
            <a:p>
              <a:pPr algn="ctr">
                <a:lnSpc>
                  <a:spcPts val="6120"/>
                </a:lnSpc>
              </a:pPr>
              <a:r>
                <a:rPr lang="en-US" sz="5100">
                  <a:solidFill>
                    <a:srgbClr val="351304"/>
                  </a:solidFill>
                  <a:latin typeface="Roboto Condensed Bold"/>
                </a:rPr>
                <a:t>b.3. Cách kết thúc vấn đề: </a:t>
              </a:r>
            </a:p>
          </p:txBody>
        </p:sp>
      </p:grpSp>
      <p:sp>
        <p:nvSpPr>
          <p:cNvPr id="13" name="Freeform 13"/>
          <p:cNvSpPr/>
          <p:nvPr/>
        </p:nvSpPr>
        <p:spPr>
          <a:xfrm>
            <a:off x="13742021" y="8606139"/>
            <a:ext cx="5048834" cy="4114800"/>
          </a:xfrm>
          <a:custGeom>
            <a:avLst/>
            <a:gdLst/>
            <a:ahLst/>
            <a:cxnLst/>
            <a:rect l="l" t="t" r="r" b="b"/>
            <a:pathLst>
              <a:path w="5048834" h="4114800">
                <a:moveTo>
                  <a:pt x="0" y="0"/>
                </a:moveTo>
                <a:lnTo>
                  <a:pt x="5048835" y="0"/>
                </a:lnTo>
                <a:lnTo>
                  <a:pt x="504883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grpSp>
        <p:nvGrpSpPr>
          <p:cNvPr id="14" name="Group 14"/>
          <p:cNvGrpSpPr/>
          <p:nvPr/>
        </p:nvGrpSpPr>
        <p:grpSpPr>
          <a:xfrm>
            <a:off x="1214966" y="1793868"/>
            <a:ext cx="6686550" cy="668655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E1D1A7"/>
            </a:solidFill>
          </p:spPr>
          <p:txBody>
            <a:bodyPr/>
            <a:lstStyle/>
            <a:p>
              <a:endParaRPr lang="en-GB"/>
            </a:p>
          </p:txBody>
        </p:sp>
        <p:sp>
          <p:nvSpPr>
            <p:cNvPr id="16" name="TextBox 16"/>
            <p:cNvSpPr txBox="1"/>
            <p:nvPr/>
          </p:nvSpPr>
          <p:spPr>
            <a:xfrm>
              <a:off x="88900" y="12700"/>
              <a:ext cx="635000" cy="711200"/>
            </a:xfrm>
            <a:prstGeom prst="rect">
              <a:avLst/>
            </a:prstGeom>
          </p:spPr>
          <p:txBody>
            <a:bodyPr lIns="50800" tIns="50800" rIns="50800" bIns="50800" rtlCol="0" anchor="ctr"/>
            <a:lstStyle/>
            <a:p>
              <a:pPr algn="ctr">
                <a:lnSpc>
                  <a:spcPts val="2799"/>
                </a:lnSpc>
              </a:pPr>
              <a:endParaRPr/>
            </a:p>
          </p:txBody>
        </p:sp>
      </p:grpSp>
      <p:grpSp>
        <p:nvGrpSpPr>
          <p:cNvPr id="17" name="Group 17"/>
          <p:cNvGrpSpPr/>
          <p:nvPr/>
        </p:nvGrpSpPr>
        <p:grpSpPr>
          <a:xfrm>
            <a:off x="8081324" y="1919589"/>
            <a:ext cx="6395774" cy="63957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A26723"/>
            </a:solidFill>
          </p:spPr>
          <p:txBody>
            <a:bodyPr/>
            <a:lstStyle/>
            <a:p>
              <a:endParaRPr lang="en-GB"/>
            </a:p>
          </p:txBody>
        </p:sp>
        <p:sp>
          <p:nvSpPr>
            <p:cNvPr id="19" name="TextBox 19"/>
            <p:cNvSpPr txBox="1"/>
            <p:nvPr/>
          </p:nvSpPr>
          <p:spPr>
            <a:xfrm>
              <a:off x="88900" y="12700"/>
              <a:ext cx="635000" cy="711200"/>
            </a:xfrm>
            <a:prstGeom prst="rect">
              <a:avLst/>
            </a:prstGeom>
          </p:spPr>
          <p:txBody>
            <a:bodyPr lIns="50800" tIns="50800" rIns="50800" bIns="50800" rtlCol="0" anchor="ctr"/>
            <a:lstStyle/>
            <a:p>
              <a:pPr algn="ctr">
                <a:lnSpc>
                  <a:spcPts val="2799"/>
                </a:lnSpc>
              </a:pPr>
              <a:endParaRPr/>
            </a:p>
          </p:txBody>
        </p:sp>
      </p:grpSp>
      <p:grpSp>
        <p:nvGrpSpPr>
          <p:cNvPr id="20" name="Group 20"/>
          <p:cNvGrpSpPr/>
          <p:nvPr/>
        </p:nvGrpSpPr>
        <p:grpSpPr>
          <a:xfrm>
            <a:off x="1802914" y="8283983"/>
            <a:ext cx="11792749" cy="1627372"/>
            <a:chOff x="0" y="0"/>
            <a:chExt cx="3105909" cy="428608"/>
          </a:xfrm>
        </p:grpSpPr>
        <p:sp>
          <p:nvSpPr>
            <p:cNvPr id="21" name="Freeform 21"/>
            <p:cNvSpPr/>
            <p:nvPr/>
          </p:nvSpPr>
          <p:spPr>
            <a:xfrm>
              <a:off x="0" y="0"/>
              <a:ext cx="3105909" cy="428608"/>
            </a:xfrm>
            <a:custGeom>
              <a:avLst/>
              <a:gdLst/>
              <a:ahLst/>
              <a:cxnLst/>
              <a:rect l="l" t="t" r="r" b="b"/>
              <a:pathLst>
                <a:path w="3105909" h="428608">
                  <a:moveTo>
                    <a:pt x="33481" y="0"/>
                  </a:moveTo>
                  <a:lnTo>
                    <a:pt x="3072428" y="0"/>
                  </a:lnTo>
                  <a:cubicBezTo>
                    <a:pt x="3081308" y="0"/>
                    <a:pt x="3089824" y="3527"/>
                    <a:pt x="3096103" y="9806"/>
                  </a:cubicBezTo>
                  <a:cubicBezTo>
                    <a:pt x="3102382" y="16085"/>
                    <a:pt x="3105909" y="24602"/>
                    <a:pt x="3105909" y="33481"/>
                  </a:cubicBezTo>
                  <a:lnTo>
                    <a:pt x="3105909" y="395127"/>
                  </a:lnTo>
                  <a:cubicBezTo>
                    <a:pt x="3105909" y="404007"/>
                    <a:pt x="3102382" y="412523"/>
                    <a:pt x="3096103" y="418802"/>
                  </a:cubicBezTo>
                  <a:cubicBezTo>
                    <a:pt x="3089824" y="425081"/>
                    <a:pt x="3081308" y="428608"/>
                    <a:pt x="3072428" y="428608"/>
                  </a:cubicBezTo>
                  <a:lnTo>
                    <a:pt x="33481" y="428608"/>
                  </a:lnTo>
                  <a:cubicBezTo>
                    <a:pt x="24602" y="428608"/>
                    <a:pt x="16085" y="425081"/>
                    <a:pt x="9806" y="418802"/>
                  </a:cubicBezTo>
                  <a:cubicBezTo>
                    <a:pt x="3527" y="412523"/>
                    <a:pt x="0" y="404007"/>
                    <a:pt x="0" y="395127"/>
                  </a:cubicBezTo>
                  <a:lnTo>
                    <a:pt x="0" y="33481"/>
                  </a:lnTo>
                  <a:cubicBezTo>
                    <a:pt x="0" y="24602"/>
                    <a:pt x="3527" y="16085"/>
                    <a:pt x="9806" y="9806"/>
                  </a:cubicBezTo>
                  <a:cubicBezTo>
                    <a:pt x="16085" y="3527"/>
                    <a:pt x="24602" y="0"/>
                    <a:pt x="33481" y="0"/>
                  </a:cubicBezTo>
                  <a:close/>
                </a:path>
              </a:pathLst>
            </a:custGeom>
            <a:solidFill>
              <a:srgbClr val="F6EFDB"/>
            </a:solidFill>
          </p:spPr>
          <p:txBody>
            <a:bodyPr/>
            <a:lstStyle/>
            <a:p>
              <a:endParaRPr lang="en-GB"/>
            </a:p>
          </p:txBody>
        </p:sp>
        <p:sp>
          <p:nvSpPr>
            <p:cNvPr id="22" name="TextBox 22"/>
            <p:cNvSpPr txBox="1"/>
            <p:nvPr/>
          </p:nvSpPr>
          <p:spPr>
            <a:xfrm>
              <a:off x="0" y="-76200"/>
              <a:ext cx="3105909" cy="504808"/>
            </a:xfrm>
            <a:prstGeom prst="rect">
              <a:avLst/>
            </a:prstGeom>
          </p:spPr>
          <p:txBody>
            <a:bodyPr lIns="50800" tIns="50800" rIns="50800" bIns="50800" rtlCol="0" anchor="ctr"/>
            <a:lstStyle/>
            <a:p>
              <a:pPr algn="ctr">
                <a:lnSpc>
                  <a:spcPts val="2799"/>
                </a:lnSpc>
              </a:pPr>
              <a:endParaRPr/>
            </a:p>
          </p:txBody>
        </p:sp>
      </p:grpSp>
      <p:grpSp>
        <p:nvGrpSpPr>
          <p:cNvPr id="23" name="Group 23"/>
          <p:cNvGrpSpPr/>
          <p:nvPr/>
        </p:nvGrpSpPr>
        <p:grpSpPr>
          <a:xfrm>
            <a:off x="2732346" y="8480418"/>
            <a:ext cx="1028295" cy="1028295"/>
            <a:chOff x="0" y="0"/>
            <a:chExt cx="812800" cy="812800"/>
          </a:xfrm>
        </p:grpSpPr>
        <p:sp>
          <p:nvSpPr>
            <p:cNvPr id="24" name="Freeform 2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724919"/>
            </a:solidFill>
          </p:spPr>
          <p:txBody>
            <a:bodyPr/>
            <a:lstStyle/>
            <a:p>
              <a:endParaRPr lang="en-GB"/>
            </a:p>
          </p:txBody>
        </p:sp>
        <p:sp>
          <p:nvSpPr>
            <p:cNvPr id="25" name="TextBox 25"/>
            <p:cNvSpPr txBox="1"/>
            <p:nvPr/>
          </p:nvSpPr>
          <p:spPr>
            <a:xfrm>
              <a:off x="0" y="127000"/>
              <a:ext cx="711200" cy="482600"/>
            </a:xfrm>
            <a:prstGeom prst="rect">
              <a:avLst/>
            </a:prstGeom>
          </p:spPr>
          <p:txBody>
            <a:bodyPr lIns="50800" tIns="50800" rIns="50800" bIns="50800" rtlCol="0" anchor="ctr"/>
            <a:lstStyle/>
            <a:p>
              <a:pPr algn="ctr">
                <a:lnSpc>
                  <a:spcPts val="2799"/>
                </a:lnSpc>
              </a:pPr>
              <a:endParaRPr/>
            </a:p>
          </p:txBody>
        </p:sp>
      </p:grpSp>
      <p:sp>
        <p:nvSpPr>
          <p:cNvPr id="26" name="TextBox 26"/>
          <p:cNvSpPr txBox="1"/>
          <p:nvPr/>
        </p:nvSpPr>
        <p:spPr>
          <a:xfrm>
            <a:off x="2023746" y="3540828"/>
            <a:ext cx="5068991" cy="3129144"/>
          </a:xfrm>
          <a:prstGeom prst="rect">
            <a:avLst/>
          </a:prstGeom>
        </p:spPr>
        <p:txBody>
          <a:bodyPr lIns="0" tIns="0" rIns="0" bIns="0" rtlCol="0" anchor="t">
            <a:spAutoFit/>
          </a:bodyPr>
          <a:lstStyle/>
          <a:p>
            <a:pPr algn="just">
              <a:lnSpc>
                <a:spcPts val="4965"/>
              </a:lnSpc>
            </a:pPr>
            <a:r>
              <a:rPr lang="en-US" sz="3546">
                <a:solidFill>
                  <a:srgbClr val="351304"/>
                </a:solidFill>
                <a:latin typeface="Roboto Condensed"/>
              </a:rPr>
              <a:t>Phần kết tác giả nhấn mạnh khái quát về hình ảnh thiên nhiên và con người trong bài thơ. Qua đó làm nổi bật phong cách Hồ Chí Minh.</a:t>
            </a:r>
          </a:p>
        </p:txBody>
      </p:sp>
      <p:sp>
        <p:nvSpPr>
          <p:cNvPr id="27" name="TextBox 27"/>
          <p:cNvSpPr txBox="1"/>
          <p:nvPr/>
        </p:nvSpPr>
        <p:spPr>
          <a:xfrm>
            <a:off x="8922355" y="3398361"/>
            <a:ext cx="5068991" cy="3757750"/>
          </a:xfrm>
          <a:prstGeom prst="rect">
            <a:avLst/>
          </a:prstGeom>
        </p:spPr>
        <p:txBody>
          <a:bodyPr lIns="0" tIns="0" rIns="0" bIns="0" rtlCol="0" anchor="t">
            <a:spAutoFit/>
          </a:bodyPr>
          <a:lstStyle/>
          <a:p>
            <a:pPr algn="ctr">
              <a:lnSpc>
                <a:spcPts val="4965"/>
              </a:lnSpc>
            </a:pPr>
            <a:r>
              <a:rPr lang="en-US" sz="3546">
                <a:solidFill>
                  <a:srgbClr val="FFFFFF"/>
                </a:solidFill>
                <a:latin typeface="Roboto Condensed Bold"/>
              </a:rPr>
              <a:t>Cách viết:</a:t>
            </a:r>
          </a:p>
          <a:p>
            <a:pPr algn="just">
              <a:lnSpc>
                <a:spcPts val="4965"/>
              </a:lnSpc>
            </a:pPr>
            <a:r>
              <a:rPr lang="en-US" sz="3546">
                <a:solidFill>
                  <a:srgbClr val="FFFFFF"/>
                </a:solidFill>
                <a:latin typeface="Roboto Condensed"/>
              </a:rPr>
              <a:t> tất cả đều nhịp nhàng trong một sự hài hòa, một thế cân bằng tuyệt đỉnh, in đậm phong cách Hồ Chí Minh</a:t>
            </a:r>
          </a:p>
          <a:p>
            <a:pPr algn="just">
              <a:lnSpc>
                <a:spcPts val="4965"/>
              </a:lnSpc>
            </a:pPr>
            <a:endParaRPr lang="en-US" sz="3546">
              <a:solidFill>
                <a:srgbClr val="FFFFFF"/>
              </a:solidFill>
              <a:latin typeface="Roboto Condensed"/>
            </a:endParaRPr>
          </a:p>
        </p:txBody>
      </p:sp>
      <p:sp>
        <p:nvSpPr>
          <p:cNvPr id="28" name="TextBox 28"/>
          <p:cNvSpPr txBox="1"/>
          <p:nvPr/>
        </p:nvSpPr>
        <p:spPr>
          <a:xfrm>
            <a:off x="3985174" y="8482314"/>
            <a:ext cx="13274126" cy="923448"/>
          </a:xfrm>
          <a:prstGeom prst="rect">
            <a:avLst/>
          </a:prstGeom>
        </p:spPr>
        <p:txBody>
          <a:bodyPr lIns="0" tIns="0" rIns="0" bIns="0" rtlCol="0" anchor="t">
            <a:spAutoFit/>
          </a:bodyPr>
          <a:lstStyle/>
          <a:p>
            <a:pPr>
              <a:lnSpc>
                <a:spcPts val="7375"/>
              </a:lnSpc>
            </a:pPr>
            <a:r>
              <a:rPr lang="en-US" sz="5267">
                <a:solidFill>
                  <a:srgbClr val="351304"/>
                </a:solidFill>
                <a:latin typeface="#9Slide05 VL Fadilla"/>
              </a:rPr>
              <a:t>Đánh giá chính xác, nổi bật được vấn đề.</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079140"/>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5262721" y="3097151"/>
            <a:ext cx="7730354" cy="1127803"/>
          </a:xfrm>
          <a:prstGeom prst="rect">
            <a:avLst/>
          </a:prstGeom>
        </p:spPr>
        <p:txBody>
          <a:bodyPr lIns="0" tIns="0" rIns="0" bIns="0" rtlCol="0" anchor="t">
            <a:spAutoFit/>
          </a:bodyPr>
          <a:lstStyle/>
          <a:p>
            <a:pPr algn="ctr">
              <a:lnSpc>
                <a:spcPts val="8710"/>
              </a:lnSpc>
            </a:pPr>
            <a:r>
              <a:rPr lang="en-US" sz="6221">
                <a:solidFill>
                  <a:srgbClr val="724919"/>
                </a:solidFill>
                <a:latin typeface="#9Slide07 SVNRevolution"/>
              </a:rPr>
              <a:t>Tư duy Cá nhân</a:t>
            </a:r>
          </a:p>
        </p:txBody>
      </p:sp>
      <p:sp>
        <p:nvSpPr>
          <p:cNvPr id="27" name="TextBox 27"/>
          <p:cNvSpPr txBox="1"/>
          <p:nvPr/>
        </p:nvSpPr>
        <p:spPr>
          <a:xfrm>
            <a:off x="4461727" y="4714300"/>
            <a:ext cx="9332341" cy="1253441"/>
          </a:xfrm>
          <a:prstGeom prst="rect">
            <a:avLst/>
          </a:prstGeom>
        </p:spPr>
        <p:txBody>
          <a:bodyPr lIns="0" tIns="0" rIns="0" bIns="0" rtlCol="0" anchor="t">
            <a:spAutoFit/>
          </a:bodyPr>
          <a:lstStyle/>
          <a:p>
            <a:pPr algn="ctr">
              <a:lnSpc>
                <a:spcPts val="5069"/>
              </a:lnSpc>
            </a:pPr>
            <a:r>
              <a:rPr lang="en-US" sz="3700">
                <a:solidFill>
                  <a:srgbClr val="351304"/>
                </a:solidFill>
                <a:latin typeface="Roboto Condensed Bold"/>
              </a:rPr>
              <a:t>Nêu một điểm chung về thái độ, quan điểm của tác giả thể hiện ở các phần trong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079140"/>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5356574" y="2710196"/>
            <a:ext cx="7730354" cy="1127803"/>
          </a:xfrm>
          <a:prstGeom prst="rect">
            <a:avLst/>
          </a:prstGeom>
        </p:spPr>
        <p:txBody>
          <a:bodyPr lIns="0" tIns="0" rIns="0" bIns="0" rtlCol="0" anchor="t">
            <a:spAutoFit/>
          </a:bodyPr>
          <a:lstStyle/>
          <a:p>
            <a:pPr algn="ctr">
              <a:lnSpc>
                <a:spcPts val="8710"/>
              </a:lnSpc>
            </a:pPr>
            <a:r>
              <a:rPr lang="en-US" sz="6221">
                <a:solidFill>
                  <a:srgbClr val="724919"/>
                </a:solidFill>
                <a:latin typeface="#9Slide07 SVNRevolution"/>
              </a:rPr>
              <a:t>Tư duy Cá nhân</a:t>
            </a:r>
          </a:p>
        </p:txBody>
      </p:sp>
      <p:sp>
        <p:nvSpPr>
          <p:cNvPr id="27" name="TextBox 27"/>
          <p:cNvSpPr txBox="1"/>
          <p:nvPr/>
        </p:nvSpPr>
        <p:spPr>
          <a:xfrm>
            <a:off x="3892827" y="4262110"/>
            <a:ext cx="10645424" cy="3167701"/>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Italics"/>
              </a:rPr>
              <a:t>Một trong những cách bình luận thơ là so sánh sự thể hiện của tác giả này với tác giả khác về cùng một vấn đề.</a:t>
            </a:r>
            <a:r>
              <a:rPr lang="en-US" sz="3700">
                <a:solidFill>
                  <a:srgbClr val="351304"/>
                </a:solidFill>
                <a:latin typeface="Roboto Condensed Bold"/>
              </a:rPr>
              <a:t> </a:t>
            </a:r>
          </a:p>
          <a:p>
            <a:pPr algn="just">
              <a:lnSpc>
                <a:spcPts val="5069"/>
              </a:lnSpc>
            </a:pPr>
            <a:r>
              <a:rPr lang="en-US" sz="3700">
                <a:solidFill>
                  <a:srgbClr val="351304"/>
                </a:solidFill>
                <a:latin typeface="Roboto Condensed Bold"/>
              </a:rPr>
              <a:t>Em hãy nêu nhận xét về tác dụng của cách bình luận đó trong phần 2) văn bản </a:t>
            </a:r>
            <a:r>
              <a:rPr lang="en-US" sz="3700">
                <a:solidFill>
                  <a:srgbClr val="351304"/>
                </a:solidFill>
                <a:latin typeface="Roboto Condensed Bold Italics"/>
              </a:rPr>
              <a:t>Vẻ đẹp bài thơ “Cảnh khuya”.</a:t>
            </a:r>
          </a:p>
          <a:p>
            <a:pPr algn="just">
              <a:lnSpc>
                <a:spcPts val="5069"/>
              </a:lnSpc>
            </a:pPr>
            <a:endParaRPr lang="en-US" sz="3700">
              <a:solidFill>
                <a:srgbClr val="351304"/>
              </a:solidFill>
              <a:latin typeface="Roboto Condensed Bold Itali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079140"/>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5356574" y="2710196"/>
            <a:ext cx="7730354" cy="1127803"/>
          </a:xfrm>
          <a:prstGeom prst="rect">
            <a:avLst/>
          </a:prstGeom>
        </p:spPr>
        <p:txBody>
          <a:bodyPr lIns="0" tIns="0" rIns="0" bIns="0" rtlCol="0" anchor="t">
            <a:spAutoFit/>
          </a:bodyPr>
          <a:lstStyle/>
          <a:p>
            <a:pPr algn="ctr">
              <a:lnSpc>
                <a:spcPts val="8710"/>
              </a:lnSpc>
            </a:pPr>
            <a:r>
              <a:rPr lang="en-US" sz="6221">
                <a:solidFill>
                  <a:srgbClr val="724919"/>
                </a:solidFill>
                <a:latin typeface="#9Slide07 SVNRevolution"/>
              </a:rPr>
              <a:t>Tư duy Cá nhân</a:t>
            </a:r>
          </a:p>
        </p:txBody>
      </p:sp>
      <p:sp>
        <p:nvSpPr>
          <p:cNvPr id="27" name="TextBox 27"/>
          <p:cNvSpPr txBox="1"/>
          <p:nvPr/>
        </p:nvSpPr>
        <p:spPr>
          <a:xfrm>
            <a:off x="3892827" y="4262110"/>
            <a:ext cx="10645424" cy="2529614"/>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a:rPr>
              <a:t>Trước và sau khi học văn bản nghị luận này, cảm nhận của em về bài thơ </a:t>
            </a:r>
            <a:r>
              <a:rPr lang="en-US" sz="3700">
                <a:solidFill>
                  <a:srgbClr val="351304"/>
                </a:solidFill>
                <a:latin typeface="Roboto Condensed Bold"/>
              </a:rPr>
              <a:t>Cảnh khuya</a:t>
            </a:r>
            <a:r>
              <a:rPr lang="en-US" sz="3700">
                <a:solidFill>
                  <a:srgbClr val="351304"/>
                </a:solidFill>
                <a:latin typeface="Roboto Condensed"/>
              </a:rPr>
              <a:t> có gì khác nhau? </a:t>
            </a:r>
          </a:p>
          <a:p>
            <a:pPr algn="just">
              <a:lnSpc>
                <a:spcPts val="5069"/>
              </a:lnSpc>
            </a:pPr>
            <a:r>
              <a:rPr lang="en-US" sz="3700">
                <a:solidFill>
                  <a:srgbClr val="351304"/>
                </a:solidFill>
                <a:latin typeface="Roboto Condensed"/>
              </a:rPr>
              <a:t>Chỉ ra nguyên nhân của sự khác biệt đó? Em học hỏi được gì từ cách viết của tác giả?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348146" y="-30601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27214" y="2171700"/>
            <a:ext cx="18288000" cy="6443070"/>
            <a:chOff x="0" y="0"/>
            <a:chExt cx="7301857" cy="2572527"/>
          </a:xfrm>
        </p:grpSpPr>
        <p:sp>
          <p:nvSpPr>
            <p:cNvPr id="9" name="Freeform 9"/>
            <p:cNvSpPr/>
            <p:nvPr/>
          </p:nvSpPr>
          <p:spPr>
            <a:xfrm>
              <a:off x="0" y="0"/>
              <a:ext cx="7301857" cy="2572527"/>
            </a:xfrm>
            <a:custGeom>
              <a:avLst/>
              <a:gdLst/>
              <a:ahLst/>
              <a:cxnLst/>
              <a:rect l="l" t="t" r="r" b="b"/>
              <a:pathLst>
                <a:path w="7301857" h="2572527">
                  <a:moveTo>
                    <a:pt x="5927" y="0"/>
                  </a:moveTo>
                  <a:lnTo>
                    <a:pt x="7295931" y="0"/>
                  </a:lnTo>
                  <a:cubicBezTo>
                    <a:pt x="7297503" y="0"/>
                    <a:pt x="7299010" y="624"/>
                    <a:pt x="7300122" y="1736"/>
                  </a:cubicBezTo>
                  <a:cubicBezTo>
                    <a:pt x="7301233" y="2847"/>
                    <a:pt x="7301857" y="4355"/>
                    <a:pt x="7301857" y="5927"/>
                  </a:cubicBezTo>
                  <a:lnTo>
                    <a:pt x="7301857" y="2566601"/>
                  </a:lnTo>
                  <a:cubicBezTo>
                    <a:pt x="7301857" y="2569874"/>
                    <a:pt x="7299204" y="2572527"/>
                    <a:pt x="7295931" y="2572527"/>
                  </a:cubicBezTo>
                  <a:lnTo>
                    <a:pt x="5927" y="2572527"/>
                  </a:lnTo>
                  <a:cubicBezTo>
                    <a:pt x="2653" y="2572527"/>
                    <a:pt x="0" y="2569874"/>
                    <a:pt x="0" y="2566601"/>
                  </a:cubicBezTo>
                  <a:lnTo>
                    <a:pt x="0" y="5927"/>
                  </a:lnTo>
                  <a:cubicBezTo>
                    <a:pt x="0" y="2653"/>
                    <a:pt x="2653" y="0"/>
                    <a:pt x="5927" y="0"/>
                  </a:cubicBezTo>
                  <a:close/>
                </a:path>
              </a:pathLst>
            </a:custGeom>
            <a:solidFill>
              <a:srgbClr val="F5EDD9"/>
            </a:solidFill>
          </p:spPr>
          <p:txBody>
            <a:bodyPr/>
            <a:lstStyle/>
            <a:p>
              <a:endParaRPr lang="en-GB"/>
            </a:p>
          </p:txBody>
        </p:sp>
        <p:sp>
          <p:nvSpPr>
            <p:cNvPr id="10" name="TextBox 10"/>
            <p:cNvSpPr txBox="1"/>
            <p:nvPr/>
          </p:nvSpPr>
          <p:spPr>
            <a:xfrm>
              <a:off x="0" y="-76200"/>
              <a:ext cx="7301857" cy="2648727"/>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311139" y="7369656"/>
            <a:ext cx="1016041" cy="1045310"/>
          </a:xfrm>
          <a:custGeom>
            <a:avLst/>
            <a:gdLst/>
            <a:ahLst/>
            <a:cxnLst/>
            <a:rect l="l" t="t" r="r" b="b"/>
            <a:pathLst>
              <a:path w="1016041" h="1045310">
                <a:moveTo>
                  <a:pt x="0" y="0"/>
                </a:moveTo>
                <a:lnTo>
                  <a:pt x="1016041" y="0"/>
                </a:lnTo>
                <a:lnTo>
                  <a:pt x="1016041" y="1045309"/>
                </a:lnTo>
                <a:lnTo>
                  <a:pt x="0" y="1045309"/>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291875" y="5911546"/>
            <a:ext cx="1206027" cy="3705293"/>
          </a:xfrm>
          <a:custGeom>
            <a:avLst/>
            <a:gdLst/>
            <a:ahLst/>
            <a:cxnLst/>
            <a:rect l="l" t="t" r="r" b="b"/>
            <a:pathLst>
              <a:path w="1206027" h="3705293">
                <a:moveTo>
                  <a:pt x="0" y="0"/>
                </a:moveTo>
                <a:lnTo>
                  <a:pt x="1206027" y="0"/>
                </a:lnTo>
                <a:lnTo>
                  <a:pt x="1206027"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rot="696389">
            <a:off x="14820449" y="116249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14" name="Freeform 14"/>
          <p:cNvSpPr/>
          <p:nvPr/>
        </p:nvSpPr>
        <p:spPr>
          <a:xfrm rot="-1013125">
            <a:off x="16381154" y="296403"/>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7"/>
            <a:stretch>
              <a:fillRect/>
            </a:stretch>
          </a:blipFill>
        </p:spPr>
        <p:txBody>
          <a:bodyPr/>
          <a:lstStyle/>
          <a:p>
            <a:endParaRPr lang="en-GB"/>
          </a:p>
        </p:txBody>
      </p:sp>
      <p:sp>
        <p:nvSpPr>
          <p:cNvPr id="15" name="Freeform 15"/>
          <p:cNvSpPr/>
          <p:nvPr/>
        </p:nvSpPr>
        <p:spPr>
          <a:xfrm>
            <a:off x="16714124" y="1492956"/>
            <a:ext cx="748798" cy="770369"/>
          </a:xfrm>
          <a:custGeom>
            <a:avLst/>
            <a:gdLst/>
            <a:ahLst/>
            <a:cxnLst/>
            <a:rect l="l" t="t" r="r" b="b"/>
            <a:pathLst>
              <a:path w="748798" h="770369">
                <a:moveTo>
                  <a:pt x="0" y="0"/>
                </a:moveTo>
                <a:lnTo>
                  <a:pt x="748798" y="0"/>
                </a:lnTo>
                <a:lnTo>
                  <a:pt x="748798" y="770369"/>
                </a:lnTo>
                <a:lnTo>
                  <a:pt x="0" y="770369"/>
                </a:lnTo>
                <a:lnTo>
                  <a:pt x="0" y="0"/>
                </a:lnTo>
                <a:close/>
              </a:path>
            </a:pathLst>
          </a:custGeom>
          <a:blipFill>
            <a:blip r:embed="rId4"/>
            <a:stretch>
              <a:fillRect/>
            </a:stretch>
          </a:blipFill>
        </p:spPr>
        <p:txBody>
          <a:bodyPr/>
          <a:lstStyle/>
          <a:p>
            <a:endParaRPr lang="en-GB"/>
          </a:p>
        </p:txBody>
      </p:sp>
      <p:sp>
        <p:nvSpPr>
          <p:cNvPr id="16" name="Freeform 16"/>
          <p:cNvSpPr/>
          <p:nvPr/>
        </p:nvSpPr>
        <p:spPr>
          <a:xfrm>
            <a:off x="-498898" y="8270463"/>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8"/>
            <a:stretch>
              <a:fillRect/>
            </a:stretch>
          </a:blipFill>
        </p:spPr>
        <p:txBody>
          <a:bodyPr/>
          <a:lstStyle/>
          <a:p>
            <a:endParaRPr lang="en-GB"/>
          </a:p>
        </p:txBody>
      </p:sp>
      <p:sp>
        <p:nvSpPr>
          <p:cNvPr id="17" name="TextBox 17"/>
          <p:cNvSpPr txBox="1"/>
          <p:nvPr/>
        </p:nvSpPr>
        <p:spPr>
          <a:xfrm>
            <a:off x="5405121" y="2305049"/>
            <a:ext cx="6526506" cy="679384"/>
          </a:xfrm>
          <a:prstGeom prst="rect">
            <a:avLst/>
          </a:prstGeom>
        </p:spPr>
        <p:txBody>
          <a:bodyPr lIns="0" tIns="0" rIns="0" bIns="0" rtlCol="0" anchor="t">
            <a:spAutoFit/>
          </a:bodyPr>
          <a:lstStyle/>
          <a:p>
            <a:pPr algn="ctr">
              <a:lnSpc>
                <a:spcPts val="5599"/>
              </a:lnSpc>
              <a:spcBef>
                <a:spcPct val="0"/>
              </a:spcBef>
            </a:pPr>
            <a:r>
              <a:rPr lang="en-US" sz="3999">
                <a:solidFill>
                  <a:srgbClr val="44312B"/>
                </a:solidFill>
                <a:latin typeface="Roboto Condensed Bold"/>
              </a:rPr>
              <a:t>c. Bài học cá nhân</a:t>
            </a:r>
          </a:p>
        </p:txBody>
      </p:sp>
      <p:grpSp>
        <p:nvGrpSpPr>
          <p:cNvPr id="18" name="Group 18"/>
          <p:cNvGrpSpPr/>
          <p:nvPr/>
        </p:nvGrpSpPr>
        <p:grpSpPr>
          <a:xfrm>
            <a:off x="1773977" y="3394008"/>
            <a:ext cx="14508882" cy="1835689"/>
            <a:chOff x="0" y="0"/>
            <a:chExt cx="5792967" cy="732936"/>
          </a:xfrm>
        </p:grpSpPr>
        <p:sp>
          <p:nvSpPr>
            <p:cNvPr id="19" name="Freeform 19"/>
            <p:cNvSpPr/>
            <p:nvPr/>
          </p:nvSpPr>
          <p:spPr>
            <a:xfrm>
              <a:off x="0" y="0"/>
              <a:ext cx="5792967" cy="732936"/>
            </a:xfrm>
            <a:custGeom>
              <a:avLst/>
              <a:gdLst/>
              <a:ahLst/>
              <a:cxnLst/>
              <a:rect l="l" t="t" r="r" b="b"/>
              <a:pathLst>
                <a:path w="5792967" h="732936">
                  <a:moveTo>
                    <a:pt x="7470" y="0"/>
                  </a:moveTo>
                  <a:lnTo>
                    <a:pt x="5785497" y="0"/>
                  </a:lnTo>
                  <a:cubicBezTo>
                    <a:pt x="5789623" y="0"/>
                    <a:pt x="5792967" y="3345"/>
                    <a:pt x="5792967" y="7470"/>
                  </a:cubicBezTo>
                  <a:lnTo>
                    <a:pt x="5792967" y="725466"/>
                  </a:lnTo>
                  <a:cubicBezTo>
                    <a:pt x="5792967" y="729592"/>
                    <a:pt x="5789623" y="732936"/>
                    <a:pt x="5785497" y="732936"/>
                  </a:cubicBezTo>
                  <a:lnTo>
                    <a:pt x="7470" y="732936"/>
                  </a:lnTo>
                  <a:cubicBezTo>
                    <a:pt x="3345" y="732936"/>
                    <a:pt x="0" y="729592"/>
                    <a:pt x="0" y="725466"/>
                  </a:cubicBezTo>
                  <a:lnTo>
                    <a:pt x="0" y="7470"/>
                  </a:lnTo>
                  <a:cubicBezTo>
                    <a:pt x="0" y="3345"/>
                    <a:pt x="3345" y="0"/>
                    <a:pt x="7470" y="0"/>
                  </a:cubicBezTo>
                  <a:close/>
                </a:path>
              </a:pathLst>
            </a:custGeom>
            <a:solidFill>
              <a:srgbClr val="000000">
                <a:alpha val="0"/>
              </a:srgbClr>
            </a:solidFill>
            <a:ln w="28575" cap="sq">
              <a:solidFill>
                <a:srgbClr val="724919"/>
              </a:solidFill>
              <a:prstDash val="solid"/>
              <a:miter/>
            </a:ln>
          </p:spPr>
          <p:txBody>
            <a:bodyPr/>
            <a:lstStyle/>
            <a:p>
              <a:endParaRPr lang="en-GB"/>
            </a:p>
          </p:txBody>
        </p:sp>
        <p:sp>
          <p:nvSpPr>
            <p:cNvPr id="20" name="TextBox 20"/>
            <p:cNvSpPr txBox="1"/>
            <p:nvPr/>
          </p:nvSpPr>
          <p:spPr>
            <a:xfrm>
              <a:off x="0" y="-76200"/>
              <a:ext cx="5792967" cy="809136"/>
            </a:xfrm>
            <a:prstGeom prst="rect">
              <a:avLst/>
            </a:prstGeom>
          </p:spPr>
          <p:txBody>
            <a:bodyPr lIns="50800" tIns="50800" rIns="50800" bIns="50800" rtlCol="0" anchor="ctr"/>
            <a:lstStyle/>
            <a:p>
              <a:pPr algn="ctr">
                <a:lnSpc>
                  <a:spcPts val="2799"/>
                </a:lnSpc>
              </a:pPr>
              <a:endParaRPr/>
            </a:p>
          </p:txBody>
        </p:sp>
      </p:grpSp>
      <p:sp>
        <p:nvSpPr>
          <p:cNvPr id="21" name="TextBox 21"/>
          <p:cNvSpPr txBox="1"/>
          <p:nvPr/>
        </p:nvSpPr>
        <p:spPr>
          <a:xfrm>
            <a:off x="2066704" y="3394877"/>
            <a:ext cx="13845686" cy="1834820"/>
          </a:xfrm>
          <a:prstGeom prst="rect">
            <a:avLst/>
          </a:prstGeom>
        </p:spPr>
        <p:txBody>
          <a:bodyPr lIns="0" tIns="0" rIns="0" bIns="0" rtlCol="0" anchor="t">
            <a:spAutoFit/>
          </a:bodyPr>
          <a:lstStyle/>
          <a:p>
            <a:pPr algn="just">
              <a:lnSpc>
                <a:spcPts val="4899"/>
              </a:lnSpc>
            </a:pPr>
            <a:r>
              <a:rPr lang="en-US" sz="3499" spc="-87">
                <a:solidFill>
                  <a:srgbClr val="4D3527"/>
                </a:solidFill>
                <a:latin typeface="Roboto Condensed"/>
              </a:rPr>
              <a:t>Văn bản thể hiện góc nhìn riêng độc đáo của một nhà phê bình văn học tài năng, từ đó nhắc nhở mỗi người về giá trị lớn lao của văn chương, và cần biết trân trọng nền văn học dân tộc.</a:t>
            </a:r>
          </a:p>
        </p:txBody>
      </p:sp>
      <p:sp>
        <p:nvSpPr>
          <p:cNvPr id="22" name="TextBox 22"/>
          <p:cNvSpPr txBox="1"/>
          <p:nvPr/>
        </p:nvSpPr>
        <p:spPr>
          <a:xfrm>
            <a:off x="2066704" y="5752809"/>
            <a:ext cx="13845686" cy="1215805"/>
          </a:xfrm>
          <a:prstGeom prst="rect">
            <a:avLst/>
          </a:prstGeom>
        </p:spPr>
        <p:txBody>
          <a:bodyPr lIns="0" tIns="0" rIns="0" bIns="0" rtlCol="0" anchor="t">
            <a:spAutoFit/>
          </a:bodyPr>
          <a:lstStyle/>
          <a:p>
            <a:pPr algn="just">
              <a:lnSpc>
                <a:spcPts val="4899"/>
              </a:lnSpc>
            </a:pPr>
            <a:r>
              <a:rPr lang="en-US" sz="3499" spc="-87">
                <a:solidFill>
                  <a:srgbClr val="4D3527"/>
                </a:solidFill>
                <a:latin typeface="Roboto Condensed"/>
              </a:rPr>
              <a:t>Bài nghị luận trên là một bài viết thú vị cho ta học hỏi về kĩ thuật viết bài nghị luận văn học.</a:t>
            </a:r>
          </a:p>
        </p:txBody>
      </p:sp>
      <p:grpSp>
        <p:nvGrpSpPr>
          <p:cNvPr id="23" name="Group 23"/>
          <p:cNvGrpSpPr/>
          <p:nvPr/>
        </p:nvGrpSpPr>
        <p:grpSpPr>
          <a:xfrm>
            <a:off x="990600" y="4457700"/>
            <a:ext cx="15325704" cy="2849917"/>
            <a:chOff x="0" y="-76200"/>
            <a:chExt cx="6119100" cy="835062"/>
          </a:xfrm>
        </p:grpSpPr>
        <p:sp>
          <p:nvSpPr>
            <p:cNvPr id="24" name="Freeform 24"/>
            <p:cNvSpPr/>
            <p:nvPr/>
          </p:nvSpPr>
          <p:spPr>
            <a:xfrm>
              <a:off x="326133" y="234302"/>
              <a:ext cx="5792967" cy="524560"/>
            </a:xfrm>
            <a:custGeom>
              <a:avLst/>
              <a:gdLst/>
              <a:ahLst/>
              <a:cxnLst/>
              <a:rect l="l" t="t" r="r" b="b"/>
              <a:pathLst>
                <a:path w="5792967" h="524560">
                  <a:moveTo>
                    <a:pt x="7470" y="0"/>
                  </a:moveTo>
                  <a:lnTo>
                    <a:pt x="5785497" y="0"/>
                  </a:lnTo>
                  <a:cubicBezTo>
                    <a:pt x="5789623" y="0"/>
                    <a:pt x="5792967" y="3345"/>
                    <a:pt x="5792967" y="7470"/>
                  </a:cubicBezTo>
                  <a:lnTo>
                    <a:pt x="5792967" y="517090"/>
                  </a:lnTo>
                  <a:cubicBezTo>
                    <a:pt x="5792967" y="521216"/>
                    <a:pt x="5789623" y="524560"/>
                    <a:pt x="5785497" y="524560"/>
                  </a:cubicBezTo>
                  <a:lnTo>
                    <a:pt x="7470" y="524560"/>
                  </a:lnTo>
                  <a:cubicBezTo>
                    <a:pt x="3345" y="524560"/>
                    <a:pt x="0" y="521216"/>
                    <a:pt x="0" y="517090"/>
                  </a:cubicBezTo>
                  <a:lnTo>
                    <a:pt x="0" y="7470"/>
                  </a:lnTo>
                  <a:cubicBezTo>
                    <a:pt x="0" y="3345"/>
                    <a:pt x="3345" y="0"/>
                    <a:pt x="7470" y="0"/>
                  </a:cubicBezTo>
                  <a:close/>
                </a:path>
              </a:pathLst>
            </a:custGeom>
            <a:solidFill>
              <a:srgbClr val="000000">
                <a:alpha val="0"/>
              </a:srgbClr>
            </a:solidFill>
            <a:ln w="28575" cap="sq">
              <a:solidFill>
                <a:srgbClr val="724919"/>
              </a:solidFill>
              <a:prstDash val="solid"/>
              <a:miter/>
            </a:ln>
          </p:spPr>
          <p:txBody>
            <a:bodyPr/>
            <a:lstStyle/>
            <a:p>
              <a:endParaRPr lang="en-GB"/>
            </a:p>
          </p:txBody>
        </p:sp>
        <p:sp>
          <p:nvSpPr>
            <p:cNvPr id="25" name="TextBox 25"/>
            <p:cNvSpPr txBox="1"/>
            <p:nvPr/>
          </p:nvSpPr>
          <p:spPr>
            <a:xfrm>
              <a:off x="0" y="-76200"/>
              <a:ext cx="5792967" cy="600760"/>
            </a:xfrm>
            <a:prstGeom prst="rect">
              <a:avLst/>
            </a:prstGeom>
          </p:spPr>
          <p:txBody>
            <a:bodyPr lIns="50800" tIns="50800" rIns="50800" bIns="50800" rtlCol="0" anchor="ctr"/>
            <a:lstStyle/>
            <a:p>
              <a:pPr algn="ctr">
                <a:lnSpc>
                  <a:spcPts val="279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353" b="-6353"/>
            </a:stretch>
          </a:blipFill>
        </p:spPr>
        <p:txBody>
          <a:bodyPr/>
          <a:lstStyle/>
          <a:p>
            <a:endParaRPr lang="en-GB"/>
          </a:p>
        </p:txBody>
      </p:sp>
      <p:sp>
        <p:nvSpPr>
          <p:cNvPr id="3" name="Freeform 3"/>
          <p:cNvSpPr/>
          <p:nvPr/>
        </p:nvSpPr>
        <p:spPr>
          <a:xfrm rot="10491015" flipH="1">
            <a:off x="-1144889"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5"/>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5"/>
            <a:stretch>
              <a:fillRect t="-96674"/>
            </a:stretch>
          </a:blipFill>
        </p:spPr>
        <p:txBody>
          <a:bodyPr/>
          <a:lstStyle/>
          <a:p>
            <a:endParaRPr lang="en-GB"/>
          </a:p>
        </p:txBody>
      </p:sp>
      <p:grpSp>
        <p:nvGrpSpPr>
          <p:cNvPr id="8" name="Group 8"/>
          <p:cNvGrpSpPr/>
          <p:nvPr/>
        </p:nvGrpSpPr>
        <p:grpSpPr>
          <a:xfrm>
            <a:off x="0" y="2101512"/>
            <a:ext cx="18288000" cy="6732253"/>
            <a:chOff x="0" y="0"/>
            <a:chExt cx="7301857" cy="2687990"/>
          </a:xfrm>
        </p:grpSpPr>
        <p:sp>
          <p:nvSpPr>
            <p:cNvPr id="9" name="Freeform 9"/>
            <p:cNvSpPr/>
            <p:nvPr/>
          </p:nvSpPr>
          <p:spPr>
            <a:xfrm>
              <a:off x="0" y="0"/>
              <a:ext cx="7301857" cy="2687990"/>
            </a:xfrm>
            <a:custGeom>
              <a:avLst/>
              <a:gdLst/>
              <a:ahLst/>
              <a:cxnLst/>
              <a:rect l="l" t="t" r="r" b="b"/>
              <a:pathLst>
                <a:path w="7301857" h="2687990">
                  <a:moveTo>
                    <a:pt x="5927" y="0"/>
                  </a:moveTo>
                  <a:lnTo>
                    <a:pt x="7295931" y="0"/>
                  </a:lnTo>
                  <a:cubicBezTo>
                    <a:pt x="7297503" y="0"/>
                    <a:pt x="7299010" y="624"/>
                    <a:pt x="7300122" y="1736"/>
                  </a:cubicBezTo>
                  <a:cubicBezTo>
                    <a:pt x="7301233" y="2847"/>
                    <a:pt x="7301857" y="4355"/>
                    <a:pt x="7301857" y="5927"/>
                  </a:cubicBezTo>
                  <a:lnTo>
                    <a:pt x="7301857" y="2682063"/>
                  </a:lnTo>
                  <a:cubicBezTo>
                    <a:pt x="7301857" y="2685336"/>
                    <a:pt x="7299204" y="2687990"/>
                    <a:pt x="7295931" y="2687990"/>
                  </a:cubicBezTo>
                  <a:lnTo>
                    <a:pt x="5927" y="2687990"/>
                  </a:lnTo>
                  <a:cubicBezTo>
                    <a:pt x="2653" y="2687990"/>
                    <a:pt x="0" y="2685336"/>
                    <a:pt x="0" y="2682063"/>
                  </a:cubicBezTo>
                  <a:lnTo>
                    <a:pt x="0" y="5927"/>
                  </a:lnTo>
                  <a:cubicBezTo>
                    <a:pt x="0" y="2653"/>
                    <a:pt x="2653" y="0"/>
                    <a:pt x="5927" y="0"/>
                  </a:cubicBezTo>
                  <a:close/>
                </a:path>
              </a:pathLst>
            </a:custGeom>
            <a:solidFill>
              <a:srgbClr val="FEFFFE"/>
            </a:solidFill>
          </p:spPr>
          <p:txBody>
            <a:bodyPr/>
            <a:lstStyle/>
            <a:p>
              <a:endParaRPr lang="en-GB"/>
            </a:p>
          </p:txBody>
        </p:sp>
        <p:sp>
          <p:nvSpPr>
            <p:cNvPr id="10" name="TextBox 10"/>
            <p:cNvSpPr txBox="1"/>
            <p:nvPr/>
          </p:nvSpPr>
          <p:spPr>
            <a:xfrm>
              <a:off x="0" y="-76200"/>
              <a:ext cx="7301857" cy="2764190"/>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2138450" y="8833765"/>
            <a:ext cx="1016041" cy="1045310"/>
          </a:xfrm>
          <a:custGeom>
            <a:avLst/>
            <a:gdLst/>
            <a:ahLst/>
            <a:cxnLst/>
            <a:rect l="l" t="t" r="r" b="b"/>
            <a:pathLst>
              <a:path w="1016041" h="1045310">
                <a:moveTo>
                  <a:pt x="0" y="0"/>
                </a:moveTo>
                <a:lnTo>
                  <a:pt x="1016041" y="0"/>
                </a:lnTo>
                <a:lnTo>
                  <a:pt x="1016041" y="1045310"/>
                </a:lnTo>
                <a:lnTo>
                  <a:pt x="0" y="1045310"/>
                </a:lnTo>
                <a:lnTo>
                  <a:pt x="0" y="0"/>
                </a:lnTo>
                <a:close/>
              </a:path>
            </a:pathLst>
          </a:custGeom>
          <a:blipFill>
            <a:blip r:embed="rId6"/>
            <a:stretch>
              <a:fillRect/>
            </a:stretch>
          </a:blipFill>
        </p:spPr>
        <p:txBody>
          <a:bodyPr/>
          <a:lstStyle/>
          <a:p>
            <a:endParaRPr lang="en-GB"/>
          </a:p>
        </p:txBody>
      </p:sp>
      <p:sp>
        <p:nvSpPr>
          <p:cNvPr id="12" name="Freeform 12"/>
          <p:cNvSpPr/>
          <p:nvPr/>
        </p:nvSpPr>
        <p:spPr>
          <a:xfrm rot="872636">
            <a:off x="-832785" y="7715739"/>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7"/>
            <a:stretch>
              <a:fillRect/>
            </a:stretch>
          </a:blipFill>
        </p:spPr>
        <p:txBody>
          <a:bodyPr/>
          <a:lstStyle/>
          <a:p>
            <a:endParaRPr lang="en-GB"/>
          </a:p>
        </p:txBody>
      </p:sp>
      <p:sp>
        <p:nvSpPr>
          <p:cNvPr id="13" name="Freeform 13"/>
          <p:cNvSpPr/>
          <p:nvPr/>
        </p:nvSpPr>
        <p:spPr>
          <a:xfrm rot="696389">
            <a:off x="15963603" y="25805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14" name="Freeform 14"/>
          <p:cNvSpPr/>
          <p:nvPr/>
        </p:nvSpPr>
        <p:spPr>
          <a:xfrm>
            <a:off x="17564100" y="643516"/>
            <a:ext cx="748798" cy="770369"/>
          </a:xfrm>
          <a:custGeom>
            <a:avLst/>
            <a:gdLst/>
            <a:ahLst/>
            <a:cxnLst/>
            <a:rect l="l" t="t" r="r" b="b"/>
            <a:pathLst>
              <a:path w="748798" h="770369">
                <a:moveTo>
                  <a:pt x="0" y="0"/>
                </a:moveTo>
                <a:lnTo>
                  <a:pt x="748798" y="0"/>
                </a:lnTo>
                <a:lnTo>
                  <a:pt x="748798" y="770368"/>
                </a:lnTo>
                <a:lnTo>
                  <a:pt x="0" y="770368"/>
                </a:lnTo>
                <a:lnTo>
                  <a:pt x="0" y="0"/>
                </a:lnTo>
                <a:close/>
              </a:path>
            </a:pathLst>
          </a:custGeom>
          <a:blipFill>
            <a:blip r:embed="rId6"/>
            <a:stretch>
              <a:fillRect/>
            </a:stretch>
          </a:blipFill>
        </p:spPr>
        <p:txBody>
          <a:bodyPr/>
          <a:lstStyle/>
          <a:p>
            <a:endParaRPr lang="en-GB"/>
          </a:p>
        </p:txBody>
      </p:sp>
      <p:sp>
        <p:nvSpPr>
          <p:cNvPr id="15" name="Freeform 15"/>
          <p:cNvSpPr/>
          <p:nvPr/>
        </p:nvSpPr>
        <p:spPr>
          <a:xfrm>
            <a:off x="-708439" y="86949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9"/>
            <a:stretch>
              <a:fillRect/>
            </a:stretch>
          </a:blipFill>
        </p:spPr>
        <p:txBody>
          <a:bodyPr/>
          <a:lstStyle/>
          <a:p>
            <a:endParaRPr lang="en-GB"/>
          </a:p>
        </p:txBody>
      </p:sp>
      <p:sp>
        <p:nvSpPr>
          <p:cNvPr id="16" name="TextBox 16"/>
          <p:cNvSpPr txBox="1"/>
          <p:nvPr/>
        </p:nvSpPr>
        <p:spPr>
          <a:xfrm>
            <a:off x="806049" y="2336465"/>
            <a:ext cx="16643763" cy="6430625"/>
          </a:xfrm>
          <a:prstGeom prst="rect">
            <a:avLst/>
          </a:prstGeom>
        </p:spPr>
        <p:txBody>
          <a:bodyPr lIns="0" tIns="0" rIns="0" bIns="0" rtlCol="0" anchor="t">
            <a:spAutoFit/>
          </a:bodyPr>
          <a:lstStyle/>
          <a:p>
            <a:pPr algn="just">
              <a:lnSpc>
                <a:spcPts val="7281"/>
              </a:lnSpc>
            </a:pPr>
            <a:r>
              <a:rPr lang="en-US" sz="5200">
                <a:solidFill>
                  <a:srgbClr val="231F20"/>
                </a:solidFill>
                <a:latin typeface="#9Slide06 Thillends"/>
              </a:rPr>
              <a:t>    Hồi đó, tiểu thuyết “Giông tố” được đăng theo từng kỳ trên Hà Nội Báo, nhưng cứ gần đến hạn nộp, Vũ Trọng Phụng lại chẳng nhớ lần trước viết đến đâu. Ông ngồi ì ra hút thuốc lào xong lâu lâu lại hỏi loạn lên có ai biết tiểu thuyết ''Giông tố" lần trước viết đến đâu rồi không nhưng lại chẳng ai nhớ. Cuối cùng Vũ Trọng Phụng phải tìm báo đọc xem mình đã viết đến câu gì để viết tiếp. Vũ Bằng miêu tả Vũ Trọng Phụng những ngày này mắt hiếng hẳn đi, lưỡi thì lè ra như lưỡi thằn lằn, có khi vừa viết vừa chửi thề.</a:t>
            </a:r>
          </a:p>
        </p:txBody>
      </p:sp>
      <p:sp>
        <p:nvSpPr>
          <p:cNvPr id="17" name="Freeform 17"/>
          <p:cNvSpPr/>
          <p:nvPr/>
        </p:nvSpPr>
        <p:spPr>
          <a:xfrm rot="1652683">
            <a:off x="416771" y="2416908"/>
            <a:ext cx="804777" cy="573404"/>
          </a:xfrm>
          <a:custGeom>
            <a:avLst/>
            <a:gdLst/>
            <a:ahLst/>
            <a:cxnLst/>
            <a:rect l="l" t="t" r="r" b="b"/>
            <a:pathLst>
              <a:path w="804777" h="573404">
                <a:moveTo>
                  <a:pt x="0" y="0"/>
                </a:moveTo>
                <a:lnTo>
                  <a:pt x="804777" y="0"/>
                </a:lnTo>
                <a:lnTo>
                  <a:pt x="804777" y="573404"/>
                </a:lnTo>
                <a:lnTo>
                  <a:pt x="0" y="573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Freeform 18"/>
          <p:cNvSpPr/>
          <p:nvPr/>
        </p:nvSpPr>
        <p:spPr>
          <a:xfrm>
            <a:off x="14020800" y="8343900"/>
            <a:ext cx="1260136" cy="899422"/>
          </a:xfrm>
          <a:custGeom>
            <a:avLst/>
            <a:gdLst/>
            <a:ahLst/>
            <a:cxnLst/>
            <a:rect l="l" t="t" r="r" b="b"/>
            <a:pathLst>
              <a:path w="1260136" h="899422">
                <a:moveTo>
                  <a:pt x="0" y="0"/>
                </a:moveTo>
                <a:lnTo>
                  <a:pt x="1260136" y="0"/>
                </a:lnTo>
                <a:lnTo>
                  <a:pt x="1260136" y="899422"/>
                </a:lnTo>
                <a:lnTo>
                  <a:pt x="0" y="8994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pic>
        <p:nvPicPr>
          <p:cNvPr id="19" name="Picture 19">
            <a:hlinkClick r:id="" action="ppaction://media"/>
          </p:cNvPr>
          <p:cNvPicPr>
            <a:picLocks noChangeAspect="1"/>
          </p:cNvPicPr>
          <p:nvPr>
            <a:videoFile r:link="rId1"/>
            <p:extLst>
              <p:ext uri="{DAA4B4D4-6D71-4841-9C94-3DE7FCFB9230}">
                <p14:media xmlns:p14="http://schemas.microsoft.com/office/powerpoint/2010/main" r:embed="rId2">
                  <p14:trim end="460"/>
                </p14:media>
              </p:ext>
            </p:extLst>
          </p:nvPr>
        </p:nvPicPr>
        <p:blipFill>
          <a:blip r:embed="rId14">
            <a:alphaModFix amt="90000"/>
          </a:blip>
          <a:srcRect/>
          <a:stretch>
            <a:fillRect/>
          </a:stretch>
        </p:blipFill>
        <p:spPr>
          <a:xfrm>
            <a:off x="7695781" y="445372"/>
            <a:ext cx="2896438" cy="1634624"/>
          </a:xfrm>
          <a:prstGeom prst="rect">
            <a:avLst/>
          </a:prstGeom>
        </p:spPr>
      </p:pic>
      <p:sp>
        <p:nvSpPr>
          <p:cNvPr id="20" name="Freeform 20"/>
          <p:cNvSpPr/>
          <p:nvPr/>
        </p:nvSpPr>
        <p:spPr>
          <a:xfrm>
            <a:off x="6541384" y="884129"/>
            <a:ext cx="729478" cy="1195866"/>
          </a:xfrm>
          <a:custGeom>
            <a:avLst/>
            <a:gdLst/>
            <a:ahLst/>
            <a:cxnLst/>
            <a:rect l="l" t="t" r="r" b="b"/>
            <a:pathLst>
              <a:path w="729478" h="1195866">
                <a:moveTo>
                  <a:pt x="0" y="0"/>
                </a:moveTo>
                <a:lnTo>
                  <a:pt x="729478" y="0"/>
                </a:lnTo>
                <a:lnTo>
                  <a:pt x="729478" y="1195867"/>
                </a:lnTo>
                <a:lnTo>
                  <a:pt x="0" y="11958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
        <p:nvSpPr>
          <p:cNvPr id="21" name="Freeform 21"/>
          <p:cNvSpPr/>
          <p:nvPr/>
        </p:nvSpPr>
        <p:spPr>
          <a:xfrm>
            <a:off x="10897019" y="905645"/>
            <a:ext cx="729478" cy="1195866"/>
          </a:xfrm>
          <a:custGeom>
            <a:avLst/>
            <a:gdLst/>
            <a:ahLst/>
            <a:cxnLst/>
            <a:rect l="l" t="t" r="r" b="b"/>
            <a:pathLst>
              <a:path w="729478" h="1195866">
                <a:moveTo>
                  <a:pt x="0" y="0"/>
                </a:moveTo>
                <a:lnTo>
                  <a:pt x="729479" y="0"/>
                </a:lnTo>
                <a:lnTo>
                  <a:pt x="729479" y="1195867"/>
                </a:lnTo>
                <a:lnTo>
                  <a:pt x="0" y="11958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100000">
                <p:cTn id="2" fill="hold" display="0">
                  <p:stCondLst>
                    <p:cond delay="indefinite"/>
                  </p:stCondLst>
                </p:cTn>
                <p:tgtEl>
                  <p:spTgt spid="19"/>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256199"/>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rot="-486232">
            <a:off x="13446310" y="1269739"/>
            <a:ext cx="2183882" cy="1618802"/>
          </a:xfrm>
          <a:custGeom>
            <a:avLst/>
            <a:gdLst/>
            <a:ahLst/>
            <a:cxnLst/>
            <a:rect l="l" t="t" r="r" b="b"/>
            <a:pathLst>
              <a:path w="2183882" h="1618802">
                <a:moveTo>
                  <a:pt x="0" y="0"/>
                </a:moveTo>
                <a:lnTo>
                  <a:pt x="2183881" y="0"/>
                </a:lnTo>
                <a:lnTo>
                  <a:pt x="2183881" y="1618803"/>
                </a:lnTo>
                <a:lnTo>
                  <a:pt x="0" y="1618803"/>
                </a:lnTo>
                <a:lnTo>
                  <a:pt x="0" y="0"/>
                </a:lnTo>
                <a:close/>
              </a:path>
            </a:pathLst>
          </a:custGeom>
          <a:blipFill>
            <a:blip r:embed="rId8"/>
            <a:stretch>
              <a:fillRect/>
            </a:stretch>
          </a:blipFill>
        </p:spPr>
        <p:txBody>
          <a:bodyPr/>
          <a:lstStyle/>
          <a:p>
            <a:endParaRPr lang="en-GB"/>
          </a:p>
        </p:txBody>
      </p:sp>
      <p:sp>
        <p:nvSpPr>
          <p:cNvPr id="23" name="Freeform 23"/>
          <p:cNvSpPr/>
          <p:nvPr/>
        </p:nvSpPr>
        <p:spPr>
          <a:xfrm rot="696389">
            <a:off x="14934903" y="2183604"/>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24" name="Freeform 24"/>
          <p:cNvSpPr/>
          <p:nvPr/>
        </p:nvSpPr>
        <p:spPr>
          <a:xfrm>
            <a:off x="15045092" y="506855"/>
            <a:ext cx="1674794" cy="1723039"/>
          </a:xfrm>
          <a:custGeom>
            <a:avLst/>
            <a:gdLst/>
            <a:ahLst/>
            <a:cxnLst/>
            <a:rect l="l" t="t" r="r" b="b"/>
            <a:pathLst>
              <a:path w="1674794" h="1723039">
                <a:moveTo>
                  <a:pt x="0" y="0"/>
                </a:moveTo>
                <a:lnTo>
                  <a:pt x="1674793" y="0"/>
                </a:lnTo>
                <a:lnTo>
                  <a:pt x="1674793" y="1723038"/>
                </a:lnTo>
                <a:lnTo>
                  <a:pt x="0" y="1723038"/>
                </a:lnTo>
                <a:lnTo>
                  <a:pt x="0" y="0"/>
                </a:lnTo>
                <a:close/>
              </a:path>
            </a:pathLst>
          </a:custGeom>
          <a:blipFill>
            <a:blip r:embed="rId9"/>
            <a:stretch>
              <a:fillRect/>
            </a:stretch>
          </a:blipFill>
        </p:spPr>
        <p:txBody>
          <a:bodyPr/>
          <a:lstStyle/>
          <a:p>
            <a:endParaRPr lang="en-GB"/>
          </a:p>
        </p:txBody>
      </p:sp>
      <p:sp>
        <p:nvSpPr>
          <p:cNvPr id="25" name="Freeform 25"/>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6" name="TextBox 26"/>
          <p:cNvSpPr txBox="1"/>
          <p:nvPr/>
        </p:nvSpPr>
        <p:spPr>
          <a:xfrm>
            <a:off x="3563341" y="2511872"/>
            <a:ext cx="8259683" cy="1017117"/>
          </a:xfrm>
          <a:prstGeom prst="rect">
            <a:avLst/>
          </a:prstGeom>
        </p:spPr>
        <p:txBody>
          <a:bodyPr lIns="0" tIns="0" rIns="0" bIns="0" rtlCol="0" anchor="t">
            <a:spAutoFit/>
          </a:bodyPr>
          <a:lstStyle/>
          <a:p>
            <a:pPr>
              <a:lnSpc>
                <a:spcPts val="8255"/>
              </a:lnSpc>
              <a:spcBef>
                <a:spcPct val="0"/>
              </a:spcBef>
            </a:pPr>
            <a:r>
              <a:rPr lang="en-US" sz="5897">
                <a:solidFill>
                  <a:srgbClr val="000000"/>
                </a:solidFill>
                <a:latin typeface="#9Slide07 SVNUT Triumph Press"/>
              </a:rPr>
              <a:t>4. Luyện tập</a:t>
            </a:r>
          </a:p>
        </p:txBody>
      </p:sp>
      <p:sp>
        <p:nvSpPr>
          <p:cNvPr id="27" name="TextBox 27"/>
          <p:cNvSpPr txBox="1"/>
          <p:nvPr/>
        </p:nvSpPr>
        <p:spPr>
          <a:xfrm>
            <a:off x="4156280" y="4721265"/>
            <a:ext cx="9975441" cy="2529614"/>
          </a:xfrm>
          <a:prstGeom prst="rect">
            <a:avLst/>
          </a:prstGeom>
        </p:spPr>
        <p:txBody>
          <a:bodyPr lIns="0" tIns="0" rIns="0" bIns="0" rtlCol="0" anchor="t">
            <a:spAutoFit/>
          </a:bodyPr>
          <a:lstStyle/>
          <a:p>
            <a:pPr marL="798831" lvl="1" indent="-399416" algn="just">
              <a:lnSpc>
                <a:spcPts val="5069"/>
              </a:lnSpc>
              <a:buFont typeface="Arial"/>
              <a:buChar char="•"/>
            </a:pPr>
            <a:r>
              <a:rPr lang="en-US" sz="3700">
                <a:solidFill>
                  <a:srgbClr val="351304"/>
                </a:solidFill>
                <a:latin typeface="Roboto Condensed"/>
              </a:rPr>
              <a:t>Khái quát đặc điểm thể loại qua văn bản </a:t>
            </a:r>
            <a:r>
              <a:rPr lang="en-US" sz="3700">
                <a:solidFill>
                  <a:srgbClr val="351304"/>
                </a:solidFill>
                <a:latin typeface="Roboto Condensed Bold Italics"/>
              </a:rPr>
              <a:t>Vẻ đẹp của bài thơ “Cảnh khuya”.</a:t>
            </a:r>
          </a:p>
          <a:p>
            <a:pPr marL="798831" lvl="1" indent="-399416" algn="just">
              <a:lnSpc>
                <a:spcPts val="5069"/>
              </a:lnSpc>
              <a:buFont typeface="Arial"/>
              <a:buChar char="•"/>
            </a:pPr>
            <a:r>
              <a:rPr lang="en-US" sz="3700">
                <a:solidFill>
                  <a:srgbClr val="351304"/>
                </a:solidFill>
                <a:latin typeface="Roboto Condensed"/>
              </a:rPr>
              <a:t>Thực hiện theo nhóm (kĩ thuật khăn trải bàn)</a:t>
            </a:r>
          </a:p>
          <a:p>
            <a:pPr marL="798831" lvl="1" indent="-399416" algn="just">
              <a:lnSpc>
                <a:spcPts val="5069"/>
              </a:lnSpc>
              <a:buFont typeface="Arial"/>
              <a:buChar char="•"/>
            </a:pPr>
            <a:r>
              <a:rPr lang="en-US" sz="3700">
                <a:solidFill>
                  <a:srgbClr val="351304"/>
                </a:solidFill>
                <a:latin typeface="Roboto Condensed"/>
              </a:rPr>
              <a:t>Thời gian: 3 phút</a:t>
            </a:r>
          </a:p>
        </p:txBody>
      </p:sp>
      <p:sp>
        <p:nvSpPr>
          <p:cNvPr id="28" name="TextBox 28"/>
          <p:cNvSpPr txBox="1"/>
          <p:nvPr/>
        </p:nvSpPr>
        <p:spPr>
          <a:xfrm>
            <a:off x="7187327" y="3573119"/>
            <a:ext cx="3591719" cy="750548"/>
          </a:xfrm>
          <a:prstGeom prst="rect">
            <a:avLst/>
          </a:prstGeom>
        </p:spPr>
        <p:txBody>
          <a:bodyPr lIns="0" tIns="0" rIns="0" bIns="0" rtlCol="0" anchor="t">
            <a:spAutoFit/>
          </a:bodyPr>
          <a:lstStyle/>
          <a:p>
            <a:pPr algn="ctr">
              <a:lnSpc>
                <a:spcPts val="5880"/>
              </a:lnSpc>
            </a:pPr>
            <a:r>
              <a:rPr lang="en-US" sz="4200">
                <a:solidFill>
                  <a:srgbClr val="000000"/>
                </a:solidFill>
                <a:latin typeface="#9Slide07 SVNRevolution"/>
              </a:rPr>
              <a:t>NHIỆM VỤ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1155399" y="1028700"/>
            <a:ext cx="15510673" cy="7519947"/>
            <a:chOff x="0" y="0"/>
            <a:chExt cx="6564506" cy="3182630"/>
          </a:xfrm>
        </p:grpSpPr>
        <p:sp>
          <p:nvSpPr>
            <p:cNvPr id="7" name="Freeform 7"/>
            <p:cNvSpPr/>
            <p:nvPr/>
          </p:nvSpPr>
          <p:spPr>
            <a:xfrm>
              <a:off x="0" y="0"/>
              <a:ext cx="6564506" cy="3182630"/>
            </a:xfrm>
            <a:custGeom>
              <a:avLst/>
              <a:gdLst/>
              <a:ahLst/>
              <a:cxnLst/>
              <a:rect l="l" t="t" r="r" b="b"/>
              <a:pathLst>
                <a:path w="6564506" h="3182630">
                  <a:moveTo>
                    <a:pt x="6988" y="0"/>
                  </a:moveTo>
                  <a:lnTo>
                    <a:pt x="6557518" y="0"/>
                  </a:lnTo>
                  <a:cubicBezTo>
                    <a:pt x="6561377" y="0"/>
                    <a:pt x="6564506" y="3129"/>
                    <a:pt x="6564506" y="6988"/>
                  </a:cubicBezTo>
                  <a:lnTo>
                    <a:pt x="6564506" y="3175642"/>
                  </a:lnTo>
                  <a:cubicBezTo>
                    <a:pt x="6564506" y="3177496"/>
                    <a:pt x="6563769" y="3179273"/>
                    <a:pt x="6562459" y="3180583"/>
                  </a:cubicBezTo>
                  <a:cubicBezTo>
                    <a:pt x="6561148" y="3181894"/>
                    <a:pt x="6559371" y="3182630"/>
                    <a:pt x="6557518" y="3182630"/>
                  </a:cubicBezTo>
                  <a:lnTo>
                    <a:pt x="6988" y="3182630"/>
                  </a:lnTo>
                  <a:cubicBezTo>
                    <a:pt x="5135" y="3182630"/>
                    <a:pt x="3357" y="3181894"/>
                    <a:pt x="2047" y="3180583"/>
                  </a:cubicBezTo>
                  <a:cubicBezTo>
                    <a:pt x="736" y="3179273"/>
                    <a:pt x="0" y="3177496"/>
                    <a:pt x="0" y="3175642"/>
                  </a:cubicBezTo>
                  <a:lnTo>
                    <a:pt x="0" y="6988"/>
                  </a:lnTo>
                  <a:cubicBezTo>
                    <a:pt x="0" y="3129"/>
                    <a:pt x="3129" y="0"/>
                    <a:pt x="6988" y="0"/>
                  </a:cubicBezTo>
                  <a:close/>
                </a:path>
              </a:pathLst>
            </a:custGeom>
            <a:solidFill>
              <a:srgbClr val="F5EDD9"/>
            </a:solidFill>
          </p:spPr>
          <p:txBody>
            <a:bodyPr/>
            <a:lstStyle/>
            <a:p>
              <a:endParaRPr lang="en-GB"/>
            </a:p>
          </p:txBody>
        </p:sp>
        <p:sp>
          <p:nvSpPr>
            <p:cNvPr id="8" name="TextBox 8"/>
            <p:cNvSpPr txBox="1"/>
            <p:nvPr/>
          </p:nvSpPr>
          <p:spPr>
            <a:xfrm>
              <a:off x="0" y="-76200"/>
              <a:ext cx="6564506" cy="3258830"/>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809847" y="6701770"/>
            <a:ext cx="3028236" cy="3693755"/>
          </a:xfrm>
          <a:custGeom>
            <a:avLst/>
            <a:gdLst/>
            <a:ahLst/>
            <a:cxnLst/>
            <a:rect l="l" t="t" r="r" b="b"/>
            <a:pathLst>
              <a:path w="3028236" h="3693755">
                <a:moveTo>
                  <a:pt x="3028236" y="0"/>
                </a:moveTo>
                <a:lnTo>
                  <a:pt x="0" y="0"/>
                </a:lnTo>
                <a:lnTo>
                  <a:pt x="0" y="3693755"/>
                </a:lnTo>
                <a:lnTo>
                  <a:pt x="3028236" y="3693755"/>
                </a:lnTo>
                <a:lnTo>
                  <a:pt x="3028236" y="0"/>
                </a:lnTo>
                <a:close/>
              </a:path>
            </a:pathLst>
          </a:custGeom>
          <a:blipFill>
            <a:blip r:embed="rId5"/>
            <a:stretch>
              <a:fillRect/>
            </a:stretch>
          </a:blipFill>
        </p:spPr>
        <p:txBody>
          <a:bodyPr/>
          <a:lstStyle/>
          <a:p>
            <a:endParaRPr lang="en-GB"/>
          </a:p>
        </p:txBody>
      </p:sp>
      <p:sp>
        <p:nvSpPr>
          <p:cNvPr id="11" name="Freeform 11"/>
          <p:cNvSpPr/>
          <p:nvPr/>
        </p:nvSpPr>
        <p:spPr>
          <a:xfrm>
            <a:off x="14371117" y="8125117"/>
            <a:ext cx="4175096" cy="1539567"/>
          </a:xfrm>
          <a:custGeom>
            <a:avLst/>
            <a:gdLst/>
            <a:ahLst/>
            <a:cxnLst/>
            <a:rect l="l" t="t" r="r" b="b"/>
            <a:pathLst>
              <a:path w="4175096" h="1539567">
                <a:moveTo>
                  <a:pt x="0" y="0"/>
                </a:moveTo>
                <a:lnTo>
                  <a:pt x="4175096" y="0"/>
                </a:lnTo>
                <a:lnTo>
                  <a:pt x="4175096"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aphicFrame>
        <p:nvGraphicFramePr>
          <p:cNvPr id="13" name="Table 13"/>
          <p:cNvGraphicFramePr>
            <a:graphicFrameLocks noGrp="1"/>
          </p:cNvGraphicFramePr>
          <p:nvPr/>
        </p:nvGraphicFramePr>
        <p:xfrm>
          <a:off x="1681854" y="2797025"/>
          <a:ext cx="14142803" cy="5343525"/>
        </p:xfrm>
        <a:graphic>
          <a:graphicData uri="http://schemas.openxmlformats.org/drawingml/2006/table">
            <a:tbl>
              <a:tblPr/>
              <a:tblGrid>
                <a:gridCol w="5193740">
                  <a:extLst>
                    <a:ext uri="{9D8B030D-6E8A-4147-A177-3AD203B41FA5}">
                      <a16:colId xmlns:a16="http://schemas.microsoft.com/office/drawing/2014/main" val="20000"/>
                    </a:ext>
                  </a:extLst>
                </a:gridCol>
                <a:gridCol w="8949063">
                  <a:extLst>
                    <a:ext uri="{9D8B030D-6E8A-4147-A177-3AD203B41FA5}">
                      <a16:colId xmlns:a16="http://schemas.microsoft.com/office/drawing/2014/main" val="20001"/>
                    </a:ext>
                  </a:extLst>
                </a:gridCol>
              </a:tblGrid>
              <a:tr h="1068705">
                <a:tc>
                  <a:txBody>
                    <a:bodyPr/>
                    <a:lstStyle/>
                    <a:p>
                      <a:pPr algn="ctr">
                        <a:lnSpc>
                          <a:spcPts val="4899"/>
                        </a:lnSpc>
                        <a:defRPr/>
                      </a:pPr>
                      <a:r>
                        <a:rPr lang="en-US" sz="3499">
                          <a:solidFill>
                            <a:srgbClr val="000000"/>
                          </a:solidFill>
                          <a:latin typeface="Roboto Condensed Bold"/>
                        </a:rPr>
                        <a:t>Yếu tố</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ctr">
                        <a:lnSpc>
                          <a:spcPts val="4899"/>
                        </a:lnSpc>
                        <a:defRPr/>
                      </a:pPr>
                      <a:r>
                        <a:rPr lang="en-US" sz="3499">
                          <a:solidFill>
                            <a:srgbClr val="000000"/>
                          </a:solidFill>
                          <a:latin typeface="Roboto Condensed Bold"/>
                        </a:rPr>
                        <a:t>Thể hiện trong văn bản</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extLst>
                  <a:ext uri="{0D108BD9-81ED-4DB2-BD59-A6C34878D82A}">
                    <a16:rowId xmlns:a16="http://schemas.microsoft.com/office/drawing/2014/main" val="10000"/>
                  </a:ext>
                </a:extLst>
              </a:tr>
              <a:tr h="1068705">
                <a:tc>
                  <a:txBody>
                    <a:bodyPr/>
                    <a:lstStyle/>
                    <a:p>
                      <a:pPr algn="ctr">
                        <a:lnSpc>
                          <a:spcPts val="4899"/>
                        </a:lnSpc>
                        <a:defRPr/>
                      </a:pPr>
                      <a:r>
                        <a:rPr lang="en-US" sz="3499">
                          <a:solidFill>
                            <a:srgbClr val="000000"/>
                          </a:solidFill>
                          <a:latin typeface="Roboto Condensed"/>
                        </a:rPr>
                        <a:t>Luận đề </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1"/>
                  </a:ext>
                </a:extLst>
              </a:tr>
              <a:tr h="1068705">
                <a:tc>
                  <a:txBody>
                    <a:bodyPr/>
                    <a:lstStyle/>
                    <a:p>
                      <a:pPr algn="ctr">
                        <a:lnSpc>
                          <a:spcPts val="4899"/>
                        </a:lnSpc>
                        <a:defRPr/>
                      </a:pPr>
                      <a:r>
                        <a:rPr lang="en-US" sz="3499">
                          <a:solidFill>
                            <a:srgbClr val="000000"/>
                          </a:solidFill>
                          <a:latin typeface="Roboto Condensed"/>
                        </a:rPr>
                        <a:t>Luận điểm</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2"/>
                  </a:ext>
                </a:extLst>
              </a:tr>
              <a:tr h="1068705">
                <a:tc>
                  <a:txBody>
                    <a:bodyPr/>
                    <a:lstStyle/>
                    <a:p>
                      <a:pPr algn="ctr">
                        <a:lnSpc>
                          <a:spcPts val="4899"/>
                        </a:lnSpc>
                        <a:defRPr/>
                      </a:pPr>
                      <a:r>
                        <a:rPr lang="en-US" sz="3499">
                          <a:solidFill>
                            <a:srgbClr val="000000"/>
                          </a:solidFill>
                          <a:latin typeface="Roboto Condensed"/>
                        </a:rPr>
                        <a:t>Cách bàn luận vấn đề</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3"/>
                  </a:ext>
                </a:extLst>
              </a:tr>
              <a:tr h="1068705">
                <a:tc>
                  <a:txBody>
                    <a:bodyPr/>
                    <a:lstStyle/>
                    <a:p>
                      <a:pPr algn="ctr">
                        <a:lnSpc>
                          <a:spcPts val="4899"/>
                        </a:lnSpc>
                        <a:defRPr/>
                      </a:pPr>
                      <a:r>
                        <a:rPr lang="en-US" sz="3499">
                          <a:solidFill>
                            <a:srgbClr val="000000"/>
                          </a:solidFill>
                          <a:latin typeface="Roboto Condensed"/>
                        </a:rPr>
                        <a:t>Mục đích</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TextBox 14"/>
          <p:cNvSpPr txBox="1"/>
          <p:nvPr/>
        </p:nvSpPr>
        <p:spPr>
          <a:xfrm>
            <a:off x="1409017" y="1124239"/>
            <a:ext cx="7843614" cy="962594"/>
          </a:xfrm>
          <a:prstGeom prst="rect">
            <a:avLst/>
          </a:prstGeom>
        </p:spPr>
        <p:txBody>
          <a:bodyPr lIns="0" tIns="0" rIns="0" bIns="0" rtlCol="0" anchor="t">
            <a:spAutoFit/>
          </a:bodyPr>
          <a:lstStyle/>
          <a:p>
            <a:pPr>
              <a:lnSpc>
                <a:spcPts val="7840"/>
              </a:lnSpc>
              <a:spcBef>
                <a:spcPct val="0"/>
              </a:spcBef>
            </a:pPr>
            <a:r>
              <a:rPr lang="en-US" sz="5600">
                <a:solidFill>
                  <a:srgbClr val="000000"/>
                </a:solidFill>
                <a:latin typeface="#9Slide07 SVNUT Triumph Press"/>
              </a:rPr>
              <a:t>4. Luyện tập</a:t>
            </a:r>
          </a:p>
        </p:txBody>
      </p:sp>
      <p:sp>
        <p:nvSpPr>
          <p:cNvPr id="15" name="TextBox 15"/>
          <p:cNvSpPr txBox="1"/>
          <p:nvPr/>
        </p:nvSpPr>
        <p:spPr>
          <a:xfrm>
            <a:off x="1996814" y="2029683"/>
            <a:ext cx="13827843" cy="615354"/>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a:rPr>
              <a:t>Khái quát đặc điểm thể loại qua văn bản </a:t>
            </a:r>
            <a:r>
              <a:rPr lang="en-US" sz="3700">
                <a:solidFill>
                  <a:srgbClr val="351304"/>
                </a:solidFill>
                <a:latin typeface="Roboto Condensed Bold Italics"/>
              </a:rPr>
              <a:t>Vẻ đẹp của bài thơ “Cảnh khuya”.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485416" y="430501"/>
            <a:ext cx="17209559" cy="9020662"/>
            <a:chOff x="0" y="0"/>
            <a:chExt cx="7283517" cy="3817771"/>
          </a:xfrm>
        </p:grpSpPr>
        <p:sp>
          <p:nvSpPr>
            <p:cNvPr id="7" name="Freeform 7"/>
            <p:cNvSpPr/>
            <p:nvPr/>
          </p:nvSpPr>
          <p:spPr>
            <a:xfrm>
              <a:off x="0" y="0"/>
              <a:ext cx="7283517" cy="3817770"/>
            </a:xfrm>
            <a:custGeom>
              <a:avLst/>
              <a:gdLst/>
              <a:ahLst/>
              <a:cxnLst/>
              <a:rect l="l" t="t" r="r" b="b"/>
              <a:pathLst>
                <a:path w="7283517" h="3817770">
                  <a:moveTo>
                    <a:pt x="6298" y="0"/>
                  </a:moveTo>
                  <a:lnTo>
                    <a:pt x="7277219" y="0"/>
                  </a:lnTo>
                  <a:cubicBezTo>
                    <a:pt x="7280697" y="0"/>
                    <a:pt x="7283517" y="2820"/>
                    <a:pt x="7283517" y="6298"/>
                  </a:cubicBezTo>
                  <a:lnTo>
                    <a:pt x="7283517" y="3811472"/>
                  </a:lnTo>
                  <a:cubicBezTo>
                    <a:pt x="7283517" y="3813143"/>
                    <a:pt x="7282853" y="3814745"/>
                    <a:pt x="7281672" y="3815926"/>
                  </a:cubicBezTo>
                  <a:cubicBezTo>
                    <a:pt x="7280491" y="3817107"/>
                    <a:pt x="7278889" y="3817770"/>
                    <a:pt x="7277219" y="3817770"/>
                  </a:cubicBezTo>
                  <a:lnTo>
                    <a:pt x="6298" y="3817770"/>
                  </a:lnTo>
                  <a:cubicBezTo>
                    <a:pt x="4628" y="3817770"/>
                    <a:pt x="3026" y="3817107"/>
                    <a:pt x="1845" y="3815926"/>
                  </a:cubicBezTo>
                  <a:cubicBezTo>
                    <a:pt x="664" y="3814745"/>
                    <a:pt x="0" y="3813143"/>
                    <a:pt x="0" y="3811472"/>
                  </a:cubicBezTo>
                  <a:lnTo>
                    <a:pt x="0" y="6298"/>
                  </a:lnTo>
                  <a:cubicBezTo>
                    <a:pt x="0" y="4628"/>
                    <a:pt x="664" y="3026"/>
                    <a:pt x="1845" y="1845"/>
                  </a:cubicBezTo>
                  <a:cubicBezTo>
                    <a:pt x="3026" y="664"/>
                    <a:pt x="4628" y="0"/>
                    <a:pt x="6298" y="0"/>
                  </a:cubicBezTo>
                  <a:close/>
                </a:path>
              </a:pathLst>
            </a:custGeom>
            <a:solidFill>
              <a:srgbClr val="F5EDD9"/>
            </a:solidFill>
          </p:spPr>
          <p:txBody>
            <a:bodyPr/>
            <a:lstStyle/>
            <a:p>
              <a:endParaRPr lang="en-GB"/>
            </a:p>
          </p:txBody>
        </p:sp>
        <p:sp>
          <p:nvSpPr>
            <p:cNvPr id="8" name="TextBox 8"/>
            <p:cNvSpPr txBox="1"/>
            <p:nvPr/>
          </p:nvSpPr>
          <p:spPr>
            <a:xfrm>
              <a:off x="0" y="-76200"/>
              <a:ext cx="7283517" cy="3893971"/>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8525503" y="-2524110"/>
            <a:ext cx="13745044" cy="3992310"/>
          </a:xfrm>
          <a:custGeom>
            <a:avLst/>
            <a:gdLst/>
            <a:ahLst/>
            <a:cxnLst/>
            <a:rect l="l" t="t" r="r" b="b"/>
            <a:pathLst>
              <a:path w="13745044" h="3992310">
                <a:moveTo>
                  <a:pt x="13745044" y="0"/>
                </a:moveTo>
                <a:lnTo>
                  <a:pt x="0" y="0"/>
                </a:lnTo>
                <a:lnTo>
                  <a:pt x="0" y="3992309"/>
                </a:lnTo>
                <a:lnTo>
                  <a:pt x="13745044" y="3992309"/>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514118" y="7048022"/>
            <a:ext cx="3028236" cy="3693755"/>
          </a:xfrm>
          <a:custGeom>
            <a:avLst/>
            <a:gdLst/>
            <a:ahLst/>
            <a:cxnLst/>
            <a:rect l="l" t="t" r="r" b="b"/>
            <a:pathLst>
              <a:path w="3028236" h="3693755">
                <a:moveTo>
                  <a:pt x="3028236" y="0"/>
                </a:moveTo>
                <a:lnTo>
                  <a:pt x="0" y="0"/>
                </a:lnTo>
                <a:lnTo>
                  <a:pt x="0" y="3693755"/>
                </a:lnTo>
                <a:lnTo>
                  <a:pt x="3028236" y="3693755"/>
                </a:lnTo>
                <a:lnTo>
                  <a:pt x="3028236" y="0"/>
                </a:lnTo>
                <a:close/>
              </a:path>
            </a:pathLst>
          </a:custGeom>
          <a:blipFill>
            <a:blip r:embed="rId5"/>
            <a:stretch>
              <a:fillRect/>
            </a:stretch>
          </a:blipFill>
        </p:spPr>
        <p:txBody>
          <a:bodyPr/>
          <a:lstStyle/>
          <a:p>
            <a:endParaRPr lang="en-GB"/>
          </a:p>
        </p:txBody>
      </p:sp>
      <p:sp>
        <p:nvSpPr>
          <p:cNvPr id="11" name="Freeform 11"/>
          <p:cNvSpPr/>
          <p:nvPr/>
        </p:nvSpPr>
        <p:spPr>
          <a:xfrm>
            <a:off x="14371117" y="8125117"/>
            <a:ext cx="4175096" cy="1539567"/>
          </a:xfrm>
          <a:custGeom>
            <a:avLst/>
            <a:gdLst/>
            <a:ahLst/>
            <a:cxnLst/>
            <a:rect l="l" t="t" r="r" b="b"/>
            <a:pathLst>
              <a:path w="4175096" h="1539567">
                <a:moveTo>
                  <a:pt x="0" y="0"/>
                </a:moveTo>
                <a:lnTo>
                  <a:pt x="4175096" y="0"/>
                </a:lnTo>
                <a:lnTo>
                  <a:pt x="4175096"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aphicFrame>
        <p:nvGraphicFramePr>
          <p:cNvPr id="13" name="Table 13"/>
          <p:cNvGraphicFramePr>
            <a:graphicFrameLocks noGrp="1"/>
          </p:cNvGraphicFramePr>
          <p:nvPr/>
        </p:nvGraphicFramePr>
        <p:xfrm>
          <a:off x="1028700" y="1779033"/>
          <a:ext cx="16230600" cy="6438162"/>
        </p:xfrm>
        <a:graphic>
          <a:graphicData uri="http://schemas.openxmlformats.org/drawingml/2006/table">
            <a:tbl>
              <a:tblPr/>
              <a:tblGrid>
                <a:gridCol w="2496895">
                  <a:extLst>
                    <a:ext uri="{9D8B030D-6E8A-4147-A177-3AD203B41FA5}">
                      <a16:colId xmlns:a16="http://schemas.microsoft.com/office/drawing/2014/main" val="20000"/>
                    </a:ext>
                  </a:extLst>
                </a:gridCol>
                <a:gridCol w="13733705">
                  <a:extLst>
                    <a:ext uri="{9D8B030D-6E8A-4147-A177-3AD203B41FA5}">
                      <a16:colId xmlns:a16="http://schemas.microsoft.com/office/drawing/2014/main" val="20001"/>
                    </a:ext>
                  </a:extLst>
                </a:gridCol>
              </a:tblGrid>
              <a:tr h="1562823">
                <a:tc>
                  <a:txBody>
                    <a:bodyPr/>
                    <a:lstStyle/>
                    <a:p>
                      <a:pPr algn="ctr">
                        <a:lnSpc>
                          <a:spcPts val="4899"/>
                        </a:lnSpc>
                        <a:defRPr/>
                      </a:pPr>
                      <a:r>
                        <a:rPr lang="en-US" sz="3499">
                          <a:solidFill>
                            <a:srgbClr val="000000"/>
                          </a:solidFill>
                          <a:latin typeface="Roboto Condensed Bold"/>
                        </a:rPr>
                        <a:t>Yếu tố</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ctr">
                        <a:lnSpc>
                          <a:spcPts val="4899"/>
                        </a:lnSpc>
                        <a:defRPr/>
                      </a:pPr>
                      <a:r>
                        <a:rPr lang="en-US" sz="3499">
                          <a:solidFill>
                            <a:srgbClr val="000000"/>
                          </a:solidFill>
                          <a:latin typeface="Roboto Condensed Bold"/>
                        </a:rPr>
                        <a:t>Thể hiện trong văn bản</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extLst>
                  <a:ext uri="{0D108BD9-81ED-4DB2-BD59-A6C34878D82A}">
                    <a16:rowId xmlns:a16="http://schemas.microsoft.com/office/drawing/2014/main" val="10000"/>
                  </a:ext>
                </a:extLst>
              </a:tr>
              <a:tr h="1562823">
                <a:tc>
                  <a:txBody>
                    <a:bodyPr/>
                    <a:lstStyle/>
                    <a:p>
                      <a:pPr algn="ctr">
                        <a:lnSpc>
                          <a:spcPts val="4899"/>
                        </a:lnSpc>
                        <a:defRPr/>
                      </a:pPr>
                      <a:r>
                        <a:rPr lang="en-US" sz="3499">
                          <a:solidFill>
                            <a:srgbClr val="000000"/>
                          </a:solidFill>
                          <a:latin typeface="Roboto Condensed"/>
                        </a:rPr>
                        <a:t>Luận đề </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F1DCD7"/>
                    </a:solidFill>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1"/>
                  </a:ext>
                </a:extLst>
              </a:tr>
              <a:tr h="3312516">
                <a:tc>
                  <a:txBody>
                    <a:bodyPr/>
                    <a:lstStyle/>
                    <a:p>
                      <a:pPr algn="ctr">
                        <a:lnSpc>
                          <a:spcPts val="4899"/>
                        </a:lnSpc>
                        <a:defRPr/>
                      </a:pPr>
                      <a:r>
                        <a:rPr lang="en-US" sz="3499">
                          <a:solidFill>
                            <a:srgbClr val="000000"/>
                          </a:solidFill>
                          <a:latin typeface="Roboto Condensed"/>
                        </a:rPr>
                        <a:t>Luận điểm</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F1DCD7"/>
                    </a:solidFill>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TextBox 14"/>
          <p:cNvSpPr txBox="1"/>
          <p:nvPr/>
        </p:nvSpPr>
        <p:spPr>
          <a:xfrm>
            <a:off x="2338709" y="692448"/>
            <a:ext cx="13827843" cy="615354"/>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a:rPr>
              <a:t>Khái quát đặc điểm thể loại qua văn bản </a:t>
            </a:r>
            <a:r>
              <a:rPr lang="en-US" sz="3700">
                <a:solidFill>
                  <a:srgbClr val="351304"/>
                </a:solidFill>
                <a:latin typeface="Roboto Condensed Bold Italics"/>
              </a:rPr>
              <a:t>Vẻ đẹp của bài thơ “Cảnh khuya”.</a:t>
            </a:r>
          </a:p>
        </p:txBody>
      </p:sp>
      <p:sp>
        <p:nvSpPr>
          <p:cNvPr id="15" name="TextBox 15"/>
          <p:cNvSpPr txBox="1"/>
          <p:nvPr/>
        </p:nvSpPr>
        <p:spPr>
          <a:xfrm>
            <a:off x="3711435" y="3730607"/>
            <a:ext cx="13154005" cy="591163"/>
          </a:xfrm>
          <a:prstGeom prst="rect">
            <a:avLst/>
          </a:prstGeom>
        </p:spPr>
        <p:txBody>
          <a:bodyPr lIns="0" tIns="0" rIns="0" bIns="0" rtlCol="0" anchor="t">
            <a:spAutoFit/>
          </a:bodyPr>
          <a:lstStyle/>
          <a:p>
            <a:pPr algn="ctr">
              <a:lnSpc>
                <a:spcPts val="4795"/>
              </a:lnSpc>
            </a:pPr>
            <a:r>
              <a:rPr lang="en-US" sz="3500">
                <a:solidFill>
                  <a:srgbClr val="351304"/>
                </a:solidFill>
                <a:latin typeface="Roboto Condensed"/>
              </a:rPr>
              <a:t>Vẻ đẹp của bài thơ </a:t>
            </a:r>
            <a:r>
              <a:rPr lang="en-US" sz="3500">
                <a:solidFill>
                  <a:srgbClr val="351304"/>
                </a:solidFill>
                <a:latin typeface="Roboto Condensed Italics"/>
              </a:rPr>
              <a:t>Cảnh khuya</a:t>
            </a:r>
          </a:p>
        </p:txBody>
      </p:sp>
      <p:sp>
        <p:nvSpPr>
          <p:cNvPr id="16" name="TextBox 16"/>
          <p:cNvSpPr txBox="1"/>
          <p:nvPr/>
        </p:nvSpPr>
        <p:spPr>
          <a:xfrm>
            <a:off x="3711435" y="5462253"/>
            <a:ext cx="13154005" cy="2391322"/>
          </a:xfrm>
          <a:prstGeom prst="rect">
            <a:avLst/>
          </a:prstGeom>
        </p:spPr>
        <p:txBody>
          <a:bodyPr lIns="0" tIns="0" rIns="0" bIns="0" rtlCol="0" anchor="t">
            <a:spAutoFit/>
          </a:bodyPr>
          <a:lstStyle/>
          <a:p>
            <a:pPr marL="755652" lvl="1" indent="-377826" algn="just">
              <a:lnSpc>
                <a:spcPts val="4795"/>
              </a:lnSpc>
              <a:buFont typeface="Arial"/>
              <a:buChar char="•"/>
            </a:pPr>
            <a:r>
              <a:rPr lang="en-US" sz="3500">
                <a:solidFill>
                  <a:srgbClr val="351304"/>
                </a:solidFill>
                <a:latin typeface="Roboto Condensed"/>
              </a:rPr>
              <a:t>Phân tích, bình vẻ đẹp của tiếng suối trong câu thơ thứ nhất.</a:t>
            </a:r>
          </a:p>
          <a:p>
            <a:pPr marL="755652" lvl="1" indent="-377826" algn="just">
              <a:lnSpc>
                <a:spcPts val="4795"/>
              </a:lnSpc>
              <a:buFont typeface="Arial"/>
              <a:buChar char="•"/>
            </a:pPr>
            <a:r>
              <a:rPr lang="en-US" sz="3500">
                <a:solidFill>
                  <a:srgbClr val="351304"/>
                </a:solidFill>
                <a:latin typeface="Roboto Condensed"/>
              </a:rPr>
              <a:t>Phân tích, bình vẻ đẹp của trăng, cây và hoa trong câu thơ tiếp.</a:t>
            </a:r>
          </a:p>
          <a:p>
            <a:pPr marL="755652" lvl="1" indent="-377826" algn="just">
              <a:lnSpc>
                <a:spcPts val="4795"/>
              </a:lnSpc>
              <a:buFont typeface="Arial"/>
              <a:buChar char="•"/>
            </a:pPr>
            <a:r>
              <a:rPr lang="en-US" sz="3500">
                <a:solidFill>
                  <a:srgbClr val="351304"/>
                </a:solidFill>
                <a:latin typeface="Roboto Condensed"/>
              </a:rPr>
              <a:t>Phân tích, bình vẻ đẹp của người chưa ngủ trong hai câu thơ cuối</a:t>
            </a:r>
          </a:p>
          <a:p>
            <a:pPr algn="just">
              <a:lnSpc>
                <a:spcPts val="4795"/>
              </a:lnSpc>
            </a:pPr>
            <a:endParaRPr lang="en-US" sz="3500">
              <a:solidFill>
                <a:srgbClr val="35130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485416" y="430501"/>
            <a:ext cx="17209559" cy="9020662"/>
            <a:chOff x="0" y="0"/>
            <a:chExt cx="7283517" cy="3817771"/>
          </a:xfrm>
        </p:grpSpPr>
        <p:sp>
          <p:nvSpPr>
            <p:cNvPr id="7" name="Freeform 7"/>
            <p:cNvSpPr/>
            <p:nvPr/>
          </p:nvSpPr>
          <p:spPr>
            <a:xfrm>
              <a:off x="0" y="0"/>
              <a:ext cx="7283517" cy="3817770"/>
            </a:xfrm>
            <a:custGeom>
              <a:avLst/>
              <a:gdLst/>
              <a:ahLst/>
              <a:cxnLst/>
              <a:rect l="l" t="t" r="r" b="b"/>
              <a:pathLst>
                <a:path w="7283517" h="3817770">
                  <a:moveTo>
                    <a:pt x="6298" y="0"/>
                  </a:moveTo>
                  <a:lnTo>
                    <a:pt x="7277219" y="0"/>
                  </a:lnTo>
                  <a:cubicBezTo>
                    <a:pt x="7280697" y="0"/>
                    <a:pt x="7283517" y="2820"/>
                    <a:pt x="7283517" y="6298"/>
                  </a:cubicBezTo>
                  <a:lnTo>
                    <a:pt x="7283517" y="3811472"/>
                  </a:lnTo>
                  <a:cubicBezTo>
                    <a:pt x="7283517" y="3813143"/>
                    <a:pt x="7282853" y="3814745"/>
                    <a:pt x="7281672" y="3815926"/>
                  </a:cubicBezTo>
                  <a:cubicBezTo>
                    <a:pt x="7280491" y="3817107"/>
                    <a:pt x="7278889" y="3817770"/>
                    <a:pt x="7277219" y="3817770"/>
                  </a:cubicBezTo>
                  <a:lnTo>
                    <a:pt x="6298" y="3817770"/>
                  </a:lnTo>
                  <a:cubicBezTo>
                    <a:pt x="4628" y="3817770"/>
                    <a:pt x="3026" y="3817107"/>
                    <a:pt x="1845" y="3815926"/>
                  </a:cubicBezTo>
                  <a:cubicBezTo>
                    <a:pt x="664" y="3814745"/>
                    <a:pt x="0" y="3813143"/>
                    <a:pt x="0" y="3811472"/>
                  </a:cubicBezTo>
                  <a:lnTo>
                    <a:pt x="0" y="6298"/>
                  </a:lnTo>
                  <a:cubicBezTo>
                    <a:pt x="0" y="4628"/>
                    <a:pt x="664" y="3026"/>
                    <a:pt x="1845" y="1845"/>
                  </a:cubicBezTo>
                  <a:cubicBezTo>
                    <a:pt x="3026" y="664"/>
                    <a:pt x="4628" y="0"/>
                    <a:pt x="6298" y="0"/>
                  </a:cubicBezTo>
                  <a:close/>
                </a:path>
              </a:pathLst>
            </a:custGeom>
            <a:solidFill>
              <a:srgbClr val="F5EDD9"/>
            </a:solidFill>
          </p:spPr>
          <p:txBody>
            <a:bodyPr/>
            <a:lstStyle/>
            <a:p>
              <a:endParaRPr lang="en-GB"/>
            </a:p>
          </p:txBody>
        </p:sp>
        <p:sp>
          <p:nvSpPr>
            <p:cNvPr id="8" name="TextBox 8"/>
            <p:cNvSpPr txBox="1"/>
            <p:nvPr/>
          </p:nvSpPr>
          <p:spPr>
            <a:xfrm>
              <a:off x="0" y="-76200"/>
              <a:ext cx="7283517" cy="3893971"/>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8525503" y="-2524110"/>
            <a:ext cx="13745044" cy="3992310"/>
          </a:xfrm>
          <a:custGeom>
            <a:avLst/>
            <a:gdLst/>
            <a:ahLst/>
            <a:cxnLst/>
            <a:rect l="l" t="t" r="r" b="b"/>
            <a:pathLst>
              <a:path w="13745044" h="3992310">
                <a:moveTo>
                  <a:pt x="13745044" y="0"/>
                </a:moveTo>
                <a:lnTo>
                  <a:pt x="0" y="0"/>
                </a:lnTo>
                <a:lnTo>
                  <a:pt x="0" y="3992309"/>
                </a:lnTo>
                <a:lnTo>
                  <a:pt x="13745044" y="3992309"/>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514118" y="7048022"/>
            <a:ext cx="3028236" cy="3693755"/>
          </a:xfrm>
          <a:custGeom>
            <a:avLst/>
            <a:gdLst/>
            <a:ahLst/>
            <a:cxnLst/>
            <a:rect l="l" t="t" r="r" b="b"/>
            <a:pathLst>
              <a:path w="3028236" h="3693755">
                <a:moveTo>
                  <a:pt x="3028236" y="0"/>
                </a:moveTo>
                <a:lnTo>
                  <a:pt x="0" y="0"/>
                </a:lnTo>
                <a:lnTo>
                  <a:pt x="0" y="3693755"/>
                </a:lnTo>
                <a:lnTo>
                  <a:pt x="3028236" y="3693755"/>
                </a:lnTo>
                <a:lnTo>
                  <a:pt x="3028236" y="0"/>
                </a:lnTo>
                <a:close/>
              </a:path>
            </a:pathLst>
          </a:custGeom>
          <a:blipFill>
            <a:blip r:embed="rId5"/>
            <a:stretch>
              <a:fillRect/>
            </a:stretch>
          </a:blipFill>
        </p:spPr>
        <p:txBody>
          <a:bodyPr/>
          <a:lstStyle/>
          <a:p>
            <a:endParaRPr lang="en-GB"/>
          </a:p>
        </p:txBody>
      </p:sp>
      <p:sp>
        <p:nvSpPr>
          <p:cNvPr id="11" name="Freeform 11"/>
          <p:cNvSpPr/>
          <p:nvPr/>
        </p:nvSpPr>
        <p:spPr>
          <a:xfrm>
            <a:off x="14371117" y="8125117"/>
            <a:ext cx="4175096" cy="1539567"/>
          </a:xfrm>
          <a:custGeom>
            <a:avLst/>
            <a:gdLst/>
            <a:ahLst/>
            <a:cxnLst/>
            <a:rect l="l" t="t" r="r" b="b"/>
            <a:pathLst>
              <a:path w="4175096" h="1539567">
                <a:moveTo>
                  <a:pt x="0" y="0"/>
                </a:moveTo>
                <a:lnTo>
                  <a:pt x="4175096" y="0"/>
                </a:lnTo>
                <a:lnTo>
                  <a:pt x="4175096"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aphicFrame>
        <p:nvGraphicFramePr>
          <p:cNvPr id="13" name="Table 13"/>
          <p:cNvGraphicFramePr>
            <a:graphicFrameLocks noGrp="1"/>
          </p:cNvGraphicFramePr>
          <p:nvPr/>
        </p:nvGraphicFramePr>
        <p:xfrm>
          <a:off x="974895" y="1472601"/>
          <a:ext cx="16230600" cy="6936463"/>
        </p:xfrm>
        <a:graphic>
          <a:graphicData uri="http://schemas.openxmlformats.org/drawingml/2006/table">
            <a:tbl>
              <a:tblPr/>
              <a:tblGrid>
                <a:gridCol w="2496895">
                  <a:extLst>
                    <a:ext uri="{9D8B030D-6E8A-4147-A177-3AD203B41FA5}">
                      <a16:colId xmlns:a16="http://schemas.microsoft.com/office/drawing/2014/main" val="20000"/>
                    </a:ext>
                  </a:extLst>
                </a:gridCol>
                <a:gridCol w="13733705">
                  <a:extLst>
                    <a:ext uri="{9D8B030D-6E8A-4147-A177-3AD203B41FA5}">
                      <a16:colId xmlns:a16="http://schemas.microsoft.com/office/drawing/2014/main" val="20001"/>
                    </a:ext>
                  </a:extLst>
                </a:gridCol>
              </a:tblGrid>
              <a:tr h="1068267">
                <a:tc>
                  <a:txBody>
                    <a:bodyPr/>
                    <a:lstStyle/>
                    <a:p>
                      <a:pPr algn="ctr">
                        <a:lnSpc>
                          <a:spcPts val="4899"/>
                        </a:lnSpc>
                        <a:defRPr/>
                      </a:pPr>
                      <a:r>
                        <a:rPr lang="en-US" sz="3499">
                          <a:solidFill>
                            <a:srgbClr val="000000"/>
                          </a:solidFill>
                          <a:latin typeface="Roboto Condensed Bold"/>
                        </a:rPr>
                        <a:t>Yếu tố</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ctr">
                        <a:lnSpc>
                          <a:spcPts val="4899"/>
                        </a:lnSpc>
                        <a:defRPr/>
                      </a:pPr>
                      <a:r>
                        <a:rPr lang="en-US" sz="3499">
                          <a:solidFill>
                            <a:srgbClr val="000000"/>
                          </a:solidFill>
                          <a:latin typeface="Roboto Condensed Bold"/>
                        </a:rPr>
                        <a:t>Thể hiện trong văn bản</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extLst>
                  <a:ext uri="{0D108BD9-81ED-4DB2-BD59-A6C34878D82A}">
                    <a16:rowId xmlns:a16="http://schemas.microsoft.com/office/drawing/2014/main" val="10000"/>
                  </a:ext>
                </a:extLst>
              </a:tr>
              <a:tr h="3545710">
                <a:tc>
                  <a:txBody>
                    <a:bodyPr/>
                    <a:lstStyle/>
                    <a:p>
                      <a:pPr algn="ctr">
                        <a:lnSpc>
                          <a:spcPts val="4899"/>
                        </a:lnSpc>
                        <a:defRPr/>
                      </a:pPr>
                      <a:r>
                        <a:rPr lang="en-US" sz="3499">
                          <a:solidFill>
                            <a:srgbClr val="000000"/>
                          </a:solidFill>
                          <a:latin typeface="Roboto Condensed"/>
                        </a:rPr>
                        <a:t>Cách bàn luận vấn đề</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F1DCD7"/>
                    </a:solidFill>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1"/>
                  </a:ext>
                </a:extLst>
              </a:tr>
              <a:tr h="2322486">
                <a:tc>
                  <a:txBody>
                    <a:bodyPr/>
                    <a:lstStyle/>
                    <a:p>
                      <a:pPr algn="ctr">
                        <a:lnSpc>
                          <a:spcPts val="4899"/>
                        </a:lnSpc>
                        <a:defRPr/>
                      </a:pPr>
                      <a:r>
                        <a:rPr lang="en-US" sz="3499">
                          <a:solidFill>
                            <a:srgbClr val="000000"/>
                          </a:solidFill>
                          <a:latin typeface="Roboto Condensed"/>
                        </a:rPr>
                        <a:t>Mục đích</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F1DCD7"/>
                    </a:solidFill>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TextBox 14"/>
          <p:cNvSpPr txBox="1"/>
          <p:nvPr/>
        </p:nvSpPr>
        <p:spPr>
          <a:xfrm>
            <a:off x="2338709" y="692448"/>
            <a:ext cx="13827843" cy="615354"/>
          </a:xfrm>
          <a:prstGeom prst="rect">
            <a:avLst/>
          </a:prstGeom>
        </p:spPr>
        <p:txBody>
          <a:bodyPr lIns="0" tIns="0" rIns="0" bIns="0" rtlCol="0" anchor="t">
            <a:spAutoFit/>
          </a:bodyPr>
          <a:lstStyle/>
          <a:p>
            <a:pPr algn="just">
              <a:lnSpc>
                <a:spcPts val="5069"/>
              </a:lnSpc>
            </a:pPr>
            <a:r>
              <a:rPr lang="en-US" sz="3700">
                <a:solidFill>
                  <a:srgbClr val="351304"/>
                </a:solidFill>
                <a:latin typeface="Roboto Condensed"/>
              </a:rPr>
              <a:t>Khái quát đặc điểm thể loại qua văn bản </a:t>
            </a:r>
            <a:r>
              <a:rPr lang="en-US" sz="3700">
                <a:solidFill>
                  <a:srgbClr val="351304"/>
                </a:solidFill>
                <a:latin typeface="Roboto Condensed Bold Italics"/>
              </a:rPr>
              <a:t>Vẻ đẹp của bài thơ “Cảnh khuya”.</a:t>
            </a:r>
          </a:p>
        </p:txBody>
      </p:sp>
      <p:sp>
        <p:nvSpPr>
          <p:cNvPr id="15" name="TextBox 15"/>
          <p:cNvSpPr txBox="1"/>
          <p:nvPr/>
        </p:nvSpPr>
        <p:spPr>
          <a:xfrm>
            <a:off x="3711435" y="6435975"/>
            <a:ext cx="13154005" cy="2391322"/>
          </a:xfrm>
          <a:prstGeom prst="rect">
            <a:avLst/>
          </a:prstGeom>
        </p:spPr>
        <p:txBody>
          <a:bodyPr lIns="0" tIns="0" rIns="0" bIns="0" rtlCol="0" anchor="t">
            <a:spAutoFit/>
          </a:bodyPr>
          <a:lstStyle/>
          <a:p>
            <a:pPr algn="just">
              <a:lnSpc>
                <a:spcPts val="4795"/>
              </a:lnSpc>
            </a:pPr>
            <a:r>
              <a:rPr lang="en-US" sz="3500">
                <a:solidFill>
                  <a:srgbClr val="351304"/>
                </a:solidFill>
                <a:latin typeface="Roboto Condensed"/>
              </a:rPr>
              <a:t>Người đọc hiểu được vẻ đẹp của bài thơ </a:t>
            </a:r>
            <a:r>
              <a:rPr lang="en-US" sz="3500">
                <a:solidFill>
                  <a:srgbClr val="351304"/>
                </a:solidFill>
                <a:latin typeface="Roboto Condensed Italics"/>
              </a:rPr>
              <a:t>Cảnh khuya</a:t>
            </a:r>
            <a:r>
              <a:rPr lang="en-US" sz="3500">
                <a:solidFill>
                  <a:srgbClr val="351304"/>
                </a:solidFill>
                <a:latin typeface="Roboto Condensed"/>
              </a:rPr>
              <a:t>, hiểu một số đặc điểm của văn bản nghị luận được thể hiện qua luận đề, luận điểm, lí lẽ và bằng chứng, hiểu được những nét đặc sắc trong cách viết của tác giả.</a:t>
            </a:r>
          </a:p>
          <a:p>
            <a:pPr algn="just">
              <a:lnSpc>
                <a:spcPts val="4795"/>
              </a:lnSpc>
            </a:pPr>
            <a:endParaRPr lang="en-US" sz="3500">
              <a:solidFill>
                <a:srgbClr val="351304"/>
              </a:solidFill>
              <a:latin typeface="Roboto Condensed"/>
            </a:endParaRPr>
          </a:p>
        </p:txBody>
      </p:sp>
      <p:sp>
        <p:nvSpPr>
          <p:cNvPr id="16" name="TextBox 16"/>
          <p:cNvSpPr txBox="1"/>
          <p:nvPr/>
        </p:nvSpPr>
        <p:spPr>
          <a:xfrm>
            <a:off x="3711435" y="2887408"/>
            <a:ext cx="13154005" cy="2991375"/>
          </a:xfrm>
          <a:prstGeom prst="rect">
            <a:avLst/>
          </a:prstGeom>
        </p:spPr>
        <p:txBody>
          <a:bodyPr lIns="0" tIns="0" rIns="0" bIns="0" rtlCol="0" anchor="t">
            <a:spAutoFit/>
          </a:bodyPr>
          <a:lstStyle/>
          <a:p>
            <a:pPr marL="755652" lvl="1" indent="-377826" algn="just">
              <a:lnSpc>
                <a:spcPts val="4795"/>
              </a:lnSpc>
              <a:buFont typeface="Arial"/>
              <a:buChar char="•"/>
            </a:pPr>
            <a:r>
              <a:rPr lang="en-US" sz="3500">
                <a:solidFill>
                  <a:srgbClr val="351304"/>
                </a:solidFill>
                <a:latin typeface="Roboto Condensed"/>
              </a:rPr>
              <a:t>Cách giới thiệu bài thơ: trực tiếp.</a:t>
            </a:r>
          </a:p>
          <a:p>
            <a:pPr marL="755652" lvl="1" indent="-377826" algn="just">
              <a:lnSpc>
                <a:spcPts val="4795"/>
              </a:lnSpc>
              <a:buFont typeface="Arial"/>
              <a:buChar char="•"/>
            </a:pPr>
            <a:r>
              <a:rPr lang="en-US" sz="3500">
                <a:solidFill>
                  <a:srgbClr val="351304"/>
                </a:solidFill>
                <a:latin typeface="Roboto Condensed"/>
              </a:rPr>
              <a:t>Cách phân tích bằng chứng: thuyết phục, sắc bén, phân tích cụ thể, chi tiết, có lý giải, cắt nghĩa, lấy dẫn chứng để làm sáng tỏ vấn đề. Tác giả luôn bám sát văn bản để phân tích, bình.</a:t>
            </a:r>
          </a:p>
          <a:p>
            <a:pPr marL="755652" lvl="1" indent="-377826" algn="just">
              <a:lnSpc>
                <a:spcPts val="4795"/>
              </a:lnSpc>
              <a:buFont typeface="Arial"/>
              <a:buChar char="•"/>
            </a:pPr>
            <a:r>
              <a:rPr lang="en-US" sz="3500">
                <a:solidFill>
                  <a:srgbClr val="351304"/>
                </a:solidFill>
                <a:latin typeface="Roboto Condensed"/>
              </a:rPr>
              <a:t>Cách đánh giá chính xác, nổi bật được vấn đề.</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3422540" y="2256199"/>
            <a:ext cx="11442919" cy="5868918"/>
            <a:chOff x="0" y="0"/>
            <a:chExt cx="4842930" cy="2483873"/>
          </a:xfrm>
        </p:grpSpPr>
        <p:sp>
          <p:nvSpPr>
            <p:cNvPr id="7" name="Freeform 7"/>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8" name="TextBox 8"/>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7975160" y="-1996155"/>
            <a:ext cx="13745044" cy="3992310"/>
          </a:xfrm>
          <a:custGeom>
            <a:avLst/>
            <a:gdLst/>
            <a:ahLst/>
            <a:cxnLst/>
            <a:rect l="l" t="t" r="r" b="b"/>
            <a:pathLst>
              <a:path w="13745044" h="3992310">
                <a:moveTo>
                  <a:pt x="13745044" y="0"/>
                </a:moveTo>
                <a:lnTo>
                  <a:pt x="0" y="0"/>
                </a:lnTo>
                <a:lnTo>
                  <a:pt x="0" y="3992310"/>
                </a:lnTo>
                <a:lnTo>
                  <a:pt x="13745044" y="3992310"/>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1" name="Freeform 11"/>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5"/>
            <a:stretch>
              <a:fillRect t="-1209667"/>
            </a:stretch>
          </a:blipFill>
        </p:spPr>
        <p:txBody>
          <a:bodyPr/>
          <a:lstStyle/>
          <a:p>
            <a:endParaRPr lang="en-GB"/>
          </a:p>
        </p:txBody>
      </p:sp>
      <p:sp>
        <p:nvSpPr>
          <p:cNvPr id="12" name="Freeform 12"/>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5"/>
            <a:stretch>
              <a:fillRect t="-1209667"/>
            </a:stretch>
          </a:blipFill>
        </p:spPr>
        <p:txBody>
          <a:bodyPr/>
          <a:lstStyle/>
          <a:p>
            <a:endParaRPr lang="en-GB"/>
          </a:p>
        </p:txBody>
      </p:sp>
      <p:sp>
        <p:nvSpPr>
          <p:cNvPr id="13" name="Freeform 13"/>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4" name="Freeform 14"/>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5"/>
            <a:stretch>
              <a:fillRect t="-1209667"/>
            </a:stretch>
          </a:blipFill>
        </p:spPr>
        <p:txBody>
          <a:bodyPr/>
          <a:lstStyle/>
          <a:p>
            <a:endParaRPr lang="en-GB"/>
          </a:p>
        </p:txBody>
      </p:sp>
      <p:sp>
        <p:nvSpPr>
          <p:cNvPr id="15" name="Freeform 15"/>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5"/>
            <a:stretch>
              <a:fillRect t="-1209667"/>
            </a:stretch>
          </a:blipFill>
        </p:spPr>
        <p:txBody>
          <a:bodyPr/>
          <a:lstStyle/>
          <a:p>
            <a:endParaRPr lang="en-GB"/>
          </a:p>
        </p:txBody>
      </p:sp>
      <p:sp>
        <p:nvSpPr>
          <p:cNvPr id="16" name="Freeform 16"/>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5"/>
            <a:stretch>
              <a:fillRect t="-1209667"/>
            </a:stretch>
          </a:blipFill>
        </p:spPr>
        <p:txBody>
          <a:bodyPr/>
          <a:lstStyle/>
          <a:p>
            <a:endParaRPr lang="en-GB"/>
          </a:p>
        </p:txBody>
      </p:sp>
      <p:sp>
        <p:nvSpPr>
          <p:cNvPr id="17" name="Freeform 17"/>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5"/>
            <a:stretch>
              <a:fillRect t="-1209667"/>
            </a:stretch>
          </a:blipFill>
        </p:spPr>
        <p:txBody>
          <a:bodyPr/>
          <a:lstStyle/>
          <a:p>
            <a:endParaRPr lang="en-GB"/>
          </a:p>
        </p:txBody>
      </p:sp>
      <p:sp>
        <p:nvSpPr>
          <p:cNvPr id="18" name="Freeform 18"/>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5"/>
            <a:stretch>
              <a:fillRect t="-1209667"/>
            </a:stretch>
          </a:blipFill>
        </p:spPr>
        <p:txBody>
          <a:bodyPr/>
          <a:lstStyle/>
          <a:p>
            <a:endParaRPr lang="en-GB"/>
          </a:p>
        </p:txBody>
      </p:sp>
      <p:sp>
        <p:nvSpPr>
          <p:cNvPr id="19" name="Freeform 19"/>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5"/>
            <a:stretch>
              <a:fillRect t="-1209667"/>
            </a:stretch>
          </a:blipFill>
        </p:spPr>
        <p:txBody>
          <a:bodyPr/>
          <a:lstStyle/>
          <a:p>
            <a:endParaRPr lang="en-GB"/>
          </a:p>
        </p:txBody>
      </p:sp>
      <p:sp>
        <p:nvSpPr>
          <p:cNvPr id="20" name="Freeform 20"/>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6"/>
            <a:stretch>
              <a:fillRect/>
            </a:stretch>
          </a:blipFill>
        </p:spPr>
        <p:txBody>
          <a:bodyPr/>
          <a:lstStyle/>
          <a:p>
            <a:endParaRPr lang="en-GB"/>
          </a:p>
        </p:txBody>
      </p:sp>
      <p:sp>
        <p:nvSpPr>
          <p:cNvPr id="21" name="Freeform 21"/>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7"/>
            <a:stretch>
              <a:fillRect/>
            </a:stretch>
          </a:blipFill>
        </p:spPr>
        <p:txBody>
          <a:bodyPr/>
          <a:lstStyle/>
          <a:p>
            <a:endParaRPr lang="en-GB"/>
          </a:p>
        </p:txBody>
      </p:sp>
      <p:sp>
        <p:nvSpPr>
          <p:cNvPr id="22" name="Freeform 22"/>
          <p:cNvSpPr/>
          <p:nvPr/>
        </p:nvSpPr>
        <p:spPr>
          <a:xfrm>
            <a:off x="14168863" y="1166250"/>
            <a:ext cx="1674794" cy="1723039"/>
          </a:xfrm>
          <a:custGeom>
            <a:avLst/>
            <a:gdLst/>
            <a:ahLst/>
            <a:cxnLst/>
            <a:rect l="l" t="t" r="r" b="b"/>
            <a:pathLst>
              <a:path w="1674794" h="1723039">
                <a:moveTo>
                  <a:pt x="0" y="0"/>
                </a:moveTo>
                <a:lnTo>
                  <a:pt x="1674794" y="0"/>
                </a:lnTo>
                <a:lnTo>
                  <a:pt x="1674794" y="1723039"/>
                </a:lnTo>
                <a:lnTo>
                  <a:pt x="0" y="1723039"/>
                </a:lnTo>
                <a:lnTo>
                  <a:pt x="0" y="0"/>
                </a:lnTo>
                <a:close/>
              </a:path>
            </a:pathLst>
          </a:custGeom>
          <a:blipFill>
            <a:blip r:embed="rId8"/>
            <a:stretch>
              <a:fillRect/>
            </a:stretch>
          </a:blipFill>
        </p:spPr>
        <p:txBody>
          <a:bodyPr/>
          <a:lstStyle/>
          <a:p>
            <a:endParaRPr lang="en-GB"/>
          </a:p>
        </p:txBody>
      </p:sp>
      <p:sp>
        <p:nvSpPr>
          <p:cNvPr id="23" name="Freeform 23"/>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24" name="Freeform 24"/>
          <p:cNvSpPr/>
          <p:nvPr/>
        </p:nvSpPr>
        <p:spPr>
          <a:xfrm>
            <a:off x="13506811" y="4797386"/>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25" name="TextBox 25"/>
          <p:cNvSpPr txBox="1"/>
          <p:nvPr/>
        </p:nvSpPr>
        <p:spPr>
          <a:xfrm>
            <a:off x="4068093" y="4076213"/>
            <a:ext cx="9975441" cy="2529614"/>
          </a:xfrm>
          <a:prstGeom prst="rect">
            <a:avLst/>
          </a:prstGeom>
        </p:spPr>
        <p:txBody>
          <a:bodyPr lIns="0" tIns="0" rIns="0" bIns="0" rtlCol="0" anchor="t">
            <a:spAutoFit/>
          </a:bodyPr>
          <a:lstStyle/>
          <a:p>
            <a:pPr marL="798831" lvl="1" indent="-399416" algn="just">
              <a:lnSpc>
                <a:spcPts val="5069"/>
              </a:lnSpc>
              <a:buFont typeface="Arial"/>
              <a:buChar char="•"/>
            </a:pPr>
            <a:r>
              <a:rPr lang="en-US" sz="3700">
                <a:solidFill>
                  <a:srgbClr val="351304"/>
                </a:solidFill>
                <a:latin typeface="Roboto Condensed"/>
              </a:rPr>
              <a:t>Viết đoạn văn khoảng 7 đến 9 câu nêu cảm nhận của em về 1 hình ảnh đặc sắc trong bài thơ </a:t>
            </a:r>
            <a:r>
              <a:rPr lang="en-US" sz="3700">
                <a:solidFill>
                  <a:srgbClr val="351304"/>
                </a:solidFill>
                <a:latin typeface="Roboto Condensed Italics"/>
              </a:rPr>
              <a:t>Cảnh khuya</a:t>
            </a:r>
            <a:r>
              <a:rPr lang="en-US" sz="3700">
                <a:solidFill>
                  <a:srgbClr val="351304"/>
                </a:solidFill>
                <a:latin typeface="Roboto Condensed"/>
              </a:rPr>
              <a:t> của Hồ Chí Minh.</a:t>
            </a:r>
          </a:p>
          <a:p>
            <a:pPr marL="798831" lvl="1" indent="-399416" algn="just">
              <a:lnSpc>
                <a:spcPts val="5069"/>
              </a:lnSpc>
              <a:buFont typeface="Arial"/>
              <a:buChar char="•"/>
            </a:pPr>
            <a:r>
              <a:rPr lang="en-US" sz="3700">
                <a:solidFill>
                  <a:srgbClr val="351304"/>
                </a:solidFill>
                <a:latin typeface="Roboto Condensed"/>
              </a:rPr>
              <a:t>Thực hiện cá nhân, thời gian 10 phút</a:t>
            </a:r>
          </a:p>
        </p:txBody>
      </p:sp>
      <p:sp>
        <p:nvSpPr>
          <p:cNvPr id="26" name="TextBox 26"/>
          <p:cNvSpPr txBox="1"/>
          <p:nvPr/>
        </p:nvSpPr>
        <p:spPr>
          <a:xfrm>
            <a:off x="6705600" y="2872891"/>
            <a:ext cx="4390681" cy="692882"/>
          </a:xfrm>
          <a:prstGeom prst="rect">
            <a:avLst/>
          </a:prstGeom>
        </p:spPr>
        <p:txBody>
          <a:bodyPr wrap="square" lIns="0" tIns="0" rIns="0" bIns="0" rtlCol="0" anchor="t">
            <a:spAutoFit/>
          </a:bodyPr>
          <a:lstStyle/>
          <a:p>
            <a:pPr algn="ctr">
              <a:lnSpc>
                <a:spcPts val="5880"/>
              </a:lnSpc>
            </a:pPr>
            <a:r>
              <a:rPr lang="en-US" sz="4200">
                <a:solidFill>
                  <a:srgbClr val="000000"/>
                </a:solidFill>
                <a:latin typeface="#9Slide07 SVNRevolution"/>
              </a:rPr>
              <a:t>NHIỆM VỤ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974895" y="688031"/>
            <a:ext cx="16180857" cy="8206869"/>
            <a:chOff x="0" y="0"/>
            <a:chExt cx="6848144" cy="3473353"/>
          </a:xfrm>
        </p:grpSpPr>
        <p:sp>
          <p:nvSpPr>
            <p:cNvPr id="7" name="Freeform 7"/>
            <p:cNvSpPr/>
            <p:nvPr/>
          </p:nvSpPr>
          <p:spPr>
            <a:xfrm>
              <a:off x="0" y="0"/>
              <a:ext cx="6848144" cy="3473353"/>
            </a:xfrm>
            <a:custGeom>
              <a:avLst/>
              <a:gdLst/>
              <a:ahLst/>
              <a:cxnLst/>
              <a:rect l="l" t="t" r="r" b="b"/>
              <a:pathLst>
                <a:path w="6848144" h="3473353">
                  <a:moveTo>
                    <a:pt x="6698" y="0"/>
                  </a:moveTo>
                  <a:lnTo>
                    <a:pt x="6841445" y="0"/>
                  </a:lnTo>
                  <a:cubicBezTo>
                    <a:pt x="6843222" y="0"/>
                    <a:pt x="6844926" y="706"/>
                    <a:pt x="6846182" y="1962"/>
                  </a:cubicBezTo>
                  <a:cubicBezTo>
                    <a:pt x="6847439" y="3218"/>
                    <a:pt x="6848144" y="4922"/>
                    <a:pt x="6848144" y="6698"/>
                  </a:cubicBezTo>
                  <a:lnTo>
                    <a:pt x="6848144" y="3466654"/>
                  </a:lnTo>
                  <a:cubicBezTo>
                    <a:pt x="6848144" y="3468431"/>
                    <a:pt x="6847439" y="3470135"/>
                    <a:pt x="6846182" y="3471391"/>
                  </a:cubicBezTo>
                  <a:cubicBezTo>
                    <a:pt x="6844926" y="3472647"/>
                    <a:pt x="6843222" y="3473353"/>
                    <a:pt x="6841445" y="3473353"/>
                  </a:cubicBezTo>
                  <a:lnTo>
                    <a:pt x="6698" y="3473353"/>
                  </a:lnTo>
                  <a:cubicBezTo>
                    <a:pt x="2999" y="3473353"/>
                    <a:pt x="0" y="3470354"/>
                    <a:pt x="0" y="3466654"/>
                  </a:cubicBezTo>
                  <a:lnTo>
                    <a:pt x="0" y="6698"/>
                  </a:lnTo>
                  <a:cubicBezTo>
                    <a:pt x="0" y="4922"/>
                    <a:pt x="706" y="3218"/>
                    <a:pt x="1962" y="1962"/>
                  </a:cubicBezTo>
                  <a:cubicBezTo>
                    <a:pt x="3218" y="706"/>
                    <a:pt x="4922" y="0"/>
                    <a:pt x="6698" y="0"/>
                  </a:cubicBezTo>
                  <a:close/>
                </a:path>
              </a:pathLst>
            </a:custGeom>
            <a:solidFill>
              <a:srgbClr val="F5EDD9"/>
            </a:solidFill>
          </p:spPr>
          <p:txBody>
            <a:bodyPr/>
            <a:lstStyle/>
            <a:p>
              <a:endParaRPr lang="en-GB"/>
            </a:p>
          </p:txBody>
        </p:sp>
        <p:sp>
          <p:nvSpPr>
            <p:cNvPr id="8" name="TextBox 8"/>
            <p:cNvSpPr txBox="1"/>
            <p:nvPr/>
          </p:nvSpPr>
          <p:spPr>
            <a:xfrm>
              <a:off x="0" y="-76200"/>
              <a:ext cx="6848144" cy="35495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8525503" y="-2524110"/>
            <a:ext cx="13745044" cy="3992310"/>
          </a:xfrm>
          <a:custGeom>
            <a:avLst/>
            <a:gdLst/>
            <a:ahLst/>
            <a:cxnLst/>
            <a:rect l="l" t="t" r="r" b="b"/>
            <a:pathLst>
              <a:path w="13745044" h="3992310">
                <a:moveTo>
                  <a:pt x="13745044" y="0"/>
                </a:moveTo>
                <a:lnTo>
                  <a:pt x="0" y="0"/>
                </a:lnTo>
                <a:lnTo>
                  <a:pt x="0" y="3992309"/>
                </a:lnTo>
                <a:lnTo>
                  <a:pt x="13745044" y="3992309"/>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flipH="1">
            <a:off x="-1514118" y="7048022"/>
            <a:ext cx="3028236" cy="3693755"/>
          </a:xfrm>
          <a:custGeom>
            <a:avLst/>
            <a:gdLst/>
            <a:ahLst/>
            <a:cxnLst/>
            <a:rect l="l" t="t" r="r" b="b"/>
            <a:pathLst>
              <a:path w="3028236" h="3693755">
                <a:moveTo>
                  <a:pt x="3028236" y="0"/>
                </a:moveTo>
                <a:lnTo>
                  <a:pt x="0" y="0"/>
                </a:lnTo>
                <a:lnTo>
                  <a:pt x="0" y="3693755"/>
                </a:lnTo>
                <a:lnTo>
                  <a:pt x="3028236" y="3693755"/>
                </a:lnTo>
                <a:lnTo>
                  <a:pt x="3028236" y="0"/>
                </a:lnTo>
                <a:close/>
              </a:path>
            </a:pathLst>
          </a:custGeom>
          <a:blipFill>
            <a:blip r:embed="rId5"/>
            <a:stretch>
              <a:fillRect/>
            </a:stretch>
          </a:blipFill>
        </p:spPr>
        <p:txBody>
          <a:bodyPr/>
          <a:lstStyle/>
          <a:p>
            <a:endParaRPr lang="en-GB"/>
          </a:p>
        </p:txBody>
      </p:sp>
      <p:sp>
        <p:nvSpPr>
          <p:cNvPr id="11" name="Freeform 11"/>
          <p:cNvSpPr/>
          <p:nvPr/>
        </p:nvSpPr>
        <p:spPr>
          <a:xfrm>
            <a:off x="14371117" y="8125117"/>
            <a:ext cx="4175096" cy="1539567"/>
          </a:xfrm>
          <a:custGeom>
            <a:avLst/>
            <a:gdLst/>
            <a:ahLst/>
            <a:cxnLst/>
            <a:rect l="l" t="t" r="r" b="b"/>
            <a:pathLst>
              <a:path w="4175096" h="1539567">
                <a:moveTo>
                  <a:pt x="0" y="0"/>
                </a:moveTo>
                <a:lnTo>
                  <a:pt x="4175096" y="0"/>
                </a:lnTo>
                <a:lnTo>
                  <a:pt x="4175096" y="1539566"/>
                </a:lnTo>
                <a:lnTo>
                  <a:pt x="0" y="1539566"/>
                </a:lnTo>
                <a:lnTo>
                  <a:pt x="0" y="0"/>
                </a:lnTo>
                <a:close/>
              </a:path>
            </a:pathLst>
          </a:custGeom>
          <a:blipFill>
            <a:blip r:embed="rId6"/>
            <a:stretch>
              <a:fillRect/>
            </a:stretch>
          </a:blipFill>
        </p:spPr>
        <p:txBody>
          <a:bodyPr/>
          <a:lstStyle/>
          <a:p>
            <a:endParaRPr lang="en-GB"/>
          </a:p>
        </p:txBody>
      </p:sp>
      <p:sp>
        <p:nvSpPr>
          <p:cNvPr id="12" name="Freeform 12"/>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aphicFrame>
        <p:nvGraphicFramePr>
          <p:cNvPr id="13" name="Table 13"/>
          <p:cNvGraphicFramePr>
            <a:graphicFrameLocks noGrp="1"/>
          </p:cNvGraphicFramePr>
          <p:nvPr/>
        </p:nvGraphicFramePr>
        <p:xfrm>
          <a:off x="2329387" y="2207705"/>
          <a:ext cx="13068638" cy="5167521"/>
        </p:xfrm>
        <a:graphic>
          <a:graphicData uri="http://schemas.openxmlformats.org/drawingml/2006/table">
            <a:tbl>
              <a:tblPr/>
              <a:tblGrid>
                <a:gridCol w="2010462">
                  <a:extLst>
                    <a:ext uri="{9D8B030D-6E8A-4147-A177-3AD203B41FA5}">
                      <a16:colId xmlns:a16="http://schemas.microsoft.com/office/drawing/2014/main" val="20000"/>
                    </a:ext>
                  </a:extLst>
                </a:gridCol>
                <a:gridCol w="11058176">
                  <a:extLst>
                    <a:ext uri="{9D8B030D-6E8A-4147-A177-3AD203B41FA5}">
                      <a16:colId xmlns:a16="http://schemas.microsoft.com/office/drawing/2014/main" val="20001"/>
                    </a:ext>
                  </a:extLst>
                </a:gridCol>
              </a:tblGrid>
              <a:tr h="1068770">
                <a:tc>
                  <a:txBody>
                    <a:bodyPr/>
                    <a:lstStyle/>
                    <a:p>
                      <a:pPr algn="ctr">
                        <a:lnSpc>
                          <a:spcPts val="4899"/>
                        </a:lnSpc>
                        <a:defRPr/>
                      </a:pPr>
                      <a:r>
                        <a:rPr lang="en-US" sz="3499">
                          <a:solidFill>
                            <a:srgbClr val="000000"/>
                          </a:solidFill>
                          <a:latin typeface="Roboto Condensed Bold"/>
                        </a:rPr>
                        <a:t>Mở đoạn</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l">
                        <a:lnSpc>
                          <a:spcPts val="4899"/>
                        </a:lnSpc>
                        <a:defRPr/>
                      </a:pPr>
                      <a:r>
                        <a:rPr lang="en-US" sz="3499">
                          <a:solidFill>
                            <a:srgbClr val="000000"/>
                          </a:solidFill>
                          <a:latin typeface="Roboto Condensed"/>
                        </a:rPr>
                        <a:t>Dẫn dắt để bắt đầu ý kiến, chọn 1 hình ảnh đặc sắc</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0"/>
                  </a:ext>
                </a:extLst>
              </a:tr>
              <a:tr h="2929575">
                <a:tc>
                  <a:txBody>
                    <a:bodyPr/>
                    <a:lstStyle/>
                    <a:p>
                      <a:pPr algn="ctr">
                        <a:lnSpc>
                          <a:spcPts val="4899"/>
                        </a:lnSpc>
                        <a:defRPr/>
                      </a:pPr>
                      <a:r>
                        <a:rPr lang="en-US" sz="3499">
                          <a:solidFill>
                            <a:srgbClr val="000000"/>
                          </a:solidFill>
                          <a:latin typeface="Roboto Condensed Bold"/>
                        </a:rPr>
                        <a:t>Thân đoạn</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F1DCD7"/>
                    </a:solidFill>
                  </a:tcPr>
                </a:tc>
                <a:tc>
                  <a:txBody>
                    <a:bodyPr/>
                    <a:lstStyle/>
                    <a:p>
                      <a:pPr algn="l">
                        <a:lnSpc>
                          <a:spcPts val="4899"/>
                        </a:lnSpc>
                        <a:defRPr/>
                      </a:pPr>
                      <a:r>
                        <a:rPr lang="en-US" sz="3499">
                          <a:solidFill>
                            <a:srgbClr val="000000"/>
                          </a:solidFill>
                          <a:latin typeface="Roboto Condensed"/>
                        </a:rPr>
                        <a:t>Phân tích để thấy được:</a:t>
                      </a:r>
                      <a:endParaRPr lang="en-US" sz="1100"/>
                    </a:p>
                    <a:p>
                      <a:pPr marL="755641" lvl="1" indent="-377820">
                        <a:lnSpc>
                          <a:spcPts val="4899"/>
                        </a:lnSpc>
                        <a:buFont typeface="Arial"/>
                        <a:buChar char="•"/>
                      </a:pPr>
                      <a:r>
                        <a:rPr lang="en-US" sz="3499">
                          <a:solidFill>
                            <a:srgbClr val="000000"/>
                          </a:solidFill>
                          <a:latin typeface="Roboto Condensed"/>
                        </a:rPr>
                        <a:t>Hình ảnh ấy thể giá trị nội dung sâu sắc</a:t>
                      </a:r>
                    </a:p>
                    <a:p>
                      <a:pPr marL="755641" lvl="1" indent="-377820">
                        <a:lnSpc>
                          <a:spcPts val="4899"/>
                        </a:lnSpc>
                        <a:buFont typeface="Arial"/>
                        <a:buChar char="•"/>
                      </a:pPr>
                      <a:r>
                        <a:rPr lang="en-US" sz="3499">
                          <a:solidFill>
                            <a:srgbClr val="000000"/>
                          </a:solidFill>
                          <a:latin typeface="Roboto Condensed"/>
                        </a:rPr>
                        <a:t>Hình ảnh ấy ẩn chứa những độc đáo nghệ thuật</a:t>
                      </a:r>
                    </a:p>
                    <a:p>
                      <a:pPr>
                        <a:lnSpc>
                          <a:spcPts val="4899"/>
                        </a:lnSpc>
                      </a:pPr>
                      <a:endParaRPr lang="en-US" sz="3499">
                        <a:solidFill>
                          <a:srgbClr val="000000"/>
                        </a:solidFill>
                        <a:latin typeface="Roboto Condensed"/>
                      </a:endParaRPr>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1"/>
                  </a:ext>
                </a:extLst>
              </a:tr>
              <a:tr h="1169176">
                <a:tc>
                  <a:txBody>
                    <a:bodyPr/>
                    <a:lstStyle/>
                    <a:p>
                      <a:pPr algn="ctr">
                        <a:lnSpc>
                          <a:spcPts val="4899"/>
                        </a:lnSpc>
                        <a:defRPr/>
                      </a:pPr>
                      <a:r>
                        <a:rPr lang="en-US" sz="3499">
                          <a:solidFill>
                            <a:srgbClr val="000000"/>
                          </a:solidFill>
                          <a:latin typeface="Roboto Condensed Bold"/>
                        </a:rPr>
                        <a:t>Kết đoạn</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ctr">
                        <a:lnSpc>
                          <a:spcPts val="2799"/>
                        </a:lnSpc>
                        <a:defRPr/>
                      </a:pP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TextBox 14"/>
          <p:cNvSpPr txBox="1"/>
          <p:nvPr/>
        </p:nvSpPr>
        <p:spPr>
          <a:xfrm>
            <a:off x="2151402" y="904875"/>
            <a:ext cx="13827843" cy="848780"/>
          </a:xfrm>
          <a:prstGeom prst="rect">
            <a:avLst/>
          </a:prstGeom>
        </p:spPr>
        <p:txBody>
          <a:bodyPr lIns="0" tIns="0" rIns="0" bIns="0" rtlCol="0" anchor="t">
            <a:spAutoFit/>
          </a:bodyPr>
          <a:lstStyle/>
          <a:p>
            <a:pPr algn="ctr">
              <a:lnSpc>
                <a:spcPts val="6575"/>
              </a:lnSpc>
            </a:pPr>
            <a:r>
              <a:rPr lang="en-US" sz="4799">
                <a:solidFill>
                  <a:srgbClr val="351304"/>
                </a:solidFill>
                <a:latin typeface="#9Slide07 SVNRevolution"/>
              </a:rPr>
              <a:t>Dàn ý gợi ý</a:t>
            </a:r>
          </a:p>
        </p:txBody>
      </p:sp>
      <p:sp>
        <p:nvSpPr>
          <p:cNvPr id="15" name="TextBox 15"/>
          <p:cNvSpPr txBox="1"/>
          <p:nvPr/>
        </p:nvSpPr>
        <p:spPr>
          <a:xfrm>
            <a:off x="4461727" y="6456860"/>
            <a:ext cx="10378361" cy="591163"/>
          </a:xfrm>
          <a:prstGeom prst="rect">
            <a:avLst/>
          </a:prstGeom>
        </p:spPr>
        <p:txBody>
          <a:bodyPr lIns="0" tIns="0" rIns="0" bIns="0" rtlCol="0" anchor="t">
            <a:spAutoFit/>
          </a:bodyPr>
          <a:lstStyle/>
          <a:p>
            <a:pPr algn="just">
              <a:lnSpc>
                <a:spcPts val="4795"/>
              </a:lnSpc>
            </a:pPr>
            <a:r>
              <a:rPr lang="en-US" sz="3500">
                <a:solidFill>
                  <a:srgbClr val="351304"/>
                </a:solidFill>
                <a:latin typeface="Roboto Condensed"/>
              </a:rPr>
              <a:t>Khẳng định lại ý nghĩa, giá trị của hình ảnh được lựa chọn.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a:off x="4461727"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4" name="Freeform 4"/>
          <p:cNvSpPr/>
          <p:nvPr/>
        </p:nvSpPr>
        <p:spPr>
          <a:xfrm>
            <a:off x="9252631"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5" name="Freeform 5"/>
          <p:cNvSpPr/>
          <p:nvPr/>
        </p:nvSpPr>
        <p:spPr>
          <a:xfrm>
            <a:off x="14043534"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974895" y="688031"/>
            <a:ext cx="16180857" cy="8206869"/>
            <a:chOff x="0" y="0"/>
            <a:chExt cx="6848144" cy="3473353"/>
          </a:xfrm>
        </p:grpSpPr>
        <p:sp>
          <p:nvSpPr>
            <p:cNvPr id="7" name="Freeform 7"/>
            <p:cNvSpPr/>
            <p:nvPr/>
          </p:nvSpPr>
          <p:spPr>
            <a:xfrm>
              <a:off x="0" y="0"/>
              <a:ext cx="6848144" cy="3473353"/>
            </a:xfrm>
            <a:custGeom>
              <a:avLst/>
              <a:gdLst/>
              <a:ahLst/>
              <a:cxnLst/>
              <a:rect l="l" t="t" r="r" b="b"/>
              <a:pathLst>
                <a:path w="6848144" h="3473353">
                  <a:moveTo>
                    <a:pt x="6698" y="0"/>
                  </a:moveTo>
                  <a:lnTo>
                    <a:pt x="6841445" y="0"/>
                  </a:lnTo>
                  <a:cubicBezTo>
                    <a:pt x="6843222" y="0"/>
                    <a:pt x="6844926" y="706"/>
                    <a:pt x="6846182" y="1962"/>
                  </a:cubicBezTo>
                  <a:cubicBezTo>
                    <a:pt x="6847439" y="3218"/>
                    <a:pt x="6848144" y="4922"/>
                    <a:pt x="6848144" y="6698"/>
                  </a:cubicBezTo>
                  <a:lnTo>
                    <a:pt x="6848144" y="3466654"/>
                  </a:lnTo>
                  <a:cubicBezTo>
                    <a:pt x="6848144" y="3468431"/>
                    <a:pt x="6847439" y="3470135"/>
                    <a:pt x="6846182" y="3471391"/>
                  </a:cubicBezTo>
                  <a:cubicBezTo>
                    <a:pt x="6844926" y="3472647"/>
                    <a:pt x="6843222" y="3473353"/>
                    <a:pt x="6841445" y="3473353"/>
                  </a:cubicBezTo>
                  <a:lnTo>
                    <a:pt x="6698" y="3473353"/>
                  </a:lnTo>
                  <a:cubicBezTo>
                    <a:pt x="2999" y="3473353"/>
                    <a:pt x="0" y="3470354"/>
                    <a:pt x="0" y="3466654"/>
                  </a:cubicBezTo>
                  <a:lnTo>
                    <a:pt x="0" y="6698"/>
                  </a:lnTo>
                  <a:cubicBezTo>
                    <a:pt x="0" y="4922"/>
                    <a:pt x="706" y="3218"/>
                    <a:pt x="1962" y="1962"/>
                  </a:cubicBezTo>
                  <a:cubicBezTo>
                    <a:pt x="3218" y="706"/>
                    <a:pt x="4922" y="0"/>
                    <a:pt x="6698" y="0"/>
                  </a:cubicBezTo>
                  <a:close/>
                </a:path>
              </a:pathLst>
            </a:custGeom>
            <a:solidFill>
              <a:srgbClr val="F5EDD9"/>
            </a:solidFill>
          </p:spPr>
          <p:txBody>
            <a:bodyPr/>
            <a:lstStyle/>
            <a:p>
              <a:endParaRPr lang="en-GB"/>
            </a:p>
          </p:txBody>
        </p:sp>
        <p:sp>
          <p:nvSpPr>
            <p:cNvPr id="8" name="TextBox 8"/>
            <p:cNvSpPr txBox="1"/>
            <p:nvPr/>
          </p:nvSpPr>
          <p:spPr>
            <a:xfrm>
              <a:off x="0" y="-76200"/>
              <a:ext cx="6848144" cy="3549553"/>
            </a:xfrm>
            <a:prstGeom prst="rect">
              <a:avLst/>
            </a:prstGeom>
          </p:spPr>
          <p:txBody>
            <a:bodyPr lIns="50800" tIns="50800" rIns="50800" bIns="50800" rtlCol="0" anchor="ctr"/>
            <a:lstStyle/>
            <a:p>
              <a:pPr algn="ctr">
                <a:lnSpc>
                  <a:spcPts val="2799"/>
                </a:lnSpc>
              </a:pPr>
              <a:endParaRPr/>
            </a:p>
          </p:txBody>
        </p:sp>
      </p:grpSp>
      <p:sp>
        <p:nvSpPr>
          <p:cNvPr id="9" name="Freeform 9"/>
          <p:cNvSpPr/>
          <p:nvPr/>
        </p:nvSpPr>
        <p:spPr>
          <a:xfrm rot="2018197" flipH="1">
            <a:off x="8525503" y="-2524110"/>
            <a:ext cx="13745044" cy="3992310"/>
          </a:xfrm>
          <a:custGeom>
            <a:avLst/>
            <a:gdLst/>
            <a:ahLst/>
            <a:cxnLst/>
            <a:rect l="l" t="t" r="r" b="b"/>
            <a:pathLst>
              <a:path w="13745044" h="3992310">
                <a:moveTo>
                  <a:pt x="13745044" y="0"/>
                </a:moveTo>
                <a:lnTo>
                  <a:pt x="0" y="0"/>
                </a:lnTo>
                <a:lnTo>
                  <a:pt x="0" y="3992309"/>
                </a:lnTo>
                <a:lnTo>
                  <a:pt x="13745044" y="3992309"/>
                </a:lnTo>
                <a:lnTo>
                  <a:pt x="13745044" y="0"/>
                </a:lnTo>
                <a:close/>
              </a:path>
            </a:pathLst>
          </a:custGeom>
          <a:blipFill>
            <a:blip r:embed="rId4"/>
            <a:stretch>
              <a:fillRect t="-96674"/>
            </a:stretch>
          </a:blipFill>
        </p:spPr>
        <p:txBody>
          <a:bodyPr/>
          <a:lstStyle/>
          <a:p>
            <a:endParaRPr lang="en-GB"/>
          </a:p>
        </p:txBody>
      </p:sp>
      <p:sp>
        <p:nvSpPr>
          <p:cNvPr id="10" name="Freeform 10"/>
          <p:cNvSpPr/>
          <p:nvPr/>
        </p:nvSpPr>
        <p:spPr>
          <a:xfrm>
            <a:off x="11026840" y="7807441"/>
            <a:ext cx="8915103" cy="3287444"/>
          </a:xfrm>
          <a:custGeom>
            <a:avLst/>
            <a:gdLst/>
            <a:ahLst/>
            <a:cxnLst/>
            <a:rect l="l" t="t" r="r" b="b"/>
            <a:pathLst>
              <a:path w="8915103" h="3287444">
                <a:moveTo>
                  <a:pt x="0" y="0"/>
                </a:moveTo>
                <a:lnTo>
                  <a:pt x="8915103" y="0"/>
                </a:lnTo>
                <a:lnTo>
                  <a:pt x="8915103" y="3287444"/>
                </a:lnTo>
                <a:lnTo>
                  <a:pt x="0" y="3287444"/>
                </a:lnTo>
                <a:lnTo>
                  <a:pt x="0" y="0"/>
                </a:lnTo>
                <a:close/>
              </a:path>
            </a:pathLst>
          </a:custGeom>
          <a:blipFill>
            <a:blip r:embed="rId5"/>
            <a:stretch>
              <a:fillRect/>
            </a:stretch>
          </a:blipFill>
        </p:spPr>
        <p:txBody>
          <a:bodyPr/>
          <a:lstStyle/>
          <a:p>
            <a:endParaRPr lang="en-GB"/>
          </a:p>
        </p:txBody>
      </p:sp>
      <p:sp>
        <p:nvSpPr>
          <p:cNvPr id="11" name="Freeform 11"/>
          <p:cNvSpPr/>
          <p:nvPr/>
        </p:nvSpPr>
        <p:spPr>
          <a:xfrm>
            <a:off x="-196742" y="9451163"/>
            <a:ext cx="4830262" cy="4262706"/>
          </a:xfrm>
          <a:custGeom>
            <a:avLst/>
            <a:gdLst/>
            <a:ahLst/>
            <a:cxnLst/>
            <a:rect l="l" t="t" r="r" b="b"/>
            <a:pathLst>
              <a:path w="4830262" h="4262706">
                <a:moveTo>
                  <a:pt x="0" y="0"/>
                </a:moveTo>
                <a:lnTo>
                  <a:pt x="4830262" y="0"/>
                </a:lnTo>
                <a:lnTo>
                  <a:pt x="4830262" y="4262707"/>
                </a:lnTo>
                <a:lnTo>
                  <a:pt x="0" y="4262707"/>
                </a:lnTo>
                <a:lnTo>
                  <a:pt x="0" y="0"/>
                </a:lnTo>
                <a:close/>
              </a:path>
            </a:pathLst>
          </a:custGeom>
          <a:blipFill>
            <a:blip r:embed="rId3"/>
            <a:stretch>
              <a:fillRect/>
            </a:stretch>
          </a:blipFill>
        </p:spPr>
        <p:txBody>
          <a:bodyPr/>
          <a:lstStyle/>
          <a:p>
            <a:endParaRPr lang="en-GB"/>
          </a:p>
        </p:txBody>
      </p:sp>
      <p:sp>
        <p:nvSpPr>
          <p:cNvPr id="12" name="Freeform 12"/>
          <p:cNvSpPr/>
          <p:nvPr/>
        </p:nvSpPr>
        <p:spPr>
          <a:xfrm flipH="1">
            <a:off x="-2259700" y="2447532"/>
            <a:ext cx="13000498" cy="7583624"/>
          </a:xfrm>
          <a:custGeom>
            <a:avLst/>
            <a:gdLst/>
            <a:ahLst/>
            <a:cxnLst/>
            <a:rect l="l" t="t" r="r" b="b"/>
            <a:pathLst>
              <a:path w="13000498" h="7583624">
                <a:moveTo>
                  <a:pt x="13000498" y="0"/>
                </a:moveTo>
                <a:lnTo>
                  <a:pt x="0" y="0"/>
                </a:lnTo>
                <a:lnTo>
                  <a:pt x="0" y="7583624"/>
                </a:lnTo>
                <a:lnTo>
                  <a:pt x="13000498" y="7583624"/>
                </a:lnTo>
                <a:lnTo>
                  <a:pt x="13000498" y="0"/>
                </a:lnTo>
                <a:close/>
              </a:path>
            </a:pathLst>
          </a:custGeom>
          <a:blipFill>
            <a:blip r:embed="rId6"/>
            <a:stretch>
              <a:fillRect/>
            </a:stretch>
          </a:blipFill>
        </p:spPr>
        <p:txBody>
          <a:bodyPr/>
          <a:lstStyle/>
          <a:p>
            <a:endParaRPr lang="en-GB"/>
          </a:p>
        </p:txBody>
      </p:sp>
      <p:sp>
        <p:nvSpPr>
          <p:cNvPr id="13" name="TextBox 13"/>
          <p:cNvSpPr txBox="1"/>
          <p:nvPr/>
        </p:nvSpPr>
        <p:spPr>
          <a:xfrm>
            <a:off x="1574659" y="1160799"/>
            <a:ext cx="5774136" cy="1013394"/>
          </a:xfrm>
          <a:prstGeom prst="rect">
            <a:avLst/>
          </a:prstGeom>
        </p:spPr>
        <p:txBody>
          <a:bodyPr lIns="0" tIns="0" rIns="0" bIns="0" rtlCol="0" anchor="t">
            <a:spAutoFit/>
          </a:bodyPr>
          <a:lstStyle/>
          <a:p>
            <a:pPr algn="just">
              <a:lnSpc>
                <a:spcPts val="8219"/>
              </a:lnSpc>
            </a:pPr>
            <a:r>
              <a:rPr lang="en-US" sz="5999">
                <a:solidFill>
                  <a:srgbClr val="000000"/>
                </a:solidFill>
                <a:latin typeface="#9Slide07 SVNUT Triumph Press"/>
              </a:rPr>
              <a:t>5. Vận dụng</a:t>
            </a:r>
          </a:p>
        </p:txBody>
      </p:sp>
      <p:sp>
        <p:nvSpPr>
          <p:cNvPr id="14" name="TextBox 14"/>
          <p:cNvSpPr txBox="1"/>
          <p:nvPr/>
        </p:nvSpPr>
        <p:spPr>
          <a:xfrm>
            <a:off x="6215660" y="2579143"/>
            <a:ext cx="10243005" cy="5052513"/>
          </a:xfrm>
          <a:prstGeom prst="rect">
            <a:avLst/>
          </a:prstGeom>
        </p:spPr>
        <p:txBody>
          <a:bodyPr lIns="0" tIns="0" rIns="0" bIns="0" rtlCol="0" anchor="t">
            <a:spAutoFit/>
          </a:bodyPr>
          <a:lstStyle/>
          <a:p>
            <a:pPr algn="just">
              <a:lnSpc>
                <a:spcPts val="5753"/>
              </a:lnSpc>
            </a:pPr>
            <a:r>
              <a:rPr lang="en-US" sz="4199">
                <a:solidFill>
                  <a:srgbClr val="351304"/>
                </a:solidFill>
                <a:latin typeface="Roboto Condensed Bold"/>
              </a:rPr>
              <a:t>GV giao nhiệm vụ học tập: </a:t>
            </a:r>
          </a:p>
          <a:p>
            <a:pPr algn="just">
              <a:lnSpc>
                <a:spcPts val="5753"/>
              </a:lnSpc>
            </a:pPr>
            <a:r>
              <a:rPr lang="en-US" sz="4199">
                <a:solidFill>
                  <a:srgbClr val="351304"/>
                </a:solidFill>
                <a:latin typeface="Roboto Condensed"/>
              </a:rPr>
              <a:t>- Đọc mở rộng văn bản cùng thể loại: </a:t>
            </a:r>
            <a:r>
              <a:rPr lang="en-US" sz="4199">
                <a:solidFill>
                  <a:srgbClr val="351304"/>
                </a:solidFill>
                <a:latin typeface="Roboto Condensed Italics"/>
              </a:rPr>
              <a:t>Chiều sâu của truyện “Lão Hạc”</a:t>
            </a:r>
          </a:p>
          <a:p>
            <a:pPr algn="just">
              <a:lnSpc>
                <a:spcPts val="5753"/>
              </a:lnSpc>
            </a:pPr>
            <a:r>
              <a:rPr lang="en-US" sz="4199">
                <a:solidFill>
                  <a:srgbClr val="351304"/>
                </a:solidFill>
                <a:latin typeface="Roboto Condensed"/>
              </a:rPr>
              <a:t>- Khám phá văn bản </a:t>
            </a:r>
            <a:r>
              <a:rPr lang="en-US" sz="4199">
                <a:solidFill>
                  <a:srgbClr val="351304"/>
                </a:solidFill>
                <a:latin typeface="Roboto Condensed Italics"/>
              </a:rPr>
              <a:t>Chiều sâu của truyện “Lão Hạc”</a:t>
            </a:r>
            <a:r>
              <a:rPr lang="en-US" sz="4199">
                <a:solidFill>
                  <a:srgbClr val="351304"/>
                </a:solidFill>
                <a:latin typeface="Roboto Condensed"/>
              </a:rPr>
              <a:t>theo phiếu gợi dẫn </a:t>
            </a:r>
          </a:p>
          <a:p>
            <a:pPr algn="just">
              <a:lnSpc>
                <a:spcPts val="5753"/>
              </a:lnSpc>
            </a:pPr>
            <a:r>
              <a:rPr lang="en-US" sz="4199">
                <a:solidFill>
                  <a:srgbClr val="351304"/>
                </a:solidFill>
                <a:latin typeface="Roboto Condensed"/>
              </a:rPr>
              <a:t>- Buổi sau báo cáo sản phẩm</a:t>
            </a:r>
          </a:p>
          <a:p>
            <a:pPr algn="just">
              <a:lnSpc>
                <a:spcPts val="5753"/>
              </a:lnSpc>
            </a:pPr>
            <a:endParaRPr lang="en-US" sz="4199">
              <a:solidFill>
                <a:srgbClr val="351304"/>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1AB74"/>
        </a:solidFill>
        <a:effectLst/>
      </p:bgPr>
    </p:bg>
    <p:spTree>
      <p:nvGrpSpPr>
        <p:cNvPr id="1" name=""/>
        <p:cNvGrpSpPr/>
        <p:nvPr/>
      </p:nvGrpSpPr>
      <p:grpSpPr>
        <a:xfrm>
          <a:off x="0" y="0"/>
          <a:ext cx="0" cy="0"/>
          <a:chOff x="0" y="0"/>
          <a:chExt cx="0" cy="0"/>
        </a:xfrm>
      </p:grpSpPr>
      <p:sp>
        <p:nvSpPr>
          <p:cNvPr id="2" name="Freeform 2"/>
          <p:cNvSpPr/>
          <p:nvPr/>
        </p:nvSpPr>
        <p:spPr>
          <a:xfrm rot="-10351652" flipH="1">
            <a:off x="-757014" y="2552129"/>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2"/>
            <a:stretch>
              <a:fillRect t="-96674"/>
            </a:stretch>
          </a:blipFill>
        </p:spPr>
        <p:txBody>
          <a:bodyPr/>
          <a:lstStyle/>
          <a:p>
            <a:endParaRPr lang="en-GB"/>
          </a:p>
        </p:txBody>
      </p:sp>
      <p:sp>
        <p:nvSpPr>
          <p:cNvPr id="3" name="Freeform 3"/>
          <p:cNvSpPr/>
          <p:nvPr/>
        </p:nvSpPr>
        <p:spPr>
          <a:xfrm rot="-10505627" flipH="1">
            <a:off x="8004704" y="3029096"/>
            <a:ext cx="13067093" cy="3795396"/>
          </a:xfrm>
          <a:custGeom>
            <a:avLst/>
            <a:gdLst/>
            <a:ahLst/>
            <a:cxnLst/>
            <a:rect l="l" t="t" r="r" b="b"/>
            <a:pathLst>
              <a:path w="13067093" h="3795396">
                <a:moveTo>
                  <a:pt x="13067093" y="0"/>
                </a:moveTo>
                <a:lnTo>
                  <a:pt x="0" y="0"/>
                </a:lnTo>
                <a:lnTo>
                  <a:pt x="0" y="3795396"/>
                </a:lnTo>
                <a:lnTo>
                  <a:pt x="13067093" y="3795396"/>
                </a:lnTo>
                <a:lnTo>
                  <a:pt x="13067093" y="0"/>
                </a:lnTo>
                <a:close/>
              </a:path>
            </a:pathLst>
          </a:custGeom>
          <a:blipFill>
            <a:blip r:embed="rId2"/>
            <a:stretch>
              <a:fillRect t="-96674"/>
            </a:stretch>
          </a:blipFill>
        </p:spPr>
        <p:txBody>
          <a:bodyPr/>
          <a:lstStyle/>
          <a:p>
            <a:endParaRPr lang="en-GB"/>
          </a:p>
        </p:txBody>
      </p:sp>
      <p:sp>
        <p:nvSpPr>
          <p:cNvPr id="4" name="Freeform 4"/>
          <p:cNvSpPr/>
          <p:nvPr/>
        </p:nvSpPr>
        <p:spPr>
          <a:xfrm rot="-10351652" flipH="1">
            <a:off x="-1290545" y="71334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2"/>
            <a:stretch>
              <a:fillRect t="-96674"/>
            </a:stretch>
          </a:blipFill>
        </p:spPr>
        <p:txBody>
          <a:bodyPr/>
          <a:lstStyle/>
          <a:p>
            <a:endParaRPr lang="en-GB"/>
          </a:p>
        </p:txBody>
      </p:sp>
      <p:sp>
        <p:nvSpPr>
          <p:cNvPr id="5" name="Freeform 5"/>
          <p:cNvSpPr/>
          <p:nvPr/>
        </p:nvSpPr>
        <p:spPr>
          <a:xfrm rot="-10351652" flipH="1">
            <a:off x="7054681" y="15014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2"/>
            <a:stretch>
              <a:fillRect t="-96674"/>
            </a:stretch>
          </a:blipFill>
        </p:spPr>
        <p:txBody>
          <a:bodyPr/>
          <a:lstStyle/>
          <a:p>
            <a:endParaRPr lang="en-GB"/>
          </a:p>
        </p:txBody>
      </p:sp>
      <p:sp>
        <p:nvSpPr>
          <p:cNvPr id="6" name="Freeform 6"/>
          <p:cNvSpPr/>
          <p:nvPr/>
        </p:nvSpPr>
        <p:spPr>
          <a:xfrm rot="622815" flipH="1">
            <a:off x="-716405" y="6208862"/>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2"/>
            <a:stretch>
              <a:fillRect t="-96674"/>
            </a:stretch>
          </a:blipFill>
        </p:spPr>
        <p:txBody>
          <a:bodyPr/>
          <a:lstStyle/>
          <a:p>
            <a:endParaRPr lang="en-GB"/>
          </a:p>
        </p:txBody>
      </p:sp>
      <p:sp>
        <p:nvSpPr>
          <p:cNvPr id="7" name="Freeform 7"/>
          <p:cNvSpPr/>
          <p:nvPr/>
        </p:nvSpPr>
        <p:spPr>
          <a:xfrm rot="622815" flipH="1">
            <a:off x="7270135" y="6300660"/>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2"/>
            <a:stretch>
              <a:fillRect t="-96674"/>
            </a:stretch>
          </a:blipFill>
        </p:spPr>
        <p:txBody>
          <a:bodyPr/>
          <a:lstStyle/>
          <a:p>
            <a:endParaRPr lang="en-GB"/>
          </a:p>
        </p:txBody>
      </p:sp>
      <p:grpSp>
        <p:nvGrpSpPr>
          <p:cNvPr id="8" name="Group 8"/>
          <p:cNvGrpSpPr/>
          <p:nvPr/>
        </p:nvGrpSpPr>
        <p:grpSpPr>
          <a:xfrm>
            <a:off x="3422540" y="2209041"/>
            <a:ext cx="11442919" cy="5868918"/>
            <a:chOff x="0" y="0"/>
            <a:chExt cx="4842930" cy="2483873"/>
          </a:xfrm>
        </p:grpSpPr>
        <p:sp>
          <p:nvSpPr>
            <p:cNvPr id="9" name="Freeform 9"/>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GB"/>
            </a:p>
          </p:txBody>
        </p:sp>
        <p:sp>
          <p:nvSpPr>
            <p:cNvPr id="10" name="TextBox 10"/>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rot="2018197" flipH="1">
            <a:off x="7916882" y="-1906464"/>
            <a:ext cx="14100050" cy="4095423"/>
          </a:xfrm>
          <a:custGeom>
            <a:avLst/>
            <a:gdLst/>
            <a:ahLst/>
            <a:cxnLst/>
            <a:rect l="l" t="t" r="r" b="b"/>
            <a:pathLst>
              <a:path w="14100050" h="4095423">
                <a:moveTo>
                  <a:pt x="14100050" y="0"/>
                </a:moveTo>
                <a:lnTo>
                  <a:pt x="0" y="0"/>
                </a:lnTo>
                <a:lnTo>
                  <a:pt x="0" y="4095423"/>
                </a:lnTo>
                <a:lnTo>
                  <a:pt x="14100050" y="4095423"/>
                </a:lnTo>
                <a:lnTo>
                  <a:pt x="14100050" y="0"/>
                </a:lnTo>
                <a:close/>
              </a:path>
            </a:pathLst>
          </a:custGeom>
          <a:blipFill>
            <a:blip r:embed="rId2"/>
            <a:stretch>
              <a:fillRect t="-96674"/>
            </a:stretch>
          </a:blipFill>
        </p:spPr>
        <p:txBody>
          <a:bodyPr/>
          <a:lstStyle/>
          <a:p>
            <a:endParaRPr lang="en-GB"/>
          </a:p>
        </p:txBody>
      </p:sp>
      <p:sp>
        <p:nvSpPr>
          <p:cNvPr id="12" name="Freeform 12"/>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2"/>
            <a:stretch>
              <a:fillRect t="-96674"/>
            </a:stretch>
          </a:blipFill>
        </p:spPr>
        <p:txBody>
          <a:bodyPr/>
          <a:lstStyle/>
          <a:p>
            <a:endParaRPr lang="en-GB"/>
          </a:p>
        </p:txBody>
      </p:sp>
      <p:sp>
        <p:nvSpPr>
          <p:cNvPr id="13" name="Freeform 13"/>
          <p:cNvSpPr/>
          <p:nvPr/>
        </p:nvSpPr>
        <p:spPr>
          <a:xfrm flipV="1">
            <a:off x="282104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3"/>
            <a:stretch>
              <a:fillRect t="-1209667"/>
            </a:stretch>
          </a:blipFill>
        </p:spPr>
        <p:txBody>
          <a:bodyPr/>
          <a:lstStyle/>
          <a:p>
            <a:endParaRPr lang="en-GB"/>
          </a:p>
        </p:txBody>
      </p:sp>
      <p:sp>
        <p:nvSpPr>
          <p:cNvPr id="14" name="Freeform 14"/>
          <p:cNvSpPr/>
          <p:nvPr/>
        </p:nvSpPr>
        <p:spPr>
          <a:xfrm flipH="1" flipV="1">
            <a:off x="6029620" y="1914066"/>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3"/>
            <a:stretch>
              <a:fillRect t="-1209667"/>
            </a:stretch>
          </a:blipFill>
        </p:spPr>
        <p:txBody>
          <a:bodyPr/>
          <a:lstStyle/>
          <a:p>
            <a:endParaRPr lang="en-GB"/>
          </a:p>
        </p:txBody>
      </p:sp>
      <p:sp>
        <p:nvSpPr>
          <p:cNvPr id="15" name="Freeform 15"/>
          <p:cNvSpPr/>
          <p:nvPr/>
        </p:nvSpPr>
        <p:spPr>
          <a:xfrm rot="-5400000" flipH="1" flipV="1">
            <a:off x="746213" y="4037658"/>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3"/>
            <a:stretch>
              <a:fillRect t="-1209667"/>
            </a:stretch>
          </a:blipFill>
        </p:spPr>
        <p:txBody>
          <a:bodyPr/>
          <a:lstStyle/>
          <a:p>
            <a:endParaRPr lang="en-GB"/>
          </a:p>
        </p:txBody>
      </p:sp>
      <p:sp>
        <p:nvSpPr>
          <p:cNvPr id="16" name="Freeform 16"/>
          <p:cNvSpPr/>
          <p:nvPr/>
        </p:nvSpPr>
        <p:spPr>
          <a:xfrm rot="-10800000" flipV="1">
            <a:off x="1039589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3"/>
            <a:stretch>
              <a:fillRect t="-1209667"/>
            </a:stretch>
          </a:blipFill>
        </p:spPr>
        <p:txBody>
          <a:bodyPr/>
          <a:lstStyle/>
          <a:p>
            <a:endParaRPr lang="en-GB"/>
          </a:p>
        </p:txBody>
      </p:sp>
      <p:sp>
        <p:nvSpPr>
          <p:cNvPr id="17" name="Freeform 17"/>
          <p:cNvSpPr/>
          <p:nvPr/>
        </p:nvSpPr>
        <p:spPr>
          <a:xfrm rot="-10800000" flipH="1" flipV="1">
            <a:off x="7187327"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3"/>
            <a:stretch>
              <a:fillRect t="-1209667"/>
            </a:stretch>
          </a:blipFill>
        </p:spPr>
        <p:txBody>
          <a:bodyPr/>
          <a:lstStyle/>
          <a:p>
            <a:endParaRPr lang="en-GB"/>
          </a:p>
        </p:txBody>
      </p:sp>
      <p:sp>
        <p:nvSpPr>
          <p:cNvPr id="18" name="Freeform 18"/>
          <p:cNvSpPr/>
          <p:nvPr/>
        </p:nvSpPr>
        <p:spPr>
          <a:xfrm rot="-10800000" flipV="1">
            <a:off x="3000139"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3"/>
            <a:stretch>
              <a:fillRect t="-1209667"/>
            </a:stretch>
          </a:blipFill>
        </p:spPr>
        <p:txBody>
          <a:bodyPr/>
          <a:lstStyle/>
          <a:p>
            <a:endParaRPr lang="en-GB"/>
          </a:p>
        </p:txBody>
      </p:sp>
      <p:sp>
        <p:nvSpPr>
          <p:cNvPr id="19" name="Freeform 19"/>
          <p:cNvSpPr/>
          <p:nvPr/>
        </p:nvSpPr>
        <p:spPr>
          <a:xfrm rot="-5400000" flipV="1">
            <a:off x="746213"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3"/>
            <a:stretch>
              <a:fillRect t="-1209667"/>
            </a:stretch>
          </a:blipFill>
        </p:spPr>
        <p:txBody>
          <a:bodyPr/>
          <a:lstStyle/>
          <a:p>
            <a:endParaRPr lang="en-GB"/>
          </a:p>
        </p:txBody>
      </p:sp>
      <p:sp>
        <p:nvSpPr>
          <p:cNvPr id="20" name="Freeform 20"/>
          <p:cNvSpPr/>
          <p:nvPr/>
        </p:nvSpPr>
        <p:spPr>
          <a:xfrm flipV="1">
            <a:off x="10216808" y="1914066"/>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3"/>
            <a:stretch>
              <a:fillRect t="-1209667"/>
            </a:stretch>
          </a:blipFill>
        </p:spPr>
        <p:txBody>
          <a:bodyPr/>
          <a:lstStyle/>
          <a:p>
            <a:endParaRPr lang="en-GB"/>
          </a:p>
        </p:txBody>
      </p:sp>
      <p:sp>
        <p:nvSpPr>
          <p:cNvPr id="21" name="Freeform 21"/>
          <p:cNvSpPr/>
          <p:nvPr/>
        </p:nvSpPr>
        <p:spPr>
          <a:xfrm rot="-5400000" flipH="1">
            <a:off x="12470733" y="4037658"/>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3"/>
            <a:stretch>
              <a:fillRect t="-1209667"/>
            </a:stretch>
          </a:blipFill>
        </p:spPr>
        <p:txBody>
          <a:bodyPr/>
          <a:lstStyle/>
          <a:p>
            <a:endParaRPr lang="en-GB"/>
          </a:p>
        </p:txBody>
      </p:sp>
      <p:sp>
        <p:nvSpPr>
          <p:cNvPr id="22" name="Freeform 22"/>
          <p:cNvSpPr/>
          <p:nvPr/>
        </p:nvSpPr>
        <p:spPr>
          <a:xfrm rot="-5400000">
            <a:off x="12470733"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3"/>
            <a:stretch>
              <a:fillRect t="-1209667"/>
            </a:stretch>
          </a:blipFill>
        </p:spPr>
        <p:txBody>
          <a:bodyPr/>
          <a:lstStyle/>
          <a:p>
            <a:endParaRPr lang="en-GB"/>
          </a:p>
        </p:txBody>
      </p:sp>
      <p:sp>
        <p:nvSpPr>
          <p:cNvPr id="23" name="Freeform 23"/>
          <p:cNvSpPr/>
          <p:nvPr/>
        </p:nvSpPr>
        <p:spPr>
          <a:xfrm flipH="1">
            <a:off x="1028700" y="5751282"/>
            <a:ext cx="2379378" cy="2902297"/>
          </a:xfrm>
          <a:custGeom>
            <a:avLst/>
            <a:gdLst/>
            <a:ahLst/>
            <a:cxnLst/>
            <a:rect l="l" t="t" r="r" b="b"/>
            <a:pathLst>
              <a:path w="2379378" h="2902297">
                <a:moveTo>
                  <a:pt x="2379378" y="0"/>
                </a:moveTo>
                <a:lnTo>
                  <a:pt x="0" y="0"/>
                </a:lnTo>
                <a:lnTo>
                  <a:pt x="0" y="2902297"/>
                </a:lnTo>
                <a:lnTo>
                  <a:pt x="2379378" y="2902297"/>
                </a:lnTo>
                <a:lnTo>
                  <a:pt x="2379378" y="0"/>
                </a:lnTo>
                <a:close/>
              </a:path>
            </a:pathLst>
          </a:custGeom>
          <a:blipFill>
            <a:blip r:embed="rId4"/>
            <a:stretch>
              <a:fillRect/>
            </a:stretch>
          </a:blipFill>
        </p:spPr>
        <p:txBody>
          <a:bodyPr/>
          <a:lstStyle/>
          <a:p>
            <a:endParaRPr lang="en-GB"/>
          </a:p>
        </p:txBody>
      </p:sp>
      <p:sp>
        <p:nvSpPr>
          <p:cNvPr id="24" name="Freeform 24"/>
          <p:cNvSpPr/>
          <p:nvPr/>
        </p:nvSpPr>
        <p:spPr>
          <a:xfrm>
            <a:off x="1577300" y="7718733"/>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5"/>
            <a:stretch>
              <a:fillRect/>
            </a:stretch>
          </a:blipFill>
        </p:spPr>
        <p:txBody>
          <a:bodyPr/>
          <a:lstStyle/>
          <a:p>
            <a:endParaRPr lang="en-GB"/>
          </a:p>
        </p:txBody>
      </p:sp>
      <p:sp>
        <p:nvSpPr>
          <p:cNvPr id="25" name="Freeform 25"/>
          <p:cNvSpPr/>
          <p:nvPr/>
        </p:nvSpPr>
        <p:spPr>
          <a:xfrm rot="-486232">
            <a:off x="12906895" y="652701"/>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26" name="Freeform 26"/>
          <p:cNvSpPr/>
          <p:nvPr/>
        </p:nvSpPr>
        <p:spPr>
          <a:xfrm rot="696389">
            <a:off x="14395488" y="1566566"/>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GB"/>
          </a:p>
        </p:txBody>
      </p:sp>
      <p:sp>
        <p:nvSpPr>
          <p:cNvPr id="27" name="Freeform 27"/>
          <p:cNvSpPr/>
          <p:nvPr/>
        </p:nvSpPr>
        <p:spPr>
          <a:xfrm>
            <a:off x="14865460" y="472628"/>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7"/>
            <a:stretch>
              <a:fillRect/>
            </a:stretch>
          </a:blipFill>
        </p:spPr>
        <p:txBody>
          <a:bodyPr/>
          <a:lstStyle/>
          <a:p>
            <a:endParaRPr lang="en-GB"/>
          </a:p>
        </p:txBody>
      </p:sp>
      <p:pic>
        <p:nvPicPr>
          <p:cNvPr id="28" name="Picture 28"/>
          <p:cNvPicPr>
            <a:picLocks noChangeAspect="1"/>
          </p:cNvPicPr>
          <p:nvPr/>
        </p:nvPicPr>
        <p:blipFill>
          <a:blip r:embed="rId8"/>
          <a:srcRect/>
          <a:stretch>
            <a:fillRect/>
          </a:stretch>
        </p:blipFill>
        <p:spPr>
          <a:xfrm>
            <a:off x="13275219" y="1114950"/>
            <a:ext cx="1590241" cy="1598232"/>
          </a:xfrm>
          <a:prstGeom prst="rect">
            <a:avLst/>
          </a:prstGeom>
        </p:spPr>
      </p:pic>
      <p:sp>
        <p:nvSpPr>
          <p:cNvPr id="29" name="TextBox 29"/>
          <p:cNvSpPr txBox="1"/>
          <p:nvPr/>
        </p:nvSpPr>
        <p:spPr>
          <a:xfrm>
            <a:off x="4304867" y="5440221"/>
            <a:ext cx="9678266" cy="1219178"/>
          </a:xfrm>
          <a:prstGeom prst="rect">
            <a:avLst/>
          </a:prstGeom>
        </p:spPr>
        <p:txBody>
          <a:bodyPr lIns="0" tIns="0" rIns="0" bIns="0" rtlCol="0" anchor="t">
            <a:spAutoFit/>
          </a:bodyPr>
          <a:lstStyle/>
          <a:p>
            <a:pPr algn="ctr">
              <a:lnSpc>
                <a:spcPts val="9600"/>
              </a:lnSpc>
            </a:pPr>
            <a:r>
              <a:rPr lang="en-US" sz="8000" spc="38">
                <a:solidFill>
                  <a:srgbClr val="724919"/>
                </a:solidFill>
                <a:latin typeface="Fraunces Bold"/>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1144889"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687037" y="-1120408"/>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467463" y="2308449"/>
            <a:ext cx="10559620" cy="5781348"/>
            <a:chOff x="0" y="0"/>
            <a:chExt cx="4216144" cy="2308321"/>
          </a:xfrm>
        </p:grpSpPr>
        <p:sp>
          <p:nvSpPr>
            <p:cNvPr id="9" name="Freeform 9"/>
            <p:cNvSpPr/>
            <p:nvPr/>
          </p:nvSpPr>
          <p:spPr>
            <a:xfrm>
              <a:off x="0" y="0"/>
              <a:ext cx="4216144" cy="2308321"/>
            </a:xfrm>
            <a:custGeom>
              <a:avLst/>
              <a:gdLst/>
              <a:ahLst/>
              <a:cxnLst/>
              <a:rect l="l" t="t" r="r" b="b"/>
              <a:pathLst>
                <a:path w="4216144" h="2308321">
                  <a:moveTo>
                    <a:pt x="10264" y="0"/>
                  </a:moveTo>
                  <a:lnTo>
                    <a:pt x="4205880" y="0"/>
                  </a:lnTo>
                  <a:cubicBezTo>
                    <a:pt x="4211548" y="0"/>
                    <a:pt x="4216144" y="4595"/>
                    <a:pt x="4216144" y="10264"/>
                  </a:cubicBezTo>
                  <a:lnTo>
                    <a:pt x="4216144" y="2298057"/>
                  </a:lnTo>
                  <a:cubicBezTo>
                    <a:pt x="4216144" y="2303726"/>
                    <a:pt x="4211548" y="2308321"/>
                    <a:pt x="4205880" y="2308321"/>
                  </a:cubicBezTo>
                  <a:lnTo>
                    <a:pt x="10264" y="2308321"/>
                  </a:lnTo>
                  <a:cubicBezTo>
                    <a:pt x="4595" y="2308321"/>
                    <a:pt x="0" y="2303726"/>
                    <a:pt x="0" y="2298057"/>
                  </a:cubicBezTo>
                  <a:lnTo>
                    <a:pt x="0" y="10264"/>
                  </a:lnTo>
                  <a:cubicBezTo>
                    <a:pt x="0" y="4595"/>
                    <a:pt x="4595" y="0"/>
                    <a:pt x="10264" y="0"/>
                  </a:cubicBezTo>
                  <a:close/>
                </a:path>
              </a:pathLst>
            </a:custGeom>
            <a:solidFill>
              <a:srgbClr val="FEFFFE"/>
            </a:solidFill>
          </p:spPr>
          <p:txBody>
            <a:bodyPr/>
            <a:lstStyle/>
            <a:p>
              <a:endParaRPr lang="en-GB"/>
            </a:p>
          </p:txBody>
        </p:sp>
        <p:sp>
          <p:nvSpPr>
            <p:cNvPr id="10" name="TextBox 10"/>
            <p:cNvSpPr txBox="1"/>
            <p:nvPr/>
          </p:nvSpPr>
          <p:spPr>
            <a:xfrm>
              <a:off x="0" y="-104775"/>
              <a:ext cx="4216144" cy="2413096"/>
            </a:xfrm>
            <a:prstGeom prst="rect">
              <a:avLst/>
            </a:prstGeom>
          </p:spPr>
          <p:txBody>
            <a:bodyPr lIns="50800" tIns="50800" rIns="50800" bIns="50800" rtlCol="0" anchor="ctr"/>
            <a:lstStyle/>
            <a:p>
              <a:pPr algn="ctr">
                <a:lnSpc>
                  <a:spcPts val="3219"/>
                </a:lnSpc>
              </a:pPr>
              <a:endParaRPr/>
            </a:p>
          </p:txBody>
        </p:sp>
      </p:grpSp>
      <p:sp>
        <p:nvSpPr>
          <p:cNvPr id="11" name="Freeform 11"/>
          <p:cNvSpPr/>
          <p:nvPr/>
        </p:nvSpPr>
        <p:spPr>
          <a:xfrm>
            <a:off x="2138450" y="8833765"/>
            <a:ext cx="1016041" cy="1045310"/>
          </a:xfrm>
          <a:custGeom>
            <a:avLst/>
            <a:gdLst/>
            <a:ahLst/>
            <a:cxnLst/>
            <a:rect l="l" t="t" r="r" b="b"/>
            <a:pathLst>
              <a:path w="1016041" h="1045310">
                <a:moveTo>
                  <a:pt x="0" y="0"/>
                </a:moveTo>
                <a:lnTo>
                  <a:pt x="1016041" y="0"/>
                </a:lnTo>
                <a:lnTo>
                  <a:pt x="1016041" y="1045310"/>
                </a:lnTo>
                <a:lnTo>
                  <a:pt x="0" y="1045310"/>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832785" y="7715739"/>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a:off x="17564100" y="643516"/>
            <a:ext cx="748798" cy="770369"/>
          </a:xfrm>
          <a:custGeom>
            <a:avLst/>
            <a:gdLst/>
            <a:ahLst/>
            <a:cxnLst/>
            <a:rect l="l" t="t" r="r" b="b"/>
            <a:pathLst>
              <a:path w="748798" h="770369">
                <a:moveTo>
                  <a:pt x="0" y="0"/>
                </a:moveTo>
                <a:lnTo>
                  <a:pt x="748798" y="0"/>
                </a:lnTo>
                <a:lnTo>
                  <a:pt x="748798" y="770368"/>
                </a:lnTo>
                <a:lnTo>
                  <a:pt x="0" y="770368"/>
                </a:lnTo>
                <a:lnTo>
                  <a:pt x="0" y="0"/>
                </a:lnTo>
                <a:close/>
              </a:path>
            </a:pathLst>
          </a:custGeom>
          <a:blipFill>
            <a:blip r:embed="rId4"/>
            <a:stretch>
              <a:fillRect/>
            </a:stretch>
          </a:blipFill>
        </p:spPr>
        <p:txBody>
          <a:bodyPr/>
          <a:lstStyle/>
          <a:p>
            <a:endParaRPr lang="en-GB"/>
          </a:p>
        </p:txBody>
      </p:sp>
      <p:sp>
        <p:nvSpPr>
          <p:cNvPr id="14" name="Freeform 14"/>
          <p:cNvSpPr/>
          <p:nvPr/>
        </p:nvSpPr>
        <p:spPr>
          <a:xfrm>
            <a:off x="-708439" y="86949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6"/>
            <a:stretch>
              <a:fillRect/>
            </a:stretch>
          </a:blipFill>
        </p:spPr>
        <p:txBody>
          <a:bodyPr/>
          <a:lstStyle/>
          <a:p>
            <a:endParaRPr lang="en-GB"/>
          </a:p>
        </p:txBody>
      </p:sp>
      <p:sp>
        <p:nvSpPr>
          <p:cNvPr id="15" name="TextBox 15"/>
          <p:cNvSpPr txBox="1"/>
          <p:nvPr/>
        </p:nvSpPr>
        <p:spPr>
          <a:xfrm>
            <a:off x="1113854" y="2472019"/>
            <a:ext cx="9266838" cy="5548909"/>
          </a:xfrm>
          <a:prstGeom prst="rect">
            <a:avLst/>
          </a:prstGeom>
        </p:spPr>
        <p:txBody>
          <a:bodyPr lIns="0" tIns="0" rIns="0" bIns="0" rtlCol="0" anchor="t">
            <a:spAutoFit/>
          </a:bodyPr>
          <a:lstStyle/>
          <a:p>
            <a:pPr algn="just">
              <a:lnSpc>
                <a:spcPts val="4899"/>
              </a:lnSpc>
            </a:pPr>
            <a:r>
              <a:rPr lang="en-US" sz="3499">
                <a:solidFill>
                  <a:srgbClr val="231F20"/>
                </a:solidFill>
                <a:latin typeface="#9Slide06 Thillends"/>
              </a:rPr>
              <a:t>    Hồi đó, tiểu thuyết “Giông tố” được đăng theo từng kỳ trên Hà Nội Báo, nhưng cứ gần đến hạn nộp, Vũ Trọng Phụng lại chẳng nhớ lần trước viết đến đâu. Ông ngồi ì ra hút thuốc lào xong lâu lâu lại hỏi loạn lên có ai biết tiểu thuyết ''Giông tố" lần trước viết đến đâu rồi không nhưng lại chẳng ai nhớ. Cuối cùng Vũ Trọng Phụng phải tìm báo đọc xem mình đã viết đến câu gì để viết tiếp. Vũ Bằng miêu tả Vũ Trọng Phụng những ngày này mắt hiếng hẳn đi, lưỡi thì lè ra như lưỡi thằn lằn, có khi vừa viết vừa chửi thề.</a:t>
            </a:r>
          </a:p>
        </p:txBody>
      </p:sp>
      <p:sp>
        <p:nvSpPr>
          <p:cNvPr id="16" name="Freeform 16"/>
          <p:cNvSpPr/>
          <p:nvPr/>
        </p:nvSpPr>
        <p:spPr>
          <a:xfrm rot="1652683">
            <a:off x="416771" y="2416908"/>
            <a:ext cx="804777" cy="573404"/>
          </a:xfrm>
          <a:custGeom>
            <a:avLst/>
            <a:gdLst/>
            <a:ahLst/>
            <a:cxnLst/>
            <a:rect l="l" t="t" r="r" b="b"/>
            <a:pathLst>
              <a:path w="804777" h="573404">
                <a:moveTo>
                  <a:pt x="0" y="0"/>
                </a:moveTo>
                <a:lnTo>
                  <a:pt x="804777" y="0"/>
                </a:lnTo>
                <a:lnTo>
                  <a:pt x="804777" y="573404"/>
                </a:lnTo>
                <a:lnTo>
                  <a:pt x="0" y="573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7" name="Freeform 17"/>
          <p:cNvSpPr/>
          <p:nvPr/>
        </p:nvSpPr>
        <p:spPr>
          <a:xfrm>
            <a:off x="10380692" y="7795576"/>
            <a:ext cx="1260136" cy="899422"/>
          </a:xfrm>
          <a:custGeom>
            <a:avLst/>
            <a:gdLst/>
            <a:ahLst/>
            <a:cxnLst/>
            <a:rect l="l" t="t" r="r" b="b"/>
            <a:pathLst>
              <a:path w="1260136" h="899422">
                <a:moveTo>
                  <a:pt x="0" y="0"/>
                </a:moveTo>
                <a:lnTo>
                  <a:pt x="1260136" y="0"/>
                </a:lnTo>
                <a:lnTo>
                  <a:pt x="1260136" y="899422"/>
                </a:lnTo>
                <a:lnTo>
                  <a:pt x="0" y="89942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8" name="Freeform 18"/>
          <p:cNvSpPr/>
          <p:nvPr/>
        </p:nvSpPr>
        <p:spPr>
          <a:xfrm>
            <a:off x="11134885" y="643516"/>
            <a:ext cx="8150116" cy="11249833"/>
          </a:xfrm>
          <a:custGeom>
            <a:avLst/>
            <a:gdLst/>
            <a:ahLst/>
            <a:cxnLst/>
            <a:rect l="l" t="t" r="r" b="b"/>
            <a:pathLst>
              <a:path w="8150116" h="11249833">
                <a:moveTo>
                  <a:pt x="0" y="0"/>
                </a:moveTo>
                <a:lnTo>
                  <a:pt x="8150116" y="0"/>
                </a:lnTo>
                <a:lnTo>
                  <a:pt x="8150116" y="11249832"/>
                </a:lnTo>
                <a:lnTo>
                  <a:pt x="0" y="11249832"/>
                </a:lnTo>
                <a:lnTo>
                  <a:pt x="0" y="0"/>
                </a:lnTo>
                <a:close/>
              </a:path>
            </a:pathLst>
          </a:custGeom>
          <a:blipFill>
            <a:blip r:embed="rId11"/>
            <a:stretch>
              <a:fillRect/>
            </a:stretch>
          </a:blipFill>
        </p:spPr>
        <p:txBody>
          <a:bodyPr/>
          <a:lstStyle/>
          <a:p>
            <a:endParaRPr lang="en-GB"/>
          </a:p>
        </p:txBody>
      </p:sp>
      <p:sp>
        <p:nvSpPr>
          <p:cNvPr id="19" name="Freeform 19"/>
          <p:cNvSpPr/>
          <p:nvPr/>
        </p:nvSpPr>
        <p:spPr>
          <a:xfrm rot="-1749476">
            <a:off x="9948882" y="7015667"/>
            <a:ext cx="3383893" cy="4681505"/>
          </a:xfrm>
          <a:custGeom>
            <a:avLst/>
            <a:gdLst/>
            <a:ahLst/>
            <a:cxnLst/>
            <a:rect l="l" t="t" r="r" b="b"/>
            <a:pathLst>
              <a:path w="3383893" h="4681505">
                <a:moveTo>
                  <a:pt x="0" y="0"/>
                </a:moveTo>
                <a:lnTo>
                  <a:pt x="3383893" y="0"/>
                </a:lnTo>
                <a:lnTo>
                  <a:pt x="3383893" y="4681505"/>
                </a:lnTo>
                <a:lnTo>
                  <a:pt x="0" y="4681505"/>
                </a:lnTo>
                <a:lnTo>
                  <a:pt x="0" y="0"/>
                </a:lnTo>
                <a:close/>
              </a:path>
            </a:pathLst>
          </a:custGeom>
          <a:blipFill>
            <a:blip r:embed="rId12"/>
            <a:stretch>
              <a:fillRect l="-18852" r="-19494"/>
            </a:stretch>
          </a:blipFill>
        </p:spPr>
        <p:txBody>
          <a:bodyPr/>
          <a:lstStyle/>
          <a:p>
            <a:endParaRPr lang="en-GB"/>
          </a:p>
        </p:txBody>
      </p:sp>
      <p:sp>
        <p:nvSpPr>
          <p:cNvPr id="20" name="TextBox 20"/>
          <p:cNvSpPr txBox="1"/>
          <p:nvPr/>
        </p:nvSpPr>
        <p:spPr>
          <a:xfrm>
            <a:off x="3998404" y="479281"/>
            <a:ext cx="10875812" cy="1784043"/>
          </a:xfrm>
          <a:prstGeom prst="rect">
            <a:avLst/>
          </a:prstGeom>
        </p:spPr>
        <p:txBody>
          <a:bodyPr lIns="0" tIns="0" rIns="0" bIns="0" rtlCol="0" anchor="t">
            <a:spAutoFit/>
          </a:bodyPr>
          <a:lstStyle/>
          <a:p>
            <a:pPr algn="ctr">
              <a:lnSpc>
                <a:spcPts val="14239"/>
              </a:lnSpc>
            </a:pPr>
            <a:r>
              <a:rPr lang="en-US" sz="10170">
                <a:solidFill>
                  <a:srgbClr val="231F20"/>
                </a:solidFill>
                <a:latin typeface="#9Slide05 VL Fadilla"/>
              </a:rPr>
              <a:t>Vũ Trọng Phụng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353" b="-6353"/>
            </a:stretch>
          </a:blipFill>
        </p:spPr>
        <p:txBody>
          <a:bodyPr/>
          <a:lstStyle/>
          <a:p>
            <a:endParaRPr lang="en-GB"/>
          </a:p>
        </p:txBody>
      </p:sp>
      <p:sp>
        <p:nvSpPr>
          <p:cNvPr id="3" name="Freeform 3"/>
          <p:cNvSpPr/>
          <p:nvPr/>
        </p:nvSpPr>
        <p:spPr>
          <a:xfrm rot="10491015" flipH="1">
            <a:off x="-1144889"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5"/>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5"/>
            <a:stretch>
              <a:fillRect t="-96674"/>
            </a:stretch>
          </a:blipFill>
        </p:spPr>
        <p:txBody>
          <a:bodyPr/>
          <a:lstStyle/>
          <a:p>
            <a:endParaRPr lang="en-GB"/>
          </a:p>
        </p:txBody>
      </p:sp>
      <p:grpSp>
        <p:nvGrpSpPr>
          <p:cNvPr id="8" name="Group 8"/>
          <p:cNvGrpSpPr/>
          <p:nvPr/>
        </p:nvGrpSpPr>
        <p:grpSpPr>
          <a:xfrm>
            <a:off x="0" y="2101512"/>
            <a:ext cx="18288000" cy="6732253"/>
            <a:chOff x="0" y="0"/>
            <a:chExt cx="7301857" cy="2687990"/>
          </a:xfrm>
        </p:grpSpPr>
        <p:sp>
          <p:nvSpPr>
            <p:cNvPr id="9" name="Freeform 9"/>
            <p:cNvSpPr/>
            <p:nvPr/>
          </p:nvSpPr>
          <p:spPr>
            <a:xfrm>
              <a:off x="0" y="0"/>
              <a:ext cx="7301857" cy="2687990"/>
            </a:xfrm>
            <a:custGeom>
              <a:avLst/>
              <a:gdLst/>
              <a:ahLst/>
              <a:cxnLst/>
              <a:rect l="l" t="t" r="r" b="b"/>
              <a:pathLst>
                <a:path w="7301857" h="2687990">
                  <a:moveTo>
                    <a:pt x="5927" y="0"/>
                  </a:moveTo>
                  <a:lnTo>
                    <a:pt x="7295931" y="0"/>
                  </a:lnTo>
                  <a:cubicBezTo>
                    <a:pt x="7297503" y="0"/>
                    <a:pt x="7299010" y="624"/>
                    <a:pt x="7300122" y="1736"/>
                  </a:cubicBezTo>
                  <a:cubicBezTo>
                    <a:pt x="7301233" y="2847"/>
                    <a:pt x="7301857" y="4355"/>
                    <a:pt x="7301857" y="5927"/>
                  </a:cubicBezTo>
                  <a:lnTo>
                    <a:pt x="7301857" y="2682063"/>
                  </a:lnTo>
                  <a:cubicBezTo>
                    <a:pt x="7301857" y="2685336"/>
                    <a:pt x="7299204" y="2687990"/>
                    <a:pt x="7295931" y="2687990"/>
                  </a:cubicBezTo>
                  <a:lnTo>
                    <a:pt x="5927" y="2687990"/>
                  </a:lnTo>
                  <a:cubicBezTo>
                    <a:pt x="2653" y="2687990"/>
                    <a:pt x="0" y="2685336"/>
                    <a:pt x="0" y="2682063"/>
                  </a:cubicBezTo>
                  <a:lnTo>
                    <a:pt x="0" y="5927"/>
                  </a:lnTo>
                  <a:cubicBezTo>
                    <a:pt x="0" y="2653"/>
                    <a:pt x="2653" y="0"/>
                    <a:pt x="5927" y="0"/>
                  </a:cubicBezTo>
                  <a:close/>
                </a:path>
              </a:pathLst>
            </a:custGeom>
            <a:solidFill>
              <a:srgbClr val="FEFFFE"/>
            </a:solidFill>
          </p:spPr>
          <p:txBody>
            <a:bodyPr/>
            <a:lstStyle/>
            <a:p>
              <a:endParaRPr lang="en-GB"/>
            </a:p>
          </p:txBody>
        </p:sp>
        <p:sp>
          <p:nvSpPr>
            <p:cNvPr id="10" name="TextBox 10"/>
            <p:cNvSpPr txBox="1"/>
            <p:nvPr/>
          </p:nvSpPr>
          <p:spPr>
            <a:xfrm>
              <a:off x="0" y="-76200"/>
              <a:ext cx="7301857" cy="2764190"/>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2138450" y="8833765"/>
            <a:ext cx="1016041" cy="1045310"/>
          </a:xfrm>
          <a:custGeom>
            <a:avLst/>
            <a:gdLst/>
            <a:ahLst/>
            <a:cxnLst/>
            <a:rect l="l" t="t" r="r" b="b"/>
            <a:pathLst>
              <a:path w="1016041" h="1045310">
                <a:moveTo>
                  <a:pt x="0" y="0"/>
                </a:moveTo>
                <a:lnTo>
                  <a:pt x="1016041" y="0"/>
                </a:lnTo>
                <a:lnTo>
                  <a:pt x="1016041" y="1045310"/>
                </a:lnTo>
                <a:lnTo>
                  <a:pt x="0" y="1045310"/>
                </a:lnTo>
                <a:lnTo>
                  <a:pt x="0" y="0"/>
                </a:lnTo>
                <a:close/>
              </a:path>
            </a:pathLst>
          </a:custGeom>
          <a:blipFill>
            <a:blip r:embed="rId6"/>
            <a:stretch>
              <a:fillRect/>
            </a:stretch>
          </a:blipFill>
        </p:spPr>
        <p:txBody>
          <a:bodyPr/>
          <a:lstStyle/>
          <a:p>
            <a:endParaRPr lang="en-GB"/>
          </a:p>
        </p:txBody>
      </p:sp>
      <p:sp>
        <p:nvSpPr>
          <p:cNvPr id="12" name="Freeform 12"/>
          <p:cNvSpPr/>
          <p:nvPr/>
        </p:nvSpPr>
        <p:spPr>
          <a:xfrm rot="872636">
            <a:off x="-832785" y="7715739"/>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7"/>
            <a:stretch>
              <a:fillRect/>
            </a:stretch>
          </a:blipFill>
        </p:spPr>
        <p:txBody>
          <a:bodyPr/>
          <a:lstStyle/>
          <a:p>
            <a:endParaRPr lang="en-GB"/>
          </a:p>
        </p:txBody>
      </p:sp>
      <p:sp>
        <p:nvSpPr>
          <p:cNvPr id="13" name="Freeform 13"/>
          <p:cNvSpPr/>
          <p:nvPr/>
        </p:nvSpPr>
        <p:spPr>
          <a:xfrm rot="696389">
            <a:off x="15963603" y="25805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14" name="Freeform 14"/>
          <p:cNvSpPr/>
          <p:nvPr/>
        </p:nvSpPr>
        <p:spPr>
          <a:xfrm>
            <a:off x="17564100" y="643516"/>
            <a:ext cx="748798" cy="770369"/>
          </a:xfrm>
          <a:custGeom>
            <a:avLst/>
            <a:gdLst/>
            <a:ahLst/>
            <a:cxnLst/>
            <a:rect l="l" t="t" r="r" b="b"/>
            <a:pathLst>
              <a:path w="748798" h="770369">
                <a:moveTo>
                  <a:pt x="0" y="0"/>
                </a:moveTo>
                <a:lnTo>
                  <a:pt x="748798" y="0"/>
                </a:lnTo>
                <a:lnTo>
                  <a:pt x="748798" y="770368"/>
                </a:lnTo>
                <a:lnTo>
                  <a:pt x="0" y="770368"/>
                </a:lnTo>
                <a:lnTo>
                  <a:pt x="0" y="0"/>
                </a:lnTo>
                <a:close/>
              </a:path>
            </a:pathLst>
          </a:custGeom>
          <a:blipFill>
            <a:blip r:embed="rId6"/>
            <a:stretch>
              <a:fillRect/>
            </a:stretch>
          </a:blipFill>
        </p:spPr>
        <p:txBody>
          <a:bodyPr/>
          <a:lstStyle/>
          <a:p>
            <a:endParaRPr lang="en-GB"/>
          </a:p>
        </p:txBody>
      </p:sp>
      <p:sp>
        <p:nvSpPr>
          <p:cNvPr id="15" name="Freeform 15"/>
          <p:cNvSpPr/>
          <p:nvPr/>
        </p:nvSpPr>
        <p:spPr>
          <a:xfrm>
            <a:off x="-708439" y="86949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9"/>
            <a:stretch>
              <a:fillRect/>
            </a:stretch>
          </a:blipFill>
        </p:spPr>
        <p:txBody>
          <a:bodyPr/>
          <a:lstStyle/>
          <a:p>
            <a:endParaRPr lang="en-GB"/>
          </a:p>
        </p:txBody>
      </p:sp>
      <p:sp>
        <p:nvSpPr>
          <p:cNvPr id="16" name="TextBox 16"/>
          <p:cNvSpPr txBox="1"/>
          <p:nvPr/>
        </p:nvSpPr>
        <p:spPr>
          <a:xfrm>
            <a:off x="615537" y="2667598"/>
            <a:ext cx="16643763" cy="6027401"/>
          </a:xfrm>
          <a:prstGeom prst="rect">
            <a:avLst/>
          </a:prstGeom>
        </p:spPr>
        <p:txBody>
          <a:bodyPr lIns="0" tIns="0" rIns="0" bIns="0" rtlCol="0" anchor="t">
            <a:spAutoFit/>
          </a:bodyPr>
          <a:lstStyle/>
          <a:p>
            <a:pPr algn="just">
              <a:lnSpc>
                <a:spcPts val="7981"/>
              </a:lnSpc>
            </a:pPr>
            <a:r>
              <a:rPr lang="en-US" sz="5700">
                <a:solidFill>
                  <a:srgbClr val="231F20"/>
                </a:solidFill>
                <a:latin typeface="#9Slide06 Thillends"/>
              </a:rPr>
              <a:t>     Cuối tháng phải nộp bản thảo thì cả 2 đã nảy ra sáng kiến là đổi tác phẩm cho nhau viết. Nam Cao thì mạnh khoản tả nhân vật, nên những đoạn cần miêu tả nhân vật, Tô Hoài lại nhờ Nam Cao viết giùm. Ngược lại, Tô Hoài giỏi tả cảnh nên mỗi khi Nam Cao buồn chán không muốn viết thì Tô Hoài lại viết giúp với dàn ý không thể “chi tiết” hơn: sắp mưa, bờ ao có bụi tre, buổi chiều, mấy trang cũng được.</a:t>
            </a:r>
          </a:p>
        </p:txBody>
      </p:sp>
      <p:sp>
        <p:nvSpPr>
          <p:cNvPr id="17" name="Freeform 17"/>
          <p:cNvSpPr/>
          <p:nvPr/>
        </p:nvSpPr>
        <p:spPr>
          <a:xfrm rot="1652683">
            <a:off x="626311" y="2603621"/>
            <a:ext cx="804777" cy="573404"/>
          </a:xfrm>
          <a:custGeom>
            <a:avLst/>
            <a:gdLst/>
            <a:ahLst/>
            <a:cxnLst/>
            <a:rect l="l" t="t" r="r" b="b"/>
            <a:pathLst>
              <a:path w="804777" h="573404">
                <a:moveTo>
                  <a:pt x="0" y="0"/>
                </a:moveTo>
                <a:lnTo>
                  <a:pt x="804778" y="0"/>
                </a:lnTo>
                <a:lnTo>
                  <a:pt x="804778" y="573404"/>
                </a:lnTo>
                <a:lnTo>
                  <a:pt x="0" y="5734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Freeform 18"/>
          <p:cNvSpPr/>
          <p:nvPr/>
        </p:nvSpPr>
        <p:spPr>
          <a:xfrm>
            <a:off x="16781644" y="7623676"/>
            <a:ext cx="1260136" cy="899422"/>
          </a:xfrm>
          <a:custGeom>
            <a:avLst/>
            <a:gdLst/>
            <a:ahLst/>
            <a:cxnLst/>
            <a:rect l="l" t="t" r="r" b="b"/>
            <a:pathLst>
              <a:path w="1260136" h="899422">
                <a:moveTo>
                  <a:pt x="0" y="0"/>
                </a:moveTo>
                <a:lnTo>
                  <a:pt x="1260136" y="0"/>
                </a:lnTo>
                <a:lnTo>
                  <a:pt x="1260136" y="899422"/>
                </a:lnTo>
                <a:lnTo>
                  <a:pt x="0" y="8994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pic>
        <p:nvPicPr>
          <p:cNvPr id="19" name="Picture 19">
            <a:hlinkClick r:id="" action="ppaction://media"/>
          </p:cNvPr>
          <p:cNvPicPr>
            <a:picLocks noChangeAspect="1"/>
          </p:cNvPicPr>
          <p:nvPr>
            <a:videoFile r:link="rId1"/>
            <p:extLst>
              <p:ext uri="{DAA4B4D4-6D71-4841-9C94-3DE7FCFB9230}">
                <p14:media xmlns:p14="http://schemas.microsoft.com/office/powerpoint/2010/main" r:embed="rId2">
                  <p14:trim end="460"/>
                </p14:media>
              </p:ext>
            </p:extLst>
          </p:nvPr>
        </p:nvPicPr>
        <p:blipFill>
          <a:blip r:embed="rId14">
            <a:alphaModFix amt="90000"/>
          </a:blip>
          <a:srcRect/>
          <a:stretch>
            <a:fillRect/>
          </a:stretch>
        </p:blipFill>
        <p:spPr>
          <a:xfrm>
            <a:off x="7695781" y="445372"/>
            <a:ext cx="2896438" cy="1634624"/>
          </a:xfrm>
          <a:prstGeom prst="rect">
            <a:avLst/>
          </a:prstGeom>
        </p:spPr>
      </p:pic>
      <p:sp>
        <p:nvSpPr>
          <p:cNvPr id="20" name="Freeform 20"/>
          <p:cNvSpPr/>
          <p:nvPr/>
        </p:nvSpPr>
        <p:spPr>
          <a:xfrm>
            <a:off x="6665209" y="884129"/>
            <a:ext cx="729478" cy="1195866"/>
          </a:xfrm>
          <a:custGeom>
            <a:avLst/>
            <a:gdLst/>
            <a:ahLst/>
            <a:cxnLst/>
            <a:rect l="l" t="t" r="r" b="b"/>
            <a:pathLst>
              <a:path w="729478" h="1195866">
                <a:moveTo>
                  <a:pt x="0" y="0"/>
                </a:moveTo>
                <a:lnTo>
                  <a:pt x="729478" y="0"/>
                </a:lnTo>
                <a:lnTo>
                  <a:pt x="729478" y="1195867"/>
                </a:lnTo>
                <a:lnTo>
                  <a:pt x="0" y="119586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
        <p:nvSpPr>
          <p:cNvPr id="21" name="Freeform 21"/>
          <p:cNvSpPr/>
          <p:nvPr/>
        </p:nvSpPr>
        <p:spPr>
          <a:xfrm>
            <a:off x="10829689" y="884129"/>
            <a:ext cx="722222" cy="1183970"/>
          </a:xfrm>
          <a:custGeom>
            <a:avLst/>
            <a:gdLst/>
            <a:ahLst/>
            <a:cxnLst/>
            <a:rect l="l" t="t" r="r" b="b"/>
            <a:pathLst>
              <a:path w="722222" h="1183970">
                <a:moveTo>
                  <a:pt x="0" y="0"/>
                </a:moveTo>
                <a:lnTo>
                  <a:pt x="722222" y="0"/>
                </a:lnTo>
                <a:lnTo>
                  <a:pt x="722222" y="1183970"/>
                </a:lnTo>
                <a:lnTo>
                  <a:pt x="0" y="118397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100000">
                <p:cTn id="2" fill="hold" display="0">
                  <p:stCondLst>
                    <p:cond delay="indefinite"/>
                  </p:stCondLst>
                </p:cTn>
                <p:tgtEl>
                  <p:spTgt spid="1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sp>
        <p:nvSpPr>
          <p:cNvPr id="3" name="Freeform 3"/>
          <p:cNvSpPr/>
          <p:nvPr/>
        </p:nvSpPr>
        <p:spPr>
          <a:xfrm rot="10491015" flipH="1">
            <a:off x="-1144889"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5" name="Freeform 5"/>
          <p:cNvSpPr/>
          <p:nvPr/>
        </p:nvSpPr>
        <p:spPr>
          <a:xfrm rot="10182178" flipH="1">
            <a:off x="7687037" y="-1120408"/>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3"/>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grpSp>
        <p:nvGrpSpPr>
          <p:cNvPr id="8" name="Group 8"/>
          <p:cNvGrpSpPr/>
          <p:nvPr/>
        </p:nvGrpSpPr>
        <p:grpSpPr>
          <a:xfrm>
            <a:off x="329799" y="2308449"/>
            <a:ext cx="10559620" cy="5781348"/>
            <a:chOff x="0" y="0"/>
            <a:chExt cx="4216144" cy="2308321"/>
          </a:xfrm>
        </p:grpSpPr>
        <p:sp>
          <p:nvSpPr>
            <p:cNvPr id="9" name="Freeform 9"/>
            <p:cNvSpPr/>
            <p:nvPr/>
          </p:nvSpPr>
          <p:spPr>
            <a:xfrm>
              <a:off x="0" y="0"/>
              <a:ext cx="4216144" cy="2308321"/>
            </a:xfrm>
            <a:custGeom>
              <a:avLst/>
              <a:gdLst/>
              <a:ahLst/>
              <a:cxnLst/>
              <a:rect l="l" t="t" r="r" b="b"/>
              <a:pathLst>
                <a:path w="4216144" h="2308321">
                  <a:moveTo>
                    <a:pt x="10264" y="0"/>
                  </a:moveTo>
                  <a:lnTo>
                    <a:pt x="4205880" y="0"/>
                  </a:lnTo>
                  <a:cubicBezTo>
                    <a:pt x="4211548" y="0"/>
                    <a:pt x="4216144" y="4595"/>
                    <a:pt x="4216144" y="10264"/>
                  </a:cubicBezTo>
                  <a:lnTo>
                    <a:pt x="4216144" y="2298057"/>
                  </a:lnTo>
                  <a:cubicBezTo>
                    <a:pt x="4216144" y="2303726"/>
                    <a:pt x="4211548" y="2308321"/>
                    <a:pt x="4205880" y="2308321"/>
                  </a:cubicBezTo>
                  <a:lnTo>
                    <a:pt x="10264" y="2308321"/>
                  </a:lnTo>
                  <a:cubicBezTo>
                    <a:pt x="4595" y="2308321"/>
                    <a:pt x="0" y="2303726"/>
                    <a:pt x="0" y="2298057"/>
                  </a:cubicBezTo>
                  <a:lnTo>
                    <a:pt x="0" y="10264"/>
                  </a:lnTo>
                  <a:cubicBezTo>
                    <a:pt x="0" y="4595"/>
                    <a:pt x="4595" y="0"/>
                    <a:pt x="10264" y="0"/>
                  </a:cubicBezTo>
                  <a:close/>
                </a:path>
              </a:pathLst>
            </a:custGeom>
            <a:solidFill>
              <a:srgbClr val="FEFFFE"/>
            </a:solidFill>
          </p:spPr>
          <p:txBody>
            <a:bodyPr/>
            <a:lstStyle/>
            <a:p>
              <a:endParaRPr lang="en-GB"/>
            </a:p>
          </p:txBody>
        </p:sp>
        <p:sp>
          <p:nvSpPr>
            <p:cNvPr id="10" name="TextBox 10"/>
            <p:cNvSpPr txBox="1"/>
            <p:nvPr/>
          </p:nvSpPr>
          <p:spPr>
            <a:xfrm>
              <a:off x="0" y="-104775"/>
              <a:ext cx="4216144" cy="2413096"/>
            </a:xfrm>
            <a:prstGeom prst="rect">
              <a:avLst/>
            </a:prstGeom>
          </p:spPr>
          <p:txBody>
            <a:bodyPr lIns="50800" tIns="50800" rIns="50800" bIns="50800" rtlCol="0" anchor="ctr"/>
            <a:lstStyle/>
            <a:p>
              <a:pPr algn="ctr">
                <a:lnSpc>
                  <a:spcPts val="3219"/>
                </a:lnSpc>
              </a:pPr>
              <a:endParaRPr/>
            </a:p>
          </p:txBody>
        </p:sp>
      </p:grpSp>
      <p:sp>
        <p:nvSpPr>
          <p:cNvPr id="11" name="Freeform 11"/>
          <p:cNvSpPr/>
          <p:nvPr/>
        </p:nvSpPr>
        <p:spPr>
          <a:xfrm>
            <a:off x="2138450" y="8833765"/>
            <a:ext cx="1016041" cy="1045310"/>
          </a:xfrm>
          <a:custGeom>
            <a:avLst/>
            <a:gdLst/>
            <a:ahLst/>
            <a:cxnLst/>
            <a:rect l="l" t="t" r="r" b="b"/>
            <a:pathLst>
              <a:path w="1016041" h="1045310">
                <a:moveTo>
                  <a:pt x="0" y="0"/>
                </a:moveTo>
                <a:lnTo>
                  <a:pt x="1016041" y="0"/>
                </a:lnTo>
                <a:lnTo>
                  <a:pt x="1016041" y="1045310"/>
                </a:lnTo>
                <a:lnTo>
                  <a:pt x="0" y="1045310"/>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832785" y="7715739"/>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a:off x="17564100" y="643516"/>
            <a:ext cx="748798" cy="770369"/>
          </a:xfrm>
          <a:custGeom>
            <a:avLst/>
            <a:gdLst/>
            <a:ahLst/>
            <a:cxnLst/>
            <a:rect l="l" t="t" r="r" b="b"/>
            <a:pathLst>
              <a:path w="748798" h="770369">
                <a:moveTo>
                  <a:pt x="0" y="0"/>
                </a:moveTo>
                <a:lnTo>
                  <a:pt x="748798" y="0"/>
                </a:lnTo>
                <a:lnTo>
                  <a:pt x="748798" y="770368"/>
                </a:lnTo>
                <a:lnTo>
                  <a:pt x="0" y="770368"/>
                </a:lnTo>
                <a:lnTo>
                  <a:pt x="0" y="0"/>
                </a:lnTo>
                <a:close/>
              </a:path>
            </a:pathLst>
          </a:custGeom>
          <a:blipFill>
            <a:blip r:embed="rId4"/>
            <a:stretch>
              <a:fillRect/>
            </a:stretch>
          </a:blipFill>
        </p:spPr>
        <p:txBody>
          <a:bodyPr/>
          <a:lstStyle/>
          <a:p>
            <a:endParaRPr lang="en-GB"/>
          </a:p>
        </p:txBody>
      </p:sp>
      <p:sp>
        <p:nvSpPr>
          <p:cNvPr id="14" name="Freeform 14"/>
          <p:cNvSpPr/>
          <p:nvPr/>
        </p:nvSpPr>
        <p:spPr>
          <a:xfrm>
            <a:off x="-708439" y="86949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6"/>
            <a:stretch>
              <a:fillRect/>
            </a:stretch>
          </a:blipFill>
        </p:spPr>
        <p:txBody>
          <a:bodyPr/>
          <a:lstStyle/>
          <a:p>
            <a:endParaRPr lang="en-GB"/>
          </a:p>
        </p:txBody>
      </p:sp>
      <p:sp>
        <p:nvSpPr>
          <p:cNvPr id="15" name="Freeform 15"/>
          <p:cNvSpPr/>
          <p:nvPr/>
        </p:nvSpPr>
        <p:spPr>
          <a:xfrm rot="1652683">
            <a:off x="416771" y="2416908"/>
            <a:ext cx="804777" cy="573404"/>
          </a:xfrm>
          <a:custGeom>
            <a:avLst/>
            <a:gdLst/>
            <a:ahLst/>
            <a:cxnLst/>
            <a:rect l="l" t="t" r="r" b="b"/>
            <a:pathLst>
              <a:path w="804777" h="573404">
                <a:moveTo>
                  <a:pt x="0" y="0"/>
                </a:moveTo>
                <a:lnTo>
                  <a:pt x="804777" y="0"/>
                </a:lnTo>
                <a:lnTo>
                  <a:pt x="804777" y="573404"/>
                </a:lnTo>
                <a:lnTo>
                  <a:pt x="0" y="573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6" name="Freeform 16"/>
          <p:cNvSpPr/>
          <p:nvPr/>
        </p:nvSpPr>
        <p:spPr>
          <a:xfrm>
            <a:off x="6421645" y="6726611"/>
            <a:ext cx="1260136" cy="899422"/>
          </a:xfrm>
          <a:custGeom>
            <a:avLst/>
            <a:gdLst/>
            <a:ahLst/>
            <a:cxnLst/>
            <a:rect l="l" t="t" r="r" b="b"/>
            <a:pathLst>
              <a:path w="1260136" h="899422">
                <a:moveTo>
                  <a:pt x="0" y="0"/>
                </a:moveTo>
                <a:lnTo>
                  <a:pt x="1260136" y="0"/>
                </a:lnTo>
                <a:lnTo>
                  <a:pt x="1260136" y="899422"/>
                </a:lnTo>
                <a:lnTo>
                  <a:pt x="0" y="89942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7" name="Freeform 17"/>
          <p:cNvSpPr/>
          <p:nvPr/>
        </p:nvSpPr>
        <p:spPr>
          <a:xfrm rot="522808">
            <a:off x="9293768" y="528596"/>
            <a:ext cx="7811676" cy="10936346"/>
          </a:xfrm>
          <a:custGeom>
            <a:avLst/>
            <a:gdLst/>
            <a:ahLst/>
            <a:cxnLst/>
            <a:rect l="l" t="t" r="r" b="b"/>
            <a:pathLst>
              <a:path w="7811676" h="10936346">
                <a:moveTo>
                  <a:pt x="0" y="0"/>
                </a:moveTo>
                <a:lnTo>
                  <a:pt x="7811676" y="0"/>
                </a:lnTo>
                <a:lnTo>
                  <a:pt x="7811676" y="10936347"/>
                </a:lnTo>
                <a:lnTo>
                  <a:pt x="0" y="10936347"/>
                </a:lnTo>
                <a:lnTo>
                  <a:pt x="0" y="0"/>
                </a:lnTo>
                <a:close/>
              </a:path>
            </a:pathLst>
          </a:custGeom>
          <a:blipFill>
            <a:blip r:embed="rId11"/>
            <a:stretch>
              <a:fillRect/>
            </a:stretch>
          </a:blipFill>
        </p:spPr>
        <p:txBody>
          <a:bodyPr/>
          <a:lstStyle/>
          <a:p>
            <a:endParaRPr lang="en-GB"/>
          </a:p>
        </p:txBody>
      </p:sp>
      <p:sp>
        <p:nvSpPr>
          <p:cNvPr id="18" name="Freeform 18"/>
          <p:cNvSpPr/>
          <p:nvPr/>
        </p:nvSpPr>
        <p:spPr>
          <a:xfrm flipH="1">
            <a:off x="13523143" y="1803049"/>
            <a:ext cx="6833534" cy="9847123"/>
          </a:xfrm>
          <a:custGeom>
            <a:avLst/>
            <a:gdLst/>
            <a:ahLst/>
            <a:cxnLst/>
            <a:rect l="l" t="t" r="r" b="b"/>
            <a:pathLst>
              <a:path w="6833534" h="9847123">
                <a:moveTo>
                  <a:pt x="6833534" y="0"/>
                </a:moveTo>
                <a:lnTo>
                  <a:pt x="0" y="0"/>
                </a:lnTo>
                <a:lnTo>
                  <a:pt x="0" y="9847123"/>
                </a:lnTo>
                <a:lnTo>
                  <a:pt x="6833534" y="9847123"/>
                </a:lnTo>
                <a:lnTo>
                  <a:pt x="6833534" y="0"/>
                </a:lnTo>
                <a:close/>
              </a:path>
            </a:pathLst>
          </a:custGeom>
          <a:blipFill>
            <a:blip r:embed="rId12"/>
            <a:stretch>
              <a:fillRect/>
            </a:stretch>
          </a:blipFill>
        </p:spPr>
        <p:txBody>
          <a:bodyPr/>
          <a:lstStyle/>
          <a:p>
            <a:endParaRPr lang="en-GB"/>
          </a:p>
        </p:txBody>
      </p:sp>
      <p:sp>
        <p:nvSpPr>
          <p:cNvPr id="19" name="Freeform 19"/>
          <p:cNvSpPr/>
          <p:nvPr/>
        </p:nvSpPr>
        <p:spPr>
          <a:xfrm>
            <a:off x="7681781" y="8398941"/>
            <a:ext cx="2938066" cy="2960268"/>
          </a:xfrm>
          <a:custGeom>
            <a:avLst/>
            <a:gdLst/>
            <a:ahLst/>
            <a:cxnLst/>
            <a:rect l="l" t="t" r="r" b="b"/>
            <a:pathLst>
              <a:path w="2938066" h="2960268">
                <a:moveTo>
                  <a:pt x="0" y="0"/>
                </a:moveTo>
                <a:lnTo>
                  <a:pt x="2938065" y="0"/>
                </a:lnTo>
                <a:lnTo>
                  <a:pt x="2938065" y="2960268"/>
                </a:lnTo>
                <a:lnTo>
                  <a:pt x="0" y="2960268"/>
                </a:lnTo>
                <a:lnTo>
                  <a:pt x="0" y="0"/>
                </a:lnTo>
                <a:close/>
              </a:path>
            </a:pathLst>
          </a:custGeom>
          <a:blipFill>
            <a:blip r:embed="rId13"/>
            <a:stretch>
              <a:fillRect/>
            </a:stretch>
          </a:blipFill>
        </p:spPr>
        <p:txBody>
          <a:bodyPr/>
          <a:lstStyle/>
          <a:p>
            <a:endParaRPr lang="en-GB"/>
          </a:p>
        </p:txBody>
      </p:sp>
      <p:sp>
        <p:nvSpPr>
          <p:cNvPr id="20" name="TextBox 20"/>
          <p:cNvSpPr txBox="1"/>
          <p:nvPr/>
        </p:nvSpPr>
        <p:spPr>
          <a:xfrm>
            <a:off x="819159" y="2865443"/>
            <a:ext cx="9266838" cy="4310879"/>
          </a:xfrm>
          <a:prstGeom prst="rect">
            <a:avLst/>
          </a:prstGeom>
        </p:spPr>
        <p:txBody>
          <a:bodyPr lIns="0" tIns="0" rIns="0" bIns="0" rtlCol="0" anchor="t">
            <a:spAutoFit/>
          </a:bodyPr>
          <a:lstStyle/>
          <a:p>
            <a:pPr algn="just">
              <a:lnSpc>
                <a:spcPts val="4899"/>
              </a:lnSpc>
            </a:pPr>
            <a:r>
              <a:rPr lang="en-US" sz="3499">
                <a:solidFill>
                  <a:srgbClr val="231F20"/>
                </a:solidFill>
                <a:latin typeface="#9Slide06 Thillends"/>
              </a:rPr>
              <a:t> Cuối tháng phải nộp bản thảo thì cả 2 đã nảy ra sáng kiến là đổi tác phẩm cho nhau viết. Nam Cao thì mạnh khoản tả nhân vật, nên những đoạn cần miêu tả nhân vật, Tô Hoài lại nhờ Nam Cao viết giùm. Ngược lại, Tô Hoài giỏi tả cảnh nên mỗi khi Nam Cao buồn chán không muốn viết thì Tô Hoài lại viết giúp với dàn ý không thể “chi tiết” hơn: sắp mưa, bờ ao có bụi tre, buổi chiều, mấy trang cũng được.</a:t>
            </a:r>
          </a:p>
        </p:txBody>
      </p:sp>
      <p:sp>
        <p:nvSpPr>
          <p:cNvPr id="21" name="TextBox 21"/>
          <p:cNvSpPr txBox="1"/>
          <p:nvPr/>
        </p:nvSpPr>
        <p:spPr>
          <a:xfrm>
            <a:off x="3998404" y="479281"/>
            <a:ext cx="10875812" cy="1784043"/>
          </a:xfrm>
          <a:prstGeom prst="rect">
            <a:avLst/>
          </a:prstGeom>
        </p:spPr>
        <p:txBody>
          <a:bodyPr lIns="0" tIns="0" rIns="0" bIns="0" rtlCol="0" anchor="t">
            <a:spAutoFit/>
          </a:bodyPr>
          <a:lstStyle/>
          <a:p>
            <a:pPr algn="ctr">
              <a:lnSpc>
                <a:spcPts val="14239"/>
              </a:lnSpc>
            </a:pPr>
            <a:r>
              <a:rPr lang="en-US" sz="10170">
                <a:solidFill>
                  <a:srgbClr val="231F20"/>
                </a:solidFill>
                <a:latin typeface="#9Slide05 VL Fadilla"/>
              </a:rPr>
              <a:t>Tô Hoài, Nam Cao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353" b="-6353"/>
            </a:stretch>
          </a:blipFill>
        </p:spPr>
        <p:txBody>
          <a:bodyPr/>
          <a:lstStyle/>
          <a:p>
            <a:endParaRPr lang="en-GB"/>
          </a:p>
        </p:txBody>
      </p:sp>
      <p:sp>
        <p:nvSpPr>
          <p:cNvPr id="3" name="Freeform 3"/>
          <p:cNvSpPr/>
          <p:nvPr/>
        </p:nvSpPr>
        <p:spPr>
          <a:xfrm rot="10491015" flipH="1">
            <a:off x="-1144889"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4" name="Freeform 4"/>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5" name="Freeform 5"/>
          <p:cNvSpPr/>
          <p:nvPr/>
        </p:nvSpPr>
        <p:spPr>
          <a:xfrm rot="10182178" flipH="1">
            <a:off x="7793156" y="-735224"/>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5"/>
            <a:stretch>
              <a:fillRect t="-96674"/>
            </a:stretch>
          </a:blipFill>
        </p:spPr>
        <p:txBody>
          <a:bodyPr/>
          <a:lstStyle/>
          <a:p>
            <a:endParaRPr lang="en-GB"/>
          </a:p>
        </p:txBody>
      </p:sp>
      <p:sp>
        <p:nvSpPr>
          <p:cNvPr id="6" name="Freeform 6"/>
          <p:cNvSpPr/>
          <p:nvPr/>
        </p:nvSpPr>
        <p:spPr>
          <a:xfrm rot="-248081">
            <a:off x="-325706" y="7069841"/>
            <a:ext cx="12145959" cy="3527848"/>
          </a:xfrm>
          <a:custGeom>
            <a:avLst/>
            <a:gdLst/>
            <a:ahLst/>
            <a:cxnLst/>
            <a:rect l="l" t="t" r="r" b="b"/>
            <a:pathLst>
              <a:path w="12145959" h="3527848">
                <a:moveTo>
                  <a:pt x="0" y="0"/>
                </a:moveTo>
                <a:lnTo>
                  <a:pt x="12145958" y="0"/>
                </a:lnTo>
                <a:lnTo>
                  <a:pt x="12145958" y="3527848"/>
                </a:lnTo>
                <a:lnTo>
                  <a:pt x="0" y="3527848"/>
                </a:lnTo>
                <a:lnTo>
                  <a:pt x="0" y="0"/>
                </a:lnTo>
                <a:close/>
              </a:path>
            </a:pathLst>
          </a:custGeom>
          <a:blipFill>
            <a:blip r:embed="rId5"/>
            <a:stretch>
              <a:fillRect t="-96674"/>
            </a:stretch>
          </a:blipFill>
        </p:spPr>
        <p:txBody>
          <a:bodyPr/>
          <a:lstStyle/>
          <a:p>
            <a:endParaRPr lang="en-GB"/>
          </a:p>
        </p:txBody>
      </p:sp>
      <p:sp>
        <p:nvSpPr>
          <p:cNvPr id="7" name="Freeform 7"/>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5"/>
            <a:stretch>
              <a:fillRect t="-96674"/>
            </a:stretch>
          </a:blipFill>
        </p:spPr>
        <p:txBody>
          <a:bodyPr/>
          <a:lstStyle/>
          <a:p>
            <a:endParaRPr lang="en-GB"/>
          </a:p>
        </p:txBody>
      </p:sp>
      <p:grpSp>
        <p:nvGrpSpPr>
          <p:cNvPr id="8" name="Group 8"/>
          <p:cNvGrpSpPr/>
          <p:nvPr/>
        </p:nvGrpSpPr>
        <p:grpSpPr>
          <a:xfrm>
            <a:off x="0" y="2263325"/>
            <a:ext cx="18312898" cy="6732253"/>
            <a:chOff x="0" y="0"/>
            <a:chExt cx="7311799" cy="2687990"/>
          </a:xfrm>
        </p:grpSpPr>
        <p:sp>
          <p:nvSpPr>
            <p:cNvPr id="9" name="Freeform 9"/>
            <p:cNvSpPr/>
            <p:nvPr/>
          </p:nvSpPr>
          <p:spPr>
            <a:xfrm>
              <a:off x="0" y="0"/>
              <a:ext cx="7311799" cy="2687990"/>
            </a:xfrm>
            <a:custGeom>
              <a:avLst/>
              <a:gdLst/>
              <a:ahLst/>
              <a:cxnLst/>
              <a:rect l="l" t="t" r="r" b="b"/>
              <a:pathLst>
                <a:path w="7311799" h="2687990">
                  <a:moveTo>
                    <a:pt x="5919" y="0"/>
                  </a:moveTo>
                  <a:lnTo>
                    <a:pt x="7305880" y="0"/>
                  </a:lnTo>
                  <a:cubicBezTo>
                    <a:pt x="7309148" y="0"/>
                    <a:pt x="7311799" y="2650"/>
                    <a:pt x="7311799" y="5919"/>
                  </a:cubicBezTo>
                  <a:lnTo>
                    <a:pt x="7311799" y="2682071"/>
                  </a:lnTo>
                  <a:cubicBezTo>
                    <a:pt x="7311799" y="2685340"/>
                    <a:pt x="7309148" y="2687990"/>
                    <a:pt x="7305880" y="2687990"/>
                  </a:cubicBezTo>
                  <a:lnTo>
                    <a:pt x="5919" y="2687990"/>
                  </a:lnTo>
                  <a:cubicBezTo>
                    <a:pt x="2650" y="2687990"/>
                    <a:pt x="0" y="2685340"/>
                    <a:pt x="0" y="2682071"/>
                  </a:cubicBezTo>
                  <a:lnTo>
                    <a:pt x="0" y="5919"/>
                  </a:lnTo>
                  <a:cubicBezTo>
                    <a:pt x="0" y="2650"/>
                    <a:pt x="2650" y="0"/>
                    <a:pt x="5919" y="0"/>
                  </a:cubicBezTo>
                  <a:close/>
                </a:path>
              </a:pathLst>
            </a:custGeom>
            <a:solidFill>
              <a:srgbClr val="FEFFFE">
                <a:alpha val="90980"/>
              </a:srgbClr>
            </a:solidFill>
          </p:spPr>
          <p:txBody>
            <a:bodyPr/>
            <a:lstStyle/>
            <a:p>
              <a:endParaRPr lang="en-GB"/>
            </a:p>
          </p:txBody>
        </p:sp>
        <p:sp>
          <p:nvSpPr>
            <p:cNvPr id="10" name="TextBox 10"/>
            <p:cNvSpPr txBox="1"/>
            <p:nvPr/>
          </p:nvSpPr>
          <p:spPr>
            <a:xfrm>
              <a:off x="0" y="-76200"/>
              <a:ext cx="7311799" cy="2764190"/>
            </a:xfrm>
            <a:prstGeom prst="rect">
              <a:avLst/>
            </a:prstGeom>
          </p:spPr>
          <p:txBody>
            <a:bodyPr lIns="50800" tIns="50800" rIns="50800" bIns="50800" rtlCol="0" anchor="ctr"/>
            <a:lstStyle/>
            <a:p>
              <a:pPr algn="ctr">
                <a:lnSpc>
                  <a:spcPts val="2799"/>
                </a:lnSpc>
              </a:pPr>
              <a:endParaRPr/>
            </a:p>
          </p:txBody>
        </p:sp>
      </p:grpSp>
      <p:sp>
        <p:nvSpPr>
          <p:cNvPr id="11" name="Freeform 11"/>
          <p:cNvSpPr/>
          <p:nvPr/>
        </p:nvSpPr>
        <p:spPr>
          <a:xfrm>
            <a:off x="2138450" y="8833765"/>
            <a:ext cx="1016041" cy="1045310"/>
          </a:xfrm>
          <a:custGeom>
            <a:avLst/>
            <a:gdLst/>
            <a:ahLst/>
            <a:cxnLst/>
            <a:rect l="l" t="t" r="r" b="b"/>
            <a:pathLst>
              <a:path w="1016041" h="1045310">
                <a:moveTo>
                  <a:pt x="0" y="0"/>
                </a:moveTo>
                <a:lnTo>
                  <a:pt x="1016041" y="0"/>
                </a:lnTo>
                <a:lnTo>
                  <a:pt x="1016041" y="1045310"/>
                </a:lnTo>
                <a:lnTo>
                  <a:pt x="0" y="1045310"/>
                </a:lnTo>
                <a:lnTo>
                  <a:pt x="0" y="0"/>
                </a:lnTo>
                <a:close/>
              </a:path>
            </a:pathLst>
          </a:custGeom>
          <a:blipFill>
            <a:blip r:embed="rId6"/>
            <a:stretch>
              <a:fillRect/>
            </a:stretch>
          </a:blipFill>
        </p:spPr>
        <p:txBody>
          <a:bodyPr/>
          <a:lstStyle/>
          <a:p>
            <a:endParaRPr lang="en-GB"/>
          </a:p>
        </p:txBody>
      </p:sp>
      <p:sp>
        <p:nvSpPr>
          <p:cNvPr id="12" name="Freeform 12"/>
          <p:cNvSpPr/>
          <p:nvPr/>
        </p:nvSpPr>
        <p:spPr>
          <a:xfrm rot="872636">
            <a:off x="-832785" y="7715739"/>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7"/>
            <a:stretch>
              <a:fillRect/>
            </a:stretch>
          </a:blipFill>
        </p:spPr>
        <p:txBody>
          <a:bodyPr/>
          <a:lstStyle/>
          <a:p>
            <a:endParaRPr lang="en-GB"/>
          </a:p>
        </p:txBody>
      </p:sp>
      <p:sp>
        <p:nvSpPr>
          <p:cNvPr id="13" name="Freeform 13"/>
          <p:cNvSpPr/>
          <p:nvPr/>
        </p:nvSpPr>
        <p:spPr>
          <a:xfrm rot="696389">
            <a:off x="15963603" y="25805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8"/>
            <a:stretch>
              <a:fillRect/>
            </a:stretch>
          </a:blipFill>
        </p:spPr>
        <p:txBody>
          <a:bodyPr/>
          <a:lstStyle/>
          <a:p>
            <a:endParaRPr lang="en-GB"/>
          </a:p>
        </p:txBody>
      </p:sp>
      <p:sp>
        <p:nvSpPr>
          <p:cNvPr id="14" name="Freeform 14"/>
          <p:cNvSpPr/>
          <p:nvPr/>
        </p:nvSpPr>
        <p:spPr>
          <a:xfrm>
            <a:off x="17564100" y="643516"/>
            <a:ext cx="748798" cy="770369"/>
          </a:xfrm>
          <a:custGeom>
            <a:avLst/>
            <a:gdLst/>
            <a:ahLst/>
            <a:cxnLst/>
            <a:rect l="l" t="t" r="r" b="b"/>
            <a:pathLst>
              <a:path w="748798" h="770369">
                <a:moveTo>
                  <a:pt x="0" y="0"/>
                </a:moveTo>
                <a:lnTo>
                  <a:pt x="748798" y="0"/>
                </a:lnTo>
                <a:lnTo>
                  <a:pt x="748798" y="770368"/>
                </a:lnTo>
                <a:lnTo>
                  <a:pt x="0" y="770368"/>
                </a:lnTo>
                <a:lnTo>
                  <a:pt x="0" y="0"/>
                </a:lnTo>
                <a:close/>
              </a:path>
            </a:pathLst>
          </a:custGeom>
          <a:blipFill>
            <a:blip r:embed="rId6"/>
            <a:stretch>
              <a:fillRect/>
            </a:stretch>
          </a:blipFill>
        </p:spPr>
        <p:txBody>
          <a:bodyPr/>
          <a:lstStyle/>
          <a:p>
            <a:endParaRPr lang="en-GB"/>
          </a:p>
        </p:txBody>
      </p:sp>
      <p:sp>
        <p:nvSpPr>
          <p:cNvPr id="15" name="Freeform 15"/>
          <p:cNvSpPr/>
          <p:nvPr/>
        </p:nvSpPr>
        <p:spPr>
          <a:xfrm>
            <a:off x="-708439" y="86949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9"/>
            <a:stretch>
              <a:fillRect/>
            </a:stretch>
          </a:blipFill>
        </p:spPr>
        <p:txBody>
          <a:bodyPr/>
          <a:lstStyle/>
          <a:p>
            <a:endParaRPr lang="en-GB"/>
          </a:p>
        </p:txBody>
      </p:sp>
      <p:sp>
        <p:nvSpPr>
          <p:cNvPr id="16" name="TextBox 16"/>
          <p:cNvSpPr txBox="1"/>
          <p:nvPr/>
        </p:nvSpPr>
        <p:spPr>
          <a:xfrm>
            <a:off x="920337" y="3502058"/>
            <a:ext cx="16643763" cy="4164946"/>
          </a:xfrm>
          <a:prstGeom prst="rect">
            <a:avLst/>
          </a:prstGeom>
        </p:spPr>
        <p:txBody>
          <a:bodyPr lIns="0" tIns="0" rIns="0" bIns="0" rtlCol="0" anchor="t">
            <a:spAutoFit/>
          </a:bodyPr>
          <a:lstStyle/>
          <a:p>
            <a:pPr algn="just">
              <a:lnSpc>
                <a:spcPts val="8261"/>
              </a:lnSpc>
            </a:pPr>
            <a:r>
              <a:rPr lang="en-US" sz="5900">
                <a:solidFill>
                  <a:srgbClr val="231F20"/>
                </a:solidFill>
                <a:latin typeface="#9Slide06 Thillends"/>
              </a:rPr>
              <a:t>     Ông theo trường phái mặc kệ deadline, cái gì vui vẻ thì mình ưu tiên. Dù Tết nhất ngập việc nhưng Nguyễn Công Hoan vẫn ung dung, vừa viết tiểu thuyết cho tờ báo này vừa soạn truyện ngắn cho tờ báo kia, vừa vui tay chầu rìa tổ tôm vừa đánh bài tam cúc tí.</a:t>
            </a:r>
          </a:p>
        </p:txBody>
      </p:sp>
      <p:sp>
        <p:nvSpPr>
          <p:cNvPr id="17" name="Freeform 17"/>
          <p:cNvSpPr/>
          <p:nvPr/>
        </p:nvSpPr>
        <p:spPr>
          <a:xfrm rot="1652683">
            <a:off x="1115672" y="3122780"/>
            <a:ext cx="804777" cy="573404"/>
          </a:xfrm>
          <a:custGeom>
            <a:avLst/>
            <a:gdLst/>
            <a:ahLst/>
            <a:cxnLst/>
            <a:rect l="l" t="t" r="r" b="b"/>
            <a:pathLst>
              <a:path w="804777" h="573404">
                <a:moveTo>
                  <a:pt x="0" y="0"/>
                </a:moveTo>
                <a:lnTo>
                  <a:pt x="804777" y="0"/>
                </a:lnTo>
                <a:lnTo>
                  <a:pt x="804777" y="573403"/>
                </a:lnTo>
                <a:lnTo>
                  <a:pt x="0" y="5734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8" name="Freeform 18"/>
          <p:cNvSpPr/>
          <p:nvPr/>
        </p:nvSpPr>
        <p:spPr>
          <a:xfrm>
            <a:off x="15558819" y="6767582"/>
            <a:ext cx="1260136" cy="899422"/>
          </a:xfrm>
          <a:custGeom>
            <a:avLst/>
            <a:gdLst/>
            <a:ahLst/>
            <a:cxnLst/>
            <a:rect l="l" t="t" r="r" b="b"/>
            <a:pathLst>
              <a:path w="1260136" h="899422">
                <a:moveTo>
                  <a:pt x="0" y="0"/>
                </a:moveTo>
                <a:lnTo>
                  <a:pt x="1260136" y="0"/>
                </a:lnTo>
                <a:lnTo>
                  <a:pt x="1260136" y="899422"/>
                </a:lnTo>
                <a:lnTo>
                  <a:pt x="0" y="8994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pic>
        <p:nvPicPr>
          <p:cNvPr id="19" name="Picture 19">
            <a:hlinkClick r:id="" action="ppaction://media"/>
          </p:cNvPr>
          <p:cNvPicPr>
            <a:picLocks noChangeAspect="1"/>
          </p:cNvPicPr>
          <p:nvPr>
            <a:videoFile r:link="rId1"/>
            <p:extLst>
              <p:ext uri="{DAA4B4D4-6D71-4841-9C94-3DE7FCFB9230}">
                <p14:media xmlns:p14="http://schemas.microsoft.com/office/powerpoint/2010/main" r:embed="rId2">
                  <p14:trim end="460"/>
                </p14:media>
              </p:ext>
            </p:extLst>
          </p:nvPr>
        </p:nvPicPr>
        <p:blipFill>
          <a:blip r:embed="rId14">
            <a:alphaModFix amt="90000"/>
          </a:blip>
          <a:srcRect/>
          <a:stretch>
            <a:fillRect/>
          </a:stretch>
        </p:blipFill>
        <p:spPr>
          <a:xfrm>
            <a:off x="7695781" y="445372"/>
            <a:ext cx="2896438" cy="1634624"/>
          </a:xfrm>
          <a:prstGeom prst="rect">
            <a:avLst/>
          </a:prstGeom>
        </p:spPr>
      </p:pic>
      <p:sp>
        <p:nvSpPr>
          <p:cNvPr id="20" name="Freeform 20"/>
          <p:cNvSpPr/>
          <p:nvPr/>
        </p:nvSpPr>
        <p:spPr>
          <a:xfrm>
            <a:off x="6736671" y="1062112"/>
            <a:ext cx="610391" cy="1000641"/>
          </a:xfrm>
          <a:custGeom>
            <a:avLst/>
            <a:gdLst/>
            <a:ahLst/>
            <a:cxnLst/>
            <a:rect l="l" t="t" r="r" b="b"/>
            <a:pathLst>
              <a:path w="610391" h="1000641">
                <a:moveTo>
                  <a:pt x="0" y="0"/>
                </a:moveTo>
                <a:lnTo>
                  <a:pt x="610391" y="0"/>
                </a:lnTo>
                <a:lnTo>
                  <a:pt x="610391" y="1000641"/>
                </a:lnTo>
                <a:lnTo>
                  <a:pt x="0" y="10006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
        <p:nvSpPr>
          <p:cNvPr id="21" name="Freeform 21"/>
          <p:cNvSpPr/>
          <p:nvPr/>
        </p:nvSpPr>
        <p:spPr>
          <a:xfrm>
            <a:off x="10819498" y="1028700"/>
            <a:ext cx="630772" cy="1034053"/>
          </a:xfrm>
          <a:custGeom>
            <a:avLst/>
            <a:gdLst/>
            <a:ahLst/>
            <a:cxnLst/>
            <a:rect l="l" t="t" r="r" b="b"/>
            <a:pathLst>
              <a:path w="630772" h="1034053">
                <a:moveTo>
                  <a:pt x="0" y="0"/>
                </a:moveTo>
                <a:lnTo>
                  <a:pt x="630773" y="0"/>
                </a:lnTo>
                <a:lnTo>
                  <a:pt x="630773" y="1034053"/>
                </a:lnTo>
                <a:lnTo>
                  <a:pt x="0" y="103405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100000">
                <p:cTn id="2" fill="hold" display="0">
                  <p:stCondLst>
                    <p:cond delay="indefinite"/>
                  </p:stCondLst>
                </p:cTn>
                <p:tgtEl>
                  <p:spTgt spid="1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53" b="-6353"/>
            </a:stretch>
          </a:blipFill>
        </p:spPr>
        <p:txBody>
          <a:bodyPr/>
          <a:lstStyle/>
          <a:p>
            <a:endParaRPr lang="en-GB"/>
          </a:p>
        </p:txBody>
      </p:sp>
      <p:grpSp>
        <p:nvGrpSpPr>
          <p:cNvPr id="3" name="Group 3"/>
          <p:cNvGrpSpPr/>
          <p:nvPr/>
        </p:nvGrpSpPr>
        <p:grpSpPr>
          <a:xfrm>
            <a:off x="414349" y="-1853285"/>
            <a:ext cx="10687050" cy="1068705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799"/>
                </a:lnSpc>
              </a:pPr>
              <a:endParaRPr/>
            </a:p>
          </p:txBody>
        </p:sp>
      </p:grpSp>
      <p:sp>
        <p:nvSpPr>
          <p:cNvPr id="6" name="Freeform 6"/>
          <p:cNvSpPr/>
          <p:nvPr/>
        </p:nvSpPr>
        <p:spPr>
          <a:xfrm rot="10491015" flipH="1">
            <a:off x="-983083" y="-742501"/>
            <a:ext cx="12145959" cy="7133188"/>
          </a:xfrm>
          <a:custGeom>
            <a:avLst/>
            <a:gdLst/>
            <a:ahLst/>
            <a:cxnLst/>
            <a:rect l="l" t="t" r="r" b="b"/>
            <a:pathLst>
              <a:path w="12145959" h="7133188">
                <a:moveTo>
                  <a:pt x="12145959" y="0"/>
                </a:moveTo>
                <a:lnTo>
                  <a:pt x="0" y="0"/>
                </a:lnTo>
                <a:lnTo>
                  <a:pt x="0" y="7133188"/>
                </a:lnTo>
                <a:lnTo>
                  <a:pt x="12145959" y="7133188"/>
                </a:lnTo>
                <a:lnTo>
                  <a:pt x="12145959" y="0"/>
                </a:lnTo>
                <a:close/>
              </a:path>
            </a:pathLst>
          </a:custGeom>
          <a:blipFill>
            <a:blip r:embed="rId3"/>
            <a:stretch>
              <a:fillRect l="-1403" r="-1403"/>
            </a:stretch>
          </a:blipFill>
        </p:spPr>
        <p:txBody>
          <a:bodyPr/>
          <a:lstStyle/>
          <a:p>
            <a:endParaRPr lang="en-GB"/>
          </a:p>
        </p:txBody>
      </p:sp>
      <p:sp>
        <p:nvSpPr>
          <p:cNvPr id="7" name="Freeform 7"/>
          <p:cNvSpPr/>
          <p:nvPr/>
        </p:nvSpPr>
        <p:spPr>
          <a:xfrm rot="10182178" flipH="1">
            <a:off x="6213538" y="-2613095"/>
            <a:ext cx="12145959" cy="3527848"/>
          </a:xfrm>
          <a:custGeom>
            <a:avLst/>
            <a:gdLst/>
            <a:ahLst/>
            <a:cxnLst/>
            <a:rect l="l" t="t" r="r" b="b"/>
            <a:pathLst>
              <a:path w="12145959" h="3527848">
                <a:moveTo>
                  <a:pt x="12145959" y="0"/>
                </a:moveTo>
                <a:lnTo>
                  <a:pt x="0" y="0"/>
                </a:lnTo>
                <a:lnTo>
                  <a:pt x="0" y="3527848"/>
                </a:lnTo>
                <a:lnTo>
                  <a:pt x="12145959" y="3527848"/>
                </a:lnTo>
                <a:lnTo>
                  <a:pt x="12145959" y="0"/>
                </a:lnTo>
                <a:close/>
              </a:path>
            </a:pathLst>
          </a:custGeom>
          <a:blipFill>
            <a:blip r:embed="rId3"/>
            <a:stretch>
              <a:fillRect t="-96674"/>
            </a:stretch>
          </a:blipFill>
        </p:spPr>
        <p:txBody>
          <a:bodyPr/>
          <a:lstStyle/>
          <a:p>
            <a:endParaRPr lang="en-GB"/>
          </a:p>
        </p:txBody>
      </p:sp>
      <p:sp>
        <p:nvSpPr>
          <p:cNvPr id="8" name="Freeform 8"/>
          <p:cNvSpPr/>
          <p:nvPr/>
        </p:nvSpPr>
        <p:spPr>
          <a:xfrm rot="10182178" flipH="1">
            <a:off x="8306776" y="-1176248"/>
            <a:ext cx="12145959" cy="10461944"/>
          </a:xfrm>
          <a:custGeom>
            <a:avLst/>
            <a:gdLst/>
            <a:ahLst/>
            <a:cxnLst/>
            <a:rect l="l" t="t" r="r" b="b"/>
            <a:pathLst>
              <a:path w="12145959" h="10461944">
                <a:moveTo>
                  <a:pt x="12145959" y="0"/>
                </a:moveTo>
                <a:lnTo>
                  <a:pt x="0" y="0"/>
                </a:lnTo>
                <a:lnTo>
                  <a:pt x="0" y="10461944"/>
                </a:lnTo>
                <a:lnTo>
                  <a:pt x="12145959" y="10461944"/>
                </a:lnTo>
                <a:lnTo>
                  <a:pt x="12145959" y="0"/>
                </a:lnTo>
                <a:close/>
              </a:path>
            </a:pathLst>
          </a:custGeom>
          <a:blipFill>
            <a:blip r:embed="rId3"/>
            <a:stretch>
              <a:fillRect l="-25391" r="-25391"/>
            </a:stretch>
          </a:blipFill>
        </p:spPr>
        <p:txBody>
          <a:bodyPr/>
          <a:lstStyle/>
          <a:p>
            <a:endParaRPr lang="en-GB"/>
          </a:p>
        </p:txBody>
      </p:sp>
      <p:sp>
        <p:nvSpPr>
          <p:cNvPr id="9" name="Freeform 9"/>
          <p:cNvSpPr/>
          <p:nvPr/>
        </p:nvSpPr>
        <p:spPr>
          <a:xfrm rot="-248081">
            <a:off x="-2135694" y="5899362"/>
            <a:ext cx="12145959" cy="5223188"/>
          </a:xfrm>
          <a:custGeom>
            <a:avLst/>
            <a:gdLst/>
            <a:ahLst/>
            <a:cxnLst/>
            <a:rect l="l" t="t" r="r" b="b"/>
            <a:pathLst>
              <a:path w="12145959" h="5223188">
                <a:moveTo>
                  <a:pt x="0" y="0"/>
                </a:moveTo>
                <a:lnTo>
                  <a:pt x="12145959" y="0"/>
                </a:lnTo>
                <a:lnTo>
                  <a:pt x="12145959" y="5223188"/>
                </a:lnTo>
                <a:lnTo>
                  <a:pt x="0" y="5223188"/>
                </a:lnTo>
                <a:lnTo>
                  <a:pt x="0" y="0"/>
                </a:lnTo>
                <a:close/>
              </a:path>
            </a:pathLst>
          </a:custGeom>
          <a:blipFill>
            <a:blip r:embed="rId3"/>
            <a:stretch>
              <a:fillRect t="-32838"/>
            </a:stretch>
          </a:blipFill>
        </p:spPr>
        <p:txBody>
          <a:bodyPr/>
          <a:lstStyle/>
          <a:p>
            <a:endParaRPr lang="en-GB"/>
          </a:p>
        </p:txBody>
      </p:sp>
      <p:sp>
        <p:nvSpPr>
          <p:cNvPr id="10" name="Freeform 10"/>
          <p:cNvSpPr/>
          <p:nvPr/>
        </p:nvSpPr>
        <p:spPr>
          <a:xfrm rot="-248081">
            <a:off x="7793156" y="8523076"/>
            <a:ext cx="12145959" cy="3527848"/>
          </a:xfrm>
          <a:custGeom>
            <a:avLst/>
            <a:gdLst/>
            <a:ahLst/>
            <a:cxnLst/>
            <a:rect l="l" t="t" r="r" b="b"/>
            <a:pathLst>
              <a:path w="12145959" h="3527848">
                <a:moveTo>
                  <a:pt x="0" y="0"/>
                </a:moveTo>
                <a:lnTo>
                  <a:pt x="12145959" y="0"/>
                </a:lnTo>
                <a:lnTo>
                  <a:pt x="12145959" y="3527848"/>
                </a:lnTo>
                <a:lnTo>
                  <a:pt x="0" y="3527848"/>
                </a:lnTo>
                <a:lnTo>
                  <a:pt x="0" y="0"/>
                </a:lnTo>
                <a:close/>
              </a:path>
            </a:pathLst>
          </a:custGeom>
          <a:blipFill>
            <a:blip r:embed="rId3"/>
            <a:stretch>
              <a:fillRect t="-96674"/>
            </a:stretch>
          </a:blipFill>
        </p:spPr>
        <p:txBody>
          <a:bodyPr/>
          <a:lstStyle/>
          <a:p>
            <a:endParaRPr lang="en-GB"/>
          </a:p>
        </p:txBody>
      </p:sp>
      <p:sp>
        <p:nvSpPr>
          <p:cNvPr id="11" name="Freeform 11"/>
          <p:cNvSpPr/>
          <p:nvPr/>
        </p:nvSpPr>
        <p:spPr>
          <a:xfrm>
            <a:off x="2138450" y="8833765"/>
            <a:ext cx="1016041" cy="1045310"/>
          </a:xfrm>
          <a:custGeom>
            <a:avLst/>
            <a:gdLst/>
            <a:ahLst/>
            <a:cxnLst/>
            <a:rect l="l" t="t" r="r" b="b"/>
            <a:pathLst>
              <a:path w="1016041" h="1045310">
                <a:moveTo>
                  <a:pt x="0" y="0"/>
                </a:moveTo>
                <a:lnTo>
                  <a:pt x="1016041" y="0"/>
                </a:lnTo>
                <a:lnTo>
                  <a:pt x="1016041" y="1045310"/>
                </a:lnTo>
                <a:lnTo>
                  <a:pt x="0" y="1045310"/>
                </a:lnTo>
                <a:lnTo>
                  <a:pt x="0" y="0"/>
                </a:lnTo>
                <a:close/>
              </a:path>
            </a:pathLst>
          </a:custGeom>
          <a:blipFill>
            <a:blip r:embed="rId4"/>
            <a:stretch>
              <a:fillRect/>
            </a:stretch>
          </a:blipFill>
        </p:spPr>
        <p:txBody>
          <a:bodyPr/>
          <a:lstStyle/>
          <a:p>
            <a:endParaRPr lang="en-GB"/>
          </a:p>
        </p:txBody>
      </p:sp>
      <p:sp>
        <p:nvSpPr>
          <p:cNvPr id="12" name="Freeform 12"/>
          <p:cNvSpPr/>
          <p:nvPr/>
        </p:nvSpPr>
        <p:spPr>
          <a:xfrm rot="872636">
            <a:off x="-832785" y="7715739"/>
            <a:ext cx="1206027" cy="3705293"/>
          </a:xfrm>
          <a:custGeom>
            <a:avLst/>
            <a:gdLst/>
            <a:ahLst/>
            <a:cxnLst/>
            <a:rect l="l" t="t" r="r" b="b"/>
            <a:pathLst>
              <a:path w="1206027" h="3705293">
                <a:moveTo>
                  <a:pt x="0" y="0"/>
                </a:moveTo>
                <a:lnTo>
                  <a:pt x="1206026" y="0"/>
                </a:lnTo>
                <a:lnTo>
                  <a:pt x="1206026" y="3705293"/>
                </a:lnTo>
                <a:lnTo>
                  <a:pt x="0" y="3705293"/>
                </a:lnTo>
                <a:lnTo>
                  <a:pt x="0" y="0"/>
                </a:lnTo>
                <a:close/>
              </a:path>
            </a:pathLst>
          </a:custGeom>
          <a:blipFill>
            <a:blip r:embed="rId5"/>
            <a:stretch>
              <a:fillRect/>
            </a:stretch>
          </a:blipFill>
        </p:spPr>
        <p:txBody>
          <a:bodyPr/>
          <a:lstStyle/>
          <a:p>
            <a:endParaRPr lang="en-GB"/>
          </a:p>
        </p:txBody>
      </p:sp>
      <p:sp>
        <p:nvSpPr>
          <p:cNvPr id="13" name="Freeform 13"/>
          <p:cNvSpPr/>
          <p:nvPr/>
        </p:nvSpPr>
        <p:spPr>
          <a:xfrm>
            <a:off x="17564100" y="643516"/>
            <a:ext cx="748798" cy="770369"/>
          </a:xfrm>
          <a:custGeom>
            <a:avLst/>
            <a:gdLst/>
            <a:ahLst/>
            <a:cxnLst/>
            <a:rect l="l" t="t" r="r" b="b"/>
            <a:pathLst>
              <a:path w="748798" h="770369">
                <a:moveTo>
                  <a:pt x="0" y="0"/>
                </a:moveTo>
                <a:lnTo>
                  <a:pt x="748798" y="0"/>
                </a:lnTo>
                <a:lnTo>
                  <a:pt x="748798" y="770368"/>
                </a:lnTo>
                <a:lnTo>
                  <a:pt x="0" y="770368"/>
                </a:lnTo>
                <a:lnTo>
                  <a:pt x="0" y="0"/>
                </a:lnTo>
                <a:close/>
              </a:path>
            </a:pathLst>
          </a:custGeom>
          <a:blipFill>
            <a:blip r:embed="rId4"/>
            <a:stretch>
              <a:fillRect/>
            </a:stretch>
          </a:blipFill>
        </p:spPr>
        <p:txBody>
          <a:bodyPr/>
          <a:lstStyle/>
          <a:p>
            <a:endParaRPr lang="en-GB"/>
          </a:p>
        </p:txBody>
      </p:sp>
      <p:sp>
        <p:nvSpPr>
          <p:cNvPr id="14" name="Freeform 14"/>
          <p:cNvSpPr/>
          <p:nvPr/>
        </p:nvSpPr>
        <p:spPr>
          <a:xfrm>
            <a:off x="-708439" y="8694998"/>
            <a:ext cx="3055196" cy="1126604"/>
          </a:xfrm>
          <a:custGeom>
            <a:avLst/>
            <a:gdLst/>
            <a:ahLst/>
            <a:cxnLst/>
            <a:rect l="l" t="t" r="r" b="b"/>
            <a:pathLst>
              <a:path w="3055196" h="1126604">
                <a:moveTo>
                  <a:pt x="0" y="0"/>
                </a:moveTo>
                <a:lnTo>
                  <a:pt x="3055196" y="0"/>
                </a:lnTo>
                <a:lnTo>
                  <a:pt x="3055196" y="1126604"/>
                </a:lnTo>
                <a:lnTo>
                  <a:pt x="0" y="1126604"/>
                </a:lnTo>
                <a:lnTo>
                  <a:pt x="0" y="0"/>
                </a:lnTo>
                <a:close/>
              </a:path>
            </a:pathLst>
          </a:custGeom>
          <a:blipFill>
            <a:blip r:embed="rId6"/>
            <a:stretch>
              <a:fillRect/>
            </a:stretch>
          </a:blipFill>
        </p:spPr>
        <p:txBody>
          <a:bodyPr/>
          <a:lstStyle/>
          <a:p>
            <a:endParaRPr lang="en-GB"/>
          </a:p>
        </p:txBody>
      </p:sp>
      <p:sp>
        <p:nvSpPr>
          <p:cNvPr id="15" name="Freeform 15"/>
          <p:cNvSpPr/>
          <p:nvPr/>
        </p:nvSpPr>
        <p:spPr>
          <a:xfrm rot="1652683">
            <a:off x="1386536" y="3327737"/>
            <a:ext cx="804777" cy="573404"/>
          </a:xfrm>
          <a:custGeom>
            <a:avLst/>
            <a:gdLst/>
            <a:ahLst/>
            <a:cxnLst/>
            <a:rect l="l" t="t" r="r" b="b"/>
            <a:pathLst>
              <a:path w="804777" h="573404">
                <a:moveTo>
                  <a:pt x="0" y="0"/>
                </a:moveTo>
                <a:lnTo>
                  <a:pt x="804777" y="0"/>
                </a:lnTo>
                <a:lnTo>
                  <a:pt x="804777" y="573404"/>
                </a:lnTo>
                <a:lnTo>
                  <a:pt x="0" y="573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6" name="Freeform 16"/>
          <p:cNvSpPr/>
          <p:nvPr/>
        </p:nvSpPr>
        <p:spPr>
          <a:xfrm rot="678974">
            <a:off x="5263608" y="6344036"/>
            <a:ext cx="988532" cy="705565"/>
          </a:xfrm>
          <a:custGeom>
            <a:avLst/>
            <a:gdLst/>
            <a:ahLst/>
            <a:cxnLst/>
            <a:rect l="l" t="t" r="r" b="b"/>
            <a:pathLst>
              <a:path w="988532" h="705565">
                <a:moveTo>
                  <a:pt x="0" y="0"/>
                </a:moveTo>
                <a:lnTo>
                  <a:pt x="988532" y="0"/>
                </a:lnTo>
                <a:lnTo>
                  <a:pt x="988532" y="705565"/>
                </a:lnTo>
                <a:lnTo>
                  <a:pt x="0" y="7055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7" name="Freeform 17"/>
          <p:cNvSpPr/>
          <p:nvPr/>
        </p:nvSpPr>
        <p:spPr>
          <a:xfrm>
            <a:off x="11458496" y="1490366"/>
            <a:ext cx="7323216" cy="9154020"/>
          </a:xfrm>
          <a:custGeom>
            <a:avLst/>
            <a:gdLst/>
            <a:ahLst/>
            <a:cxnLst/>
            <a:rect l="l" t="t" r="r" b="b"/>
            <a:pathLst>
              <a:path w="7323216" h="9154020">
                <a:moveTo>
                  <a:pt x="0" y="0"/>
                </a:moveTo>
                <a:lnTo>
                  <a:pt x="7323216" y="0"/>
                </a:lnTo>
                <a:lnTo>
                  <a:pt x="7323216" y="9154019"/>
                </a:lnTo>
                <a:lnTo>
                  <a:pt x="0" y="9154019"/>
                </a:lnTo>
                <a:lnTo>
                  <a:pt x="0" y="0"/>
                </a:lnTo>
                <a:close/>
              </a:path>
            </a:pathLst>
          </a:custGeom>
          <a:blipFill>
            <a:blip r:embed="rId11"/>
            <a:stretch>
              <a:fillRect/>
            </a:stretch>
          </a:blipFill>
        </p:spPr>
        <p:txBody>
          <a:bodyPr/>
          <a:lstStyle/>
          <a:p>
            <a:endParaRPr lang="en-GB"/>
          </a:p>
        </p:txBody>
      </p:sp>
      <p:sp>
        <p:nvSpPr>
          <p:cNvPr id="18" name="Freeform 18"/>
          <p:cNvSpPr/>
          <p:nvPr/>
        </p:nvSpPr>
        <p:spPr>
          <a:xfrm rot="-1013472">
            <a:off x="8933130" y="6067375"/>
            <a:ext cx="3518789" cy="4992087"/>
          </a:xfrm>
          <a:custGeom>
            <a:avLst/>
            <a:gdLst/>
            <a:ahLst/>
            <a:cxnLst/>
            <a:rect l="l" t="t" r="r" b="b"/>
            <a:pathLst>
              <a:path w="3518789" h="4992087">
                <a:moveTo>
                  <a:pt x="0" y="0"/>
                </a:moveTo>
                <a:lnTo>
                  <a:pt x="3518789" y="0"/>
                </a:lnTo>
                <a:lnTo>
                  <a:pt x="3518789" y="4992087"/>
                </a:lnTo>
                <a:lnTo>
                  <a:pt x="0" y="4992087"/>
                </a:lnTo>
                <a:lnTo>
                  <a:pt x="0" y="0"/>
                </a:lnTo>
                <a:close/>
              </a:path>
            </a:pathLst>
          </a:custGeom>
          <a:blipFill>
            <a:blip r:embed="rId12"/>
            <a:stretch>
              <a:fillRect l="-30704" t="-4867" r="-25877" b="-5503"/>
            </a:stretch>
          </a:blipFill>
        </p:spPr>
        <p:txBody>
          <a:bodyPr/>
          <a:lstStyle/>
          <a:p>
            <a:endParaRPr lang="en-GB"/>
          </a:p>
        </p:txBody>
      </p:sp>
      <p:grpSp>
        <p:nvGrpSpPr>
          <p:cNvPr id="19" name="Group 19"/>
          <p:cNvGrpSpPr/>
          <p:nvPr/>
        </p:nvGrpSpPr>
        <p:grpSpPr>
          <a:xfrm>
            <a:off x="414349" y="-1652881"/>
            <a:ext cx="10687050" cy="1068705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1" name="TextBox 21"/>
            <p:cNvSpPr txBox="1"/>
            <p:nvPr/>
          </p:nvSpPr>
          <p:spPr>
            <a:xfrm>
              <a:off x="76200" y="0"/>
              <a:ext cx="660400" cy="736600"/>
            </a:xfrm>
            <a:prstGeom prst="rect">
              <a:avLst/>
            </a:prstGeom>
          </p:spPr>
          <p:txBody>
            <a:bodyPr lIns="50800" tIns="50800" rIns="50800" bIns="50800" rtlCol="0" anchor="ctr"/>
            <a:lstStyle/>
            <a:p>
              <a:pPr algn="ctr">
                <a:lnSpc>
                  <a:spcPts val="2799"/>
                </a:lnSpc>
              </a:pPr>
              <a:endParaRPr/>
            </a:p>
          </p:txBody>
        </p:sp>
      </p:grpSp>
      <p:sp>
        <p:nvSpPr>
          <p:cNvPr id="22" name="TextBox 22"/>
          <p:cNvSpPr txBox="1"/>
          <p:nvPr/>
        </p:nvSpPr>
        <p:spPr>
          <a:xfrm>
            <a:off x="1601037" y="2018031"/>
            <a:ext cx="8313673" cy="4678787"/>
          </a:xfrm>
          <a:prstGeom prst="rect">
            <a:avLst/>
          </a:prstGeom>
        </p:spPr>
        <p:txBody>
          <a:bodyPr lIns="0" tIns="0" rIns="0" bIns="0" rtlCol="0" anchor="t">
            <a:spAutoFit/>
          </a:bodyPr>
          <a:lstStyle/>
          <a:p>
            <a:pPr algn="just">
              <a:lnSpc>
                <a:spcPts val="6159"/>
              </a:lnSpc>
            </a:pPr>
            <a:r>
              <a:rPr lang="en-US" sz="4399">
                <a:solidFill>
                  <a:srgbClr val="724919"/>
                </a:solidFill>
                <a:latin typeface="#9Slide06 Thillends"/>
              </a:rPr>
              <a:t>   Ông theo trường phái mặc kệ deadline, cái gì vui vẻ thì mình ưu tiên. Dù Tết nhất ngập việc nhưng Nguyễn Công Hoan vẫn ung dung, vừa viết tiểu thuyết cho tờ báo này vừa soạn truyện ngắn cho tờ báo kia, vừa vui tay chầu rìa tổ tôm vừa đánh bài tam cúc tí.</a:t>
            </a:r>
          </a:p>
        </p:txBody>
      </p:sp>
      <p:sp>
        <p:nvSpPr>
          <p:cNvPr id="23" name="TextBox 23"/>
          <p:cNvSpPr txBox="1"/>
          <p:nvPr/>
        </p:nvSpPr>
        <p:spPr>
          <a:xfrm>
            <a:off x="414349" y="187852"/>
            <a:ext cx="10875812" cy="1784043"/>
          </a:xfrm>
          <a:prstGeom prst="rect">
            <a:avLst/>
          </a:prstGeom>
        </p:spPr>
        <p:txBody>
          <a:bodyPr lIns="0" tIns="0" rIns="0" bIns="0" rtlCol="0" anchor="t">
            <a:spAutoFit/>
          </a:bodyPr>
          <a:lstStyle/>
          <a:p>
            <a:pPr algn="ctr">
              <a:lnSpc>
                <a:spcPts val="14239"/>
              </a:lnSpc>
            </a:pPr>
            <a:r>
              <a:rPr lang="en-US" sz="10170">
                <a:solidFill>
                  <a:srgbClr val="44312B"/>
                </a:solidFill>
                <a:latin typeface="#9Slide05 VL Fadilla"/>
              </a:rPr>
              <a:t>Nguyễn Công Hoan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3215</Words>
  <Application>Microsoft Office PowerPoint</Application>
  <PresentationFormat>Custom</PresentationFormat>
  <Paragraphs>275</Paragraphs>
  <Slides>47</Slides>
  <Notes>0</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Arial</vt:lpstr>
      <vt:lpstr>Roboto Condensed Bold</vt:lpstr>
      <vt:lpstr>#9Slide06 Thillends</vt:lpstr>
      <vt:lpstr>#9Slide05 VL Fadilla</vt:lpstr>
      <vt:lpstr>#9Slide07 SVNNexa Rust Slab Bla</vt:lpstr>
      <vt:lpstr>#9Slide07 SVNUT Triumph Press</vt:lpstr>
      <vt:lpstr>#9Slide07 SFU Blackout</vt:lpstr>
      <vt:lpstr>Roboto Condensed Bold Italics</vt:lpstr>
      <vt:lpstr>Fraunces Bold</vt:lpstr>
      <vt:lpstr>#9Slide07 SVNRevolution</vt:lpstr>
      <vt:lpstr>#9Slide06 Hellvina Hand Script</vt:lpstr>
      <vt:lpstr>Calibri</vt:lpstr>
      <vt:lpstr>Roboto Condensed</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9CD_Doc1_Ve dep cua bai tho Canh khuya</dc:title>
  <dc:creator>Administrator</dc:creator>
  <cp:lastModifiedBy>Admin</cp:lastModifiedBy>
  <cp:revision>5</cp:revision>
  <dcterms:created xsi:type="dcterms:W3CDTF">2006-08-16T00:00:00Z</dcterms:created>
  <dcterms:modified xsi:type="dcterms:W3CDTF">2024-03-26T14:07:56Z</dcterms:modified>
  <dc:identifier>DAF53r6uyKQ</dc:identifier>
</cp:coreProperties>
</file>