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8288000" cy="10287000"/>
  <p:notesSz cx="6858000" cy="9144000"/>
  <p:embeddedFontLst>
    <p:embeddedFont>
      <p:font typeface="Fraunces Bold" panose="020B0604020202020204" charset="0"/>
      <p:regular r:id="rId34"/>
    </p:embeddedFont>
    <p:embeddedFont>
      <p:font typeface="Roboto Condensed Bold Italics" panose="020B0604020202020204" charset="0"/>
      <p:regular r:id="rId35"/>
    </p:embeddedFont>
    <p:embeddedFont>
      <p:font typeface="#9Slide06 SVNWendi" panose="020B0604020202020204" charset="0"/>
      <p:regular r:id="rId36"/>
    </p:embeddedFont>
    <p:embeddedFont>
      <p:font typeface="#9Slide05 VL Fadilla" panose="020B0604020202020204" charset="0"/>
      <p:regular r:id="rId37"/>
    </p:embeddedFont>
    <p:embeddedFont>
      <p:font typeface="Roboto Condensed Italics" panose="020B0604020202020204" charset="0"/>
      <p:regular r:id="rId38"/>
    </p:embeddedFont>
    <p:embeddedFont>
      <p:font typeface="Roboto Condensed Bold" panose="020B0604020202020204" charset="0"/>
      <p:regular r:id="rId39"/>
    </p:embeddedFont>
    <p:embeddedFont>
      <p:font typeface="#9Slide07 SFU Blackout" panose="020B0604020202020204" charset="0"/>
      <p:regular r:id="rId40"/>
    </p:embeddedFont>
    <p:embeddedFont>
      <p:font typeface="Calibri" panose="020F0502020204030204" pitchFamily="34" charset="0"/>
      <p:regular r:id="rId41"/>
      <p:bold r:id="rId42"/>
      <p:italic r:id="rId43"/>
      <p:boldItalic r:id="rId44"/>
    </p:embeddedFont>
    <p:embeddedFont>
      <p:font typeface="Roboto Condensed" panose="020B0604020202020204" charset="0"/>
      <p:regular r:id="rId45"/>
    </p:embeddedFont>
    <p:embeddedFont>
      <p:font typeface="#9Slide07 SVNUT Triumph Press" panose="00000500000000000000" charset="0"/>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3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2.svg"/><Relationship Id="rId5" Type="http://schemas.openxmlformats.org/officeDocument/2006/relationships/image" Target="../media/image9.png"/><Relationship Id="rId15" Type="http://schemas.openxmlformats.org/officeDocument/2006/relationships/image" Target="../media/image26.svg"/><Relationship Id="rId10"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17.sv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8.svg"/><Relationship Id="rId7"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5.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4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4.svg"/><Relationship Id="rId4" Type="http://schemas.openxmlformats.org/officeDocument/2006/relationships/image" Target="../media/image26.png"/><Relationship Id="rId9" Type="http://schemas.openxmlformats.org/officeDocument/2006/relationships/image" Target="../media/image48.sv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5.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3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0.sv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30.png"/><Relationship Id="rId10" Type="http://schemas.openxmlformats.org/officeDocument/2006/relationships/image" Target="../media/image56.svg"/><Relationship Id="rId4" Type="http://schemas.openxmlformats.org/officeDocument/2006/relationships/image" Target="../media/image9.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5.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50.svg"/><Relationship Id="rId7"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3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5.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39.svg"/></Relationships>
</file>

<file path=ppt/slides/_rels/slide2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3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5.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39.svg"/></Relationships>
</file>

<file path=ppt/slides/_rels/slide24.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39.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2.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66.sv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0.svg"/><Relationship Id="rId7" Type="http://schemas.openxmlformats.org/officeDocument/2006/relationships/image" Target="../media/image31.png"/><Relationship Id="rId12" Type="http://schemas.openxmlformats.org/officeDocument/2006/relationships/image" Target="../media/image7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39.png"/><Relationship Id="rId5" Type="http://schemas.openxmlformats.org/officeDocument/2006/relationships/image" Target="../media/image30.png"/><Relationship Id="rId10" Type="http://schemas.openxmlformats.org/officeDocument/2006/relationships/image" Target="../media/image56.svg"/><Relationship Id="rId4" Type="http://schemas.openxmlformats.org/officeDocument/2006/relationships/image" Target="../media/image9.png"/><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4.sv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4.sv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4.sv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5.sv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8.png"/><Relationship Id="rId10" Type="http://schemas.openxmlformats.org/officeDocument/2006/relationships/image" Target="../media/image28.svg"/><Relationship Id="rId4" Type="http://schemas.openxmlformats.org/officeDocument/2006/relationships/image" Target="../media/image8.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11.png"/><Relationship Id="rId12"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20.sv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2.svg"/><Relationship Id="rId5" Type="http://schemas.openxmlformats.org/officeDocument/2006/relationships/image" Target="../media/image9.png"/><Relationship Id="rId15" Type="http://schemas.openxmlformats.org/officeDocument/2006/relationships/image" Target="../media/image26.svg"/><Relationship Id="rId10"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17.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2.svg"/><Relationship Id="rId5" Type="http://schemas.openxmlformats.org/officeDocument/2006/relationships/image" Target="../media/image9.png"/><Relationship Id="rId15" Type="http://schemas.openxmlformats.org/officeDocument/2006/relationships/image" Target="../media/image26.svg"/><Relationship Id="rId10"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17.sv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2.svg"/><Relationship Id="rId5" Type="http://schemas.openxmlformats.org/officeDocument/2006/relationships/image" Target="../media/image9.png"/><Relationship Id="rId15" Type="http://schemas.openxmlformats.org/officeDocument/2006/relationships/image" Target="../media/image26.svg"/><Relationship Id="rId10"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17.sv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2.svg"/><Relationship Id="rId5" Type="http://schemas.openxmlformats.org/officeDocument/2006/relationships/image" Target="../media/image9.png"/><Relationship Id="rId15" Type="http://schemas.openxmlformats.org/officeDocument/2006/relationships/image" Target="../media/image26.svg"/><Relationship Id="rId10"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17.sv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434042" y="846343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2147049" y="-5105346"/>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1472986" y="354637"/>
            <a:ext cx="1386226" cy="1386226"/>
          </a:xfrm>
          <a:custGeom>
            <a:avLst/>
            <a:gdLst/>
            <a:ahLst/>
            <a:cxnLst/>
            <a:rect l="l" t="t" r="r" b="b"/>
            <a:pathLst>
              <a:path w="1386226" h="1386226">
                <a:moveTo>
                  <a:pt x="0" y="0"/>
                </a:moveTo>
                <a:lnTo>
                  <a:pt x="1386226" y="0"/>
                </a:lnTo>
                <a:lnTo>
                  <a:pt x="1386226" y="1386226"/>
                </a:lnTo>
                <a:lnTo>
                  <a:pt x="0" y="138622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5" name="Freeform 5"/>
          <p:cNvSpPr/>
          <p:nvPr/>
        </p:nvSpPr>
        <p:spPr>
          <a:xfrm>
            <a:off x="15628343" y="0"/>
            <a:ext cx="3261914" cy="41148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6" name="Freeform 6"/>
          <p:cNvSpPr/>
          <p:nvPr/>
        </p:nvSpPr>
        <p:spPr>
          <a:xfrm>
            <a:off x="14019832" y="7236379"/>
            <a:ext cx="6000151" cy="5407544"/>
          </a:xfrm>
          <a:custGeom>
            <a:avLst/>
            <a:gdLst/>
            <a:ahLst/>
            <a:cxnLst/>
            <a:rect l="l" t="t" r="r" b="b"/>
            <a:pathLst>
              <a:path w="6000151" h="5407544">
                <a:moveTo>
                  <a:pt x="0" y="0"/>
                </a:moveTo>
                <a:lnTo>
                  <a:pt x="6000151" y="0"/>
                </a:lnTo>
                <a:lnTo>
                  <a:pt x="6000151" y="5407544"/>
                </a:lnTo>
                <a:lnTo>
                  <a:pt x="0" y="54075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 name="Freeform 7"/>
          <p:cNvSpPr/>
          <p:nvPr/>
        </p:nvSpPr>
        <p:spPr>
          <a:xfrm>
            <a:off x="178867" y="5978091"/>
            <a:ext cx="5861225" cy="4970682"/>
          </a:xfrm>
          <a:custGeom>
            <a:avLst/>
            <a:gdLst/>
            <a:ahLst/>
            <a:cxnLst/>
            <a:rect l="l" t="t" r="r" b="b"/>
            <a:pathLst>
              <a:path w="5861225" h="4970682">
                <a:moveTo>
                  <a:pt x="0" y="0"/>
                </a:moveTo>
                <a:lnTo>
                  <a:pt x="5861224" y="0"/>
                </a:lnTo>
                <a:lnTo>
                  <a:pt x="5861224" y="4970682"/>
                </a:lnTo>
                <a:lnTo>
                  <a:pt x="0" y="4970682"/>
                </a:lnTo>
                <a:lnTo>
                  <a:pt x="0" y="0"/>
                </a:lnTo>
                <a:close/>
              </a:path>
            </a:pathLst>
          </a:custGeom>
          <a:blipFill>
            <a:blip r:embed="rId8"/>
            <a:stretch>
              <a:fillRect/>
            </a:stretch>
          </a:blipFill>
        </p:spPr>
        <p:txBody>
          <a:bodyPr/>
          <a:lstStyle/>
          <a:p>
            <a:endParaRPr lang="en-GB"/>
          </a:p>
        </p:txBody>
      </p:sp>
      <p:sp>
        <p:nvSpPr>
          <p:cNvPr id="8" name="Freeform 8"/>
          <p:cNvSpPr/>
          <p:nvPr/>
        </p:nvSpPr>
        <p:spPr>
          <a:xfrm>
            <a:off x="1184619" y="218857"/>
            <a:ext cx="1924860" cy="1657786"/>
          </a:xfrm>
          <a:custGeom>
            <a:avLst/>
            <a:gdLst/>
            <a:ahLst/>
            <a:cxnLst/>
            <a:rect l="l" t="t" r="r" b="b"/>
            <a:pathLst>
              <a:path w="1924860" h="1657786">
                <a:moveTo>
                  <a:pt x="0" y="0"/>
                </a:moveTo>
                <a:lnTo>
                  <a:pt x="1924860" y="0"/>
                </a:lnTo>
                <a:lnTo>
                  <a:pt x="1924860" y="1657786"/>
                </a:lnTo>
                <a:lnTo>
                  <a:pt x="0" y="1657786"/>
                </a:lnTo>
                <a:lnTo>
                  <a:pt x="0" y="0"/>
                </a:lnTo>
                <a:close/>
              </a:path>
            </a:pathLst>
          </a:custGeom>
          <a:blipFill>
            <a:blip r:embed="rId9"/>
            <a:stretch>
              <a:fillRect/>
            </a:stretch>
          </a:blipFill>
        </p:spPr>
        <p:txBody>
          <a:bodyPr/>
          <a:lstStyle/>
          <a:p>
            <a:endParaRPr lang="en-GB"/>
          </a:p>
        </p:txBody>
      </p:sp>
      <p:sp>
        <p:nvSpPr>
          <p:cNvPr id="9" name="TextBox 9"/>
          <p:cNvSpPr txBox="1"/>
          <p:nvPr/>
        </p:nvSpPr>
        <p:spPr>
          <a:xfrm>
            <a:off x="5341782" y="304582"/>
            <a:ext cx="9905495" cy="841839"/>
          </a:xfrm>
          <a:prstGeom prst="rect">
            <a:avLst/>
          </a:prstGeom>
        </p:spPr>
        <p:txBody>
          <a:bodyPr lIns="0" tIns="0" rIns="0" bIns="0" rtlCol="0" anchor="t">
            <a:spAutoFit/>
          </a:bodyPr>
          <a:lstStyle/>
          <a:p>
            <a:pPr marL="1316988" lvl="1" indent="-658494">
              <a:lnSpc>
                <a:spcPts val="6465"/>
              </a:lnSpc>
              <a:buFont typeface="Arial"/>
              <a:buChar char="•"/>
            </a:pPr>
            <a:r>
              <a:rPr lang="en-US" sz="6099">
                <a:solidFill>
                  <a:srgbClr val="9B6543"/>
                </a:solidFill>
                <a:latin typeface="Fraunces Bold"/>
              </a:rPr>
              <a:t>CHUẨN BỊ ĐỌC</a:t>
            </a:r>
          </a:p>
        </p:txBody>
      </p:sp>
      <p:grpSp>
        <p:nvGrpSpPr>
          <p:cNvPr id="10" name="Group 10"/>
          <p:cNvGrpSpPr/>
          <p:nvPr/>
        </p:nvGrpSpPr>
        <p:grpSpPr>
          <a:xfrm>
            <a:off x="2454442" y="1282201"/>
            <a:ext cx="10051868" cy="3266857"/>
            <a:chOff x="0" y="0"/>
            <a:chExt cx="13402490" cy="4355809"/>
          </a:xfrm>
        </p:grpSpPr>
        <p:sp>
          <p:nvSpPr>
            <p:cNvPr id="11" name="Freeform 11"/>
            <p:cNvSpPr/>
            <p:nvPr/>
          </p:nvSpPr>
          <p:spPr>
            <a:xfrm>
              <a:off x="0" y="0"/>
              <a:ext cx="13402490" cy="4355809"/>
            </a:xfrm>
            <a:custGeom>
              <a:avLst/>
              <a:gdLst/>
              <a:ahLst/>
              <a:cxnLst/>
              <a:rect l="l" t="t" r="r" b="b"/>
              <a:pathLst>
                <a:path w="13402490" h="4355809">
                  <a:moveTo>
                    <a:pt x="0" y="0"/>
                  </a:moveTo>
                  <a:lnTo>
                    <a:pt x="13402490" y="0"/>
                  </a:lnTo>
                  <a:lnTo>
                    <a:pt x="13402490" y="4355809"/>
                  </a:lnTo>
                  <a:lnTo>
                    <a:pt x="0" y="435580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2" name="TextBox 12"/>
            <p:cNvSpPr txBox="1"/>
            <p:nvPr/>
          </p:nvSpPr>
          <p:spPr>
            <a:xfrm>
              <a:off x="1295859" y="1508887"/>
              <a:ext cx="9960352" cy="1414235"/>
            </a:xfrm>
            <a:prstGeom prst="rect">
              <a:avLst/>
            </a:prstGeom>
          </p:spPr>
          <p:txBody>
            <a:bodyPr wrap="square" lIns="0" tIns="0" rIns="0" bIns="0" rtlCol="0" anchor="t">
              <a:spAutoFit/>
            </a:bodyPr>
            <a:lstStyle/>
            <a:p>
              <a:pPr algn="ctr">
                <a:lnSpc>
                  <a:spcPts val="7815"/>
                </a:lnSpc>
                <a:spcBef>
                  <a:spcPct val="0"/>
                </a:spcBef>
              </a:pPr>
              <a:r>
                <a:rPr lang="en-US" sz="7372">
                  <a:solidFill>
                    <a:srgbClr val="D77837"/>
                  </a:solidFill>
                  <a:latin typeface="#9Slide06 SVNWendi"/>
                </a:rPr>
                <a:t>TÁC PHẨM KINH ĐIỂN</a:t>
              </a:r>
            </a:p>
          </p:txBody>
        </p:sp>
        <p:sp>
          <p:nvSpPr>
            <p:cNvPr id="13" name="TextBox 13"/>
            <p:cNvSpPr txBox="1"/>
            <p:nvPr/>
          </p:nvSpPr>
          <p:spPr>
            <a:xfrm>
              <a:off x="4573655" y="2278682"/>
              <a:ext cx="7726327" cy="1602182"/>
            </a:xfrm>
            <a:prstGeom prst="rect">
              <a:avLst/>
            </a:prstGeom>
          </p:spPr>
          <p:txBody>
            <a:bodyPr lIns="0" tIns="0" rIns="0" bIns="0" rtlCol="0" anchor="t">
              <a:spAutoFit/>
            </a:bodyPr>
            <a:lstStyle/>
            <a:p>
              <a:pPr algn="ctr">
                <a:lnSpc>
                  <a:spcPts val="9962"/>
                </a:lnSpc>
              </a:pPr>
              <a:r>
                <a:rPr lang="en-US" sz="7115">
                  <a:solidFill>
                    <a:srgbClr val="C88B61"/>
                  </a:solidFill>
                  <a:latin typeface="#9Slide05 VL Fadilla"/>
                </a:rPr>
                <a:t>Đi cùng năm tháng</a:t>
              </a:r>
            </a:p>
          </p:txBody>
        </p:sp>
      </p:grpSp>
      <p:sp>
        <p:nvSpPr>
          <p:cNvPr id="14" name="Freeform 14"/>
          <p:cNvSpPr/>
          <p:nvPr/>
        </p:nvSpPr>
        <p:spPr>
          <a:xfrm>
            <a:off x="4590557" y="4456928"/>
            <a:ext cx="13697443" cy="7170121"/>
          </a:xfrm>
          <a:custGeom>
            <a:avLst/>
            <a:gdLst/>
            <a:ahLst/>
            <a:cxnLst/>
            <a:rect l="l" t="t" r="r" b="b"/>
            <a:pathLst>
              <a:path w="13697443" h="7170121">
                <a:moveTo>
                  <a:pt x="0" y="0"/>
                </a:moveTo>
                <a:lnTo>
                  <a:pt x="13697443" y="0"/>
                </a:lnTo>
                <a:lnTo>
                  <a:pt x="13697443" y="7170121"/>
                </a:lnTo>
                <a:lnTo>
                  <a:pt x="0" y="7170121"/>
                </a:lnTo>
                <a:lnTo>
                  <a:pt x="0" y="0"/>
                </a:lnTo>
                <a:close/>
              </a:path>
            </a:pathLst>
          </a:custGeom>
          <a:blipFill>
            <a:blip r:embed="rId12"/>
            <a:stretch>
              <a:fillRect/>
            </a:stretch>
          </a:blipFill>
        </p:spPr>
        <p:txBody>
          <a:bodyPr/>
          <a:lstStyle/>
          <a:p>
            <a:endParaRPr lang="en-GB"/>
          </a:p>
        </p:txBody>
      </p:sp>
      <p:sp>
        <p:nvSpPr>
          <p:cNvPr id="15" name="TextBox 15"/>
          <p:cNvSpPr txBox="1"/>
          <p:nvPr/>
        </p:nvSpPr>
        <p:spPr>
          <a:xfrm>
            <a:off x="5780264" y="5901891"/>
            <a:ext cx="11239643" cy="3498520"/>
          </a:xfrm>
          <a:prstGeom prst="rect">
            <a:avLst/>
          </a:prstGeom>
        </p:spPr>
        <p:txBody>
          <a:bodyPr lIns="0" tIns="0" rIns="0" bIns="0" rtlCol="0" anchor="t">
            <a:spAutoFit/>
          </a:bodyPr>
          <a:lstStyle/>
          <a:p>
            <a:pPr algn="ctr">
              <a:lnSpc>
                <a:spcPts val="5599"/>
              </a:lnSpc>
            </a:pPr>
            <a:r>
              <a:rPr lang="en-US" sz="3999">
                <a:solidFill>
                  <a:srgbClr val="000000"/>
                </a:solidFill>
                <a:latin typeface="Roboto Condensed"/>
              </a:rPr>
              <a:t>Em đã được đọc và tìm hiểu tác phẩm </a:t>
            </a:r>
            <a:r>
              <a:rPr lang="en-US" sz="3999">
                <a:solidFill>
                  <a:srgbClr val="000000"/>
                </a:solidFill>
                <a:latin typeface="Roboto Condensed Bold Italics"/>
              </a:rPr>
              <a:t>Lão Hạc </a:t>
            </a:r>
            <a:r>
              <a:rPr lang="en-US" sz="3999">
                <a:solidFill>
                  <a:srgbClr val="000000"/>
                </a:solidFill>
                <a:latin typeface="Roboto Condensed"/>
              </a:rPr>
              <a:t>– một trong những truyện ngắn xuất sắc của nhà văn Nam Cao ở Bài 6. Em hiểu thế nào là “chiều sâu” của truyện?</a:t>
            </a:r>
          </a:p>
          <a:p>
            <a:pPr algn="ctr">
              <a:lnSpc>
                <a:spcPts val="5599"/>
              </a:lnSpc>
            </a:pPr>
            <a:r>
              <a:rPr lang="en-US" sz="3999">
                <a:solidFill>
                  <a:srgbClr val="000000"/>
                </a:solidFill>
                <a:latin typeface="Roboto Condensed"/>
              </a:rPr>
              <a:t> Theo em, “chiều sâu” của truyện </a:t>
            </a:r>
            <a:r>
              <a:rPr lang="en-US" sz="3999">
                <a:solidFill>
                  <a:srgbClr val="000000"/>
                </a:solidFill>
                <a:latin typeface="Roboto Condensed Bold Italics"/>
              </a:rPr>
              <a:t>Lão Hạc</a:t>
            </a:r>
            <a:r>
              <a:rPr lang="en-US" sz="3999">
                <a:solidFill>
                  <a:srgbClr val="000000"/>
                </a:solidFill>
                <a:latin typeface="Roboto Condensed"/>
              </a:rPr>
              <a:t> là gì?</a:t>
            </a:r>
          </a:p>
          <a:p>
            <a:pPr algn="ctr">
              <a:lnSpc>
                <a:spcPts val="5599"/>
              </a:lnSpc>
            </a:pPr>
            <a:endParaRPr lang="en-US" sz="3999">
              <a:solidFill>
                <a:srgbClr val="000000"/>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529375" y="851564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16275453" y="-5313442"/>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15668905" y="538895"/>
            <a:ext cx="1251197" cy="1251197"/>
          </a:xfrm>
          <a:custGeom>
            <a:avLst/>
            <a:gdLst/>
            <a:ahLst/>
            <a:cxnLst/>
            <a:rect l="l" t="t" r="r" b="b"/>
            <a:pathLst>
              <a:path w="1251197" h="1251197">
                <a:moveTo>
                  <a:pt x="0" y="0"/>
                </a:moveTo>
                <a:lnTo>
                  <a:pt x="1251197" y="0"/>
                </a:lnTo>
                <a:lnTo>
                  <a:pt x="1251197" y="1251197"/>
                </a:lnTo>
                <a:lnTo>
                  <a:pt x="0" y="1251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15098886" y="3357461"/>
            <a:ext cx="5303458" cy="8451727"/>
          </a:xfrm>
          <a:custGeom>
            <a:avLst/>
            <a:gdLst/>
            <a:ahLst/>
            <a:cxnLst/>
            <a:rect l="l" t="t" r="r" b="b"/>
            <a:pathLst>
              <a:path w="5303458" h="8451727">
                <a:moveTo>
                  <a:pt x="0" y="0"/>
                </a:moveTo>
                <a:lnTo>
                  <a:pt x="5303459" y="0"/>
                </a:lnTo>
                <a:lnTo>
                  <a:pt x="5303459" y="8451727"/>
                </a:lnTo>
                <a:lnTo>
                  <a:pt x="0" y="8451727"/>
                </a:lnTo>
                <a:lnTo>
                  <a:pt x="0" y="0"/>
                </a:lnTo>
                <a:close/>
              </a:path>
            </a:pathLst>
          </a:custGeom>
          <a:blipFill>
            <a:blip r:embed="rId5"/>
            <a:stretch>
              <a:fillRect/>
            </a:stretch>
          </a:blipFill>
        </p:spPr>
        <p:txBody>
          <a:bodyPr/>
          <a:lstStyle/>
          <a:p>
            <a:endParaRPr lang="en-GB"/>
          </a:p>
        </p:txBody>
      </p:sp>
      <p:sp>
        <p:nvSpPr>
          <p:cNvPr id="6" name="Freeform 6"/>
          <p:cNvSpPr/>
          <p:nvPr/>
        </p:nvSpPr>
        <p:spPr>
          <a:xfrm>
            <a:off x="-427834" y="-867796"/>
            <a:ext cx="2963187" cy="2657889"/>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 name="Freeform 7"/>
          <p:cNvSpPr/>
          <p:nvPr/>
        </p:nvSpPr>
        <p:spPr>
          <a:xfrm>
            <a:off x="-427834" y="6985498"/>
            <a:ext cx="2686038" cy="4545603"/>
          </a:xfrm>
          <a:custGeom>
            <a:avLst/>
            <a:gdLst/>
            <a:ahLst/>
            <a:cxnLst/>
            <a:rect l="l" t="t" r="r" b="b"/>
            <a:pathLst>
              <a:path w="2686038" h="4545603">
                <a:moveTo>
                  <a:pt x="0" y="0"/>
                </a:moveTo>
                <a:lnTo>
                  <a:pt x="2686038" y="0"/>
                </a:lnTo>
                <a:lnTo>
                  <a:pt x="2686038" y="4545604"/>
                </a:lnTo>
                <a:lnTo>
                  <a:pt x="0" y="454560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8" name="Freeform 8"/>
          <p:cNvSpPr/>
          <p:nvPr/>
        </p:nvSpPr>
        <p:spPr>
          <a:xfrm>
            <a:off x="14126128" y="5951365"/>
            <a:ext cx="2818365" cy="4545749"/>
          </a:xfrm>
          <a:custGeom>
            <a:avLst/>
            <a:gdLst/>
            <a:ahLst/>
            <a:cxnLst/>
            <a:rect l="l" t="t" r="r" b="b"/>
            <a:pathLst>
              <a:path w="2818365" h="4545749">
                <a:moveTo>
                  <a:pt x="0" y="0"/>
                </a:moveTo>
                <a:lnTo>
                  <a:pt x="2818365" y="0"/>
                </a:lnTo>
                <a:lnTo>
                  <a:pt x="2818365" y="4545749"/>
                </a:lnTo>
                <a:lnTo>
                  <a:pt x="0" y="45457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9" name="Freeform 9"/>
          <p:cNvSpPr/>
          <p:nvPr/>
        </p:nvSpPr>
        <p:spPr>
          <a:xfrm>
            <a:off x="2535352" y="2847346"/>
            <a:ext cx="11183041" cy="8219535"/>
          </a:xfrm>
          <a:custGeom>
            <a:avLst/>
            <a:gdLst/>
            <a:ahLst/>
            <a:cxnLst/>
            <a:rect l="l" t="t" r="r" b="b"/>
            <a:pathLst>
              <a:path w="11183041" h="8219535">
                <a:moveTo>
                  <a:pt x="0" y="0"/>
                </a:moveTo>
                <a:lnTo>
                  <a:pt x="11183041" y="0"/>
                </a:lnTo>
                <a:lnTo>
                  <a:pt x="11183041" y="8219535"/>
                </a:lnTo>
                <a:lnTo>
                  <a:pt x="0" y="821953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10" name="TextBox 10"/>
          <p:cNvSpPr txBox="1"/>
          <p:nvPr/>
        </p:nvSpPr>
        <p:spPr>
          <a:xfrm>
            <a:off x="4826365" y="604688"/>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2. ĐỌC VĂN BẢN</a:t>
            </a:r>
          </a:p>
        </p:txBody>
      </p:sp>
      <p:sp>
        <p:nvSpPr>
          <p:cNvPr id="11" name="TextBox 11"/>
          <p:cNvSpPr txBox="1"/>
          <p:nvPr/>
        </p:nvSpPr>
        <p:spPr>
          <a:xfrm>
            <a:off x="6463617" y="1653020"/>
            <a:ext cx="8635269" cy="880001"/>
          </a:xfrm>
          <a:prstGeom prst="rect">
            <a:avLst/>
          </a:prstGeom>
        </p:spPr>
        <p:txBody>
          <a:bodyPr lIns="0" tIns="0" rIns="0" bIns="0" rtlCol="0" anchor="t">
            <a:spAutoFit/>
          </a:bodyPr>
          <a:lstStyle/>
          <a:p>
            <a:pPr algn="ctr">
              <a:lnSpc>
                <a:spcPts val="7139"/>
              </a:lnSpc>
            </a:pPr>
            <a:r>
              <a:rPr lang="en-US" sz="5099">
                <a:solidFill>
                  <a:srgbClr val="724919"/>
                </a:solidFill>
                <a:latin typeface="#9Slide07 SFU Blackout"/>
              </a:rPr>
              <a:t>ĐÔI TAI TINH NHẠY</a:t>
            </a:r>
          </a:p>
        </p:txBody>
      </p:sp>
      <p:sp>
        <p:nvSpPr>
          <p:cNvPr id="12" name="TextBox 12"/>
          <p:cNvSpPr txBox="1"/>
          <p:nvPr/>
        </p:nvSpPr>
        <p:spPr>
          <a:xfrm>
            <a:off x="3152814" y="4130272"/>
            <a:ext cx="9948117" cy="5568950"/>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Bold"/>
              </a:rPr>
              <a:t>Câu 5: Luận điểm được trình bày ở phần 3) là gì?</a:t>
            </a:r>
          </a:p>
          <a:p>
            <a:pPr algn="just">
              <a:lnSpc>
                <a:spcPts val="4900"/>
              </a:lnSpc>
            </a:pPr>
            <a:endParaRPr lang="en-US" sz="3500">
              <a:solidFill>
                <a:srgbClr val="000000"/>
              </a:solidFill>
              <a:latin typeface="Roboto Condensed Bold"/>
            </a:endParaRPr>
          </a:p>
          <a:p>
            <a:pPr algn="just">
              <a:lnSpc>
                <a:spcPts val="4900"/>
              </a:lnSpc>
            </a:pPr>
            <a:r>
              <a:rPr lang="en-US" sz="3500">
                <a:solidFill>
                  <a:srgbClr val="000000"/>
                </a:solidFill>
                <a:latin typeface="Roboto Condensed"/>
              </a:rPr>
              <a:t>A. Đó là việc giải quyết cái sống và cái chết của lão Hạc.</a:t>
            </a:r>
          </a:p>
          <a:p>
            <a:pPr algn="just">
              <a:lnSpc>
                <a:spcPts val="4900"/>
              </a:lnSpc>
            </a:pPr>
            <a:r>
              <a:rPr lang="en-US" sz="3500">
                <a:solidFill>
                  <a:srgbClr val="000000"/>
                </a:solidFill>
                <a:latin typeface="Roboto Condensed"/>
              </a:rPr>
              <a:t>B. Để bảo toàn nhân cách của mình, không có con đường nào khác là phải chủ động tìm đến cái chết.</a:t>
            </a:r>
          </a:p>
          <a:p>
            <a:pPr algn="just">
              <a:lnSpc>
                <a:spcPts val="4900"/>
              </a:lnSpc>
            </a:pPr>
            <a:r>
              <a:rPr lang="en-US" sz="3500">
                <a:solidFill>
                  <a:srgbClr val="000000"/>
                </a:solidFill>
                <a:latin typeface="Roboto Condensed"/>
              </a:rPr>
              <a:t>C. Từ việc miêu tả hoạt động giao tiếp của các nhân vật, tác giả đã gián tiếp đưa ra một tình thế lựa chọn của lão Hạc.</a:t>
            </a:r>
          </a:p>
          <a:p>
            <a:pPr algn="just">
              <a:lnSpc>
                <a:spcPts val="4900"/>
              </a:lnSpc>
            </a:pPr>
            <a:endParaRPr lang="en-US" sz="3500">
              <a:solidFill>
                <a:srgbClr val="000000"/>
              </a:solidFill>
              <a:latin typeface="Roboto Condensed"/>
            </a:endParaRPr>
          </a:p>
        </p:txBody>
      </p:sp>
      <p:sp>
        <p:nvSpPr>
          <p:cNvPr id="13" name="TextBox 13"/>
          <p:cNvSpPr txBox="1"/>
          <p:nvPr/>
        </p:nvSpPr>
        <p:spPr>
          <a:xfrm>
            <a:off x="2535352" y="1637692"/>
            <a:ext cx="4786453" cy="1140103"/>
          </a:xfrm>
          <a:prstGeom prst="rect">
            <a:avLst/>
          </a:prstGeom>
        </p:spPr>
        <p:txBody>
          <a:bodyPr lIns="0" tIns="0" rIns="0" bIns="0" rtlCol="0" anchor="t">
            <a:spAutoFit/>
          </a:bodyPr>
          <a:lstStyle/>
          <a:p>
            <a:pPr algn="ctr">
              <a:lnSpc>
                <a:spcPts val="9082"/>
              </a:lnSpc>
            </a:pPr>
            <a:r>
              <a:rPr lang="en-US" sz="6487">
                <a:solidFill>
                  <a:srgbClr val="724919"/>
                </a:solidFill>
                <a:latin typeface="#9Slide05 VL Fadilla"/>
              </a:rPr>
              <a:t>Hoạt động:</a:t>
            </a:r>
          </a:p>
        </p:txBody>
      </p:sp>
      <p:sp>
        <p:nvSpPr>
          <p:cNvPr id="14" name="Freeform 10">
            <a:extLst>
              <a:ext uri="{FF2B5EF4-FFF2-40B4-BE49-F238E27FC236}">
                <a16:creationId xmlns:a16="http://schemas.microsoft.com/office/drawing/2014/main" id="{AFB24897-41AD-C249-2384-F7414F54DCE2}"/>
              </a:ext>
            </a:extLst>
          </p:cNvPr>
          <p:cNvSpPr/>
          <p:nvPr/>
        </p:nvSpPr>
        <p:spPr>
          <a:xfrm>
            <a:off x="4114800" y="8572500"/>
            <a:ext cx="593376" cy="593376"/>
          </a:xfrm>
          <a:custGeom>
            <a:avLst/>
            <a:gdLst/>
            <a:ahLst/>
            <a:cxnLst/>
            <a:rect l="l" t="t" r="r" b="b"/>
            <a:pathLst>
              <a:path w="593376" h="593376">
                <a:moveTo>
                  <a:pt x="0" y="0"/>
                </a:moveTo>
                <a:lnTo>
                  <a:pt x="593375" y="0"/>
                </a:lnTo>
                <a:lnTo>
                  <a:pt x="593375" y="593376"/>
                </a:lnTo>
                <a:lnTo>
                  <a:pt x="0" y="59337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434042" y="846343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2147049" y="-5105346"/>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rot="-2992944">
            <a:off x="-1167107" y="-1350115"/>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grpSp>
        <p:nvGrpSpPr>
          <p:cNvPr id="5" name="Group 5"/>
          <p:cNvGrpSpPr/>
          <p:nvPr/>
        </p:nvGrpSpPr>
        <p:grpSpPr>
          <a:xfrm>
            <a:off x="7567205" y="2428724"/>
            <a:ext cx="9486056" cy="1497723"/>
            <a:chOff x="0" y="0"/>
            <a:chExt cx="2498385" cy="394462"/>
          </a:xfrm>
        </p:grpSpPr>
        <p:sp>
          <p:nvSpPr>
            <p:cNvPr id="6" name="Freeform 6"/>
            <p:cNvSpPr/>
            <p:nvPr/>
          </p:nvSpPr>
          <p:spPr>
            <a:xfrm>
              <a:off x="0" y="0"/>
              <a:ext cx="2498385" cy="394462"/>
            </a:xfrm>
            <a:custGeom>
              <a:avLst/>
              <a:gdLst/>
              <a:ahLst/>
              <a:cxnLst/>
              <a:rect l="l" t="t" r="r" b="b"/>
              <a:pathLst>
                <a:path w="2498385" h="394462">
                  <a:moveTo>
                    <a:pt x="41623" y="0"/>
                  </a:moveTo>
                  <a:lnTo>
                    <a:pt x="2456762" y="0"/>
                  </a:lnTo>
                  <a:cubicBezTo>
                    <a:pt x="2479750" y="0"/>
                    <a:pt x="2498385" y="18635"/>
                    <a:pt x="2498385" y="41623"/>
                  </a:cubicBezTo>
                  <a:lnTo>
                    <a:pt x="2498385" y="352839"/>
                  </a:lnTo>
                  <a:cubicBezTo>
                    <a:pt x="2498385" y="363878"/>
                    <a:pt x="2494000" y="374465"/>
                    <a:pt x="2486194" y="382271"/>
                  </a:cubicBezTo>
                  <a:cubicBezTo>
                    <a:pt x="2478388" y="390077"/>
                    <a:pt x="2467801" y="394462"/>
                    <a:pt x="2456762" y="394462"/>
                  </a:cubicBezTo>
                  <a:lnTo>
                    <a:pt x="41623" y="394462"/>
                  </a:lnTo>
                  <a:cubicBezTo>
                    <a:pt x="18635" y="394462"/>
                    <a:pt x="0" y="375827"/>
                    <a:pt x="0" y="352839"/>
                  </a:cubicBezTo>
                  <a:lnTo>
                    <a:pt x="0" y="41623"/>
                  </a:lnTo>
                  <a:cubicBezTo>
                    <a:pt x="0" y="18635"/>
                    <a:pt x="18635" y="0"/>
                    <a:pt x="41623" y="0"/>
                  </a:cubicBezTo>
                  <a:close/>
                </a:path>
              </a:pathLst>
            </a:custGeom>
            <a:solidFill>
              <a:srgbClr val="FFFFFF">
                <a:alpha val="61961"/>
              </a:srgbClr>
            </a:solidFill>
          </p:spPr>
          <p:txBody>
            <a:bodyPr/>
            <a:lstStyle/>
            <a:p>
              <a:endParaRPr lang="en-GB"/>
            </a:p>
          </p:txBody>
        </p:sp>
        <p:sp>
          <p:nvSpPr>
            <p:cNvPr id="7" name="TextBox 7"/>
            <p:cNvSpPr txBox="1"/>
            <p:nvPr/>
          </p:nvSpPr>
          <p:spPr>
            <a:xfrm>
              <a:off x="0" y="-47625"/>
              <a:ext cx="2498385" cy="442087"/>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flipH="1" flipV="1">
            <a:off x="13970227" y="-1011220"/>
            <a:ext cx="5216125" cy="6154720"/>
          </a:xfrm>
          <a:custGeom>
            <a:avLst/>
            <a:gdLst/>
            <a:ahLst/>
            <a:cxnLst/>
            <a:rect l="l" t="t" r="r" b="b"/>
            <a:pathLst>
              <a:path w="5216125" h="6154720">
                <a:moveTo>
                  <a:pt x="5216125" y="6154720"/>
                </a:moveTo>
                <a:lnTo>
                  <a:pt x="0" y="6154720"/>
                </a:lnTo>
                <a:lnTo>
                  <a:pt x="0" y="0"/>
                </a:lnTo>
                <a:lnTo>
                  <a:pt x="5216125" y="0"/>
                </a:lnTo>
                <a:lnTo>
                  <a:pt x="5216125" y="6154720"/>
                </a:lnTo>
                <a:close/>
              </a:path>
            </a:pathLst>
          </a:custGeom>
          <a:blipFill>
            <a:blip r:embed="rId4"/>
            <a:stretch>
              <a:fillRect/>
            </a:stretch>
          </a:blipFill>
        </p:spPr>
        <p:txBody>
          <a:bodyPr/>
          <a:lstStyle/>
          <a:p>
            <a:endParaRPr lang="en-GB"/>
          </a:p>
        </p:txBody>
      </p:sp>
      <p:sp>
        <p:nvSpPr>
          <p:cNvPr id="9" name="Freeform 9"/>
          <p:cNvSpPr/>
          <p:nvPr/>
        </p:nvSpPr>
        <p:spPr>
          <a:xfrm>
            <a:off x="1028700" y="7378594"/>
            <a:ext cx="4382529" cy="2908406"/>
          </a:xfrm>
          <a:custGeom>
            <a:avLst/>
            <a:gdLst/>
            <a:ahLst/>
            <a:cxnLst/>
            <a:rect l="l" t="t" r="r" b="b"/>
            <a:pathLst>
              <a:path w="4382529" h="2908406">
                <a:moveTo>
                  <a:pt x="0" y="0"/>
                </a:moveTo>
                <a:lnTo>
                  <a:pt x="4382529" y="0"/>
                </a:lnTo>
                <a:lnTo>
                  <a:pt x="4382529" y="2908406"/>
                </a:lnTo>
                <a:lnTo>
                  <a:pt x="0" y="290840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10" name="Freeform 10"/>
          <p:cNvSpPr/>
          <p:nvPr/>
        </p:nvSpPr>
        <p:spPr>
          <a:xfrm>
            <a:off x="15177752" y="6868590"/>
            <a:ext cx="3216483" cy="5443279"/>
          </a:xfrm>
          <a:custGeom>
            <a:avLst/>
            <a:gdLst/>
            <a:ahLst/>
            <a:cxnLst/>
            <a:rect l="l" t="t" r="r" b="b"/>
            <a:pathLst>
              <a:path w="3216483" h="5443279">
                <a:moveTo>
                  <a:pt x="0" y="0"/>
                </a:moveTo>
                <a:lnTo>
                  <a:pt x="3216483" y="0"/>
                </a:lnTo>
                <a:lnTo>
                  <a:pt x="3216483" y="5443279"/>
                </a:lnTo>
                <a:lnTo>
                  <a:pt x="0" y="544327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grpSp>
        <p:nvGrpSpPr>
          <p:cNvPr id="11" name="Group 11"/>
          <p:cNvGrpSpPr/>
          <p:nvPr/>
        </p:nvGrpSpPr>
        <p:grpSpPr>
          <a:xfrm>
            <a:off x="1385049" y="3546564"/>
            <a:ext cx="5711736" cy="571173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t="-11505" b="-24904"/>
              </a:stretch>
            </a:blipFill>
          </p:spPr>
          <p:txBody>
            <a:bodyPr/>
            <a:lstStyle/>
            <a:p>
              <a:endParaRPr lang="en-GB"/>
            </a:p>
          </p:txBody>
        </p:sp>
      </p:grpSp>
      <p:sp>
        <p:nvSpPr>
          <p:cNvPr id="13" name="TextBox 13"/>
          <p:cNvSpPr txBox="1"/>
          <p:nvPr/>
        </p:nvSpPr>
        <p:spPr>
          <a:xfrm>
            <a:off x="7956722" y="2839777"/>
            <a:ext cx="8829271" cy="615840"/>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a:rPr>
              <a:t>Tác giả Văn Giá là một nhà giáo, nhà báo, nhà văn. </a:t>
            </a:r>
          </a:p>
        </p:txBody>
      </p:sp>
      <p:sp>
        <p:nvSpPr>
          <p:cNvPr id="14" name="TextBox 14"/>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dirty="0">
                <a:solidFill>
                  <a:srgbClr val="9B6543"/>
                </a:solidFill>
                <a:latin typeface="Fraunces Bold"/>
              </a:rPr>
              <a:t>3. </a:t>
            </a:r>
            <a:r>
              <a:rPr lang="en-US" sz="6099" dirty="0" smtClean="0">
                <a:solidFill>
                  <a:srgbClr val="9B6543"/>
                </a:solidFill>
                <a:latin typeface="Fraunces Bold"/>
              </a:rPr>
              <a:t>KHÁM PHÁ VĂN </a:t>
            </a:r>
            <a:r>
              <a:rPr lang="en-US" sz="6099" dirty="0">
                <a:solidFill>
                  <a:srgbClr val="9B6543"/>
                </a:solidFill>
                <a:latin typeface="Fraunces Bold"/>
              </a:rPr>
              <a:t>BẢN</a:t>
            </a:r>
          </a:p>
        </p:txBody>
      </p:sp>
      <p:grpSp>
        <p:nvGrpSpPr>
          <p:cNvPr id="15" name="Group 15"/>
          <p:cNvGrpSpPr/>
          <p:nvPr/>
        </p:nvGrpSpPr>
        <p:grpSpPr>
          <a:xfrm>
            <a:off x="7567205" y="4631297"/>
            <a:ext cx="9486056" cy="3103573"/>
            <a:chOff x="0" y="0"/>
            <a:chExt cx="2498385" cy="817402"/>
          </a:xfrm>
        </p:grpSpPr>
        <p:sp>
          <p:nvSpPr>
            <p:cNvPr id="16" name="Freeform 16"/>
            <p:cNvSpPr/>
            <p:nvPr/>
          </p:nvSpPr>
          <p:spPr>
            <a:xfrm>
              <a:off x="0" y="0"/>
              <a:ext cx="2498385" cy="817402"/>
            </a:xfrm>
            <a:custGeom>
              <a:avLst/>
              <a:gdLst/>
              <a:ahLst/>
              <a:cxnLst/>
              <a:rect l="l" t="t" r="r" b="b"/>
              <a:pathLst>
                <a:path w="2498385" h="817402">
                  <a:moveTo>
                    <a:pt x="41623" y="0"/>
                  </a:moveTo>
                  <a:lnTo>
                    <a:pt x="2456762" y="0"/>
                  </a:lnTo>
                  <a:cubicBezTo>
                    <a:pt x="2479750" y="0"/>
                    <a:pt x="2498385" y="18635"/>
                    <a:pt x="2498385" y="41623"/>
                  </a:cubicBezTo>
                  <a:lnTo>
                    <a:pt x="2498385" y="775779"/>
                  </a:lnTo>
                  <a:cubicBezTo>
                    <a:pt x="2498385" y="798767"/>
                    <a:pt x="2479750" y="817402"/>
                    <a:pt x="2456762" y="817402"/>
                  </a:cubicBezTo>
                  <a:lnTo>
                    <a:pt x="41623" y="817402"/>
                  </a:lnTo>
                  <a:cubicBezTo>
                    <a:pt x="30584" y="817402"/>
                    <a:pt x="19997" y="813017"/>
                    <a:pt x="12191" y="805211"/>
                  </a:cubicBezTo>
                  <a:cubicBezTo>
                    <a:pt x="4385" y="797405"/>
                    <a:pt x="0" y="786818"/>
                    <a:pt x="0" y="775779"/>
                  </a:cubicBezTo>
                  <a:lnTo>
                    <a:pt x="0" y="41623"/>
                  </a:lnTo>
                  <a:cubicBezTo>
                    <a:pt x="0" y="18635"/>
                    <a:pt x="18635" y="0"/>
                    <a:pt x="41623" y="0"/>
                  </a:cubicBezTo>
                  <a:close/>
                </a:path>
              </a:pathLst>
            </a:custGeom>
            <a:solidFill>
              <a:srgbClr val="FFFFFF">
                <a:alpha val="61961"/>
              </a:srgbClr>
            </a:solidFill>
          </p:spPr>
          <p:txBody>
            <a:bodyPr/>
            <a:lstStyle/>
            <a:p>
              <a:endParaRPr lang="en-GB"/>
            </a:p>
          </p:txBody>
        </p:sp>
        <p:sp>
          <p:nvSpPr>
            <p:cNvPr id="17" name="TextBox 17"/>
            <p:cNvSpPr txBox="1"/>
            <p:nvPr/>
          </p:nvSpPr>
          <p:spPr>
            <a:xfrm>
              <a:off x="0" y="-47625"/>
              <a:ext cx="2498385" cy="865027"/>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7956722" y="4974362"/>
            <a:ext cx="8829271" cy="2472884"/>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a:rPr>
              <a:t>Người đọc biết đến ông nhiều nhất với tư cách nhà phê bình văn học tài hoa, tinh tế cùng vốn tri thức văn hóa sâu rộng và tinh thần đối thoại dân chủ, sắc sảo.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2621754">
            <a:off x="-639682" y="6411147"/>
            <a:ext cx="4127153" cy="4892099"/>
          </a:xfrm>
          <a:custGeom>
            <a:avLst/>
            <a:gdLst/>
            <a:ahLst/>
            <a:cxnLst/>
            <a:rect l="l" t="t" r="r" b="b"/>
            <a:pathLst>
              <a:path w="4127153" h="4892099">
                <a:moveTo>
                  <a:pt x="0" y="0"/>
                </a:moveTo>
                <a:lnTo>
                  <a:pt x="4127153" y="0"/>
                </a:lnTo>
                <a:lnTo>
                  <a:pt x="4127153" y="4892099"/>
                </a:lnTo>
                <a:lnTo>
                  <a:pt x="0" y="48920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6514744" y="8404999"/>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6" name="Freeform 6"/>
          <p:cNvSpPr/>
          <p:nvPr/>
        </p:nvSpPr>
        <p:spPr>
          <a:xfrm>
            <a:off x="1152831" y="3008438"/>
            <a:ext cx="7991169" cy="6446583"/>
          </a:xfrm>
          <a:custGeom>
            <a:avLst/>
            <a:gdLst/>
            <a:ahLst/>
            <a:cxnLst/>
            <a:rect l="l" t="t" r="r" b="b"/>
            <a:pathLst>
              <a:path w="7991169" h="6446583">
                <a:moveTo>
                  <a:pt x="0" y="0"/>
                </a:moveTo>
                <a:lnTo>
                  <a:pt x="7991169" y="0"/>
                </a:lnTo>
                <a:lnTo>
                  <a:pt x="7991169" y="6446583"/>
                </a:lnTo>
                <a:lnTo>
                  <a:pt x="0" y="6446583"/>
                </a:lnTo>
                <a:lnTo>
                  <a:pt x="0" y="0"/>
                </a:lnTo>
                <a:close/>
              </a:path>
            </a:pathLst>
          </a:custGeom>
          <a:blipFill>
            <a:blip r:embed="rId8">
              <a:extLst>
                <a:ext uri="{96DAC541-7B7A-43D3-8B79-37D633B846F1}">
                  <asvg:svgBlip xmlns:asvg="http://schemas.microsoft.com/office/drawing/2016/SVG/main" xmlns="" r:embed="rId9"/>
                </a:ext>
              </a:extLst>
            </a:blip>
            <a:stretch>
              <a:fillRect l="-136" r="-136"/>
            </a:stretch>
          </a:blipFill>
        </p:spPr>
        <p:txBody>
          <a:bodyPr/>
          <a:lstStyle/>
          <a:p>
            <a:endParaRPr lang="en-GB"/>
          </a:p>
        </p:txBody>
      </p:sp>
      <p:sp>
        <p:nvSpPr>
          <p:cNvPr id="7" name="Freeform 7"/>
          <p:cNvSpPr/>
          <p:nvPr/>
        </p:nvSpPr>
        <p:spPr>
          <a:xfrm flipH="1">
            <a:off x="9268131" y="4438041"/>
            <a:ext cx="7991169" cy="6446583"/>
          </a:xfrm>
          <a:custGeom>
            <a:avLst/>
            <a:gdLst/>
            <a:ahLst/>
            <a:cxnLst/>
            <a:rect l="l" t="t" r="r" b="b"/>
            <a:pathLst>
              <a:path w="7991169" h="6446583">
                <a:moveTo>
                  <a:pt x="7991169" y="0"/>
                </a:moveTo>
                <a:lnTo>
                  <a:pt x="0" y="0"/>
                </a:lnTo>
                <a:lnTo>
                  <a:pt x="0" y="6446582"/>
                </a:lnTo>
                <a:lnTo>
                  <a:pt x="7991169" y="6446582"/>
                </a:lnTo>
                <a:lnTo>
                  <a:pt x="7991169" y="0"/>
                </a:lnTo>
                <a:close/>
              </a:path>
            </a:pathLst>
          </a:custGeom>
          <a:blipFill>
            <a:blip r:embed="rId8">
              <a:extLst>
                <a:ext uri="{96DAC541-7B7A-43D3-8B79-37D633B846F1}">
                  <asvg:svgBlip xmlns:asvg="http://schemas.microsoft.com/office/drawing/2016/SVG/main" xmlns="" r:embed="rId9"/>
                </a:ext>
              </a:extLst>
            </a:blip>
            <a:stretch>
              <a:fillRect l="-136" r="-136"/>
            </a:stretch>
          </a:blipFill>
        </p:spPr>
        <p:txBody>
          <a:bodyPr/>
          <a:lstStyle/>
          <a:p>
            <a:endParaRPr lang="en-GB"/>
          </a:p>
        </p:txBody>
      </p:sp>
      <p:sp>
        <p:nvSpPr>
          <p:cNvPr id="8" name="Freeform 8"/>
          <p:cNvSpPr/>
          <p:nvPr/>
        </p:nvSpPr>
        <p:spPr>
          <a:xfrm>
            <a:off x="12805425" y="5316293"/>
            <a:ext cx="916581" cy="915436"/>
          </a:xfrm>
          <a:custGeom>
            <a:avLst/>
            <a:gdLst/>
            <a:ahLst/>
            <a:cxnLst/>
            <a:rect l="l" t="t" r="r" b="b"/>
            <a:pathLst>
              <a:path w="916581" h="915436">
                <a:moveTo>
                  <a:pt x="0" y="0"/>
                </a:moveTo>
                <a:lnTo>
                  <a:pt x="916581" y="0"/>
                </a:lnTo>
                <a:lnTo>
                  <a:pt x="916581" y="915436"/>
                </a:lnTo>
                <a:lnTo>
                  <a:pt x="0" y="9154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9" name="TextBox 9"/>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dirty="0">
                <a:solidFill>
                  <a:srgbClr val="9B6543"/>
                </a:solidFill>
                <a:latin typeface="Fraunces Bold"/>
              </a:rPr>
              <a:t>3. </a:t>
            </a:r>
            <a:r>
              <a:rPr lang="en-US" sz="6099" dirty="0" smtClean="0">
                <a:solidFill>
                  <a:srgbClr val="9B6543"/>
                </a:solidFill>
                <a:latin typeface="Fraunces Bold"/>
              </a:rPr>
              <a:t>KHÁM PHÁ VĂN </a:t>
            </a:r>
            <a:r>
              <a:rPr lang="en-US" sz="6099" dirty="0">
                <a:solidFill>
                  <a:srgbClr val="9B6543"/>
                </a:solidFill>
                <a:latin typeface="Fraunces Bold"/>
              </a:rPr>
              <a:t>BẢN</a:t>
            </a:r>
          </a:p>
        </p:txBody>
      </p:sp>
      <p:sp>
        <p:nvSpPr>
          <p:cNvPr id="10" name="TextBox 10"/>
          <p:cNvSpPr txBox="1"/>
          <p:nvPr/>
        </p:nvSpPr>
        <p:spPr>
          <a:xfrm>
            <a:off x="1994066" y="1762445"/>
            <a:ext cx="14299868" cy="1007868"/>
          </a:xfrm>
          <a:prstGeom prst="rect">
            <a:avLst/>
          </a:prstGeom>
        </p:spPr>
        <p:txBody>
          <a:bodyPr lIns="0" tIns="0" rIns="0" bIns="0" rtlCol="0" anchor="t">
            <a:spAutoFit/>
          </a:bodyPr>
          <a:lstStyle/>
          <a:p>
            <a:pPr algn="ctr">
              <a:lnSpc>
                <a:spcPts val="8030"/>
              </a:lnSpc>
            </a:pPr>
            <a:r>
              <a:rPr lang="en-US" sz="5736">
                <a:solidFill>
                  <a:srgbClr val="9B6543"/>
                </a:solidFill>
                <a:latin typeface="#9Slide06 SVNWendi"/>
              </a:rPr>
              <a:t>Khám phá cách triển khai lí lẽ, bằng chứng trong văn bản</a:t>
            </a:r>
          </a:p>
        </p:txBody>
      </p:sp>
      <p:sp>
        <p:nvSpPr>
          <p:cNvPr id="11" name="TextBox 11"/>
          <p:cNvSpPr txBox="1"/>
          <p:nvPr/>
        </p:nvSpPr>
        <p:spPr>
          <a:xfrm>
            <a:off x="1706949" y="4056046"/>
            <a:ext cx="6428856" cy="4772457"/>
          </a:xfrm>
          <a:prstGeom prst="rect">
            <a:avLst/>
          </a:prstGeom>
        </p:spPr>
        <p:txBody>
          <a:bodyPr lIns="0" tIns="0" rIns="0" bIns="0" rtlCol="0" anchor="t">
            <a:spAutoFit/>
          </a:bodyPr>
          <a:lstStyle/>
          <a:p>
            <a:pPr algn="ctr">
              <a:lnSpc>
                <a:spcPts val="5439"/>
              </a:lnSpc>
            </a:pPr>
            <a:r>
              <a:rPr lang="en-US" sz="3602">
                <a:solidFill>
                  <a:srgbClr val="22170B"/>
                </a:solidFill>
                <a:latin typeface="Roboto Condensed Bold"/>
              </a:rPr>
              <a:t>Nhiệm vụ 1: </a:t>
            </a:r>
          </a:p>
          <a:p>
            <a:pPr marL="777755" lvl="1" indent="-388877" algn="just">
              <a:lnSpc>
                <a:spcPts val="5439"/>
              </a:lnSpc>
              <a:buFont typeface="Arial"/>
              <a:buChar char="•"/>
            </a:pPr>
            <a:r>
              <a:rPr lang="en-US" sz="3602">
                <a:solidFill>
                  <a:srgbClr val="22170B"/>
                </a:solidFill>
                <a:latin typeface="Roboto Condensed"/>
              </a:rPr>
              <a:t>HS thực hiện theo nhóm nhiệm vụ đã được bốc thăm, phân công chuẩn bị chu đáo để thuyết trình trước lớp theo các yêu cầu.</a:t>
            </a:r>
          </a:p>
          <a:p>
            <a:pPr algn="ctr">
              <a:lnSpc>
                <a:spcPts val="5439"/>
              </a:lnSpc>
            </a:pPr>
            <a:endParaRPr lang="en-US" sz="3602">
              <a:solidFill>
                <a:srgbClr val="22170B"/>
              </a:solidFill>
              <a:latin typeface="Roboto Condensed"/>
            </a:endParaRPr>
          </a:p>
        </p:txBody>
      </p:sp>
      <p:sp>
        <p:nvSpPr>
          <p:cNvPr id="12" name="TextBox 12"/>
          <p:cNvSpPr txBox="1"/>
          <p:nvPr/>
        </p:nvSpPr>
        <p:spPr>
          <a:xfrm>
            <a:off x="10211776" y="6385124"/>
            <a:ext cx="6103879" cy="2642796"/>
          </a:xfrm>
          <a:prstGeom prst="rect">
            <a:avLst/>
          </a:prstGeom>
        </p:spPr>
        <p:txBody>
          <a:bodyPr lIns="0" tIns="0" rIns="0" bIns="0" rtlCol="0" anchor="t">
            <a:spAutoFit/>
          </a:bodyPr>
          <a:lstStyle/>
          <a:p>
            <a:pPr marL="757122" lvl="1" indent="-378561" algn="just">
              <a:lnSpc>
                <a:spcPts val="5295"/>
              </a:lnSpc>
              <a:buFont typeface="Arial"/>
              <a:buChar char="•"/>
            </a:pPr>
            <a:r>
              <a:rPr lang="en-US" sz="3506">
                <a:solidFill>
                  <a:srgbClr val="22170B"/>
                </a:solidFill>
                <a:latin typeface="Roboto Condensed Bold"/>
              </a:rPr>
              <a:t>Thời gian thống nhất ý kiến:</a:t>
            </a:r>
          </a:p>
          <a:p>
            <a:pPr algn="just">
              <a:lnSpc>
                <a:spcPts val="5295"/>
              </a:lnSpc>
            </a:pPr>
            <a:r>
              <a:rPr lang="en-US" sz="3506">
                <a:solidFill>
                  <a:srgbClr val="22170B"/>
                </a:solidFill>
                <a:latin typeface="Roboto Condensed Bold"/>
              </a:rPr>
              <a:t> </a:t>
            </a:r>
            <a:r>
              <a:rPr lang="en-US" sz="3506">
                <a:solidFill>
                  <a:srgbClr val="22170B"/>
                </a:solidFill>
                <a:latin typeface="Roboto Condensed"/>
              </a:rPr>
              <a:t>3 phút / nhóm</a:t>
            </a:r>
          </a:p>
          <a:p>
            <a:pPr marL="757122" lvl="1" indent="-378561" algn="just">
              <a:lnSpc>
                <a:spcPts val="5295"/>
              </a:lnSpc>
              <a:buFont typeface="Arial"/>
              <a:buChar char="•"/>
            </a:pPr>
            <a:r>
              <a:rPr lang="en-US" sz="3506">
                <a:solidFill>
                  <a:srgbClr val="22170B"/>
                </a:solidFill>
                <a:latin typeface="Roboto Condensed Bold"/>
              </a:rPr>
              <a:t>Thời gian trình bày: </a:t>
            </a:r>
            <a:r>
              <a:rPr lang="en-US" sz="3506">
                <a:solidFill>
                  <a:srgbClr val="22170B"/>
                </a:solidFill>
                <a:latin typeface="Roboto Condensed"/>
              </a:rPr>
              <a:t>3 phút / nhóm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303388" y="-941001"/>
            <a:ext cx="3657600" cy="1882001"/>
          </a:xfrm>
          <a:custGeom>
            <a:avLst/>
            <a:gdLst/>
            <a:ahLst/>
            <a:cxnLst/>
            <a:rect l="l" t="t" r="r" b="b"/>
            <a:pathLst>
              <a:path w="3657600" h="1882001">
                <a:moveTo>
                  <a:pt x="0" y="0"/>
                </a:moveTo>
                <a:lnTo>
                  <a:pt x="3657600" y="0"/>
                </a:lnTo>
                <a:lnTo>
                  <a:pt x="3657600" y="1882002"/>
                </a:lnTo>
                <a:lnTo>
                  <a:pt x="0" y="18820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15430500" y="9657045"/>
            <a:ext cx="3657600" cy="1882001"/>
          </a:xfrm>
          <a:custGeom>
            <a:avLst/>
            <a:gdLst/>
            <a:ahLst/>
            <a:cxnLst/>
            <a:rect l="l" t="t" r="r" b="b"/>
            <a:pathLst>
              <a:path w="3657600" h="1882001">
                <a:moveTo>
                  <a:pt x="0" y="0"/>
                </a:moveTo>
                <a:lnTo>
                  <a:pt x="3657600" y="0"/>
                </a:lnTo>
                <a:lnTo>
                  <a:pt x="3657600" y="1882002"/>
                </a:lnTo>
                <a:lnTo>
                  <a:pt x="0" y="18820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graphicFrame>
        <p:nvGraphicFramePr>
          <p:cNvPr id="5" name="Table 5"/>
          <p:cNvGraphicFramePr>
            <a:graphicFrameLocks noGrp="1"/>
          </p:cNvGraphicFramePr>
          <p:nvPr>
            <p:extLst>
              <p:ext uri="{D42A27DB-BD31-4B8C-83A1-F6EECF244321}">
                <p14:modId xmlns:p14="http://schemas.microsoft.com/office/powerpoint/2010/main" val="49841010"/>
              </p:ext>
            </p:extLst>
          </p:nvPr>
        </p:nvGraphicFramePr>
        <p:xfrm>
          <a:off x="307069" y="726531"/>
          <a:ext cx="17642540" cy="9161807"/>
        </p:xfrm>
        <a:graphic>
          <a:graphicData uri="http://schemas.openxmlformats.org/drawingml/2006/table">
            <a:tbl>
              <a:tblPr/>
              <a:tblGrid>
                <a:gridCol w="7635954">
                  <a:extLst>
                    <a:ext uri="{9D8B030D-6E8A-4147-A177-3AD203B41FA5}">
                      <a16:colId xmlns:a16="http://schemas.microsoft.com/office/drawing/2014/main" val="20000"/>
                    </a:ext>
                  </a:extLst>
                </a:gridCol>
                <a:gridCol w="10006586">
                  <a:extLst>
                    <a:ext uri="{9D8B030D-6E8A-4147-A177-3AD203B41FA5}">
                      <a16:colId xmlns:a16="http://schemas.microsoft.com/office/drawing/2014/main" val="20001"/>
                    </a:ext>
                  </a:extLst>
                </a:gridCol>
              </a:tblGrid>
              <a:tr h="3906283">
                <a:tc>
                  <a:txBody>
                    <a:bodyPr/>
                    <a:lstStyle/>
                    <a:p>
                      <a:pPr algn="just">
                        <a:lnSpc>
                          <a:spcPts val="3640"/>
                        </a:lnSpc>
                        <a:defRPr/>
                      </a:pPr>
                      <a:r>
                        <a:rPr lang="en-US" sz="2600">
                          <a:solidFill>
                            <a:srgbClr val="000000"/>
                          </a:solidFill>
                          <a:latin typeface="Roboto Condensed Bold"/>
                        </a:rPr>
                        <a:t>NHÓM 1: </a:t>
                      </a:r>
                      <a:r>
                        <a:rPr lang="en-US" sz="2600">
                          <a:solidFill>
                            <a:srgbClr val="000000"/>
                          </a:solidFill>
                          <a:latin typeface="Roboto Condensed"/>
                        </a:rPr>
                        <a:t>Vẽ sơ đồ tư duy </a:t>
                      </a:r>
                      <a:endParaRPr lang="en-US" sz="1100"/>
                    </a:p>
                    <a:p>
                      <a:pPr marL="561341" lvl="1" indent="-280670" algn="just">
                        <a:lnSpc>
                          <a:spcPts val="3640"/>
                        </a:lnSpc>
                        <a:buFont typeface="Arial"/>
                        <a:buChar char="•"/>
                      </a:pPr>
                      <a:r>
                        <a:rPr lang="en-US" sz="2600">
                          <a:solidFill>
                            <a:srgbClr val="000000"/>
                          </a:solidFill>
                          <a:latin typeface="Roboto Condensed"/>
                        </a:rPr>
                        <a:t>Xác định luận đề và hệ thống luận điểm của văn bản. </a:t>
                      </a:r>
                    </a:p>
                    <a:p>
                      <a:pPr marL="561341" lvl="1" indent="-280670" algn="just">
                        <a:lnSpc>
                          <a:spcPts val="3640"/>
                        </a:lnSpc>
                        <a:buFont typeface="Arial"/>
                        <a:buChar char="•"/>
                      </a:pPr>
                      <a:r>
                        <a:rPr lang="en-US" sz="2600">
                          <a:solidFill>
                            <a:srgbClr val="000000"/>
                          </a:solidFill>
                          <a:latin typeface="Roboto Condensed"/>
                        </a:rPr>
                        <a:t>Các luận điểm đó có tác dụng làm rõ những khía cạnh nào của luận đề?</a:t>
                      </a:r>
                    </a:p>
                    <a:p>
                      <a:pPr marL="561341" lvl="1" indent="-280670" algn="just">
                        <a:lnSpc>
                          <a:spcPts val="3640"/>
                        </a:lnSpc>
                        <a:buFont typeface="Arial"/>
                        <a:buChar char="•"/>
                      </a:pPr>
                      <a:r>
                        <a:rPr lang="en-US" sz="2600">
                          <a:solidFill>
                            <a:srgbClr val="000000"/>
                          </a:solidFill>
                          <a:latin typeface="Roboto Condensed"/>
                        </a:rPr>
                        <a:t>Tìm các từ ngữ được lặp lại nhiều lần trong văn bản. Tác dụng của việc lặp lại các từ ngữ đó là gì?</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5EDD9"/>
                    </a:solidFill>
                  </a:tcPr>
                </a:tc>
                <a:tc>
                  <a:txBody>
                    <a:bodyPr/>
                    <a:lstStyle/>
                    <a:p>
                      <a:pPr algn="just">
                        <a:lnSpc>
                          <a:spcPts val="3779"/>
                        </a:lnSpc>
                        <a:defRPr/>
                      </a:pPr>
                      <a:r>
                        <a:rPr lang="en-US" sz="2700">
                          <a:solidFill>
                            <a:srgbClr val="000000"/>
                          </a:solidFill>
                          <a:latin typeface="Roboto Condensed Bold"/>
                        </a:rPr>
                        <a:t>NHÓM 2: </a:t>
                      </a:r>
                      <a:r>
                        <a:rPr lang="en-US" sz="2700">
                          <a:solidFill>
                            <a:srgbClr val="000000"/>
                          </a:solidFill>
                          <a:latin typeface="Roboto Condensed"/>
                        </a:rPr>
                        <a:t>Đọc phần 1) và trình bày dưới dạng các thẻ Flashcard: </a:t>
                      </a:r>
                      <a:endParaRPr lang="en-US" sz="1100"/>
                    </a:p>
                    <a:p>
                      <a:pPr marL="582930" lvl="1" indent="-291465" algn="just">
                        <a:lnSpc>
                          <a:spcPts val="3779"/>
                        </a:lnSpc>
                        <a:buFont typeface="Arial"/>
                        <a:buChar char="•"/>
                      </a:pPr>
                      <a:r>
                        <a:rPr lang="en-US" sz="2700">
                          <a:solidFill>
                            <a:srgbClr val="000000"/>
                          </a:solidFill>
                          <a:latin typeface="Roboto Condensed"/>
                        </a:rPr>
                        <a:t>Nhận xét cách tác giả dẫn dắt đến vấn đề nghị luận.</a:t>
                      </a:r>
                    </a:p>
                    <a:p>
                      <a:pPr marL="582930" lvl="1" indent="-291465" algn="just">
                        <a:lnSpc>
                          <a:spcPts val="3779"/>
                        </a:lnSpc>
                        <a:buFont typeface="Arial"/>
                        <a:buChar char="•"/>
                      </a:pPr>
                      <a:r>
                        <a:rPr lang="en-US" sz="2700">
                          <a:solidFill>
                            <a:srgbClr val="000000"/>
                          </a:solidFill>
                          <a:latin typeface="Roboto Condensed"/>
                        </a:rPr>
                        <a:t>Việc đặt các câu hỏi trong đoạn này nhằm mục đích gì? Theo tác giả đâu là điểm mà nhà văn Nam Cao dụng công nhiều nhất trong truyện ngắn Lão Hạc?</a:t>
                      </a:r>
                    </a:p>
                    <a:p>
                      <a:pPr marL="582930" lvl="1" indent="-291465" algn="just">
                        <a:lnSpc>
                          <a:spcPts val="3779"/>
                        </a:lnSpc>
                        <a:buFont typeface="Arial"/>
                        <a:buChar char="•"/>
                      </a:pPr>
                      <a:r>
                        <a:rPr lang="en-US" sz="2700">
                          <a:solidFill>
                            <a:srgbClr val="000000"/>
                          </a:solidFill>
                          <a:latin typeface="Roboto Condensed"/>
                        </a:rPr>
                        <a:t>Nhận xét về cách dẫn dắt vấn đề của tác giả.</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7CB"/>
                    </a:solidFill>
                  </a:tcPr>
                </a:tc>
                <a:extLst>
                  <a:ext uri="{0D108BD9-81ED-4DB2-BD59-A6C34878D82A}">
                    <a16:rowId xmlns:a16="http://schemas.microsoft.com/office/drawing/2014/main" val="10000"/>
                  </a:ext>
                </a:extLst>
              </a:tr>
              <a:tr h="5255524">
                <a:tc>
                  <a:txBody>
                    <a:bodyPr/>
                    <a:lstStyle/>
                    <a:p>
                      <a:pPr algn="just">
                        <a:lnSpc>
                          <a:spcPts val="3779"/>
                        </a:lnSpc>
                        <a:defRPr/>
                      </a:pPr>
                      <a:r>
                        <a:rPr lang="en-US" sz="2700">
                          <a:solidFill>
                            <a:srgbClr val="000000"/>
                          </a:solidFill>
                          <a:latin typeface="Roboto Condensed Bold"/>
                        </a:rPr>
                        <a:t>NHÓM 3:</a:t>
                      </a:r>
                      <a:r>
                        <a:rPr lang="en-US" sz="2700">
                          <a:solidFill>
                            <a:srgbClr val="000000"/>
                          </a:solidFill>
                          <a:latin typeface="Roboto Condensed"/>
                        </a:rPr>
                        <a:t> Phỏng vấn người trong cuộc:  </a:t>
                      </a:r>
                      <a:r>
                        <a:rPr lang="en-US" sz="2700">
                          <a:solidFill>
                            <a:srgbClr val="000000"/>
                          </a:solidFill>
                          <a:latin typeface="Roboto Condensed Bold"/>
                        </a:rPr>
                        <a:t>Đọc kĩ phần (2) và trả lời các câu hỏi sau:</a:t>
                      </a:r>
                      <a:endParaRPr lang="en-US" sz="1100"/>
                    </a:p>
                    <a:p>
                      <a:pPr marL="582930" lvl="1" indent="-291465" algn="just">
                        <a:lnSpc>
                          <a:spcPts val="3779"/>
                        </a:lnSpc>
                        <a:buFont typeface="Arial"/>
                        <a:buChar char="•"/>
                      </a:pPr>
                      <a:r>
                        <a:rPr lang="en-US" sz="2700">
                          <a:solidFill>
                            <a:srgbClr val="000000"/>
                          </a:solidFill>
                          <a:latin typeface="Roboto Condensed"/>
                        </a:rPr>
                        <a:t>Luận điểm của phần này có mối quan hệ như thế nào với vấn đề nghị luận?</a:t>
                      </a:r>
                    </a:p>
                    <a:p>
                      <a:pPr marL="582930" lvl="1" indent="-291465" algn="just">
                        <a:lnSpc>
                          <a:spcPts val="3779"/>
                        </a:lnSpc>
                        <a:buFont typeface="Arial"/>
                        <a:buChar char="•"/>
                      </a:pPr>
                      <a:r>
                        <a:rPr lang="en-US" sz="2700">
                          <a:solidFill>
                            <a:srgbClr val="000000"/>
                          </a:solidFill>
                          <a:latin typeface="Roboto Condensed"/>
                        </a:rPr>
                        <a:t>Xác định lí lẽ và bằng chứng được sử dụng để làm sáng tỏ luận điểm.</a:t>
                      </a:r>
                    </a:p>
                    <a:p>
                      <a:pPr marL="582930" lvl="1" indent="-291465" algn="just">
                        <a:lnSpc>
                          <a:spcPts val="3779"/>
                        </a:lnSpc>
                        <a:buFont typeface="Arial"/>
                        <a:buChar char="•"/>
                      </a:pPr>
                      <a:r>
                        <a:rPr lang="en-US" sz="2700">
                          <a:solidFill>
                            <a:srgbClr val="000000"/>
                          </a:solidFill>
                          <a:latin typeface="Roboto Condensed"/>
                        </a:rPr>
                        <a:t>Nhận xét cách trích dẫn và phân tích bằng chứng của người viết.</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7CB"/>
                    </a:solidFill>
                  </a:tcPr>
                </a:tc>
                <a:tc>
                  <a:txBody>
                    <a:bodyPr/>
                    <a:lstStyle/>
                    <a:p>
                      <a:pPr algn="just">
                        <a:lnSpc>
                          <a:spcPts val="3779"/>
                        </a:lnSpc>
                        <a:defRPr/>
                      </a:pPr>
                      <a:r>
                        <a:rPr lang="en-US" sz="2700">
                          <a:solidFill>
                            <a:srgbClr val="000000"/>
                          </a:solidFill>
                          <a:latin typeface="Roboto Condensed Bold"/>
                        </a:rPr>
                        <a:t>NHÓM 4</a:t>
                      </a:r>
                      <a:r>
                        <a:rPr lang="en-US" sz="2700">
                          <a:solidFill>
                            <a:srgbClr val="000000"/>
                          </a:solidFill>
                          <a:latin typeface="Roboto Condensed"/>
                        </a:rPr>
                        <a:t>: Trình bày dưới dạng sơ đồ khối:</a:t>
                      </a:r>
                      <a:endParaRPr lang="en-US" sz="1100"/>
                    </a:p>
                    <a:p>
                      <a:pPr marL="582930" lvl="1" indent="-291465" algn="just">
                        <a:lnSpc>
                          <a:spcPts val="3779"/>
                        </a:lnSpc>
                        <a:buFont typeface="Arial"/>
                        <a:buChar char="•"/>
                      </a:pPr>
                      <a:r>
                        <a:rPr lang="en-US" sz="2700">
                          <a:solidFill>
                            <a:srgbClr val="000000"/>
                          </a:solidFill>
                          <a:latin typeface="Roboto Condensed"/>
                        </a:rPr>
                        <a:t>Luận điểm được trình bày trong phần (3) góp phần làm sáng tỏ luận đề như thế nào?</a:t>
                      </a:r>
                    </a:p>
                    <a:p>
                      <a:pPr marL="582930" lvl="1" indent="-291465" algn="just">
                        <a:lnSpc>
                          <a:spcPts val="3779"/>
                        </a:lnSpc>
                        <a:buFont typeface="Arial"/>
                        <a:buChar char="•"/>
                      </a:pPr>
                      <a:r>
                        <a:rPr lang="en-US" sz="2700">
                          <a:solidFill>
                            <a:srgbClr val="000000"/>
                          </a:solidFill>
                          <a:latin typeface="Roboto Condensed"/>
                        </a:rPr>
                        <a:t>Nhận xét về cách lập luận được sử dụng trong phần này.</a:t>
                      </a:r>
                    </a:p>
                    <a:p>
                      <a:pPr algn="just">
                        <a:lnSpc>
                          <a:spcPts val="3779"/>
                        </a:lnSpc>
                      </a:pPr>
                      <a:r>
                        <a:rPr lang="en-US" sz="2700" b="1">
                          <a:solidFill>
                            <a:srgbClr val="000000"/>
                          </a:solidFill>
                          <a:latin typeface="Roboto Condensed"/>
                        </a:rPr>
                        <a:t>N</a:t>
                      </a:r>
                      <a:r>
                        <a:rPr lang="en-US" sz="2700">
                          <a:solidFill>
                            <a:srgbClr val="000000"/>
                          </a:solidFill>
                          <a:latin typeface="Roboto Condensed Bold"/>
                        </a:rPr>
                        <a:t>HÓM 5:</a:t>
                      </a:r>
                      <a:r>
                        <a:rPr lang="en-US" sz="2700">
                          <a:solidFill>
                            <a:srgbClr val="000000"/>
                          </a:solidFill>
                          <a:latin typeface="Roboto Condensed"/>
                        </a:rPr>
                        <a:t> Phần (4) khái quát điều gì? Vấn đề nghị luận được khẳng định như thế nào?</a:t>
                      </a:r>
                    </a:p>
                    <a:p>
                      <a:pPr marL="582930" lvl="1" indent="-291465" algn="just">
                        <a:lnSpc>
                          <a:spcPts val="3779"/>
                        </a:lnSpc>
                        <a:buFont typeface="Arial"/>
                        <a:buChar char="•"/>
                      </a:pPr>
                      <a:r>
                        <a:rPr lang="en-US" sz="2700">
                          <a:solidFill>
                            <a:srgbClr val="000000"/>
                          </a:solidFill>
                          <a:latin typeface="Roboto Condensed"/>
                        </a:rPr>
                        <a:t>Văn bản nghị luận nghiêng về lí lẽ, bằng chứng nhưng cũng giàu tính biểu cảm. Hãy dẫn ra một đoạn văn trong văn bản thể hiện rõ tình cảm trân trọng, mến phục của người viết đối với tài năng nghệ thuật của Nam Cao.</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5EDD9"/>
                    </a:solidFill>
                  </a:tcPr>
                </a:tc>
                <a:extLst>
                  <a:ext uri="{0D108BD9-81ED-4DB2-BD59-A6C34878D82A}">
                    <a16:rowId xmlns:a16="http://schemas.microsoft.com/office/drawing/2014/main" val="10001"/>
                  </a:ext>
                </a:extLst>
              </a:tr>
            </a:tbl>
          </a:graphicData>
        </a:graphic>
      </p:graphicFrame>
      <p:sp>
        <p:nvSpPr>
          <p:cNvPr id="6" name="TextBox 6"/>
          <p:cNvSpPr txBox="1"/>
          <p:nvPr/>
        </p:nvSpPr>
        <p:spPr>
          <a:xfrm>
            <a:off x="5195696" y="-200025"/>
            <a:ext cx="6920103" cy="1025922"/>
          </a:xfrm>
          <a:prstGeom prst="rect">
            <a:avLst/>
          </a:prstGeom>
        </p:spPr>
        <p:txBody>
          <a:bodyPr wrap="square" lIns="0" tIns="0" rIns="0" bIns="0" rtlCol="0" anchor="t">
            <a:spAutoFit/>
          </a:bodyPr>
          <a:lstStyle/>
          <a:p>
            <a:pPr algn="ctr">
              <a:lnSpc>
                <a:spcPts val="8030"/>
              </a:lnSpc>
            </a:pPr>
            <a:r>
              <a:rPr lang="en-US" sz="5736">
                <a:solidFill>
                  <a:srgbClr val="9B6543"/>
                </a:solidFill>
                <a:latin typeface="#9Slide06 SVNWendi"/>
              </a:rPr>
              <a:t>Nhiệm vụ hoạt động nhóm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2621754">
            <a:off x="-639682" y="6411147"/>
            <a:ext cx="4127153" cy="4892099"/>
          </a:xfrm>
          <a:custGeom>
            <a:avLst/>
            <a:gdLst/>
            <a:ahLst/>
            <a:cxnLst/>
            <a:rect l="l" t="t" r="r" b="b"/>
            <a:pathLst>
              <a:path w="4127153" h="4892099">
                <a:moveTo>
                  <a:pt x="0" y="0"/>
                </a:moveTo>
                <a:lnTo>
                  <a:pt x="4127153" y="0"/>
                </a:lnTo>
                <a:lnTo>
                  <a:pt x="4127153" y="4892099"/>
                </a:lnTo>
                <a:lnTo>
                  <a:pt x="0" y="48920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6514744" y="8404999"/>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6" name="Freeform 6"/>
          <p:cNvSpPr/>
          <p:nvPr/>
        </p:nvSpPr>
        <p:spPr>
          <a:xfrm>
            <a:off x="1152831" y="3008438"/>
            <a:ext cx="3933760" cy="3173416"/>
          </a:xfrm>
          <a:custGeom>
            <a:avLst/>
            <a:gdLst/>
            <a:ahLst/>
            <a:cxnLst/>
            <a:rect l="l" t="t" r="r" b="b"/>
            <a:pathLst>
              <a:path w="3933760" h="3173416">
                <a:moveTo>
                  <a:pt x="0" y="0"/>
                </a:moveTo>
                <a:lnTo>
                  <a:pt x="3933759" y="0"/>
                </a:lnTo>
                <a:lnTo>
                  <a:pt x="3933759" y="3173416"/>
                </a:lnTo>
                <a:lnTo>
                  <a:pt x="0" y="3173416"/>
                </a:lnTo>
                <a:lnTo>
                  <a:pt x="0" y="0"/>
                </a:lnTo>
                <a:close/>
              </a:path>
            </a:pathLst>
          </a:custGeom>
          <a:blipFill>
            <a:blip r:embed="rId8">
              <a:extLst>
                <a:ext uri="{96DAC541-7B7A-43D3-8B79-37D633B846F1}">
                  <asvg:svgBlip xmlns:asvg="http://schemas.microsoft.com/office/drawing/2016/SVG/main" xmlns="" r:embed="rId9"/>
                </a:ext>
              </a:extLst>
            </a:blip>
            <a:stretch>
              <a:fillRect l="-136" r="-136"/>
            </a:stretch>
          </a:blipFill>
        </p:spPr>
        <p:txBody>
          <a:bodyPr/>
          <a:lstStyle/>
          <a:p>
            <a:endParaRPr lang="en-GB"/>
          </a:p>
        </p:txBody>
      </p:sp>
      <p:sp>
        <p:nvSpPr>
          <p:cNvPr id="7" name="TextBox 7"/>
          <p:cNvSpPr txBox="1"/>
          <p:nvPr/>
        </p:nvSpPr>
        <p:spPr>
          <a:xfrm>
            <a:off x="-94717" y="4180328"/>
            <a:ext cx="6428856" cy="822757"/>
          </a:xfrm>
          <a:prstGeom prst="rect">
            <a:avLst/>
          </a:prstGeom>
        </p:spPr>
        <p:txBody>
          <a:bodyPr lIns="0" tIns="0" rIns="0" bIns="0" rtlCol="0" anchor="t">
            <a:spAutoFit/>
          </a:bodyPr>
          <a:lstStyle/>
          <a:p>
            <a:pPr algn="ctr">
              <a:lnSpc>
                <a:spcPts val="6798"/>
              </a:lnSpc>
            </a:pPr>
            <a:r>
              <a:rPr lang="en-US" sz="4502">
                <a:solidFill>
                  <a:srgbClr val="22170B"/>
                </a:solidFill>
                <a:latin typeface="Roboto Condensed Bold"/>
              </a:rPr>
              <a:t>NHÓM 1</a:t>
            </a:r>
          </a:p>
        </p:txBody>
      </p:sp>
      <p:grpSp>
        <p:nvGrpSpPr>
          <p:cNvPr id="8" name="Group 8"/>
          <p:cNvGrpSpPr/>
          <p:nvPr/>
        </p:nvGrpSpPr>
        <p:grpSpPr>
          <a:xfrm>
            <a:off x="5489982" y="3591713"/>
            <a:ext cx="11506368" cy="4725514"/>
            <a:chOff x="0" y="0"/>
            <a:chExt cx="3030484" cy="1244580"/>
          </a:xfrm>
        </p:grpSpPr>
        <p:sp>
          <p:nvSpPr>
            <p:cNvPr id="9" name="Freeform 9"/>
            <p:cNvSpPr/>
            <p:nvPr/>
          </p:nvSpPr>
          <p:spPr>
            <a:xfrm>
              <a:off x="0" y="0"/>
              <a:ext cx="3030484" cy="1244580"/>
            </a:xfrm>
            <a:custGeom>
              <a:avLst/>
              <a:gdLst/>
              <a:ahLst/>
              <a:cxnLst/>
              <a:rect l="l" t="t" r="r" b="b"/>
              <a:pathLst>
                <a:path w="3030484" h="1244580">
                  <a:moveTo>
                    <a:pt x="34315" y="0"/>
                  </a:moveTo>
                  <a:lnTo>
                    <a:pt x="2996169" y="0"/>
                  </a:lnTo>
                  <a:cubicBezTo>
                    <a:pt x="3005270" y="0"/>
                    <a:pt x="3013998" y="3615"/>
                    <a:pt x="3020433" y="10051"/>
                  </a:cubicBezTo>
                  <a:cubicBezTo>
                    <a:pt x="3026869" y="16486"/>
                    <a:pt x="3030484" y="25214"/>
                    <a:pt x="3030484" y="34315"/>
                  </a:cubicBezTo>
                  <a:lnTo>
                    <a:pt x="3030484" y="1210265"/>
                  </a:lnTo>
                  <a:cubicBezTo>
                    <a:pt x="3030484" y="1219366"/>
                    <a:pt x="3026869" y="1228094"/>
                    <a:pt x="3020433" y="1234529"/>
                  </a:cubicBezTo>
                  <a:cubicBezTo>
                    <a:pt x="3013998" y="1240964"/>
                    <a:pt x="3005270" y="1244580"/>
                    <a:pt x="2996169" y="1244580"/>
                  </a:cubicBezTo>
                  <a:lnTo>
                    <a:pt x="34315" y="1244580"/>
                  </a:lnTo>
                  <a:cubicBezTo>
                    <a:pt x="15363" y="1244580"/>
                    <a:pt x="0" y="1229217"/>
                    <a:pt x="0" y="1210265"/>
                  </a:cubicBezTo>
                  <a:lnTo>
                    <a:pt x="0" y="34315"/>
                  </a:lnTo>
                  <a:cubicBezTo>
                    <a:pt x="0" y="25214"/>
                    <a:pt x="3615" y="16486"/>
                    <a:pt x="10051" y="10051"/>
                  </a:cubicBezTo>
                  <a:cubicBezTo>
                    <a:pt x="16486" y="3615"/>
                    <a:pt x="25214" y="0"/>
                    <a:pt x="34315" y="0"/>
                  </a:cubicBezTo>
                  <a:close/>
                </a:path>
              </a:pathLst>
            </a:custGeom>
            <a:solidFill>
              <a:srgbClr val="FFFFFF">
                <a:alpha val="61961"/>
              </a:srgbClr>
            </a:solidFill>
          </p:spPr>
          <p:txBody>
            <a:bodyPr/>
            <a:lstStyle/>
            <a:p>
              <a:endParaRPr lang="en-GB"/>
            </a:p>
          </p:txBody>
        </p:sp>
        <p:sp>
          <p:nvSpPr>
            <p:cNvPr id="10" name="TextBox 10"/>
            <p:cNvSpPr txBox="1"/>
            <p:nvPr/>
          </p:nvSpPr>
          <p:spPr>
            <a:xfrm>
              <a:off x="0" y="-47625"/>
              <a:ext cx="3030484" cy="129220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dirty="0">
                <a:solidFill>
                  <a:srgbClr val="9B6543"/>
                </a:solidFill>
                <a:latin typeface="Fraunces Bold"/>
              </a:rPr>
              <a:t>3. </a:t>
            </a:r>
            <a:r>
              <a:rPr lang="en-US" sz="6099" dirty="0" smtClean="0">
                <a:solidFill>
                  <a:srgbClr val="9B6543"/>
                </a:solidFill>
                <a:latin typeface="Fraunces Bold"/>
              </a:rPr>
              <a:t>KHÁM PHÁ VĂN </a:t>
            </a:r>
            <a:r>
              <a:rPr lang="en-US" sz="6099" dirty="0">
                <a:solidFill>
                  <a:srgbClr val="9B6543"/>
                </a:solidFill>
                <a:latin typeface="Fraunces Bold"/>
              </a:rPr>
              <a:t>BẢN</a:t>
            </a:r>
          </a:p>
        </p:txBody>
      </p:sp>
      <p:sp>
        <p:nvSpPr>
          <p:cNvPr id="12" name="TextBox 12"/>
          <p:cNvSpPr txBox="1"/>
          <p:nvPr/>
        </p:nvSpPr>
        <p:spPr>
          <a:xfrm>
            <a:off x="5903185" y="4000278"/>
            <a:ext cx="10611559" cy="3976075"/>
          </a:xfrm>
          <a:prstGeom prst="rect">
            <a:avLst/>
          </a:prstGeom>
        </p:spPr>
        <p:txBody>
          <a:bodyPr lIns="0" tIns="0" rIns="0" bIns="0" rtlCol="0" anchor="t">
            <a:spAutoFit/>
          </a:bodyPr>
          <a:lstStyle/>
          <a:p>
            <a:pPr marL="757122" lvl="1" indent="-378561" algn="just">
              <a:lnSpc>
                <a:spcPts val="5295"/>
              </a:lnSpc>
              <a:buFont typeface="Arial"/>
              <a:buChar char="•"/>
            </a:pPr>
            <a:r>
              <a:rPr lang="en-US" sz="3506">
                <a:solidFill>
                  <a:srgbClr val="22170B"/>
                </a:solidFill>
                <a:latin typeface="Roboto Condensed"/>
              </a:rPr>
              <a:t>Vẽ sơ đồ tư duy </a:t>
            </a:r>
          </a:p>
          <a:p>
            <a:pPr marL="757122" lvl="1" indent="-378561" algn="just">
              <a:lnSpc>
                <a:spcPts val="5295"/>
              </a:lnSpc>
              <a:buFont typeface="Arial"/>
              <a:buChar char="•"/>
            </a:pPr>
            <a:r>
              <a:rPr lang="en-US" sz="3506">
                <a:solidFill>
                  <a:srgbClr val="22170B"/>
                </a:solidFill>
                <a:latin typeface="Roboto Condensed"/>
              </a:rPr>
              <a:t>Xác định luận đề và hệ thống luận điểm của văn bản. </a:t>
            </a:r>
          </a:p>
          <a:p>
            <a:pPr marL="757122" lvl="1" indent="-378561" algn="just">
              <a:lnSpc>
                <a:spcPts val="5295"/>
              </a:lnSpc>
              <a:buFont typeface="Arial"/>
              <a:buChar char="•"/>
            </a:pPr>
            <a:r>
              <a:rPr lang="en-US" sz="3506">
                <a:solidFill>
                  <a:srgbClr val="22170B"/>
                </a:solidFill>
                <a:latin typeface="Roboto Condensed"/>
              </a:rPr>
              <a:t>Các luận điểm đó có tác dụng làm rõ những khía cạnh nào của luận đề?</a:t>
            </a:r>
          </a:p>
          <a:p>
            <a:pPr marL="757122" lvl="1" indent="-378561" algn="just">
              <a:lnSpc>
                <a:spcPts val="5295"/>
              </a:lnSpc>
              <a:buFont typeface="Arial"/>
              <a:buChar char="•"/>
            </a:pPr>
            <a:r>
              <a:rPr lang="en-US" sz="3506">
                <a:solidFill>
                  <a:srgbClr val="22170B"/>
                </a:solidFill>
                <a:latin typeface="Roboto Condensed"/>
              </a:rPr>
              <a:t>Tìm các từ ngữ được lặp lại nhiều lần trong văn bản. Tác dụng của việc lặp lại các từ ngữ đó là gì?</a:t>
            </a:r>
          </a:p>
        </p:txBody>
      </p:sp>
      <p:sp>
        <p:nvSpPr>
          <p:cNvPr id="13" name="Freeform 13"/>
          <p:cNvSpPr/>
          <p:nvPr/>
        </p:nvSpPr>
        <p:spPr>
          <a:xfrm>
            <a:off x="14509358" y="7344768"/>
            <a:ext cx="4684623" cy="3970218"/>
          </a:xfrm>
          <a:custGeom>
            <a:avLst/>
            <a:gdLst/>
            <a:ahLst/>
            <a:cxnLst/>
            <a:rect l="l" t="t" r="r" b="b"/>
            <a:pathLst>
              <a:path w="4684623" h="3970218">
                <a:moveTo>
                  <a:pt x="0" y="0"/>
                </a:moveTo>
                <a:lnTo>
                  <a:pt x="4684623" y="0"/>
                </a:lnTo>
                <a:lnTo>
                  <a:pt x="4684623" y="3970218"/>
                </a:lnTo>
                <a:lnTo>
                  <a:pt x="0" y="3970218"/>
                </a:lnTo>
                <a:lnTo>
                  <a:pt x="0" y="0"/>
                </a:lnTo>
                <a:close/>
              </a:path>
            </a:pathLst>
          </a:custGeom>
          <a:blipFill>
            <a:blip r:embed="rId10"/>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flipV="1">
            <a:off x="-161540" y="-1388669"/>
            <a:ext cx="5216125" cy="6154720"/>
          </a:xfrm>
          <a:custGeom>
            <a:avLst/>
            <a:gdLst/>
            <a:ahLst/>
            <a:cxnLst/>
            <a:rect l="l" t="t" r="r" b="b"/>
            <a:pathLst>
              <a:path w="5216125" h="6154720">
                <a:moveTo>
                  <a:pt x="0" y="6154720"/>
                </a:moveTo>
                <a:lnTo>
                  <a:pt x="5216126" y="6154720"/>
                </a:lnTo>
                <a:lnTo>
                  <a:pt x="5216126" y="0"/>
                </a:lnTo>
                <a:lnTo>
                  <a:pt x="0" y="0"/>
                </a:lnTo>
                <a:lnTo>
                  <a:pt x="0" y="6154720"/>
                </a:lnTo>
                <a:close/>
              </a:path>
            </a:pathLst>
          </a:custGeom>
          <a:blipFill>
            <a:blip r:embed="rId2"/>
            <a:stretch>
              <a:fillRect/>
            </a:stretch>
          </a:blipFill>
        </p:spPr>
        <p:txBody>
          <a:bodyPr/>
          <a:lstStyle/>
          <a:p>
            <a:endParaRPr lang="en-GB"/>
          </a:p>
        </p:txBody>
      </p:sp>
      <p:grpSp>
        <p:nvGrpSpPr>
          <p:cNvPr id="3" name="Group 3"/>
          <p:cNvGrpSpPr/>
          <p:nvPr/>
        </p:nvGrpSpPr>
        <p:grpSpPr>
          <a:xfrm>
            <a:off x="9923263" y="3961245"/>
            <a:ext cx="6139410" cy="3656985"/>
            <a:chOff x="0" y="0"/>
            <a:chExt cx="1616964" cy="963157"/>
          </a:xfrm>
        </p:grpSpPr>
        <p:sp>
          <p:nvSpPr>
            <p:cNvPr id="4" name="Freeform 4"/>
            <p:cNvSpPr/>
            <p:nvPr/>
          </p:nvSpPr>
          <p:spPr>
            <a:xfrm>
              <a:off x="0" y="0"/>
              <a:ext cx="1616964" cy="963157"/>
            </a:xfrm>
            <a:custGeom>
              <a:avLst/>
              <a:gdLst/>
              <a:ahLst/>
              <a:cxnLst/>
              <a:rect l="l" t="t" r="r" b="b"/>
              <a:pathLst>
                <a:path w="1616964" h="963157">
                  <a:moveTo>
                    <a:pt x="64312" y="0"/>
                  </a:moveTo>
                  <a:lnTo>
                    <a:pt x="1552652" y="0"/>
                  </a:lnTo>
                  <a:cubicBezTo>
                    <a:pt x="1569708" y="0"/>
                    <a:pt x="1586066" y="6776"/>
                    <a:pt x="1598127" y="18837"/>
                  </a:cubicBezTo>
                  <a:cubicBezTo>
                    <a:pt x="1610188" y="30897"/>
                    <a:pt x="1616964" y="47255"/>
                    <a:pt x="1616964" y="64312"/>
                  </a:cubicBezTo>
                  <a:lnTo>
                    <a:pt x="1616964" y="898845"/>
                  </a:lnTo>
                  <a:cubicBezTo>
                    <a:pt x="1616964" y="915901"/>
                    <a:pt x="1610188" y="932259"/>
                    <a:pt x="1598127" y="944320"/>
                  </a:cubicBezTo>
                  <a:cubicBezTo>
                    <a:pt x="1586066" y="956381"/>
                    <a:pt x="1569708" y="963157"/>
                    <a:pt x="1552652" y="963157"/>
                  </a:cubicBezTo>
                  <a:lnTo>
                    <a:pt x="64312" y="963157"/>
                  </a:lnTo>
                  <a:cubicBezTo>
                    <a:pt x="28793" y="963157"/>
                    <a:pt x="0" y="934363"/>
                    <a:pt x="0" y="898845"/>
                  </a:cubicBezTo>
                  <a:lnTo>
                    <a:pt x="0" y="64312"/>
                  </a:lnTo>
                  <a:cubicBezTo>
                    <a:pt x="0" y="47255"/>
                    <a:pt x="6776" y="30897"/>
                    <a:pt x="18837" y="18837"/>
                  </a:cubicBezTo>
                  <a:cubicBezTo>
                    <a:pt x="30897" y="6776"/>
                    <a:pt x="47255" y="0"/>
                    <a:pt x="64312" y="0"/>
                  </a:cubicBezTo>
                  <a:close/>
                </a:path>
              </a:pathLst>
            </a:custGeom>
            <a:solidFill>
              <a:srgbClr val="E6C7BD">
                <a:alpha val="61961"/>
              </a:srgbClr>
            </a:solidFill>
          </p:spPr>
          <p:txBody>
            <a:bodyPr/>
            <a:lstStyle/>
            <a:p>
              <a:endParaRPr lang="en-GB"/>
            </a:p>
          </p:txBody>
        </p:sp>
        <p:sp>
          <p:nvSpPr>
            <p:cNvPr id="5" name="TextBox 5"/>
            <p:cNvSpPr txBox="1"/>
            <p:nvPr/>
          </p:nvSpPr>
          <p:spPr>
            <a:xfrm>
              <a:off x="0" y="-47625"/>
              <a:ext cx="1616964" cy="101078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3734269" y="6131293"/>
            <a:ext cx="5216125" cy="6154720"/>
          </a:xfrm>
          <a:custGeom>
            <a:avLst/>
            <a:gdLst/>
            <a:ahLst/>
            <a:cxnLst/>
            <a:rect l="l" t="t" r="r" b="b"/>
            <a:pathLst>
              <a:path w="5216125" h="6154720">
                <a:moveTo>
                  <a:pt x="5216125" y="0"/>
                </a:moveTo>
                <a:lnTo>
                  <a:pt x="0" y="0"/>
                </a:lnTo>
                <a:lnTo>
                  <a:pt x="0" y="6154720"/>
                </a:lnTo>
                <a:lnTo>
                  <a:pt x="5216125" y="6154720"/>
                </a:lnTo>
                <a:lnTo>
                  <a:pt x="5216125" y="0"/>
                </a:lnTo>
                <a:close/>
              </a:path>
            </a:pathLst>
          </a:custGeom>
          <a:blipFill>
            <a:blip r:embed="rId2"/>
            <a:stretch>
              <a:fillRect/>
            </a:stretch>
          </a:blipFill>
        </p:spPr>
        <p:txBody>
          <a:bodyPr/>
          <a:lstStyle/>
          <a:p>
            <a:endParaRPr lang="en-GB"/>
          </a:p>
        </p:txBody>
      </p:sp>
      <p:sp>
        <p:nvSpPr>
          <p:cNvPr id="7" name="Freeform 7"/>
          <p:cNvSpPr/>
          <p:nvPr/>
        </p:nvSpPr>
        <p:spPr>
          <a:xfrm>
            <a:off x="0" y="7276798"/>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3"/>
            <a:stretch>
              <a:fillRect/>
            </a:stretch>
          </a:blipFill>
        </p:spPr>
        <p:txBody>
          <a:bodyPr/>
          <a:lstStyle/>
          <a:p>
            <a:endParaRPr lang="en-GB"/>
          </a:p>
        </p:txBody>
      </p:sp>
      <p:sp>
        <p:nvSpPr>
          <p:cNvPr id="8" name="Freeform 8"/>
          <p:cNvSpPr/>
          <p:nvPr/>
        </p:nvSpPr>
        <p:spPr>
          <a:xfrm>
            <a:off x="13272627" y="-604636"/>
            <a:ext cx="7315200" cy="1492746"/>
          </a:xfrm>
          <a:custGeom>
            <a:avLst/>
            <a:gdLst/>
            <a:ahLst/>
            <a:cxnLst/>
            <a:rect l="l" t="t" r="r" b="b"/>
            <a:pathLst>
              <a:path w="7315200" h="1492746">
                <a:moveTo>
                  <a:pt x="0" y="0"/>
                </a:moveTo>
                <a:lnTo>
                  <a:pt x="7315200" y="0"/>
                </a:lnTo>
                <a:lnTo>
                  <a:pt x="7315200" y="1492747"/>
                </a:lnTo>
                <a:lnTo>
                  <a:pt x="0" y="14927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9" name="Freeform 9"/>
          <p:cNvSpPr/>
          <p:nvPr/>
        </p:nvSpPr>
        <p:spPr>
          <a:xfrm flipH="1" flipV="1">
            <a:off x="16062672" y="-1351049"/>
            <a:ext cx="2887722" cy="4601947"/>
          </a:xfrm>
          <a:custGeom>
            <a:avLst/>
            <a:gdLst/>
            <a:ahLst/>
            <a:cxnLst/>
            <a:rect l="l" t="t" r="r" b="b"/>
            <a:pathLst>
              <a:path w="2887722" h="4601947">
                <a:moveTo>
                  <a:pt x="2887722" y="4601947"/>
                </a:moveTo>
                <a:lnTo>
                  <a:pt x="0" y="4601947"/>
                </a:lnTo>
                <a:lnTo>
                  <a:pt x="0" y="0"/>
                </a:lnTo>
                <a:lnTo>
                  <a:pt x="2887722" y="0"/>
                </a:lnTo>
                <a:lnTo>
                  <a:pt x="2887722" y="4601947"/>
                </a:lnTo>
                <a:close/>
              </a:path>
            </a:pathLst>
          </a:custGeom>
          <a:blipFill>
            <a:blip r:embed="rId3"/>
            <a:stretch>
              <a:fillRect/>
            </a:stretch>
          </a:blipFill>
        </p:spPr>
        <p:txBody>
          <a:bodyPr/>
          <a:lstStyle/>
          <a:p>
            <a:endParaRPr lang="en-GB"/>
          </a:p>
        </p:txBody>
      </p:sp>
      <p:sp>
        <p:nvSpPr>
          <p:cNvPr id="10" name="Freeform 10"/>
          <p:cNvSpPr/>
          <p:nvPr/>
        </p:nvSpPr>
        <p:spPr>
          <a:xfrm>
            <a:off x="5709665" y="9995404"/>
            <a:ext cx="7315200" cy="1492746"/>
          </a:xfrm>
          <a:custGeom>
            <a:avLst/>
            <a:gdLst/>
            <a:ahLst/>
            <a:cxnLst/>
            <a:rect l="l" t="t" r="r" b="b"/>
            <a:pathLst>
              <a:path w="7315200" h="1492746">
                <a:moveTo>
                  <a:pt x="0" y="0"/>
                </a:moveTo>
                <a:lnTo>
                  <a:pt x="7315200" y="0"/>
                </a:lnTo>
                <a:lnTo>
                  <a:pt x="7315200" y="1492746"/>
                </a:lnTo>
                <a:lnTo>
                  <a:pt x="0" y="14927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grpSp>
        <p:nvGrpSpPr>
          <p:cNvPr id="11" name="Group 11"/>
          <p:cNvGrpSpPr/>
          <p:nvPr/>
        </p:nvGrpSpPr>
        <p:grpSpPr>
          <a:xfrm>
            <a:off x="2608063" y="1902317"/>
            <a:ext cx="13174950" cy="1139140"/>
            <a:chOff x="0" y="0"/>
            <a:chExt cx="3469946" cy="300020"/>
          </a:xfrm>
        </p:grpSpPr>
        <p:sp>
          <p:nvSpPr>
            <p:cNvPr id="12" name="Freeform 12"/>
            <p:cNvSpPr/>
            <p:nvPr/>
          </p:nvSpPr>
          <p:spPr>
            <a:xfrm>
              <a:off x="0" y="0"/>
              <a:ext cx="3469946" cy="300020"/>
            </a:xfrm>
            <a:custGeom>
              <a:avLst/>
              <a:gdLst/>
              <a:ahLst/>
              <a:cxnLst/>
              <a:rect l="l" t="t" r="r" b="b"/>
              <a:pathLst>
                <a:path w="3469946" h="300020">
                  <a:moveTo>
                    <a:pt x="29969" y="0"/>
                  </a:moveTo>
                  <a:lnTo>
                    <a:pt x="3439977" y="0"/>
                  </a:lnTo>
                  <a:cubicBezTo>
                    <a:pt x="3456529" y="0"/>
                    <a:pt x="3469946" y="13418"/>
                    <a:pt x="3469946" y="29969"/>
                  </a:cubicBezTo>
                  <a:lnTo>
                    <a:pt x="3469946" y="270051"/>
                  </a:lnTo>
                  <a:cubicBezTo>
                    <a:pt x="3469946" y="286603"/>
                    <a:pt x="3456529" y="300020"/>
                    <a:pt x="3439977" y="300020"/>
                  </a:cubicBezTo>
                  <a:lnTo>
                    <a:pt x="29969" y="300020"/>
                  </a:lnTo>
                  <a:cubicBezTo>
                    <a:pt x="13418" y="300020"/>
                    <a:pt x="0" y="286603"/>
                    <a:pt x="0" y="270051"/>
                  </a:cubicBezTo>
                  <a:lnTo>
                    <a:pt x="0" y="29969"/>
                  </a:lnTo>
                  <a:cubicBezTo>
                    <a:pt x="0" y="13418"/>
                    <a:pt x="13418" y="0"/>
                    <a:pt x="29969" y="0"/>
                  </a:cubicBezTo>
                  <a:close/>
                </a:path>
              </a:pathLst>
            </a:custGeom>
            <a:solidFill>
              <a:srgbClr val="E1D1A7"/>
            </a:solidFill>
            <a:ln w="57150" cap="rnd">
              <a:solidFill>
                <a:srgbClr val="E6C7BD"/>
              </a:solidFill>
              <a:prstDash val="solid"/>
              <a:round/>
            </a:ln>
          </p:spPr>
          <p:txBody>
            <a:bodyPr/>
            <a:lstStyle/>
            <a:p>
              <a:endParaRPr lang="en-GB"/>
            </a:p>
          </p:txBody>
        </p:sp>
        <p:sp>
          <p:nvSpPr>
            <p:cNvPr id="13" name="TextBox 13"/>
            <p:cNvSpPr txBox="1"/>
            <p:nvPr/>
          </p:nvSpPr>
          <p:spPr>
            <a:xfrm>
              <a:off x="0" y="-76200"/>
              <a:ext cx="3469946" cy="376220"/>
            </a:xfrm>
            <a:prstGeom prst="rect">
              <a:avLst/>
            </a:prstGeom>
          </p:spPr>
          <p:txBody>
            <a:bodyPr lIns="50800" tIns="50800" rIns="50800" bIns="50800" rtlCol="0" anchor="ctr"/>
            <a:lstStyle/>
            <a:p>
              <a:pPr algn="ctr">
                <a:lnSpc>
                  <a:spcPts val="2799"/>
                </a:lnSpc>
              </a:pPr>
              <a:endParaRPr/>
            </a:p>
          </p:txBody>
        </p:sp>
      </p:grpSp>
      <p:grpSp>
        <p:nvGrpSpPr>
          <p:cNvPr id="14" name="Group 14"/>
          <p:cNvGrpSpPr/>
          <p:nvPr/>
        </p:nvGrpSpPr>
        <p:grpSpPr>
          <a:xfrm>
            <a:off x="2608063" y="3854368"/>
            <a:ext cx="6139410" cy="3656985"/>
            <a:chOff x="0" y="0"/>
            <a:chExt cx="1616964" cy="963157"/>
          </a:xfrm>
        </p:grpSpPr>
        <p:sp>
          <p:nvSpPr>
            <p:cNvPr id="15" name="Freeform 15"/>
            <p:cNvSpPr/>
            <p:nvPr/>
          </p:nvSpPr>
          <p:spPr>
            <a:xfrm>
              <a:off x="0" y="0"/>
              <a:ext cx="1616964" cy="963157"/>
            </a:xfrm>
            <a:custGeom>
              <a:avLst/>
              <a:gdLst/>
              <a:ahLst/>
              <a:cxnLst/>
              <a:rect l="l" t="t" r="r" b="b"/>
              <a:pathLst>
                <a:path w="1616964" h="963157">
                  <a:moveTo>
                    <a:pt x="64312" y="0"/>
                  </a:moveTo>
                  <a:lnTo>
                    <a:pt x="1552652" y="0"/>
                  </a:lnTo>
                  <a:cubicBezTo>
                    <a:pt x="1569708" y="0"/>
                    <a:pt x="1586066" y="6776"/>
                    <a:pt x="1598127" y="18837"/>
                  </a:cubicBezTo>
                  <a:cubicBezTo>
                    <a:pt x="1610188" y="30897"/>
                    <a:pt x="1616964" y="47255"/>
                    <a:pt x="1616964" y="64312"/>
                  </a:cubicBezTo>
                  <a:lnTo>
                    <a:pt x="1616964" y="898845"/>
                  </a:lnTo>
                  <a:cubicBezTo>
                    <a:pt x="1616964" y="915901"/>
                    <a:pt x="1610188" y="932259"/>
                    <a:pt x="1598127" y="944320"/>
                  </a:cubicBezTo>
                  <a:cubicBezTo>
                    <a:pt x="1586066" y="956381"/>
                    <a:pt x="1569708" y="963157"/>
                    <a:pt x="1552652" y="963157"/>
                  </a:cubicBezTo>
                  <a:lnTo>
                    <a:pt x="64312" y="963157"/>
                  </a:lnTo>
                  <a:cubicBezTo>
                    <a:pt x="28793" y="963157"/>
                    <a:pt x="0" y="934363"/>
                    <a:pt x="0" y="898845"/>
                  </a:cubicBezTo>
                  <a:lnTo>
                    <a:pt x="0" y="64312"/>
                  </a:lnTo>
                  <a:cubicBezTo>
                    <a:pt x="0" y="47255"/>
                    <a:pt x="6776" y="30897"/>
                    <a:pt x="18837" y="18837"/>
                  </a:cubicBezTo>
                  <a:cubicBezTo>
                    <a:pt x="30897" y="6776"/>
                    <a:pt x="47255" y="0"/>
                    <a:pt x="64312" y="0"/>
                  </a:cubicBezTo>
                  <a:close/>
                </a:path>
              </a:pathLst>
            </a:custGeom>
            <a:solidFill>
              <a:srgbClr val="E6C7BD">
                <a:alpha val="61961"/>
              </a:srgbClr>
            </a:solidFill>
          </p:spPr>
          <p:txBody>
            <a:bodyPr/>
            <a:lstStyle/>
            <a:p>
              <a:endParaRPr lang="en-GB"/>
            </a:p>
          </p:txBody>
        </p:sp>
        <p:sp>
          <p:nvSpPr>
            <p:cNvPr id="16" name="TextBox 16"/>
            <p:cNvSpPr txBox="1"/>
            <p:nvPr/>
          </p:nvSpPr>
          <p:spPr>
            <a:xfrm>
              <a:off x="0" y="-47625"/>
              <a:ext cx="1616964" cy="1010782"/>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895913" y="4011519"/>
            <a:ext cx="5486087" cy="3722781"/>
          </a:xfrm>
          <a:prstGeom prst="rect">
            <a:avLst/>
          </a:prstGeom>
        </p:spPr>
        <p:txBody>
          <a:bodyPr lIns="0" tIns="0" rIns="0" bIns="0" rtlCol="0" anchor="t">
            <a:spAutoFit/>
          </a:bodyPr>
          <a:lstStyle/>
          <a:p>
            <a:pPr algn="ctr">
              <a:lnSpc>
                <a:spcPts val="4265"/>
              </a:lnSpc>
            </a:pPr>
            <a:r>
              <a:rPr lang="en-US" sz="3046">
                <a:solidFill>
                  <a:srgbClr val="351304"/>
                </a:solidFill>
                <a:latin typeface="Roboto Condensed Bold"/>
              </a:rPr>
              <a:t>Luận điểm 1: </a:t>
            </a:r>
          </a:p>
          <a:p>
            <a:pPr algn="just">
              <a:lnSpc>
                <a:spcPts val="4265"/>
              </a:lnSpc>
            </a:pPr>
            <a:r>
              <a:rPr lang="en-US" sz="3046">
                <a:solidFill>
                  <a:srgbClr val="351304"/>
                </a:solidFill>
                <a:latin typeface="Roboto Condensed"/>
              </a:rPr>
              <a:t>Nhà văn đã đưa hoạt động giao tiếp (câu chuyện giữa ông giáo và lão Hạc qua hai lần gặp gỡ) trở thành đối tượng nhận thức và mô tả trực tiếp tính cách nhân vật.</a:t>
            </a:r>
            <a:r>
              <a:rPr lang="en-US" sz="3046">
                <a:solidFill>
                  <a:srgbClr val="351304"/>
                </a:solidFill>
                <a:latin typeface="Roboto Condensed Bold"/>
              </a:rPr>
              <a:t> </a:t>
            </a:r>
          </a:p>
          <a:p>
            <a:pPr algn="ctr">
              <a:lnSpc>
                <a:spcPts val="4265"/>
              </a:lnSpc>
              <a:spcBef>
                <a:spcPct val="0"/>
              </a:spcBef>
            </a:pPr>
            <a:endParaRPr lang="en-US" sz="3046">
              <a:solidFill>
                <a:srgbClr val="351304"/>
              </a:solidFill>
              <a:latin typeface="Roboto Condensed Bold"/>
            </a:endParaRPr>
          </a:p>
        </p:txBody>
      </p:sp>
      <p:sp>
        <p:nvSpPr>
          <p:cNvPr id="18" name="TextBox 18"/>
          <p:cNvSpPr txBox="1"/>
          <p:nvPr/>
        </p:nvSpPr>
        <p:spPr>
          <a:xfrm>
            <a:off x="10394797" y="4087675"/>
            <a:ext cx="5388216" cy="3189425"/>
          </a:xfrm>
          <a:prstGeom prst="rect">
            <a:avLst/>
          </a:prstGeom>
        </p:spPr>
        <p:txBody>
          <a:bodyPr lIns="0" tIns="0" rIns="0" bIns="0" rtlCol="0" anchor="t">
            <a:spAutoFit/>
          </a:bodyPr>
          <a:lstStyle/>
          <a:p>
            <a:pPr algn="ctr">
              <a:lnSpc>
                <a:spcPts val="4265"/>
              </a:lnSpc>
            </a:pPr>
            <a:r>
              <a:rPr lang="en-US" sz="3046">
                <a:solidFill>
                  <a:srgbClr val="351304"/>
                </a:solidFill>
                <a:latin typeface="Roboto Condensed Bold"/>
              </a:rPr>
              <a:t>Luận điểm 2: </a:t>
            </a:r>
          </a:p>
          <a:p>
            <a:pPr algn="just">
              <a:lnSpc>
                <a:spcPts val="4265"/>
              </a:lnSpc>
              <a:spcBef>
                <a:spcPct val="0"/>
              </a:spcBef>
            </a:pPr>
            <a:r>
              <a:rPr lang="en-US" sz="3046">
                <a:solidFill>
                  <a:srgbClr val="351304"/>
                </a:solidFill>
                <a:latin typeface="Roboto Condensed"/>
              </a:rPr>
              <a:t>Thông qua nội dung các cuộc trò chuyện ấy, tác giả đã gián tiếp thể hiện một tình thế lựa chọn của lão Hạc (giữa cái sống và cái chết cùng hệ lụy của chúng)</a:t>
            </a:r>
            <a:r>
              <a:rPr lang="en-US" sz="3046">
                <a:solidFill>
                  <a:srgbClr val="351304"/>
                </a:solidFill>
                <a:latin typeface="Roboto Condensed Bold"/>
              </a:rPr>
              <a:t>.</a:t>
            </a:r>
          </a:p>
        </p:txBody>
      </p:sp>
      <p:sp>
        <p:nvSpPr>
          <p:cNvPr id="19" name="AutoShape 19"/>
          <p:cNvSpPr/>
          <p:nvPr/>
        </p:nvSpPr>
        <p:spPr>
          <a:xfrm>
            <a:off x="9195538" y="3041457"/>
            <a:ext cx="3893367" cy="853555"/>
          </a:xfrm>
          <a:prstGeom prst="line">
            <a:avLst/>
          </a:prstGeom>
          <a:ln w="38100" cap="flat">
            <a:solidFill>
              <a:srgbClr val="A26723"/>
            </a:solidFill>
            <a:prstDash val="solid"/>
            <a:headEnd type="none" w="sm" len="sm"/>
            <a:tailEnd type="arrow" w="med" len="sm"/>
          </a:ln>
        </p:spPr>
        <p:txBody>
          <a:bodyPr/>
          <a:lstStyle/>
          <a:p>
            <a:endParaRPr lang="en-GB"/>
          </a:p>
        </p:txBody>
      </p:sp>
      <p:sp>
        <p:nvSpPr>
          <p:cNvPr id="20" name="AutoShape 20"/>
          <p:cNvSpPr/>
          <p:nvPr/>
        </p:nvSpPr>
        <p:spPr>
          <a:xfrm flipH="1">
            <a:off x="5782904" y="3041457"/>
            <a:ext cx="3412633" cy="813790"/>
          </a:xfrm>
          <a:prstGeom prst="line">
            <a:avLst/>
          </a:prstGeom>
          <a:ln w="38100" cap="flat">
            <a:solidFill>
              <a:srgbClr val="A26723"/>
            </a:solidFill>
            <a:prstDash val="solid"/>
            <a:headEnd type="none" w="sm" len="sm"/>
            <a:tailEnd type="arrow" w="med" len="sm"/>
          </a:ln>
        </p:spPr>
        <p:txBody>
          <a:bodyPr/>
          <a:lstStyle/>
          <a:p>
            <a:endParaRPr lang="en-GB"/>
          </a:p>
        </p:txBody>
      </p:sp>
      <p:sp>
        <p:nvSpPr>
          <p:cNvPr id="21" name="Freeform 21"/>
          <p:cNvSpPr/>
          <p:nvPr/>
        </p:nvSpPr>
        <p:spPr>
          <a:xfrm>
            <a:off x="3052401" y="8068360"/>
            <a:ext cx="1368159" cy="489117"/>
          </a:xfrm>
          <a:custGeom>
            <a:avLst/>
            <a:gdLst/>
            <a:ahLst/>
            <a:cxnLst/>
            <a:rect l="l" t="t" r="r" b="b"/>
            <a:pathLst>
              <a:path w="1368159" h="489117">
                <a:moveTo>
                  <a:pt x="0" y="0"/>
                </a:moveTo>
                <a:lnTo>
                  <a:pt x="1368159" y="0"/>
                </a:lnTo>
                <a:lnTo>
                  <a:pt x="1368159" y="489117"/>
                </a:lnTo>
                <a:lnTo>
                  <a:pt x="0" y="4891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pSp>
        <p:nvGrpSpPr>
          <p:cNvPr id="22" name="Group 22"/>
          <p:cNvGrpSpPr/>
          <p:nvPr/>
        </p:nvGrpSpPr>
        <p:grpSpPr>
          <a:xfrm>
            <a:off x="4000863" y="348123"/>
            <a:ext cx="10948669" cy="1340567"/>
            <a:chOff x="0" y="66675"/>
            <a:chExt cx="14598226" cy="1787423"/>
          </a:xfrm>
        </p:grpSpPr>
        <p:sp>
          <p:nvSpPr>
            <p:cNvPr id="23" name="TextBox 23"/>
            <p:cNvSpPr txBox="1"/>
            <p:nvPr/>
          </p:nvSpPr>
          <p:spPr>
            <a:xfrm>
              <a:off x="2907023" y="66675"/>
              <a:ext cx="10232147" cy="854935"/>
            </a:xfrm>
            <a:prstGeom prst="rect">
              <a:avLst/>
            </a:prstGeom>
          </p:spPr>
          <p:txBody>
            <a:bodyPr lIns="0" tIns="0" rIns="0" bIns="0" rtlCol="0" anchor="t">
              <a:spAutoFit/>
            </a:bodyPr>
            <a:lstStyle/>
            <a:p>
              <a:pPr>
                <a:lnSpc>
                  <a:spcPts val="5009"/>
                </a:lnSpc>
              </a:pPr>
              <a:r>
                <a:rPr lang="en-US" sz="4725" dirty="0">
                  <a:solidFill>
                    <a:srgbClr val="9B6543"/>
                  </a:solidFill>
                  <a:latin typeface="Fraunces Bold"/>
                </a:rPr>
                <a:t>3. </a:t>
              </a:r>
              <a:r>
                <a:rPr lang="en-US" sz="4725" dirty="0" smtClean="0">
                  <a:solidFill>
                    <a:srgbClr val="9B6543"/>
                  </a:solidFill>
                  <a:latin typeface="Fraunces Bold"/>
                </a:rPr>
                <a:t>KHÁM PHÁ VĂN </a:t>
              </a:r>
              <a:r>
                <a:rPr lang="en-US" sz="4725" dirty="0">
                  <a:solidFill>
                    <a:srgbClr val="9B6543"/>
                  </a:solidFill>
                  <a:latin typeface="Fraunces Bold"/>
                </a:rPr>
                <a:t>BẢN</a:t>
              </a:r>
            </a:p>
          </p:txBody>
        </p:sp>
        <p:sp>
          <p:nvSpPr>
            <p:cNvPr id="24" name="TextBox 24"/>
            <p:cNvSpPr txBox="1"/>
            <p:nvPr/>
          </p:nvSpPr>
          <p:spPr>
            <a:xfrm>
              <a:off x="0" y="882580"/>
              <a:ext cx="14598226" cy="971518"/>
            </a:xfrm>
            <a:prstGeom prst="rect">
              <a:avLst/>
            </a:prstGeom>
          </p:spPr>
          <p:txBody>
            <a:bodyPr lIns="0" tIns="0" rIns="0" bIns="0" rtlCol="0" anchor="t">
              <a:spAutoFit/>
            </a:bodyPr>
            <a:lstStyle/>
            <a:p>
              <a:pPr algn="ctr">
                <a:lnSpc>
                  <a:spcPts val="6073"/>
                </a:lnSpc>
                <a:spcBef>
                  <a:spcPct val="0"/>
                </a:spcBef>
              </a:pPr>
              <a:r>
                <a:rPr lang="en-US" sz="4338">
                  <a:solidFill>
                    <a:srgbClr val="724919"/>
                  </a:solidFill>
                  <a:latin typeface="#9Slide07 SVNUT Triumph Press"/>
                </a:rPr>
                <a:t>3.1. Luận đề và hệ thống luận điểm</a:t>
              </a:r>
            </a:p>
          </p:txBody>
        </p:sp>
      </p:grpSp>
      <p:sp>
        <p:nvSpPr>
          <p:cNvPr id="25" name="TextBox 25"/>
          <p:cNvSpPr txBox="1"/>
          <p:nvPr/>
        </p:nvSpPr>
        <p:spPr>
          <a:xfrm>
            <a:off x="2842565" y="2100741"/>
            <a:ext cx="12490081" cy="675618"/>
          </a:xfrm>
          <a:prstGeom prst="rect">
            <a:avLst/>
          </a:prstGeom>
        </p:spPr>
        <p:txBody>
          <a:bodyPr lIns="0" tIns="0" rIns="0" bIns="0" rtlCol="0" anchor="t">
            <a:spAutoFit/>
          </a:bodyPr>
          <a:lstStyle/>
          <a:p>
            <a:pPr algn="just">
              <a:lnSpc>
                <a:spcPts val="5479"/>
              </a:lnSpc>
            </a:pPr>
            <a:r>
              <a:rPr lang="en-US" sz="3999">
                <a:solidFill>
                  <a:srgbClr val="351304"/>
                </a:solidFill>
                <a:latin typeface="Roboto Condensed Bold"/>
              </a:rPr>
              <a:t>Giá trị tiềm ẩn về tư tưởng và nghệ thuật của truyện </a:t>
            </a:r>
            <a:r>
              <a:rPr lang="en-US" sz="3999">
                <a:solidFill>
                  <a:srgbClr val="351304"/>
                </a:solidFill>
                <a:latin typeface="Roboto Condensed Bold Italics"/>
              </a:rPr>
              <a:t>Lão Hạc</a:t>
            </a:r>
            <a:r>
              <a:rPr lang="en-US" sz="3999">
                <a:solidFill>
                  <a:srgbClr val="351304"/>
                </a:solidFill>
                <a:latin typeface="Roboto Condensed Bold"/>
              </a:rPr>
              <a:t>.</a:t>
            </a:r>
          </a:p>
        </p:txBody>
      </p:sp>
      <p:sp>
        <p:nvSpPr>
          <p:cNvPr id="26" name="TextBox 26"/>
          <p:cNvSpPr txBox="1"/>
          <p:nvPr/>
        </p:nvSpPr>
        <p:spPr>
          <a:xfrm>
            <a:off x="4585239" y="7751580"/>
            <a:ext cx="11197774" cy="1056001"/>
          </a:xfrm>
          <a:prstGeom prst="rect">
            <a:avLst/>
          </a:prstGeom>
        </p:spPr>
        <p:txBody>
          <a:bodyPr lIns="0" tIns="0" rIns="0" bIns="0" rtlCol="0" anchor="t">
            <a:spAutoFit/>
          </a:bodyPr>
          <a:lstStyle/>
          <a:p>
            <a:pPr marL="657780" lvl="1" indent="-328890" algn="just">
              <a:lnSpc>
                <a:spcPts val="4265"/>
              </a:lnSpc>
              <a:buFont typeface="Arial"/>
              <a:buChar char="•"/>
            </a:pPr>
            <a:r>
              <a:rPr lang="en-US" sz="3046">
                <a:solidFill>
                  <a:srgbClr val="351304"/>
                </a:solidFill>
                <a:latin typeface="Roboto Condensed Bold"/>
              </a:rPr>
              <a:t>Các luận điểm đã làm rõ các khía cạnh khác nhau của luận đề (giá trị tiềm ẩn về tư tưởng và nghệ thuật của truyện Lão Hạc)</a:t>
            </a:r>
          </a:p>
        </p:txBody>
      </p:sp>
      <p:sp>
        <p:nvSpPr>
          <p:cNvPr id="27" name="TextBox 27"/>
          <p:cNvSpPr txBox="1"/>
          <p:nvPr/>
        </p:nvSpPr>
        <p:spPr>
          <a:xfrm>
            <a:off x="4585239" y="8921881"/>
            <a:ext cx="11197774" cy="1056001"/>
          </a:xfrm>
          <a:prstGeom prst="rect">
            <a:avLst/>
          </a:prstGeom>
        </p:spPr>
        <p:txBody>
          <a:bodyPr lIns="0" tIns="0" rIns="0" bIns="0" rtlCol="0" anchor="t">
            <a:spAutoFit/>
          </a:bodyPr>
          <a:lstStyle/>
          <a:p>
            <a:pPr marL="657780" lvl="1" indent="-328890" algn="just">
              <a:lnSpc>
                <a:spcPts val="4265"/>
              </a:lnSpc>
              <a:buFont typeface="Arial"/>
              <a:buChar char="•"/>
            </a:pPr>
            <a:r>
              <a:rPr lang="en-US" sz="3046">
                <a:solidFill>
                  <a:srgbClr val="351304"/>
                </a:solidFill>
                <a:latin typeface="Roboto Condensed Bold"/>
              </a:rPr>
              <a:t>Các từ ngữ làm nổi bật luận đề, luận điểm của văn bản:</a:t>
            </a:r>
            <a:r>
              <a:rPr lang="en-US" sz="3046">
                <a:solidFill>
                  <a:srgbClr val="351304"/>
                </a:solidFill>
                <a:latin typeface="Roboto Condensed Italics"/>
              </a:rPr>
              <a:t> chiều sâu, các cuộc trò chuyện, tình thế lựa chọn.. </a:t>
            </a:r>
            <a:r>
              <a:rPr lang="en-US" sz="3046">
                <a:solidFill>
                  <a:srgbClr val="351304"/>
                </a:solidFill>
                <a:latin typeface="Roboto Condensed Bold"/>
              </a:rPr>
              <a:t>được lặp đi lặp lại. </a:t>
            </a:r>
          </a:p>
        </p:txBody>
      </p:sp>
      <p:sp>
        <p:nvSpPr>
          <p:cNvPr id="28" name="Freeform 28"/>
          <p:cNvSpPr/>
          <p:nvPr/>
        </p:nvSpPr>
        <p:spPr>
          <a:xfrm>
            <a:off x="3052401" y="8964094"/>
            <a:ext cx="1368159" cy="489117"/>
          </a:xfrm>
          <a:custGeom>
            <a:avLst/>
            <a:gdLst/>
            <a:ahLst/>
            <a:cxnLst/>
            <a:rect l="l" t="t" r="r" b="b"/>
            <a:pathLst>
              <a:path w="1368159" h="489117">
                <a:moveTo>
                  <a:pt x="0" y="0"/>
                </a:moveTo>
                <a:lnTo>
                  <a:pt x="1368159" y="0"/>
                </a:lnTo>
                <a:lnTo>
                  <a:pt x="1368159" y="489117"/>
                </a:lnTo>
                <a:lnTo>
                  <a:pt x="0" y="48911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animBg="1"/>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2621754">
            <a:off x="-639682" y="6411147"/>
            <a:ext cx="4127153" cy="4892099"/>
          </a:xfrm>
          <a:custGeom>
            <a:avLst/>
            <a:gdLst/>
            <a:ahLst/>
            <a:cxnLst/>
            <a:rect l="l" t="t" r="r" b="b"/>
            <a:pathLst>
              <a:path w="4127153" h="4892099">
                <a:moveTo>
                  <a:pt x="0" y="0"/>
                </a:moveTo>
                <a:lnTo>
                  <a:pt x="4127153" y="0"/>
                </a:lnTo>
                <a:lnTo>
                  <a:pt x="4127153" y="4892099"/>
                </a:lnTo>
                <a:lnTo>
                  <a:pt x="0" y="48920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6514744" y="8404999"/>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6" name="Freeform 6"/>
          <p:cNvSpPr/>
          <p:nvPr/>
        </p:nvSpPr>
        <p:spPr>
          <a:xfrm>
            <a:off x="1152831" y="3008438"/>
            <a:ext cx="3933760" cy="3173416"/>
          </a:xfrm>
          <a:custGeom>
            <a:avLst/>
            <a:gdLst/>
            <a:ahLst/>
            <a:cxnLst/>
            <a:rect l="l" t="t" r="r" b="b"/>
            <a:pathLst>
              <a:path w="3933760" h="3173416">
                <a:moveTo>
                  <a:pt x="0" y="0"/>
                </a:moveTo>
                <a:lnTo>
                  <a:pt x="3933759" y="0"/>
                </a:lnTo>
                <a:lnTo>
                  <a:pt x="3933759" y="3173416"/>
                </a:lnTo>
                <a:lnTo>
                  <a:pt x="0" y="3173416"/>
                </a:lnTo>
                <a:lnTo>
                  <a:pt x="0" y="0"/>
                </a:lnTo>
                <a:close/>
              </a:path>
            </a:pathLst>
          </a:custGeom>
          <a:blipFill>
            <a:blip r:embed="rId8">
              <a:extLst>
                <a:ext uri="{96DAC541-7B7A-43D3-8B79-37D633B846F1}">
                  <asvg:svgBlip xmlns:asvg="http://schemas.microsoft.com/office/drawing/2016/SVG/main" xmlns="" r:embed="rId9"/>
                </a:ext>
              </a:extLst>
            </a:blip>
            <a:stretch>
              <a:fillRect l="-136" r="-136"/>
            </a:stretch>
          </a:blipFill>
        </p:spPr>
        <p:txBody>
          <a:bodyPr/>
          <a:lstStyle/>
          <a:p>
            <a:endParaRPr lang="en-GB"/>
          </a:p>
        </p:txBody>
      </p:sp>
      <p:sp>
        <p:nvSpPr>
          <p:cNvPr id="7" name="TextBox 7"/>
          <p:cNvSpPr txBox="1"/>
          <p:nvPr/>
        </p:nvSpPr>
        <p:spPr>
          <a:xfrm>
            <a:off x="-94717" y="4180328"/>
            <a:ext cx="6428856" cy="822757"/>
          </a:xfrm>
          <a:prstGeom prst="rect">
            <a:avLst/>
          </a:prstGeom>
        </p:spPr>
        <p:txBody>
          <a:bodyPr lIns="0" tIns="0" rIns="0" bIns="0" rtlCol="0" anchor="t">
            <a:spAutoFit/>
          </a:bodyPr>
          <a:lstStyle/>
          <a:p>
            <a:pPr algn="ctr">
              <a:lnSpc>
                <a:spcPts val="6798"/>
              </a:lnSpc>
            </a:pPr>
            <a:r>
              <a:rPr lang="en-US" sz="4502">
                <a:solidFill>
                  <a:srgbClr val="22170B"/>
                </a:solidFill>
                <a:latin typeface="Roboto Condensed Bold"/>
              </a:rPr>
              <a:t>NHÓM 2</a:t>
            </a:r>
          </a:p>
        </p:txBody>
      </p:sp>
      <p:grpSp>
        <p:nvGrpSpPr>
          <p:cNvPr id="8" name="Group 8"/>
          <p:cNvGrpSpPr/>
          <p:nvPr/>
        </p:nvGrpSpPr>
        <p:grpSpPr>
          <a:xfrm>
            <a:off x="5489982" y="3591713"/>
            <a:ext cx="11506368" cy="4725514"/>
            <a:chOff x="0" y="0"/>
            <a:chExt cx="3030484" cy="1244580"/>
          </a:xfrm>
        </p:grpSpPr>
        <p:sp>
          <p:nvSpPr>
            <p:cNvPr id="9" name="Freeform 9"/>
            <p:cNvSpPr/>
            <p:nvPr/>
          </p:nvSpPr>
          <p:spPr>
            <a:xfrm>
              <a:off x="0" y="0"/>
              <a:ext cx="3030484" cy="1244580"/>
            </a:xfrm>
            <a:custGeom>
              <a:avLst/>
              <a:gdLst/>
              <a:ahLst/>
              <a:cxnLst/>
              <a:rect l="l" t="t" r="r" b="b"/>
              <a:pathLst>
                <a:path w="3030484" h="1244580">
                  <a:moveTo>
                    <a:pt x="34315" y="0"/>
                  </a:moveTo>
                  <a:lnTo>
                    <a:pt x="2996169" y="0"/>
                  </a:lnTo>
                  <a:cubicBezTo>
                    <a:pt x="3005270" y="0"/>
                    <a:pt x="3013998" y="3615"/>
                    <a:pt x="3020433" y="10051"/>
                  </a:cubicBezTo>
                  <a:cubicBezTo>
                    <a:pt x="3026869" y="16486"/>
                    <a:pt x="3030484" y="25214"/>
                    <a:pt x="3030484" y="34315"/>
                  </a:cubicBezTo>
                  <a:lnTo>
                    <a:pt x="3030484" y="1210265"/>
                  </a:lnTo>
                  <a:cubicBezTo>
                    <a:pt x="3030484" y="1219366"/>
                    <a:pt x="3026869" y="1228094"/>
                    <a:pt x="3020433" y="1234529"/>
                  </a:cubicBezTo>
                  <a:cubicBezTo>
                    <a:pt x="3013998" y="1240964"/>
                    <a:pt x="3005270" y="1244580"/>
                    <a:pt x="2996169" y="1244580"/>
                  </a:cubicBezTo>
                  <a:lnTo>
                    <a:pt x="34315" y="1244580"/>
                  </a:lnTo>
                  <a:cubicBezTo>
                    <a:pt x="15363" y="1244580"/>
                    <a:pt x="0" y="1229217"/>
                    <a:pt x="0" y="1210265"/>
                  </a:cubicBezTo>
                  <a:lnTo>
                    <a:pt x="0" y="34315"/>
                  </a:lnTo>
                  <a:cubicBezTo>
                    <a:pt x="0" y="25214"/>
                    <a:pt x="3615" y="16486"/>
                    <a:pt x="10051" y="10051"/>
                  </a:cubicBezTo>
                  <a:cubicBezTo>
                    <a:pt x="16486" y="3615"/>
                    <a:pt x="25214" y="0"/>
                    <a:pt x="34315" y="0"/>
                  </a:cubicBezTo>
                  <a:close/>
                </a:path>
              </a:pathLst>
            </a:custGeom>
            <a:solidFill>
              <a:srgbClr val="FFFFFF">
                <a:alpha val="61961"/>
              </a:srgbClr>
            </a:solidFill>
          </p:spPr>
          <p:txBody>
            <a:bodyPr/>
            <a:lstStyle/>
            <a:p>
              <a:endParaRPr lang="en-GB"/>
            </a:p>
          </p:txBody>
        </p:sp>
        <p:sp>
          <p:nvSpPr>
            <p:cNvPr id="10" name="TextBox 10"/>
            <p:cNvSpPr txBox="1"/>
            <p:nvPr/>
          </p:nvSpPr>
          <p:spPr>
            <a:xfrm>
              <a:off x="0" y="-47625"/>
              <a:ext cx="3030484" cy="129220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dirty="0">
                <a:solidFill>
                  <a:srgbClr val="9B6543"/>
                </a:solidFill>
                <a:latin typeface="Fraunces Bold"/>
              </a:rPr>
              <a:t>3. </a:t>
            </a:r>
            <a:r>
              <a:rPr lang="en-US" sz="6099" dirty="0" smtClean="0">
                <a:solidFill>
                  <a:srgbClr val="9B6543"/>
                </a:solidFill>
                <a:latin typeface="Fraunces Bold"/>
              </a:rPr>
              <a:t>KHÁM PHÁ VĂN </a:t>
            </a:r>
            <a:r>
              <a:rPr lang="en-US" sz="6099" dirty="0">
                <a:solidFill>
                  <a:srgbClr val="9B6543"/>
                </a:solidFill>
                <a:latin typeface="Fraunces Bold"/>
              </a:rPr>
              <a:t>BẢN</a:t>
            </a:r>
          </a:p>
        </p:txBody>
      </p:sp>
      <p:sp>
        <p:nvSpPr>
          <p:cNvPr id="12" name="TextBox 12"/>
          <p:cNvSpPr txBox="1"/>
          <p:nvPr/>
        </p:nvSpPr>
        <p:spPr>
          <a:xfrm>
            <a:off x="1219200" y="1762445"/>
            <a:ext cx="15074734" cy="1025922"/>
          </a:xfrm>
          <a:prstGeom prst="rect">
            <a:avLst/>
          </a:prstGeom>
        </p:spPr>
        <p:txBody>
          <a:bodyPr wrap="square" lIns="0" tIns="0" rIns="0" bIns="0" rtlCol="0" anchor="t">
            <a:spAutoFit/>
          </a:bodyPr>
          <a:lstStyle/>
          <a:p>
            <a:pPr algn="ctr">
              <a:lnSpc>
                <a:spcPts val="8030"/>
              </a:lnSpc>
            </a:pPr>
            <a:r>
              <a:rPr lang="en-US" sz="5736">
                <a:solidFill>
                  <a:srgbClr val="9B6543"/>
                </a:solidFill>
                <a:latin typeface="#9Slide06 SVNWendi"/>
              </a:rPr>
              <a:t>Khám phá cách triển khai lí lẽ, bằng chứng trong văn bản</a:t>
            </a:r>
          </a:p>
        </p:txBody>
      </p:sp>
      <p:sp>
        <p:nvSpPr>
          <p:cNvPr id="13" name="TextBox 13"/>
          <p:cNvSpPr txBox="1"/>
          <p:nvPr/>
        </p:nvSpPr>
        <p:spPr>
          <a:xfrm>
            <a:off x="5903185" y="4000278"/>
            <a:ext cx="10611559" cy="3976075"/>
          </a:xfrm>
          <a:prstGeom prst="rect">
            <a:avLst/>
          </a:prstGeom>
        </p:spPr>
        <p:txBody>
          <a:bodyPr lIns="0" tIns="0" rIns="0" bIns="0" rtlCol="0" anchor="t">
            <a:spAutoFit/>
          </a:bodyPr>
          <a:lstStyle/>
          <a:p>
            <a:pPr algn="just">
              <a:lnSpc>
                <a:spcPts val="5295"/>
              </a:lnSpc>
            </a:pPr>
            <a:r>
              <a:rPr lang="en-US" sz="3506">
                <a:solidFill>
                  <a:srgbClr val="22170B"/>
                </a:solidFill>
                <a:latin typeface="Roboto Condensed Bold"/>
              </a:rPr>
              <a:t>Đọc phần 1) và trình bày dưới dạng các thẻ Flashcard: </a:t>
            </a:r>
          </a:p>
          <a:p>
            <a:pPr marL="757122" lvl="1" indent="-378561" algn="just">
              <a:lnSpc>
                <a:spcPts val="5295"/>
              </a:lnSpc>
              <a:buFont typeface="Arial"/>
              <a:buChar char="•"/>
            </a:pPr>
            <a:r>
              <a:rPr lang="en-US" sz="3506">
                <a:solidFill>
                  <a:srgbClr val="22170B"/>
                </a:solidFill>
                <a:latin typeface="Roboto Condensed"/>
              </a:rPr>
              <a:t>Nhận xét cách tác giả dẫn dắt đến vấn đề nghị luận.</a:t>
            </a:r>
          </a:p>
          <a:p>
            <a:pPr marL="757122" lvl="1" indent="-378561" algn="just">
              <a:lnSpc>
                <a:spcPts val="5295"/>
              </a:lnSpc>
              <a:buFont typeface="Arial"/>
              <a:buChar char="•"/>
            </a:pPr>
            <a:r>
              <a:rPr lang="en-US" sz="3506">
                <a:solidFill>
                  <a:srgbClr val="22170B"/>
                </a:solidFill>
                <a:latin typeface="Roboto Condensed"/>
              </a:rPr>
              <a:t>Việc đặt các câu hỏi trong đoạn này nhằm mục đích gì? Theo tác giả đâu là điểm mà nhà văn Nam Cao dụng công nhiều nhất trong truyện ngắn Lão Hạc?</a:t>
            </a:r>
          </a:p>
          <a:p>
            <a:pPr marL="757122" lvl="1" indent="-378561" algn="just">
              <a:lnSpc>
                <a:spcPts val="5295"/>
              </a:lnSpc>
              <a:buFont typeface="Arial"/>
              <a:buChar char="•"/>
            </a:pPr>
            <a:r>
              <a:rPr lang="en-US" sz="3506">
                <a:solidFill>
                  <a:srgbClr val="22170B"/>
                </a:solidFill>
                <a:latin typeface="Roboto Condensed"/>
              </a:rPr>
              <a:t>Nhận xét về cách dẫn dắt vấn đề của tác giả</a:t>
            </a:r>
          </a:p>
        </p:txBody>
      </p:sp>
      <p:sp>
        <p:nvSpPr>
          <p:cNvPr id="14" name="Freeform 14"/>
          <p:cNvSpPr/>
          <p:nvPr/>
        </p:nvSpPr>
        <p:spPr>
          <a:xfrm>
            <a:off x="14509358" y="7344768"/>
            <a:ext cx="4684623" cy="3970218"/>
          </a:xfrm>
          <a:custGeom>
            <a:avLst/>
            <a:gdLst/>
            <a:ahLst/>
            <a:cxnLst/>
            <a:rect l="l" t="t" r="r" b="b"/>
            <a:pathLst>
              <a:path w="4684623" h="3970218">
                <a:moveTo>
                  <a:pt x="0" y="0"/>
                </a:moveTo>
                <a:lnTo>
                  <a:pt x="4684623" y="0"/>
                </a:lnTo>
                <a:lnTo>
                  <a:pt x="4684623" y="3970218"/>
                </a:lnTo>
                <a:lnTo>
                  <a:pt x="0" y="3970218"/>
                </a:lnTo>
                <a:lnTo>
                  <a:pt x="0" y="0"/>
                </a:lnTo>
                <a:close/>
              </a:path>
            </a:pathLst>
          </a:custGeom>
          <a:blipFill>
            <a:blip r:embed="rId10"/>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2459011" y="2631023"/>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551789">
            <a:off x="16129733" y="7880840"/>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4" name="Freeform 4"/>
          <p:cNvSpPr/>
          <p:nvPr/>
        </p:nvSpPr>
        <p:spPr>
          <a:xfrm>
            <a:off x="-415161" y="8751294"/>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4"/>
            <a:stretch>
              <a:fillRect/>
            </a:stretch>
          </a:blipFill>
        </p:spPr>
        <p:txBody>
          <a:bodyPr/>
          <a:lstStyle/>
          <a:p>
            <a:endParaRPr lang="en-GB"/>
          </a:p>
        </p:txBody>
      </p:sp>
      <p:sp>
        <p:nvSpPr>
          <p:cNvPr id="5" name="Freeform 5"/>
          <p:cNvSpPr/>
          <p:nvPr/>
        </p:nvSpPr>
        <p:spPr>
          <a:xfrm flipV="1">
            <a:off x="16339273" y="-2300974"/>
            <a:ext cx="2887722" cy="4601947"/>
          </a:xfrm>
          <a:custGeom>
            <a:avLst/>
            <a:gdLst/>
            <a:ahLst/>
            <a:cxnLst/>
            <a:rect l="l" t="t" r="r" b="b"/>
            <a:pathLst>
              <a:path w="2887722" h="4601947">
                <a:moveTo>
                  <a:pt x="0" y="4601948"/>
                </a:moveTo>
                <a:lnTo>
                  <a:pt x="2887722" y="4601948"/>
                </a:lnTo>
                <a:lnTo>
                  <a:pt x="2887722" y="0"/>
                </a:lnTo>
                <a:lnTo>
                  <a:pt x="0" y="0"/>
                </a:lnTo>
                <a:lnTo>
                  <a:pt x="0" y="4601948"/>
                </a:lnTo>
                <a:close/>
              </a:path>
            </a:pathLst>
          </a:custGeom>
          <a:blipFill>
            <a:blip r:embed="rId4"/>
            <a:stretch>
              <a:fillRect/>
            </a:stretch>
          </a:blipFill>
        </p:spPr>
        <p:txBody>
          <a:bodyPr/>
          <a:lstStyle/>
          <a:p>
            <a:endParaRPr lang="en-GB"/>
          </a:p>
        </p:txBody>
      </p:sp>
      <p:sp>
        <p:nvSpPr>
          <p:cNvPr id="6" name="Freeform 6"/>
          <p:cNvSpPr/>
          <p:nvPr/>
        </p:nvSpPr>
        <p:spPr>
          <a:xfrm flipV="1">
            <a:off x="-213215" y="-371240"/>
            <a:ext cx="2887722" cy="2990277"/>
          </a:xfrm>
          <a:custGeom>
            <a:avLst/>
            <a:gdLst/>
            <a:ahLst/>
            <a:cxnLst/>
            <a:rect l="l" t="t" r="r" b="b"/>
            <a:pathLst>
              <a:path w="2887722" h="2990277">
                <a:moveTo>
                  <a:pt x="0" y="2990276"/>
                </a:moveTo>
                <a:lnTo>
                  <a:pt x="2887722" y="2990276"/>
                </a:lnTo>
                <a:lnTo>
                  <a:pt x="2887722" y="0"/>
                </a:lnTo>
                <a:lnTo>
                  <a:pt x="0" y="0"/>
                </a:lnTo>
                <a:lnTo>
                  <a:pt x="0" y="2990276"/>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7" name="Group 7"/>
          <p:cNvGrpSpPr/>
          <p:nvPr/>
        </p:nvGrpSpPr>
        <p:grpSpPr>
          <a:xfrm>
            <a:off x="420004" y="2300974"/>
            <a:ext cx="6017276" cy="601727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C7BD"/>
            </a:solidFill>
          </p:spPr>
          <p:txBody>
            <a:bodyPr/>
            <a:lstStyle/>
            <a:p>
              <a:endParaRPr lang="en-GB"/>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192286" y="371499"/>
            <a:ext cx="10948669" cy="1314308"/>
            <a:chOff x="0" y="0"/>
            <a:chExt cx="14598226" cy="1752410"/>
          </a:xfrm>
        </p:grpSpPr>
        <p:sp>
          <p:nvSpPr>
            <p:cNvPr id="11" name="TextBox 11"/>
            <p:cNvSpPr txBox="1"/>
            <p:nvPr/>
          </p:nvSpPr>
          <p:spPr>
            <a:xfrm>
              <a:off x="0" y="-95250"/>
              <a:ext cx="14598226" cy="971518"/>
            </a:xfrm>
            <a:prstGeom prst="rect">
              <a:avLst/>
            </a:prstGeom>
          </p:spPr>
          <p:txBody>
            <a:bodyPr lIns="0" tIns="0" rIns="0" bIns="0" rtlCol="0" anchor="t">
              <a:spAutoFit/>
            </a:bodyPr>
            <a:lstStyle/>
            <a:p>
              <a:pPr algn="ctr">
                <a:lnSpc>
                  <a:spcPts val="6073"/>
                </a:lnSpc>
                <a:spcBef>
                  <a:spcPct val="0"/>
                </a:spcBef>
              </a:pPr>
              <a:r>
                <a:rPr lang="en-US" sz="4338">
                  <a:solidFill>
                    <a:srgbClr val="724919"/>
                  </a:solidFill>
                  <a:latin typeface="#9Slide07 SVNUT Triumph Press"/>
                </a:rPr>
                <a:t>3.2. Cách triển khai vấn đề trong văn bản</a:t>
              </a:r>
            </a:p>
          </p:txBody>
        </p:sp>
        <p:sp>
          <p:nvSpPr>
            <p:cNvPr id="12" name="TextBox 12"/>
            <p:cNvSpPr txBox="1"/>
            <p:nvPr/>
          </p:nvSpPr>
          <p:spPr>
            <a:xfrm>
              <a:off x="2757220" y="1003198"/>
              <a:ext cx="7690130" cy="749212"/>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a. Dẫn dắt vấn đề:</a:t>
              </a:r>
            </a:p>
          </p:txBody>
        </p:sp>
      </p:grpSp>
      <p:sp>
        <p:nvSpPr>
          <p:cNvPr id="13" name="TextBox 13"/>
          <p:cNvSpPr txBox="1"/>
          <p:nvPr/>
        </p:nvSpPr>
        <p:spPr>
          <a:xfrm>
            <a:off x="1230646" y="3025104"/>
            <a:ext cx="4569728" cy="4454714"/>
          </a:xfrm>
          <a:prstGeom prst="rect">
            <a:avLst/>
          </a:prstGeom>
        </p:spPr>
        <p:txBody>
          <a:bodyPr lIns="0" tIns="0" rIns="0" bIns="0" rtlCol="0" anchor="t">
            <a:spAutoFit/>
          </a:bodyPr>
          <a:lstStyle/>
          <a:p>
            <a:pPr algn="ctr">
              <a:lnSpc>
                <a:spcPts val="7036"/>
              </a:lnSpc>
            </a:pPr>
            <a:r>
              <a:rPr lang="en-US" sz="5026">
                <a:solidFill>
                  <a:srgbClr val="351304"/>
                </a:solidFill>
                <a:latin typeface="#9Slide06 SVNWendi"/>
              </a:rPr>
              <a:t>Tác giả dẫn dắt vấn đề từ những điều tưởng tượng của người đọc với thực tế trải nghiệm:</a:t>
            </a:r>
          </a:p>
        </p:txBody>
      </p:sp>
      <p:grpSp>
        <p:nvGrpSpPr>
          <p:cNvPr id="14" name="Group 14"/>
          <p:cNvGrpSpPr/>
          <p:nvPr/>
        </p:nvGrpSpPr>
        <p:grpSpPr>
          <a:xfrm>
            <a:off x="6437280" y="1982698"/>
            <a:ext cx="11508142" cy="3266127"/>
            <a:chOff x="0" y="0"/>
            <a:chExt cx="3030951" cy="860215"/>
          </a:xfrm>
        </p:grpSpPr>
        <p:sp>
          <p:nvSpPr>
            <p:cNvPr id="15" name="Freeform 15"/>
            <p:cNvSpPr/>
            <p:nvPr/>
          </p:nvSpPr>
          <p:spPr>
            <a:xfrm>
              <a:off x="0" y="0"/>
              <a:ext cx="3030951" cy="860215"/>
            </a:xfrm>
            <a:custGeom>
              <a:avLst/>
              <a:gdLst/>
              <a:ahLst/>
              <a:cxnLst/>
              <a:rect l="l" t="t" r="r" b="b"/>
              <a:pathLst>
                <a:path w="3030951" h="860215">
                  <a:moveTo>
                    <a:pt x="34309" y="0"/>
                  </a:moveTo>
                  <a:lnTo>
                    <a:pt x="2996642" y="0"/>
                  </a:lnTo>
                  <a:cubicBezTo>
                    <a:pt x="3005741" y="0"/>
                    <a:pt x="3014468" y="3615"/>
                    <a:pt x="3020902" y="10049"/>
                  </a:cubicBezTo>
                  <a:cubicBezTo>
                    <a:pt x="3027336" y="16483"/>
                    <a:pt x="3030951" y="25210"/>
                    <a:pt x="3030951" y="34309"/>
                  </a:cubicBezTo>
                  <a:lnTo>
                    <a:pt x="3030951" y="825905"/>
                  </a:lnTo>
                  <a:cubicBezTo>
                    <a:pt x="3030951" y="844854"/>
                    <a:pt x="3015590" y="860215"/>
                    <a:pt x="2996642" y="860215"/>
                  </a:cubicBezTo>
                  <a:lnTo>
                    <a:pt x="34309" y="860215"/>
                  </a:lnTo>
                  <a:cubicBezTo>
                    <a:pt x="15361" y="860215"/>
                    <a:pt x="0" y="844854"/>
                    <a:pt x="0" y="825905"/>
                  </a:cubicBezTo>
                  <a:lnTo>
                    <a:pt x="0" y="34309"/>
                  </a:lnTo>
                  <a:cubicBezTo>
                    <a:pt x="0" y="15361"/>
                    <a:pt x="15361" y="0"/>
                    <a:pt x="34309" y="0"/>
                  </a:cubicBezTo>
                  <a:close/>
                </a:path>
              </a:pathLst>
            </a:custGeom>
            <a:solidFill>
              <a:srgbClr val="FFEDE7"/>
            </a:solidFill>
          </p:spPr>
          <p:txBody>
            <a:bodyPr/>
            <a:lstStyle/>
            <a:p>
              <a:endParaRPr lang="en-GB"/>
            </a:p>
          </p:txBody>
        </p:sp>
        <p:sp>
          <p:nvSpPr>
            <p:cNvPr id="16" name="TextBox 16"/>
            <p:cNvSpPr txBox="1"/>
            <p:nvPr/>
          </p:nvSpPr>
          <p:spPr>
            <a:xfrm>
              <a:off x="0" y="-76200"/>
              <a:ext cx="3030951" cy="936415"/>
            </a:xfrm>
            <a:prstGeom prst="rect">
              <a:avLst/>
            </a:prstGeom>
          </p:spPr>
          <p:txBody>
            <a:bodyPr lIns="50800" tIns="50800" rIns="50800" bIns="50800" rtlCol="0" anchor="ctr"/>
            <a:lstStyle/>
            <a:p>
              <a:pPr algn="ctr">
                <a:lnSpc>
                  <a:spcPts val="2799"/>
                </a:lnSpc>
              </a:pPr>
              <a:endParaRPr/>
            </a:p>
          </p:txBody>
        </p:sp>
      </p:grpSp>
      <p:sp>
        <p:nvSpPr>
          <p:cNvPr id="17" name="TextBox 17"/>
          <p:cNvSpPr txBox="1"/>
          <p:nvPr/>
        </p:nvSpPr>
        <p:spPr>
          <a:xfrm>
            <a:off x="6437280" y="2234299"/>
            <a:ext cx="11345854" cy="2656069"/>
          </a:xfrm>
          <a:prstGeom prst="rect">
            <a:avLst/>
          </a:prstGeom>
        </p:spPr>
        <p:txBody>
          <a:bodyPr lIns="0" tIns="0" rIns="0" bIns="0" rtlCol="0" anchor="t">
            <a:spAutoFit/>
          </a:bodyPr>
          <a:lstStyle/>
          <a:p>
            <a:pPr marL="657780" lvl="1" indent="-328890" algn="just">
              <a:lnSpc>
                <a:spcPts val="4265"/>
              </a:lnSpc>
              <a:spcBef>
                <a:spcPct val="0"/>
              </a:spcBef>
              <a:buFont typeface="Arial"/>
              <a:buChar char="•"/>
            </a:pPr>
            <a:r>
              <a:rPr lang="en-US" sz="3046">
                <a:solidFill>
                  <a:srgbClr val="351304"/>
                </a:solidFill>
                <a:latin typeface="Roboto Condensed Bold"/>
              </a:rPr>
              <a:t>Khi đọc nhan đề </a:t>
            </a:r>
            <a:r>
              <a:rPr lang="en-US" sz="3046">
                <a:solidFill>
                  <a:srgbClr val="351304"/>
                </a:solidFill>
                <a:latin typeface="Roboto Condensed Bold Italics"/>
              </a:rPr>
              <a:t>Lão Hạc</a:t>
            </a:r>
            <a:r>
              <a:rPr lang="en-US" sz="3046">
                <a:solidFill>
                  <a:srgbClr val="351304"/>
                </a:solidFill>
                <a:latin typeface="Roboto Condensed Italics"/>
              </a:rPr>
              <a:t>:</a:t>
            </a:r>
            <a:r>
              <a:rPr lang="en-US" sz="3046">
                <a:solidFill>
                  <a:srgbClr val="351304"/>
                </a:solidFill>
                <a:latin typeface="Roboto Condensed"/>
              </a:rPr>
              <a:t> </a:t>
            </a:r>
            <a:r>
              <a:rPr lang="en-US" sz="3046">
                <a:solidFill>
                  <a:srgbClr val="351304"/>
                </a:solidFill>
                <a:latin typeface="Roboto Condensed Italics"/>
              </a:rPr>
              <a:t>những tưởng tác giả chỉ việc trình lên mặt giấy “biên niên sử” dày dặn của lão một cách khách quan để hình tượng ấy sẽ nói cho người đọc những điều cần nói là xong </a:t>
            </a:r>
            <a:r>
              <a:rPr lang="en-US" sz="3046">
                <a:solidFill>
                  <a:srgbClr val="351304"/>
                </a:solidFill>
                <a:latin typeface="Roboto Condensed Bold"/>
              </a:rPr>
              <a:t>nhưng đọc truyện lại thấy </a:t>
            </a:r>
            <a:r>
              <a:rPr lang="en-US" sz="3046">
                <a:solidFill>
                  <a:srgbClr val="351304"/>
                </a:solidFill>
                <a:latin typeface="Roboto Condensed Italics"/>
              </a:rPr>
              <a:t>phần để cho lão Hạc tự ăn nói, suy nghĩ, hoạt động ít hơn nhiều so với phần hoạt động, suy nghĩ, ăn nói của ông giáo.</a:t>
            </a:r>
          </a:p>
        </p:txBody>
      </p:sp>
      <p:grpSp>
        <p:nvGrpSpPr>
          <p:cNvPr id="18" name="Group 18"/>
          <p:cNvGrpSpPr/>
          <p:nvPr/>
        </p:nvGrpSpPr>
        <p:grpSpPr>
          <a:xfrm>
            <a:off x="6963464" y="5544101"/>
            <a:ext cx="10981957" cy="2098937"/>
            <a:chOff x="0" y="0"/>
            <a:chExt cx="2892367" cy="552806"/>
          </a:xfrm>
        </p:grpSpPr>
        <p:sp>
          <p:nvSpPr>
            <p:cNvPr id="19" name="Freeform 19"/>
            <p:cNvSpPr/>
            <p:nvPr/>
          </p:nvSpPr>
          <p:spPr>
            <a:xfrm>
              <a:off x="0" y="0"/>
              <a:ext cx="2892367" cy="552806"/>
            </a:xfrm>
            <a:custGeom>
              <a:avLst/>
              <a:gdLst/>
              <a:ahLst/>
              <a:cxnLst/>
              <a:rect l="l" t="t" r="r" b="b"/>
              <a:pathLst>
                <a:path w="2892367" h="552806">
                  <a:moveTo>
                    <a:pt x="35953" y="0"/>
                  </a:moveTo>
                  <a:lnTo>
                    <a:pt x="2856414" y="0"/>
                  </a:lnTo>
                  <a:cubicBezTo>
                    <a:pt x="2876271" y="0"/>
                    <a:pt x="2892367" y="16097"/>
                    <a:pt x="2892367" y="35953"/>
                  </a:cubicBezTo>
                  <a:lnTo>
                    <a:pt x="2892367" y="516853"/>
                  </a:lnTo>
                  <a:cubicBezTo>
                    <a:pt x="2892367" y="536710"/>
                    <a:pt x="2876271" y="552806"/>
                    <a:pt x="2856414" y="552806"/>
                  </a:cubicBezTo>
                  <a:lnTo>
                    <a:pt x="35953" y="552806"/>
                  </a:lnTo>
                  <a:cubicBezTo>
                    <a:pt x="16097" y="552806"/>
                    <a:pt x="0" y="536710"/>
                    <a:pt x="0" y="516853"/>
                  </a:cubicBezTo>
                  <a:lnTo>
                    <a:pt x="0" y="35953"/>
                  </a:lnTo>
                  <a:cubicBezTo>
                    <a:pt x="0" y="16097"/>
                    <a:pt x="16097" y="0"/>
                    <a:pt x="35953" y="0"/>
                  </a:cubicBezTo>
                  <a:close/>
                </a:path>
              </a:pathLst>
            </a:custGeom>
            <a:solidFill>
              <a:srgbClr val="FFEDE7"/>
            </a:solidFill>
          </p:spPr>
          <p:txBody>
            <a:bodyPr/>
            <a:lstStyle/>
            <a:p>
              <a:endParaRPr lang="en-GB"/>
            </a:p>
          </p:txBody>
        </p:sp>
        <p:sp>
          <p:nvSpPr>
            <p:cNvPr id="20" name="TextBox 20"/>
            <p:cNvSpPr txBox="1"/>
            <p:nvPr/>
          </p:nvSpPr>
          <p:spPr>
            <a:xfrm>
              <a:off x="0" y="-76200"/>
              <a:ext cx="2892367" cy="629006"/>
            </a:xfrm>
            <a:prstGeom prst="rect">
              <a:avLst/>
            </a:prstGeom>
          </p:spPr>
          <p:txBody>
            <a:bodyPr lIns="50800" tIns="50800" rIns="50800" bIns="50800" rtlCol="0" anchor="ctr"/>
            <a:lstStyle/>
            <a:p>
              <a:pPr algn="ctr">
                <a:lnSpc>
                  <a:spcPts val="2799"/>
                </a:lnSpc>
              </a:pPr>
              <a:endParaRPr/>
            </a:p>
          </p:txBody>
        </p:sp>
      </p:grpSp>
      <p:sp>
        <p:nvSpPr>
          <p:cNvPr id="21" name="TextBox 21"/>
          <p:cNvSpPr txBox="1"/>
          <p:nvPr/>
        </p:nvSpPr>
        <p:spPr>
          <a:xfrm>
            <a:off x="7250831" y="5755303"/>
            <a:ext cx="10245593" cy="1589357"/>
          </a:xfrm>
          <a:prstGeom prst="rect">
            <a:avLst/>
          </a:prstGeom>
        </p:spPr>
        <p:txBody>
          <a:bodyPr lIns="0" tIns="0" rIns="0" bIns="0" rtlCol="0" anchor="t">
            <a:spAutoFit/>
          </a:bodyPr>
          <a:lstStyle/>
          <a:p>
            <a:pPr marL="657780" lvl="1" indent="-328890" algn="just">
              <a:lnSpc>
                <a:spcPts val="4265"/>
              </a:lnSpc>
              <a:spcBef>
                <a:spcPct val="0"/>
              </a:spcBef>
              <a:buFont typeface="Arial"/>
              <a:buChar char="•"/>
            </a:pPr>
            <a:r>
              <a:rPr lang="en-US" sz="3046">
                <a:solidFill>
                  <a:srgbClr val="351304"/>
                </a:solidFill>
                <a:latin typeface="Roboto Condensed"/>
              </a:rPr>
              <a:t>Bảo là ẩn ý, biểu tượng, ám dụ… song thực tế lại thấy tác giả  để cho mọi cảnh huống, tình tiết, tâm trạng cứ lồ lộ ra hết, chẳng giấu giếm, thách đố, lắt léo</a:t>
            </a:r>
          </a:p>
        </p:txBody>
      </p:sp>
      <p:grpSp>
        <p:nvGrpSpPr>
          <p:cNvPr id="22" name="Group 22"/>
          <p:cNvGrpSpPr/>
          <p:nvPr/>
        </p:nvGrpSpPr>
        <p:grpSpPr>
          <a:xfrm>
            <a:off x="5952786" y="7900213"/>
            <a:ext cx="10981957" cy="2098937"/>
            <a:chOff x="0" y="0"/>
            <a:chExt cx="2892367" cy="552806"/>
          </a:xfrm>
        </p:grpSpPr>
        <p:sp>
          <p:nvSpPr>
            <p:cNvPr id="23" name="Freeform 23"/>
            <p:cNvSpPr/>
            <p:nvPr/>
          </p:nvSpPr>
          <p:spPr>
            <a:xfrm>
              <a:off x="0" y="0"/>
              <a:ext cx="2892367" cy="552806"/>
            </a:xfrm>
            <a:custGeom>
              <a:avLst/>
              <a:gdLst/>
              <a:ahLst/>
              <a:cxnLst/>
              <a:rect l="l" t="t" r="r" b="b"/>
              <a:pathLst>
                <a:path w="2892367" h="552806">
                  <a:moveTo>
                    <a:pt x="35953" y="0"/>
                  </a:moveTo>
                  <a:lnTo>
                    <a:pt x="2856414" y="0"/>
                  </a:lnTo>
                  <a:cubicBezTo>
                    <a:pt x="2876271" y="0"/>
                    <a:pt x="2892367" y="16097"/>
                    <a:pt x="2892367" y="35953"/>
                  </a:cubicBezTo>
                  <a:lnTo>
                    <a:pt x="2892367" y="516853"/>
                  </a:lnTo>
                  <a:cubicBezTo>
                    <a:pt x="2892367" y="536710"/>
                    <a:pt x="2876271" y="552806"/>
                    <a:pt x="2856414" y="552806"/>
                  </a:cubicBezTo>
                  <a:lnTo>
                    <a:pt x="35953" y="552806"/>
                  </a:lnTo>
                  <a:cubicBezTo>
                    <a:pt x="16097" y="552806"/>
                    <a:pt x="0" y="536710"/>
                    <a:pt x="0" y="516853"/>
                  </a:cubicBezTo>
                  <a:lnTo>
                    <a:pt x="0" y="35953"/>
                  </a:lnTo>
                  <a:cubicBezTo>
                    <a:pt x="0" y="16097"/>
                    <a:pt x="16097" y="0"/>
                    <a:pt x="35953" y="0"/>
                  </a:cubicBezTo>
                  <a:close/>
                </a:path>
              </a:pathLst>
            </a:custGeom>
            <a:solidFill>
              <a:srgbClr val="FFEDE7"/>
            </a:solidFill>
          </p:spPr>
          <p:txBody>
            <a:bodyPr/>
            <a:lstStyle/>
            <a:p>
              <a:endParaRPr lang="en-GB"/>
            </a:p>
          </p:txBody>
        </p:sp>
        <p:sp>
          <p:nvSpPr>
            <p:cNvPr id="24" name="TextBox 24"/>
            <p:cNvSpPr txBox="1"/>
            <p:nvPr/>
          </p:nvSpPr>
          <p:spPr>
            <a:xfrm>
              <a:off x="0" y="-76200"/>
              <a:ext cx="2892367" cy="629006"/>
            </a:xfrm>
            <a:prstGeom prst="rect">
              <a:avLst/>
            </a:prstGeom>
          </p:spPr>
          <p:txBody>
            <a:bodyPr lIns="50800" tIns="50800" rIns="50800" bIns="50800" rtlCol="0" anchor="ctr"/>
            <a:lstStyle/>
            <a:p>
              <a:pPr algn="ctr">
                <a:lnSpc>
                  <a:spcPts val="2799"/>
                </a:lnSpc>
              </a:pPr>
              <a:endParaRPr/>
            </a:p>
          </p:txBody>
        </p:sp>
      </p:grpSp>
      <p:sp>
        <p:nvSpPr>
          <p:cNvPr id="25" name="TextBox 25"/>
          <p:cNvSpPr txBox="1"/>
          <p:nvPr/>
        </p:nvSpPr>
        <p:spPr>
          <a:xfrm>
            <a:off x="6240152" y="8111415"/>
            <a:ext cx="10245593" cy="1589357"/>
          </a:xfrm>
          <a:prstGeom prst="rect">
            <a:avLst/>
          </a:prstGeom>
        </p:spPr>
        <p:txBody>
          <a:bodyPr lIns="0" tIns="0" rIns="0" bIns="0" rtlCol="0" anchor="t">
            <a:spAutoFit/>
          </a:bodyPr>
          <a:lstStyle/>
          <a:p>
            <a:pPr marL="657780" lvl="1" indent="-328890" algn="just">
              <a:lnSpc>
                <a:spcPts val="4265"/>
              </a:lnSpc>
              <a:buFont typeface="Arial"/>
              <a:buChar char="•"/>
            </a:pPr>
            <a:r>
              <a:rPr lang="en-US" sz="3046">
                <a:solidFill>
                  <a:srgbClr val="351304"/>
                </a:solidFill>
                <a:latin typeface="Roboto Condensed Bold"/>
              </a:rPr>
              <a:t>Tác giả lại đặt ra một loạt các câu hỏi:</a:t>
            </a:r>
          </a:p>
          <a:p>
            <a:pPr algn="just">
              <a:lnSpc>
                <a:spcPts val="4265"/>
              </a:lnSpc>
            </a:pPr>
            <a:r>
              <a:rPr lang="en-US" sz="3046">
                <a:solidFill>
                  <a:srgbClr val="351304"/>
                </a:solidFill>
                <a:latin typeface="Roboto Condensed"/>
              </a:rPr>
              <a:t>+ Vậy thì cái hay của truyện là ở chỗ nào?</a:t>
            </a:r>
          </a:p>
          <a:p>
            <a:pPr algn="just">
              <a:lnSpc>
                <a:spcPts val="4265"/>
              </a:lnSpc>
              <a:spcBef>
                <a:spcPct val="0"/>
              </a:spcBef>
            </a:pPr>
            <a:r>
              <a:rPr lang="en-US" sz="3046">
                <a:solidFill>
                  <a:srgbClr val="351304"/>
                </a:solidFill>
                <a:latin typeface="Roboto Condensed"/>
              </a:rPr>
              <a:t>+ Đâu là chỗ mà tài năng nghệ thuật của Nam Cao được thi thố?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2459011" y="2631023"/>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415161" y="8751294"/>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4"/>
            <a:stretch>
              <a:fillRect/>
            </a:stretch>
          </a:blipFill>
        </p:spPr>
        <p:txBody>
          <a:bodyPr/>
          <a:lstStyle/>
          <a:p>
            <a:endParaRPr lang="en-GB"/>
          </a:p>
        </p:txBody>
      </p:sp>
      <p:sp>
        <p:nvSpPr>
          <p:cNvPr id="4" name="Freeform 4"/>
          <p:cNvSpPr/>
          <p:nvPr/>
        </p:nvSpPr>
        <p:spPr>
          <a:xfrm flipV="1">
            <a:off x="16339273" y="-2300974"/>
            <a:ext cx="2887722" cy="4601947"/>
          </a:xfrm>
          <a:custGeom>
            <a:avLst/>
            <a:gdLst/>
            <a:ahLst/>
            <a:cxnLst/>
            <a:rect l="l" t="t" r="r" b="b"/>
            <a:pathLst>
              <a:path w="2887722" h="4601947">
                <a:moveTo>
                  <a:pt x="0" y="4601948"/>
                </a:moveTo>
                <a:lnTo>
                  <a:pt x="2887722" y="4601948"/>
                </a:lnTo>
                <a:lnTo>
                  <a:pt x="2887722" y="0"/>
                </a:lnTo>
                <a:lnTo>
                  <a:pt x="0" y="0"/>
                </a:lnTo>
                <a:lnTo>
                  <a:pt x="0" y="4601948"/>
                </a:lnTo>
                <a:close/>
              </a:path>
            </a:pathLst>
          </a:custGeom>
          <a:blipFill>
            <a:blip r:embed="rId4"/>
            <a:stretch>
              <a:fillRect/>
            </a:stretch>
          </a:blipFill>
        </p:spPr>
        <p:txBody>
          <a:bodyPr/>
          <a:lstStyle/>
          <a:p>
            <a:endParaRPr lang="en-GB"/>
          </a:p>
        </p:txBody>
      </p:sp>
      <p:sp>
        <p:nvSpPr>
          <p:cNvPr id="5" name="Freeform 5"/>
          <p:cNvSpPr/>
          <p:nvPr/>
        </p:nvSpPr>
        <p:spPr>
          <a:xfrm flipV="1">
            <a:off x="-213215" y="-371240"/>
            <a:ext cx="2887722" cy="2990277"/>
          </a:xfrm>
          <a:custGeom>
            <a:avLst/>
            <a:gdLst/>
            <a:ahLst/>
            <a:cxnLst/>
            <a:rect l="l" t="t" r="r" b="b"/>
            <a:pathLst>
              <a:path w="2887722" h="2990277">
                <a:moveTo>
                  <a:pt x="0" y="2990276"/>
                </a:moveTo>
                <a:lnTo>
                  <a:pt x="2887722" y="2990276"/>
                </a:lnTo>
                <a:lnTo>
                  <a:pt x="2887722" y="0"/>
                </a:lnTo>
                <a:lnTo>
                  <a:pt x="0" y="0"/>
                </a:lnTo>
                <a:lnTo>
                  <a:pt x="0" y="2990276"/>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a:off x="2020262" y="4688423"/>
            <a:ext cx="6017276" cy="601727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C7BD"/>
            </a:solidFill>
          </p:spPr>
          <p:txBody>
            <a:bodyPr/>
            <a:lstStyle/>
            <a:p>
              <a:endParaRPr lang="en-GB"/>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209113" y="4688423"/>
            <a:ext cx="6017276" cy="601727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C7BD"/>
            </a:solidFill>
          </p:spPr>
          <p:txBody>
            <a:bodyPr/>
            <a:lstStyle/>
            <a:p>
              <a:endParaRPr lang="en-GB"/>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472561" y="4832841"/>
            <a:ext cx="1408098" cy="1350014"/>
          </a:xfrm>
          <a:custGeom>
            <a:avLst/>
            <a:gdLst/>
            <a:ahLst/>
            <a:cxnLst/>
            <a:rect l="l" t="t" r="r" b="b"/>
            <a:pathLst>
              <a:path w="1408098" h="1350014">
                <a:moveTo>
                  <a:pt x="0" y="0"/>
                </a:moveTo>
                <a:lnTo>
                  <a:pt x="1408098" y="0"/>
                </a:lnTo>
                <a:lnTo>
                  <a:pt x="1408098" y="1350015"/>
                </a:lnTo>
                <a:lnTo>
                  <a:pt x="0" y="135001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3" name="Freeform 13"/>
          <p:cNvSpPr/>
          <p:nvPr/>
        </p:nvSpPr>
        <p:spPr>
          <a:xfrm>
            <a:off x="9840088" y="4832841"/>
            <a:ext cx="1408098" cy="1350014"/>
          </a:xfrm>
          <a:custGeom>
            <a:avLst/>
            <a:gdLst/>
            <a:ahLst/>
            <a:cxnLst/>
            <a:rect l="l" t="t" r="r" b="b"/>
            <a:pathLst>
              <a:path w="1408098" h="1350014">
                <a:moveTo>
                  <a:pt x="0" y="0"/>
                </a:moveTo>
                <a:lnTo>
                  <a:pt x="1408098" y="0"/>
                </a:lnTo>
                <a:lnTo>
                  <a:pt x="1408098" y="1350015"/>
                </a:lnTo>
                <a:lnTo>
                  <a:pt x="0" y="135001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grpSp>
        <p:nvGrpSpPr>
          <p:cNvPr id="14" name="Group 14"/>
          <p:cNvGrpSpPr/>
          <p:nvPr/>
        </p:nvGrpSpPr>
        <p:grpSpPr>
          <a:xfrm>
            <a:off x="4192286" y="438174"/>
            <a:ext cx="10948669" cy="1314308"/>
            <a:chOff x="0" y="0"/>
            <a:chExt cx="14598226" cy="1752410"/>
          </a:xfrm>
        </p:grpSpPr>
        <p:sp>
          <p:nvSpPr>
            <p:cNvPr id="15" name="TextBox 15"/>
            <p:cNvSpPr txBox="1"/>
            <p:nvPr/>
          </p:nvSpPr>
          <p:spPr>
            <a:xfrm>
              <a:off x="0" y="-95250"/>
              <a:ext cx="14598226" cy="971518"/>
            </a:xfrm>
            <a:prstGeom prst="rect">
              <a:avLst/>
            </a:prstGeom>
          </p:spPr>
          <p:txBody>
            <a:bodyPr lIns="0" tIns="0" rIns="0" bIns="0" rtlCol="0" anchor="t">
              <a:spAutoFit/>
            </a:bodyPr>
            <a:lstStyle/>
            <a:p>
              <a:pPr algn="ctr">
                <a:lnSpc>
                  <a:spcPts val="6073"/>
                </a:lnSpc>
                <a:spcBef>
                  <a:spcPct val="0"/>
                </a:spcBef>
              </a:pPr>
              <a:r>
                <a:rPr lang="en-US" sz="4338">
                  <a:solidFill>
                    <a:srgbClr val="724919"/>
                  </a:solidFill>
                  <a:latin typeface="#9Slide07 SVNUT Triumph Press"/>
                </a:rPr>
                <a:t>3.2. Cách triển khai vấn đề trong văn bản</a:t>
              </a:r>
            </a:p>
          </p:txBody>
        </p:sp>
        <p:sp>
          <p:nvSpPr>
            <p:cNvPr id="16" name="TextBox 16"/>
            <p:cNvSpPr txBox="1"/>
            <p:nvPr/>
          </p:nvSpPr>
          <p:spPr>
            <a:xfrm>
              <a:off x="2757220" y="1003198"/>
              <a:ext cx="7690130" cy="749212"/>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a. Dẫn dắt vấn đề:</a:t>
              </a:r>
            </a:p>
          </p:txBody>
        </p:sp>
      </p:grpSp>
      <p:sp>
        <p:nvSpPr>
          <p:cNvPr id="17" name="TextBox 17"/>
          <p:cNvSpPr txBox="1"/>
          <p:nvPr/>
        </p:nvSpPr>
        <p:spPr>
          <a:xfrm>
            <a:off x="1523200" y="2224774"/>
            <a:ext cx="15079281" cy="1794980"/>
          </a:xfrm>
          <a:prstGeom prst="rect">
            <a:avLst/>
          </a:prstGeom>
        </p:spPr>
        <p:txBody>
          <a:bodyPr lIns="0" tIns="0" rIns="0" bIns="0" rtlCol="0" anchor="t">
            <a:spAutoFit/>
          </a:bodyPr>
          <a:lstStyle/>
          <a:p>
            <a:pPr algn="just">
              <a:lnSpc>
                <a:spcPts val="4763"/>
              </a:lnSpc>
            </a:pPr>
            <a:r>
              <a:rPr lang="en-US" sz="3402">
                <a:solidFill>
                  <a:srgbClr val="351304"/>
                </a:solidFill>
                <a:latin typeface="Roboto Condensed"/>
              </a:rPr>
              <a:t>     Các câu hỏi vừa là sự kết nối ý đoạn trước tác giả dẫn dắt, kích thích tư duy của người đọc, khơi gợi sự tò mò đi tìm câu trả lời đồng thời để mở ra quan điểm của người viết về vấn đề:  </a:t>
            </a:r>
            <a:r>
              <a:rPr lang="en-US" sz="3402">
                <a:solidFill>
                  <a:srgbClr val="351304"/>
                </a:solidFill>
                <a:latin typeface="Roboto Condensed Bold"/>
              </a:rPr>
              <a:t>Hai điểm mà tác giả cho rằng Nam Cao đã dụng công nhiều nhất:</a:t>
            </a:r>
          </a:p>
        </p:txBody>
      </p:sp>
      <p:sp>
        <p:nvSpPr>
          <p:cNvPr id="18" name="TextBox 18"/>
          <p:cNvSpPr txBox="1"/>
          <p:nvPr/>
        </p:nvSpPr>
        <p:spPr>
          <a:xfrm>
            <a:off x="2472561" y="5814853"/>
            <a:ext cx="4981441" cy="3129144"/>
          </a:xfrm>
          <a:prstGeom prst="rect">
            <a:avLst/>
          </a:prstGeom>
        </p:spPr>
        <p:txBody>
          <a:bodyPr lIns="0" tIns="0" rIns="0" bIns="0" rtlCol="0" anchor="t">
            <a:spAutoFit/>
          </a:bodyPr>
          <a:lstStyle/>
          <a:p>
            <a:pPr algn="ctr">
              <a:lnSpc>
                <a:spcPts val="4965"/>
              </a:lnSpc>
            </a:pPr>
            <a:r>
              <a:rPr lang="en-US" sz="3546">
                <a:solidFill>
                  <a:srgbClr val="351304"/>
                </a:solidFill>
                <a:latin typeface="Roboto Condensed"/>
              </a:rPr>
              <a:t>Một, </a:t>
            </a:r>
          </a:p>
          <a:p>
            <a:pPr algn="ctr">
              <a:lnSpc>
                <a:spcPts val="4965"/>
              </a:lnSpc>
            </a:pPr>
            <a:r>
              <a:rPr lang="en-US" sz="3546">
                <a:solidFill>
                  <a:srgbClr val="351304"/>
                </a:solidFill>
                <a:latin typeface="Roboto Condensed"/>
              </a:rPr>
              <a:t>ông đã đưa hoạt động giao tiếp trở thành đối tượng nhận thức và mô tả trực tiếp tính cách nhân vật.</a:t>
            </a:r>
          </a:p>
        </p:txBody>
      </p:sp>
      <p:sp>
        <p:nvSpPr>
          <p:cNvPr id="19" name="TextBox 19"/>
          <p:cNvSpPr txBox="1"/>
          <p:nvPr/>
        </p:nvSpPr>
        <p:spPr>
          <a:xfrm>
            <a:off x="9624888" y="5814853"/>
            <a:ext cx="5185726" cy="3129144"/>
          </a:xfrm>
          <a:prstGeom prst="rect">
            <a:avLst/>
          </a:prstGeom>
        </p:spPr>
        <p:txBody>
          <a:bodyPr lIns="0" tIns="0" rIns="0" bIns="0" rtlCol="0" anchor="t">
            <a:spAutoFit/>
          </a:bodyPr>
          <a:lstStyle/>
          <a:p>
            <a:pPr algn="ctr">
              <a:lnSpc>
                <a:spcPts val="4965"/>
              </a:lnSpc>
            </a:pPr>
            <a:r>
              <a:rPr lang="en-US" sz="3546">
                <a:solidFill>
                  <a:srgbClr val="351304"/>
                </a:solidFill>
                <a:latin typeface="Roboto Condensed"/>
              </a:rPr>
              <a:t>Hai, </a:t>
            </a:r>
          </a:p>
          <a:p>
            <a:pPr algn="ctr">
              <a:lnSpc>
                <a:spcPts val="4965"/>
              </a:lnSpc>
            </a:pPr>
            <a:r>
              <a:rPr lang="en-US" sz="3546">
                <a:solidFill>
                  <a:srgbClr val="351304"/>
                </a:solidFill>
                <a:latin typeface="Roboto Condensed"/>
              </a:rPr>
              <a:t>thông qua nội dung các cuộc trò chuyện ấy, tác giả đã gián tiếp thể hiện một tình thế lựa chọn của lão Hạc.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2621754">
            <a:off x="-639682" y="6411147"/>
            <a:ext cx="4127153" cy="4892099"/>
          </a:xfrm>
          <a:custGeom>
            <a:avLst/>
            <a:gdLst/>
            <a:ahLst/>
            <a:cxnLst/>
            <a:rect l="l" t="t" r="r" b="b"/>
            <a:pathLst>
              <a:path w="4127153" h="4892099">
                <a:moveTo>
                  <a:pt x="0" y="0"/>
                </a:moveTo>
                <a:lnTo>
                  <a:pt x="4127153" y="0"/>
                </a:lnTo>
                <a:lnTo>
                  <a:pt x="4127153" y="4892099"/>
                </a:lnTo>
                <a:lnTo>
                  <a:pt x="0" y="48920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6514744" y="8404999"/>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6" name="Freeform 6"/>
          <p:cNvSpPr/>
          <p:nvPr/>
        </p:nvSpPr>
        <p:spPr>
          <a:xfrm>
            <a:off x="27186" y="3008438"/>
            <a:ext cx="3933760" cy="3173416"/>
          </a:xfrm>
          <a:custGeom>
            <a:avLst/>
            <a:gdLst/>
            <a:ahLst/>
            <a:cxnLst/>
            <a:rect l="l" t="t" r="r" b="b"/>
            <a:pathLst>
              <a:path w="3933760" h="3173416">
                <a:moveTo>
                  <a:pt x="0" y="0"/>
                </a:moveTo>
                <a:lnTo>
                  <a:pt x="3933760" y="0"/>
                </a:lnTo>
                <a:lnTo>
                  <a:pt x="3933760" y="3173416"/>
                </a:lnTo>
                <a:lnTo>
                  <a:pt x="0" y="3173416"/>
                </a:lnTo>
                <a:lnTo>
                  <a:pt x="0" y="0"/>
                </a:lnTo>
                <a:close/>
              </a:path>
            </a:pathLst>
          </a:custGeom>
          <a:blipFill>
            <a:blip r:embed="rId8">
              <a:extLst>
                <a:ext uri="{96DAC541-7B7A-43D3-8B79-37D633B846F1}">
                  <asvg:svgBlip xmlns:asvg="http://schemas.microsoft.com/office/drawing/2016/SVG/main" xmlns="" r:embed="rId9"/>
                </a:ext>
              </a:extLst>
            </a:blip>
            <a:stretch>
              <a:fillRect l="-136" r="-136"/>
            </a:stretch>
          </a:blipFill>
        </p:spPr>
        <p:txBody>
          <a:bodyPr/>
          <a:lstStyle/>
          <a:p>
            <a:endParaRPr lang="en-GB"/>
          </a:p>
        </p:txBody>
      </p:sp>
      <p:sp>
        <p:nvSpPr>
          <p:cNvPr id="7" name="TextBox 7"/>
          <p:cNvSpPr txBox="1"/>
          <p:nvPr/>
        </p:nvSpPr>
        <p:spPr>
          <a:xfrm>
            <a:off x="-1220362" y="4180328"/>
            <a:ext cx="6428856" cy="822757"/>
          </a:xfrm>
          <a:prstGeom prst="rect">
            <a:avLst/>
          </a:prstGeom>
        </p:spPr>
        <p:txBody>
          <a:bodyPr lIns="0" tIns="0" rIns="0" bIns="0" rtlCol="0" anchor="t">
            <a:spAutoFit/>
          </a:bodyPr>
          <a:lstStyle/>
          <a:p>
            <a:pPr algn="ctr">
              <a:lnSpc>
                <a:spcPts val="6798"/>
              </a:lnSpc>
            </a:pPr>
            <a:r>
              <a:rPr lang="en-US" sz="4502">
                <a:solidFill>
                  <a:srgbClr val="22170B"/>
                </a:solidFill>
                <a:latin typeface="Roboto Condensed Bold"/>
              </a:rPr>
              <a:t>NHÓM 3</a:t>
            </a:r>
          </a:p>
        </p:txBody>
      </p:sp>
      <p:grpSp>
        <p:nvGrpSpPr>
          <p:cNvPr id="8" name="Group 8"/>
          <p:cNvGrpSpPr/>
          <p:nvPr/>
        </p:nvGrpSpPr>
        <p:grpSpPr>
          <a:xfrm>
            <a:off x="3960946" y="3008438"/>
            <a:ext cx="13035405" cy="6337562"/>
            <a:chOff x="0" y="0"/>
            <a:chExt cx="3433193" cy="1669152"/>
          </a:xfrm>
        </p:grpSpPr>
        <p:sp>
          <p:nvSpPr>
            <p:cNvPr id="9" name="Freeform 9"/>
            <p:cNvSpPr/>
            <p:nvPr/>
          </p:nvSpPr>
          <p:spPr>
            <a:xfrm>
              <a:off x="0" y="0"/>
              <a:ext cx="3433193" cy="1669152"/>
            </a:xfrm>
            <a:custGeom>
              <a:avLst/>
              <a:gdLst/>
              <a:ahLst/>
              <a:cxnLst/>
              <a:rect l="l" t="t" r="r" b="b"/>
              <a:pathLst>
                <a:path w="3433193" h="1669152">
                  <a:moveTo>
                    <a:pt x="30290" y="0"/>
                  </a:moveTo>
                  <a:lnTo>
                    <a:pt x="3402904" y="0"/>
                  </a:lnTo>
                  <a:cubicBezTo>
                    <a:pt x="3410937" y="0"/>
                    <a:pt x="3418641" y="3191"/>
                    <a:pt x="3424322" y="8872"/>
                  </a:cubicBezTo>
                  <a:cubicBezTo>
                    <a:pt x="3430002" y="14552"/>
                    <a:pt x="3433193" y="22256"/>
                    <a:pt x="3433193" y="30290"/>
                  </a:cubicBezTo>
                  <a:lnTo>
                    <a:pt x="3433193" y="1638862"/>
                  </a:lnTo>
                  <a:cubicBezTo>
                    <a:pt x="3433193" y="1646896"/>
                    <a:pt x="3430002" y="1654600"/>
                    <a:pt x="3424322" y="1660280"/>
                  </a:cubicBezTo>
                  <a:cubicBezTo>
                    <a:pt x="3418641" y="1665961"/>
                    <a:pt x="3410937" y="1669152"/>
                    <a:pt x="3402904" y="1669152"/>
                  </a:cubicBezTo>
                  <a:lnTo>
                    <a:pt x="30290" y="1669152"/>
                  </a:lnTo>
                  <a:cubicBezTo>
                    <a:pt x="22256" y="1669152"/>
                    <a:pt x="14552" y="1665961"/>
                    <a:pt x="8872" y="1660280"/>
                  </a:cubicBezTo>
                  <a:cubicBezTo>
                    <a:pt x="3191" y="1654600"/>
                    <a:pt x="0" y="1646896"/>
                    <a:pt x="0" y="1638862"/>
                  </a:cubicBezTo>
                  <a:lnTo>
                    <a:pt x="0" y="30290"/>
                  </a:lnTo>
                  <a:cubicBezTo>
                    <a:pt x="0" y="22256"/>
                    <a:pt x="3191" y="14552"/>
                    <a:pt x="8872" y="8872"/>
                  </a:cubicBezTo>
                  <a:cubicBezTo>
                    <a:pt x="14552" y="3191"/>
                    <a:pt x="22256" y="0"/>
                    <a:pt x="30290" y="0"/>
                  </a:cubicBezTo>
                  <a:close/>
                </a:path>
              </a:pathLst>
            </a:custGeom>
            <a:solidFill>
              <a:srgbClr val="FFFFFF">
                <a:alpha val="61961"/>
              </a:srgbClr>
            </a:solidFill>
          </p:spPr>
          <p:txBody>
            <a:bodyPr/>
            <a:lstStyle/>
            <a:p>
              <a:endParaRPr lang="en-GB"/>
            </a:p>
          </p:txBody>
        </p:sp>
        <p:sp>
          <p:nvSpPr>
            <p:cNvPr id="10" name="TextBox 10"/>
            <p:cNvSpPr txBox="1"/>
            <p:nvPr/>
          </p:nvSpPr>
          <p:spPr>
            <a:xfrm>
              <a:off x="0" y="-47625"/>
              <a:ext cx="3433193" cy="1716777"/>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4916988" y="7273191"/>
            <a:ext cx="4684623" cy="3970218"/>
          </a:xfrm>
          <a:custGeom>
            <a:avLst/>
            <a:gdLst/>
            <a:ahLst/>
            <a:cxnLst/>
            <a:rect l="l" t="t" r="r" b="b"/>
            <a:pathLst>
              <a:path w="4684623" h="3970218">
                <a:moveTo>
                  <a:pt x="0" y="0"/>
                </a:moveTo>
                <a:lnTo>
                  <a:pt x="4684624" y="0"/>
                </a:lnTo>
                <a:lnTo>
                  <a:pt x="4684624" y="3970218"/>
                </a:lnTo>
                <a:lnTo>
                  <a:pt x="0" y="3970218"/>
                </a:lnTo>
                <a:lnTo>
                  <a:pt x="0" y="0"/>
                </a:lnTo>
                <a:close/>
              </a:path>
            </a:pathLst>
          </a:custGeom>
          <a:blipFill>
            <a:blip r:embed="rId10"/>
            <a:stretch>
              <a:fillRect/>
            </a:stretch>
          </a:blipFill>
        </p:spPr>
        <p:txBody>
          <a:bodyPr/>
          <a:lstStyle/>
          <a:p>
            <a:endParaRPr lang="en-GB"/>
          </a:p>
        </p:txBody>
      </p:sp>
      <p:sp>
        <p:nvSpPr>
          <p:cNvPr id="12" name="TextBox 12"/>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dirty="0">
                <a:solidFill>
                  <a:srgbClr val="9B6543"/>
                </a:solidFill>
                <a:latin typeface="Fraunces Bold"/>
              </a:rPr>
              <a:t>3. </a:t>
            </a:r>
            <a:r>
              <a:rPr lang="en-US" sz="6099" dirty="0" smtClean="0">
                <a:solidFill>
                  <a:srgbClr val="9B6543"/>
                </a:solidFill>
                <a:latin typeface="Fraunces Bold"/>
              </a:rPr>
              <a:t>KHÁM PHÁ VĂN </a:t>
            </a:r>
            <a:r>
              <a:rPr lang="en-US" sz="6099" dirty="0">
                <a:solidFill>
                  <a:srgbClr val="9B6543"/>
                </a:solidFill>
                <a:latin typeface="Fraunces Bold"/>
              </a:rPr>
              <a:t>BẢN</a:t>
            </a:r>
          </a:p>
        </p:txBody>
      </p:sp>
      <p:sp>
        <p:nvSpPr>
          <p:cNvPr id="13" name="TextBox 13"/>
          <p:cNvSpPr txBox="1"/>
          <p:nvPr/>
        </p:nvSpPr>
        <p:spPr>
          <a:xfrm>
            <a:off x="1994066" y="1762445"/>
            <a:ext cx="14693734" cy="1025922"/>
          </a:xfrm>
          <a:prstGeom prst="rect">
            <a:avLst/>
          </a:prstGeom>
        </p:spPr>
        <p:txBody>
          <a:bodyPr wrap="square" lIns="0" tIns="0" rIns="0" bIns="0" rtlCol="0" anchor="t">
            <a:spAutoFit/>
          </a:bodyPr>
          <a:lstStyle/>
          <a:p>
            <a:pPr algn="ctr">
              <a:lnSpc>
                <a:spcPts val="8030"/>
              </a:lnSpc>
            </a:pPr>
            <a:r>
              <a:rPr lang="en-US" sz="5736">
                <a:solidFill>
                  <a:srgbClr val="9B6543"/>
                </a:solidFill>
                <a:latin typeface="#9Slide06 SVNWendi"/>
              </a:rPr>
              <a:t>Khám phá cách triển khai lí lẽ, bằng chứng trong văn bản</a:t>
            </a:r>
          </a:p>
        </p:txBody>
      </p:sp>
      <p:sp>
        <p:nvSpPr>
          <p:cNvPr id="14" name="TextBox 14"/>
          <p:cNvSpPr txBox="1"/>
          <p:nvPr/>
        </p:nvSpPr>
        <p:spPr>
          <a:xfrm>
            <a:off x="4191253" y="3127182"/>
            <a:ext cx="12323491" cy="5975995"/>
          </a:xfrm>
          <a:prstGeom prst="rect">
            <a:avLst/>
          </a:prstGeom>
        </p:spPr>
        <p:txBody>
          <a:bodyPr lIns="0" tIns="0" rIns="0" bIns="0" rtlCol="0" anchor="t">
            <a:spAutoFit/>
          </a:bodyPr>
          <a:lstStyle/>
          <a:p>
            <a:pPr algn="just">
              <a:lnSpc>
                <a:spcPts val="5295"/>
              </a:lnSpc>
            </a:pPr>
            <a:r>
              <a:rPr lang="en-US" sz="3506">
                <a:solidFill>
                  <a:srgbClr val="22170B"/>
                </a:solidFill>
                <a:latin typeface="Roboto Condensed Bold"/>
              </a:rPr>
              <a:t>Trình bày dưới dạng Trực tiếp phỏng vấn người trong cuộc (nhóm tự phân công người phỏng vấn, người được phỏng vấn để làm rõ những nội dung sau): </a:t>
            </a:r>
          </a:p>
          <a:p>
            <a:pPr algn="just">
              <a:lnSpc>
                <a:spcPts val="5295"/>
              </a:lnSpc>
            </a:pPr>
            <a:r>
              <a:rPr lang="en-US" sz="3506">
                <a:solidFill>
                  <a:srgbClr val="22170B"/>
                </a:solidFill>
                <a:latin typeface="Roboto Condensed Bold"/>
              </a:rPr>
              <a:t>Đọc kĩ phần (2) và trả lời các câu hỏi sau:</a:t>
            </a:r>
          </a:p>
          <a:p>
            <a:pPr marL="757122" lvl="1" indent="-378561" algn="just">
              <a:lnSpc>
                <a:spcPts val="5295"/>
              </a:lnSpc>
              <a:buFont typeface="Arial"/>
              <a:buChar char="•"/>
            </a:pPr>
            <a:r>
              <a:rPr lang="en-US" sz="3506">
                <a:solidFill>
                  <a:srgbClr val="22170B"/>
                </a:solidFill>
                <a:latin typeface="Roboto Condensed"/>
              </a:rPr>
              <a:t>Luận điểm của phần này có mối quan hệ như thế nào với vấn đề nghị luận?</a:t>
            </a:r>
          </a:p>
          <a:p>
            <a:pPr marL="757122" lvl="1" indent="-378561" algn="just">
              <a:lnSpc>
                <a:spcPts val="5295"/>
              </a:lnSpc>
              <a:buFont typeface="Arial"/>
              <a:buChar char="•"/>
            </a:pPr>
            <a:r>
              <a:rPr lang="en-US" sz="3506">
                <a:solidFill>
                  <a:srgbClr val="22170B"/>
                </a:solidFill>
                <a:latin typeface="Roboto Condensed"/>
              </a:rPr>
              <a:t>Xác định lí lẽ và bằng chứng được sử dụng để làm sáng tỏ luận điểm.</a:t>
            </a:r>
          </a:p>
          <a:p>
            <a:pPr marL="757122" lvl="1" indent="-378561" algn="just">
              <a:lnSpc>
                <a:spcPts val="5295"/>
              </a:lnSpc>
              <a:buFont typeface="Arial"/>
              <a:buChar char="•"/>
            </a:pPr>
            <a:r>
              <a:rPr lang="en-US" sz="3506">
                <a:solidFill>
                  <a:srgbClr val="22170B"/>
                </a:solidFill>
                <a:latin typeface="Roboto Condensed"/>
              </a:rPr>
              <a:t>Nhận xét cách trích dẫn và phân tích bằng chứng của người viết.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434042" y="846343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2147049" y="-5105346"/>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1472986" y="354637"/>
            <a:ext cx="1386226" cy="1386226"/>
          </a:xfrm>
          <a:custGeom>
            <a:avLst/>
            <a:gdLst/>
            <a:ahLst/>
            <a:cxnLst/>
            <a:rect l="l" t="t" r="r" b="b"/>
            <a:pathLst>
              <a:path w="1386226" h="1386226">
                <a:moveTo>
                  <a:pt x="0" y="0"/>
                </a:moveTo>
                <a:lnTo>
                  <a:pt x="1386226" y="0"/>
                </a:lnTo>
                <a:lnTo>
                  <a:pt x="1386226" y="1386226"/>
                </a:lnTo>
                <a:lnTo>
                  <a:pt x="0" y="138622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5" name="Freeform 5"/>
          <p:cNvSpPr/>
          <p:nvPr/>
        </p:nvSpPr>
        <p:spPr>
          <a:xfrm>
            <a:off x="15628343" y="0"/>
            <a:ext cx="3261914" cy="41148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6" name="Freeform 6"/>
          <p:cNvSpPr/>
          <p:nvPr/>
        </p:nvSpPr>
        <p:spPr>
          <a:xfrm>
            <a:off x="14019832" y="7236379"/>
            <a:ext cx="6000151" cy="5407544"/>
          </a:xfrm>
          <a:custGeom>
            <a:avLst/>
            <a:gdLst/>
            <a:ahLst/>
            <a:cxnLst/>
            <a:rect l="l" t="t" r="r" b="b"/>
            <a:pathLst>
              <a:path w="6000151" h="5407544">
                <a:moveTo>
                  <a:pt x="0" y="0"/>
                </a:moveTo>
                <a:lnTo>
                  <a:pt x="6000151" y="0"/>
                </a:lnTo>
                <a:lnTo>
                  <a:pt x="6000151" y="5407544"/>
                </a:lnTo>
                <a:lnTo>
                  <a:pt x="0" y="54075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 name="Freeform 7"/>
          <p:cNvSpPr/>
          <p:nvPr/>
        </p:nvSpPr>
        <p:spPr>
          <a:xfrm>
            <a:off x="178867" y="5978091"/>
            <a:ext cx="5861225" cy="4970682"/>
          </a:xfrm>
          <a:custGeom>
            <a:avLst/>
            <a:gdLst/>
            <a:ahLst/>
            <a:cxnLst/>
            <a:rect l="l" t="t" r="r" b="b"/>
            <a:pathLst>
              <a:path w="5861225" h="4970682">
                <a:moveTo>
                  <a:pt x="0" y="0"/>
                </a:moveTo>
                <a:lnTo>
                  <a:pt x="5861224" y="0"/>
                </a:lnTo>
                <a:lnTo>
                  <a:pt x="5861224" y="4970682"/>
                </a:lnTo>
                <a:lnTo>
                  <a:pt x="0" y="4970682"/>
                </a:lnTo>
                <a:lnTo>
                  <a:pt x="0" y="0"/>
                </a:lnTo>
                <a:close/>
              </a:path>
            </a:pathLst>
          </a:custGeom>
          <a:blipFill>
            <a:blip r:embed="rId8"/>
            <a:stretch>
              <a:fillRect/>
            </a:stretch>
          </a:blipFill>
        </p:spPr>
        <p:txBody>
          <a:bodyPr/>
          <a:lstStyle/>
          <a:p>
            <a:endParaRPr lang="en-GB"/>
          </a:p>
        </p:txBody>
      </p:sp>
      <p:sp>
        <p:nvSpPr>
          <p:cNvPr id="8" name="Freeform 8"/>
          <p:cNvSpPr/>
          <p:nvPr/>
        </p:nvSpPr>
        <p:spPr>
          <a:xfrm>
            <a:off x="1184619" y="218857"/>
            <a:ext cx="1924860" cy="1657786"/>
          </a:xfrm>
          <a:custGeom>
            <a:avLst/>
            <a:gdLst/>
            <a:ahLst/>
            <a:cxnLst/>
            <a:rect l="l" t="t" r="r" b="b"/>
            <a:pathLst>
              <a:path w="1924860" h="1657786">
                <a:moveTo>
                  <a:pt x="0" y="0"/>
                </a:moveTo>
                <a:lnTo>
                  <a:pt x="1924860" y="0"/>
                </a:lnTo>
                <a:lnTo>
                  <a:pt x="1924860" y="1657786"/>
                </a:lnTo>
                <a:lnTo>
                  <a:pt x="0" y="1657786"/>
                </a:lnTo>
                <a:lnTo>
                  <a:pt x="0" y="0"/>
                </a:lnTo>
                <a:close/>
              </a:path>
            </a:pathLst>
          </a:custGeom>
          <a:blipFill>
            <a:blip r:embed="rId9"/>
            <a:stretch>
              <a:fillRect/>
            </a:stretch>
          </a:blipFill>
        </p:spPr>
        <p:txBody>
          <a:bodyPr/>
          <a:lstStyle/>
          <a:p>
            <a:endParaRPr lang="en-GB"/>
          </a:p>
        </p:txBody>
      </p:sp>
      <p:sp>
        <p:nvSpPr>
          <p:cNvPr id="9" name="TextBox 9"/>
          <p:cNvSpPr txBox="1"/>
          <p:nvPr/>
        </p:nvSpPr>
        <p:spPr>
          <a:xfrm>
            <a:off x="3756531" y="1362784"/>
            <a:ext cx="5511667" cy="841883"/>
          </a:xfrm>
          <a:prstGeom prst="rect">
            <a:avLst/>
          </a:prstGeom>
        </p:spPr>
        <p:txBody>
          <a:bodyPr lIns="0" tIns="0" rIns="0" bIns="0" rtlCol="0" anchor="t">
            <a:spAutoFit/>
          </a:bodyPr>
          <a:lstStyle/>
          <a:p>
            <a:pPr>
              <a:lnSpc>
                <a:spcPts val="6465"/>
              </a:lnSpc>
            </a:pPr>
            <a:r>
              <a:rPr lang="en-US" sz="6099">
                <a:solidFill>
                  <a:srgbClr val="9B6543"/>
                </a:solidFill>
                <a:latin typeface="Fraunces Bold"/>
              </a:rPr>
              <a:t>VĂN BẢN</a:t>
            </a:r>
          </a:p>
        </p:txBody>
      </p:sp>
      <p:sp>
        <p:nvSpPr>
          <p:cNvPr id="10" name="TextBox 10"/>
          <p:cNvSpPr txBox="1"/>
          <p:nvPr/>
        </p:nvSpPr>
        <p:spPr>
          <a:xfrm>
            <a:off x="4832195" y="2836252"/>
            <a:ext cx="9959229" cy="3141839"/>
          </a:xfrm>
          <a:prstGeom prst="rect">
            <a:avLst/>
          </a:prstGeom>
        </p:spPr>
        <p:txBody>
          <a:bodyPr lIns="0" tIns="0" rIns="0" bIns="0" rtlCol="0" anchor="t">
            <a:spAutoFit/>
          </a:bodyPr>
          <a:lstStyle/>
          <a:p>
            <a:pPr algn="ctr">
              <a:lnSpc>
                <a:spcPts val="12055"/>
              </a:lnSpc>
              <a:spcBef>
                <a:spcPct val="0"/>
              </a:spcBef>
            </a:pPr>
            <a:r>
              <a:rPr lang="en-US" sz="11373">
                <a:solidFill>
                  <a:srgbClr val="BD5D4D"/>
                </a:solidFill>
                <a:latin typeface="#9Slide06 SVNWendi"/>
              </a:rPr>
              <a:t>CHIỀU SÂU CỦA TRUYỆN “LÃO HẠC”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2848174" y="1123898"/>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853164" y="6379175"/>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4"/>
            <a:stretch>
              <a:fillRect/>
            </a:stretch>
          </a:blipFill>
        </p:spPr>
        <p:txBody>
          <a:bodyPr/>
          <a:lstStyle/>
          <a:p>
            <a:endParaRPr lang="en-GB"/>
          </a:p>
        </p:txBody>
      </p:sp>
      <p:sp>
        <p:nvSpPr>
          <p:cNvPr id="4" name="Freeform 4"/>
          <p:cNvSpPr/>
          <p:nvPr/>
        </p:nvSpPr>
        <p:spPr>
          <a:xfrm flipV="1">
            <a:off x="16339273" y="-2300974"/>
            <a:ext cx="2887722" cy="4601947"/>
          </a:xfrm>
          <a:custGeom>
            <a:avLst/>
            <a:gdLst/>
            <a:ahLst/>
            <a:cxnLst/>
            <a:rect l="l" t="t" r="r" b="b"/>
            <a:pathLst>
              <a:path w="2887722" h="4601947">
                <a:moveTo>
                  <a:pt x="0" y="4601948"/>
                </a:moveTo>
                <a:lnTo>
                  <a:pt x="2887722" y="4601948"/>
                </a:lnTo>
                <a:lnTo>
                  <a:pt x="2887722" y="0"/>
                </a:lnTo>
                <a:lnTo>
                  <a:pt x="0" y="0"/>
                </a:lnTo>
                <a:lnTo>
                  <a:pt x="0" y="4601948"/>
                </a:lnTo>
                <a:close/>
              </a:path>
            </a:pathLst>
          </a:custGeom>
          <a:blipFill>
            <a:blip r:embed="rId4"/>
            <a:stretch>
              <a:fillRect/>
            </a:stretch>
          </a:blipFill>
        </p:spPr>
        <p:txBody>
          <a:bodyPr/>
          <a:lstStyle/>
          <a:p>
            <a:endParaRPr lang="en-GB"/>
          </a:p>
        </p:txBody>
      </p:sp>
      <p:sp>
        <p:nvSpPr>
          <p:cNvPr id="5" name="Freeform 5"/>
          <p:cNvSpPr/>
          <p:nvPr/>
        </p:nvSpPr>
        <p:spPr>
          <a:xfrm flipV="1">
            <a:off x="-213215" y="-371240"/>
            <a:ext cx="2887722" cy="2990277"/>
          </a:xfrm>
          <a:custGeom>
            <a:avLst/>
            <a:gdLst/>
            <a:ahLst/>
            <a:cxnLst/>
            <a:rect l="l" t="t" r="r" b="b"/>
            <a:pathLst>
              <a:path w="2887722" h="2990277">
                <a:moveTo>
                  <a:pt x="0" y="2990276"/>
                </a:moveTo>
                <a:lnTo>
                  <a:pt x="2887722" y="2990276"/>
                </a:lnTo>
                <a:lnTo>
                  <a:pt x="2887722" y="0"/>
                </a:lnTo>
                <a:lnTo>
                  <a:pt x="0" y="0"/>
                </a:lnTo>
                <a:lnTo>
                  <a:pt x="0" y="2990276"/>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a:off x="1966005" y="682635"/>
            <a:ext cx="15472035" cy="1426275"/>
            <a:chOff x="0" y="0"/>
            <a:chExt cx="4074939" cy="375644"/>
          </a:xfrm>
        </p:grpSpPr>
        <p:sp>
          <p:nvSpPr>
            <p:cNvPr id="7" name="Freeform 7"/>
            <p:cNvSpPr/>
            <p:nvPr/>
          </p:nvSpPr>
          <p:spPr>
            <a:xfrm>
              <a:off x="0" y="0"/>
              <a:ext cx="4074939" cy="375644"/>
            </a:xfrm>
            <a:custGeom>
              <a:avLst/>
              <a:gdLst/>
              <a:ahLst/>
              <a:cxnLst/>
              <a:rect l="l" t="t" r="r" b="b"/>
              <a:pathLst>
                <a:path w="4074939" h="375644">
                  <a:moveTo>
                    <a:pt x="25519" y="0"/>
                  </a:moveTo>
                  <a:lnTo>
                    <a:pt x="4049420" y="0"/>
                  </a:lnTo>
                  <a:cubicBezTo>
                    <a:pt x="4063514" y="0"/>
                    <a:pt x="4074939" y="11425"/>
                    <a:pt x="4074939" y="25519"/>
                  </a:cubicBezTo>
                  <a:lnTo>
                    <a:pt x="4074939" y="350125"/>
                  </a:lnTo>
                  <a:cubicBezTo>
                    <a:pt x="4074939" y="356893"/>
                    <a:pt x="4072251" y="363384"/>
                    <a:pt x="4067465" y="368170"/>
                  </a:cubicBezTo>
                  <a:cubicBezTo>
                    <a:pt x="4062679" y="372956"/>
                    <a:pt x="4056188" y="375644"/>
                    <a:pt x="4049420" y="375644"/>
                  </a:cubicBezTo>
                  <a:lnTo>
                    <a:pt x="25519" y="375644"/>
                  </a:lnTo>
                  <a:cubicBezTo>
                    <a:pt x="11425" y="375644"/>
                    <a:pt x="0" y="364219"/>
                    <a:pt x="0" y="350125"/>
                  </a:cubicBezTo>
                  <a:lnTo>
                    <a:pt x="0" y="25519"/>
                  </a:lnTo>
                  <a:cubicBezTo>
                    <a:pt x="0" y="11425"/>
                    <a:pt x="11425" y="0"/>
                    <a:pt x="25519" y="0"/>
                  </a:cubicBezTo>
                  <a:close/>
                </a:path>
              </a:pathLst>
            </a:custGeom>
            <a:solidFill>
              <a:srgbClr val="E1D1A7"/>
            </a:solidFill>
            <a:ln w="57150" cap="rnd">
              <a:solidFill>
                <a:srgbClr val="E6C7BD"/>
              </a:solidFill>
              <a:prstDash val="solid"/>
              <a:round/>
            </a:ln>
          </p:spPr>
          <p:txBody>
            <a:bodyPr/>
            <a:lstStyle/>
            <a:p>
              <a:endParaRPr lang="en-GB"/>
            </a:p>
          </p:txBody>
        </p:sp>
        <p:sp>
          <p:nvSpPr>
            <p:cNvPr id="8" name="TextBox 8"/>
            <p:cNvSpPr txBox="1"/>
            <p:nvPr/>
          </p:nvSpPr>
          <p:spPr>
            <a:xfrm>
              <a:off x="0" y="-76200"/>
              <a:ext cx="4074939" cy="451844"/>
            </a:xfrm>
            <a:prstGeom prst="rect">
              <a:avLst/>
            </a:prstGeom>
          </p:spPr>
          <p:txBody>
            <a:bodyPr lIns="50800" tIns="50800" rIns="50800" bIns="50800" rtlCol="0" anchor="ctr"/>
            <a:lstStyle/>
            <a:p>
              <a:pPr algn="ctr">
                <a:lnSpc>
                  <a:spcPts val="2799"/>
                </a:lnSpc>
              </a:pPr>
              <a:endParaRPr/>
            </a:p>
          </p:txBody>
        </p:sp>
      </p:grpSp>
      <p:graphicFrame>
        <p:nvGraphicFramePr>
          <p:cNvPr id="9" name="Table 9"/>
          <p:cNvGraphicFramePr>
            <a:graphicFrameLocks noGrp="1"/>
          </p:cNvGraphicFramePr>
          <p:nvPr/>
        </p:nvGraphicFramePr>
        <p:xfrm>
          <a:off x="1034558" y="2280360"/>
          <a:ext cx="16754434" cy="7689828"/>
        </p:xfrm>
        <a:graphic>
          <a:graphicData uri="http://schemas.openxmlformats.org/drawingml/2006/table">
            <a:tbl>
              <a:tblPr/>
              <a:tblGrid>
                <a:gridCol w="7909255">
                  <a:extLst>
                    <a:ext uri="{9D8B030D-6E8A-4147-A177-3AD203B41FA5}">
                      <a16:colId xmlns:a16="http://schemas.microsoft.com/office/drawing/2014/main" val="20000"/>
                    </a:ext>
                  </a:extLst>
                </a:gridCol>
                <a:gridCol w="8845179">
                  <a:extLst>
                    <a:ext uri="{9D8B030D-6E8A-4147-A177-3AD203B41FA5}">
                      <a16:colId xmlns:a16="http://schemas.microsoft.com/office/drawing/2014/main" val="20001"/>
                    </a:ext>
                  </a:extLst>
                </a:gridCol>
              </a:tblGrid>
              <a:tr h="3121522">
                <a:tc gridSpan="2">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tc hMerge="1">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extLst>
                  <a:ext uri="{0D108BD9-81ED-4DB2-BD59-A6C34878D82A}">
                    <a16:rowId xmlns:a16="http://schemas.microsoft.com/office/drawing/2014/main" val="10000"/>
                  </a:ext>
                </a:extLst>
              </a:tr>
              <a:tr h="4568306">
                <a:tc>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6184623" y="76200"/>
            <a:ext cx="6963996" cy="561909"/>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b. Triển khai vấn đề (Phần 2 - 3)</a:t>
            </a:r>
          </a:p>
        </p:txBody>
      </p:sp>
      <p:sp>
        <p:nvSpPr>
          <p:cNvPr id="11" name="TextBox 11"/>
          <p:cNvSpPr txBox="1"/>
          <p:nvPr/>
        </p:nvSpPr>
        <p:spPr>
          <a:xfrm>
            <a:off x="2284365" y="748524"/>
            <a:ext cx="14764512" cy="1150399"/>
          </a:xfrm>
          <a:prstGeom prst="rect">
            <a:avLst/>
          </a:prstGeom>
        </p:spPr>
        <p:txBody>
          <a:bodyPr lIns="0" tIns="0" rIns="0" bIns="0" rtlCol="0" anchor="t">
            <a:spAutoFit/>
          </a:bodyPr>
          <a:lstStyle/>
          <a:p>
            <a:pPr algn="just">
              <a:lnSpc>
                <a:spcPts val="4515"/>
              </a:lnSpc>
            </a:pPr>
            <a:r>
              <a:rPr lang="en-US" sz="3500">
                <a:solidFill>
                  <a:srgbClr val="22170B"/>
                </a:solidFill>
                <a:latin typeface="Roboto Condensed Bold"/>
              </a:rPr>
              <a:t>* Luận điểm 1: </a:t>
            </a:r>
            <a:r>
              <a:rPr lang="en-US" sz="3500">
                <a:solidFill>
                  <a:srgbClr val="22170B"/>
                </a:solidFill>
                <a:latin typeface="Roboto Condensed"/>
              </a:rPr>
              <a:t>Nam Cao đã đưa hoạt động giao tiếp trở thành đối tượng nhận thức và mô tả trực tiếp tính cách nhân vật:</a:t>
            </a:r>
          </a:p>
        </p:txBody>
      </p:sp>
      <p:sp>
        <p:nvSpPr>
          <p:cNvPr id="12" name="TextBox 12"/>
          <p:cNvSpPr txBox="1"/>
          <p:nvPr/>
        </p:nvSpPr>
        <p:spPr>
          <a:xfrm>
            <a:off x="6694289" y="2383167"/>
            <a:ext cx="5434973"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MỐI QUAN HỆ VỚI LUẬN ĐỀ:</a:t>
            </a:r>
          </a:p>
        </p:txBody>
      </p:sp>
      <p:sp>
        <p:nvSpPr>
          <p:cNvPr id="13" name="TextBox 13"/>
          <p:cNvSpPr txBox="1"/>
          <p:nvPr/>
        </p:nvSpPr>
        <p:spPr>
          <a:xfrm>
            <a:off x="1230646" y="5695797"/>
            <a:ext cx="7373139"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LÍ LẼ</a:t>
            </a:r>
          </a:p>
        </p:txBody>
      </p:sp>
      <p:sp>
        <p:nvSpPr>
          <p:cNvPr id="14" name="TextBox 14"/>
          <p:cNvSpPr txBox="1"/>
          <p:nvPr/>
        </p:nvSpPr>
        <p:spPr>
          <a:xfrm>
            <a:off x="9702023" y="5695797"/>
            <a:ext cx="7373139"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BẰNG CHỨNG</a:t>
            </a:r>
          </a:p>
        </p:txBody>
      </p:sp>
      <p:sp>
        <p:nvSpPr>
          <p:cNvPr id="15" name="TextBox 15"/>
          <p:cNvSpPr txBox="1"/>
          <p:nvPr/>
        </p:nvSpPr>
        <p:spPr>
          <a:xfrm>
            <a:off x="1230646" y="2854906"/>
            <a:ext cx="16207394" cy="2355116"/>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a:rPr>
              <a:t>- Luận đề: Giá trị tiềm ẩn về tư tưởng và nghệ thuật của truyện Lão Hạc,</a:t>
            </a:r>
          </a:p>
          <a:p>
            <a:pPr algn="just">
              <a:lnSpc>
                <a:spcPts val="4658"/>
              </a:lnSpc>
            </a:pPr>
            <a:r>
              <a:rPr lang="en-US" sz="3400">
                <a:solidFill>
                  <a:srgbClr val="22170B"/>
                </a:solidFill>
                <a:latin typeface="Roboto Condensed"/>
              </a:rPr>
              <a:t>- Luận điểm 1 tác giả đã làm sáng tỏ giá trị trong nghệ thuật xây dựng các cuộc trò chuyện của Nam Cao trong truyện ngắn Lão Hạc: thông qua các cuộc trò chuyện, nhà văn nhằm khắc họa tính cách nhân vật chính. </a:t>
            </a:r>
          </a:p>
        </p:txBody>
      </p:sp>
      <p:sp>
        <p:nvSpPr>
          <p:cNvPr id="16" name="TextBox 16"/>
          <p:cNvSpPr txBox="1"/>
          <p:nvPr/>
        </p:nvSpPr>
        <p:spPr>
          <a:xfrm>
            <a:off x="1467593" y="6312722"/>
            <a:ext cx="7190370" cy="2945578"/>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Italics"/>
              </a:rPr>
              <a:t>Toàn bộ câu chuyện là do nhân vật “tôi” – ông giáo kể lại hai lần gặp gỡ chủ yếu của mình với lão Hạc, ngoài ra còn hai lần khác nữa: lần nói chuyện với vợ và lần nói chuyện với Binh Tư.</a:t>
            </a:r>
          </a:p>
        </p:txBody>
      </p:sp>
      <p:sp>
        <p:nvSpPr>
          <p:cNvPr id="17" name="TextBox 17"/>
          <p:cNvSpPr txBox="1"/>
          <p:nvPr/>
        </p:nvSpPr>
        <p:spPr>
          <a:xfrm>
            <a:off x="9144000" y="6312500"/>
            <a:ext cx="8595190" cy="4126502"/>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Italics"/>
              </a:rPr>
              <a:t>- Những sự việc, chi tiết tiêu biểu gắn với các cuộc trò chuyện. </a:t>
            </a:r>
          </a:p>
          <a:p>
            <a:pPr algn="just">
              <a:lnSpc>
                <a:spcPts val="4658"/>
              </a:lnSpc>
            </a:pPr>
            <a:r>
              <a:rPr lang="en-US" sz="3400">
                <a:solidFill>
                  <a:srgbClr val="22170B"/>
                </a:solidFill>
                <a:latin typeface="Roboto Condensed Italics"/>
              </a:rPr>
              <a:t>- Tập trung phân tích cuộc trò chuyện giữa các nhân vật để khắc họa tính cách nhân vật chính, khiến chân dung nhân vật hiện lên phong phú, sắc nét, thể hiện rõ bề sâu tâm tưởng.</a:t>
            </a:r>
          </a:p>
          <a:p>
            <a:pPr algn="just">
              <a:lnSpc>
                <a:spcPts val="4658"/>
              </a:lnSpc>
            </a:pPr>
            <a:endParaRPr lang="en-US" sz="3400">
              <a:solidFill>
                <a:srgbClr val="22170B"/>
              </a:solidFill>
              <a:latin typeface="Roboto Condensed Italics"/>
            </a:endParaRPr>
          </a:p>
        </p:txBody>
      </p:sp>
      <p:grpSp>
        <p:nvGrpSpPr>
          <p:cNvPr id="20" name="Group 19">
            <a:extLst>
              <a:ext uri="{FF2B5EF4-FFF2-40B4-BE49-F238E27FC236}">
                <a16:creationId xmlns:a16="http://schemas.microsoft.com/office/drawing/2014/main" id="{0958C25B-2EEF-7ADD-946A-2480A532435D}"/>
              </a:ext>
            </a:extLst>
          </p:cNvPr>
          <p:cNvGrpSpPr/>
          <p:nvPr/>
        </p:nvGrpSpPr>
        <p:grpSpPr>
          <a:xfrm>
            <a:off x="4495800" y="1714500"/>
            <a:ext cx="10020249" cy="8083468"/>
            <a:chOff x="4495800" y="1714500"/>
            <a:chExt cx="10020249" cy="8083468"/>
          </a:xfrm>
        </p:grpSpPr>
        <p:sp>
          <p:nvSpPr>
            <p:cNvPr id="18" name="Freeform 18"/>
            <p:cNvSpPr/>
            <p:nvPr/>
          </p:nvSpPr>
          <p:spPr>
            <a:xfrm>
              <a:off x="4495800" y="1714500"/>
              <a:ext cx="10020249" cy="8083468"/>
            </a:xfrm>
            <a:custGeom>
              <a:avLst/>
              <a:gdLst/>
              <a:ahLst/>
              <a:cxnLst/>
              <a:rect l="l" t="t" r="r" b="b"/>
              <a:pathLst>
                <a:path w="10020249" h="8083468">
                  <a:moveTo>
                    <a:pt x="0" y="0"/>
                  </a:moveTo>
                  <a:lnTo>
                    <a:pt x="10020248" y="0"/>
                  </a:lnTo>
                  <a:lnTo>
                    <a:pt x="10020248" y="8083468"/>
                  </a:lnTo>
                  <a:lnTo>
                    <a:pt x="0" y="8083468"/>
                  </a:lnTo>
                  <a:lnTo>
                    <a:pt x="0" y="0"/>
                  </a:lnTo>
                  <a:close/>
                </a:path>
              </a:pathLst>
            </a:custGeom>
            <a:blipFill>
              <a:blip r:embed="rId7">
                <a:extLst>
                  <a:ext uri="{96DAC541-7B7A-43D3-8B79-37D633B846F1}">
                    <asvg:svgBlip xmlns:asvg="http://schemas.microsoft.com/office/drawing/2016/SVG/main" xmlns="" r:embed="rId8"/>
                  </a:ext>
                </a:extLst>
              </a:blip>
              <a:stretch>
                <a:fillRect l="-136" r="-136"/>
              </a:stretch>
            </a:blipFill>
          </p:spPr>
          <p:txBody>
            <a:bodyPr/>
            <a:lstStyle/>
            <a:p>
              <a:endParaRPr lang="en-GB"/>
            </a:p>
          </p:txBody>
        </p:sp>
        <p:sp>
          <p:nvSpPr>
            <p:cNvPr id="19" name="TextBox 19"/>
            <p:cNvSpPr txBox="1"/>
            <p:nvPr/>
          </p:nvSpPr>
          <p:spPr>
            <a:xfrm>
              <a:off x="6705600" y="4000500"/>
              <a:ext cx="6704880" cy="3536040"/>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Bold"/>
                </a:rPr>
                <a:t>Cách trích dẫn và phân tích bằng chứng của người viết:</a:t>
              </a:r>
              <a:r>
                <a:rPr lang="en-US" sz="3400">
                  <a:solidFill>
                    <a:srgbClr val="22170B"/>
                  </a:solidFill>
                  <a:latin typeface="Roboto Condensed"/>
                </a:rPr>
                <a:t> Các bằng chứng được trích dẫn gián tiếp và được phân tích, bình luận sâu sắc để khẳng định thành công của nghệ thuật tự sự mà Nam Cao đã sử dụng.</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2621754">
            <a:off x="-639682" y="6411147"/>
            <a:ext cx="4127153" cy="4892099"/>
          </a:xfrm>
          <a:custGeom>
            <a:avLst/>
            <a:gdLst/>
            <a:ahLst/>
            <a:cxnLst/>
            <a:rect l="l" t="t" r="r" b="b"/>
            <a:pathLst>
              <a:path w="4127153" h="4892099">
                <a:moveTo>
                  <a:pt x="0" y="0"/>
                </a:moveTo>
                <a:lnTo>
                  <a:pt x="4127153" y="0"/>
                </a:lnTo>
                <a:lnTo>
                  <a:pt x="4127153" y="4892099"/>
                </a:lnTo>
                <a:lnTo>
                  <a:pt x="0" y="48920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6514744" y="8404999"/>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6" name="Freeform 6"/>
          <p:cNvSpPr/>
          <p:nvPr/>
        </p:nvSpPr>
        <p:spPr>
          <a:xfrm>
            <a:off x="842642" y="3179888"/>
            <a:ext cx="3933760" cy="3173416"/>
          </a:xfrm>
          <a:custGeom>
            <a:avLst/>
            <a:gdLst/>
            <a:ahLst/>
            <a:cxnLst/>
            <a:rect l="l" t="t" r="r" b="b"/>
            <a:pathLst>
              <a:path w="3933760" h="3173416">
                <a:moveTo>
                  <a:pt x="0" y="0"/>
                </a:moveTo>
                <a:lnTo>
                  <a:pt x="3933760" y="0"/>
                </a:lnTo>
                <a:lnTo>
                  <a:pt x="3933760" y="3173416"/>
                </a:lnTo>
                <a:lnTo>
                  <a:pt x="0" y="3173416"/>
                </a:lnTo>
                <a:lnTo>
                  <a:pt x="0" y="0"/>
                </a:lnTo>
                <a:close/>
              </a:path>
            </a:pathLst>
          </a:custGeom>
          <a:blipFill>
            <a:blip r:embed="rId8">
              <a:extLst>
                <a:ext uri="{96DAC541-7B7A-43D3-8B79-37D633B846F1}">
                  <asvg:svgBlip xmlns:asvg="http://schemas.microsoft.com/office/drawing/2016/SVG/main" xmlns="" r:embed="rId9"/>
                </a:ext>
              </a:extLst>
            </a:blip>
            <a:stretch>
              <a:fillRect l="-136" r="-136"/>
            </a:stretch>
          </a:blipFill>
        </p:spPr>
        <p:txBody>
          <a:bodyPr/>
          <a:lstStyle/>
          <a:p>
            <a:endParaRPr lang="en-GB"/>
          </a:p>
        </p:txBody>
      </p:sp>
      <p:sp>
        <p:nvSpPr>
          <p:cNvPr id="7" name="TextBox 7"/>
          <p:cNvSpPr txBox="1"/>
          <p:nvPr/>
        </p:nvSpPr>
        <p:spPr>
          <a:xfrm>
            <a:off x="-404906" y="4351778"/>
            <a:ext cx="6428856" cy="822757"/>
          </a:xfrm>
          <a:prstGeom prst="rect">
            <a:avLst/>
          </a:prstGeom>
        </p:spPr>
        <p:txBody>
          <a:bodyPr lIns="0" tIns="0" rIns="0" bIns="0" rtlCol="0" anchor="t">
            <a:spAutoFit/>
          </a:bodyPr>
          <a:lstStyle/>
          <a:p>
            <a:pPr algn="ctr">
              <a:lnSpc>
                <a:spcPts val="6798"/>
              </a:lnSpc>
            </a:pPr>
            <a:r>
              <a:rPr lang="en-US" sz="4502">
                <a:solidFill>
                  <a:srgbClr val="22170B"/>
                </a:solidFill>
                <a:latin typeface="Roboto Condensed Bold"/>
              </a:rPr>
              <a:t>NHÓM 4</a:t>
            </a:r>
          </a:p>
        </p:txBody>
      </p:sp>
      <p:grpSp>
        <p:nvGrpSpPr>
          <p:cNvPr id="8" name="Group 8"/>
          <p:cNvGrpSpPr/>
          <p:nvPr/>
        </p:nvGrpSpPr>
        <p:grpSpPr>
          <a:xfrm>
            <a:off x="5208494" y="3487111"/>
            <a:ext cx="11787857" cy="4208492"/>
            <a:chOff x="0" y="0"/>
            <a:chExt cx="3104621" cy="1108410"/>
          </a:xfrm>
        </p:grpSpPr>
        <p:sp>
          <p:nvSpPr>
            <p:cNvPr id="9" name="Freeform 9"/>
            <p:cNvSpPr/>
            <p:nvPr/>
          </p:nvSpPr>
          <p:spPr>
            <a:xfrm>
              <a:off x="0" y="0"/>
              <a:ext cx="3104621" cy="1108409"/>
            </a:xfrm>
            <a:custGeom>
              <a:avLst/>
              <a:gdLst/>
              <a:ahLst/>
              <a:cxnLst/>
              <a:rect l="l" t="t" r="r" b="b"/>
              <a:pathLst>
                <a:path w="3104621" h="1108409">
                  <a:moveTo>
                    <a:pt x="33495" y="0"/>
                  </a:moveTo>
                  <a:lnTo>
                    <a:pt x="3071126" y="0"/>
                  </a:lnTo>
                  <a:cubicBezTo>
                    <a:pt x="3089624" y="0"/>
                    <a:pt x="3104621" y="14996"/>
                    <a:pt x="3104621" y="33495"/>
                  </a:cubicBezTo>
                  <a:lnTo>
                    <a:pt x="3104621" y="1074914"/>
                  </a:lnTo>
                  <a:cubicBezTo>
                    <a:pt x="3104621" y="1093413"/>
                    <a:pt x="3089624" y="1108409"/>
                    <a:pt x="3071126" y="1108409"/>
                  </a:cubicBezTo>
                  <a:lnTo>
                    <a:pt x="33495" y="1108409"/>
                  </a:lnTo>
                  <a:cubicBezTo>
                    <a:pt x="14996" y="1108409"/>
                    <a:pt x="0" y="1093413"/>
                    <a:pt x="0" y="1074914"/>
                  </a:cubicBezTo>
                  <a:lnTo>
                    <a:pt x="0" y="33495"/>
                  </a:lnTo>
                  <a:cubicBezTo>
                    <a:pt x="0" y="14996"/>
                    <a:pt x="14996" y="0"/>
                    <a:pt x="33495" y="0"/>
                  </a:cubicBezTo>
                  <a:close/>
                </a:path>
              </a:pathLst>
            </a:custGeom>
            <a:solidFill>
              <a:srgbClr val="FFFFFF">
                <a:alpha val="61961"/>
              </a:srgbClr>
            </a:solidFill>
          </p:spPr>
          <p:txBody>
            <a:bodyPr/>
            <a:lstStyle/>
            <a:p>
              <a:endParaRPr lang="en-GB"/>
            </a:p>
          </p:txBody>
        </p:sp>
        <p:sp>
          <p:nvSpPr>
            <p:cNvPr id="10" name="TextBox 10"/>
            <p:cNvSpPr txBox="1"/>
            <p:nvPr/>
          </p:nvSpPr>
          <p:spPr>
            <a:xfrm>
              <a:off x="0" y="-47625"/>
              <a:ext cx="3104621" cy="115603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4916988" y="7273191"/>
            <a:ext cx="4684623" cy="3970218"/>
          </a:xfrm>
          <a:custGeom>
            <a:avLst/>
            <a:gdLst/>
            <a:ahLst/>
            <a:cxnLst/>
            <a:rect l="l" t="t" r="r" b="b"/>
            <a:pathLst>
              <a:path w="4684623" h="3970218">
                <a:moveTo>
                  <a:pt x="0" y="0"/>
                </a:moveTo>
                <a:lnTo>
                  <a:pt x="4684624" y="0"/>
                </a:lnTo>
                <a:lnTo>
                  <a:pt x="4684624" y="3970218"/>
                </a:lnTo>
                <a:lnTo>
                  <a:pt x="0" y="3970218"/>
                </a:lnTo>
                <a:lnTo>
                  <a:pt x="0" y="0"/>
                </a:lnTo>
                <a:close/>
              </a:path>
            </a:pathLst>
          </a:custGeom>
          <a:blipFill>
            <a:blip r:embed="rId10"/>
            <a:stretch>
              <a:fillRect/>
            </a:stretch>
          </a:blipFill>
        </p:spPr>
        <p:txBody>
          <a:bodyPr/>
          <a:lstStyle/>
          <a:p>
            <a:endParaRPr lang="en-GB"/>
          </a:p>
        </p:txBody>
      </p:sp>
      <p:sp>
        <p:nvSpPr>
          <p:cNvPr id="12" name="TextBox 12"/>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dirty="0">
                <a:solidFill>
                  <a:srgbClr val="9B6543"/>
                </a:solidFill>
                <a:latin typeface="Fraunces Bold"/>
              </a:rPr>
              <a:t>3. </a:t>
            </a:r>
            <a:r>
              <a:rPr lang="en-US" sz="6099" dirty="0" smtClean="0">
                <a:solidFill>
                  <a:srgbClr val="9B6543"/>
                </a:solidFill>
                <a:latin typeface="Fraunces Bold"/>
              </a:rPr>
              <a:t>KHÁM PHÁ VĂN </a:t>
            </a:r>
            <a:r>
              <a:rPr lang="en-US" sz="6099" dirty="0">
                <a:solidFill>
                  <a:srgbClr val="9B6543"/>
                </a:solidFill>
                <a:latin typeface="Fraunces Bold"/>
              </a:rPr>
              <a:t>BẢN</a:t>
            </a:r>
          </a:p>
        </p:txBody>
      </p:sp>
      <p:sp>
        <p:nvSpPr>
          <p:cNvPr id="13" name="TextBox 13"/>
          <p:cNvSpPr txBox="1"/>
          <p:nvPr/>
        </p:nvSpPr>
        <p:spPr>
          <a:xfrm>
            <a:off x="1371600" y="1762445"/>
            <a:ext cx="14922334" cy="1025922"/>
          </a:xfrm>
          <a:prstGeom prst="rect">
            <a:avLst/>
          </a:prstGeom>
        </p:spPr>
        <p:txBody>
          <a:bodyPr wrap="square" lIns="0" tIns="0" rIns="0" bIns="0" rtlCol="0" anchor="t">
            <a:spAutoFit/>
          </a:bodyPr>
          <a:lstStyle/>
          <a:p>
            <a:pPr algn="ctr">
              <a:lnSpc>
                <a:spcPts val="8030"/>
              </a:lnSpc>
            </a:pPr>
            <a:r>
              <a:rPr lang="en-US" sz="5736">
                <a:solidFill>
                  <a:srgbClr val="9B6543"/>
                </a:solidFill>
                <a:latin typeface="#9Slide06 SVNWendi"/>
              </a:rPr>
              <a:t>Khám phá cách triển khai lí lẽ, bằng chứng trong văn bản</a:t>
            </a:r>
          </a:p>
        </p:txBody>
      </p:sp>
      <p:sp>
        <p:nvSpPr>
          <p:cNvPr id="14" name="TextBox 14"/>
          <p:cNvSpPr txBox="1"/>
          <p:nvPr/>
        </p:nvSpPr>
        <p:spPr>
          <a:xfrm>
            <a:off x="5820024" y="3963756"/>
            <a:ext cx="10866283" cy="2642796"/>
          </a:xfrm>
          <a:prstGeom prst="rect">
            <a:avLst/>
          </a:prstGeom>
        </p:spPr>
        <p:txBody>
          <a:bodyPr lIns="0" tIns="0" rIns="0" bIns="0" rtlCol="0" anchor="t">
            <a:spAutoFit/>
          </a:bodyPr>
          <a:lstStyle/>
          <a:p>
            <a:pPr algn="just">
              <a:lnSpc>
                <a:spcPts val="5295"/>
              </a:lnSpc>
            </a:pPr>
            <a:r>
              <a:rPr lang="en-US" sz="3506">
                <a:solidFill>
                  <a:srgbClr val="22170B"/>
                </a:solidFill>
                <a:latin typeface="Roboto Condensed Bold"/>
              </a:rPr>
              <a:t>Trình bày dưới dạng sơ đồ khối:</a:t>
            </a:r>
          </a:p>
          <a:p>
            <a:pPr marL="757122" lvl="1" indent="-378561" algn="just">
              <a:lnSpc>
                <a:spcPts val="5295"/>
              </a:lnSpc>
              <a:buFont typeface="Arial"/>
              <a:buChar char="•"/>
            </a:pPr>
            <a:r>
              <a:rPr lang="en-US" sz="3506">
                <a:solidFill>
                  <a:srgbClr val="22170B"/>
                </a:solidFill>
                <a:latin typeface="Roboto Condensed"/>
              </a:rPr>
              <a:t>Luận điểm được trình bày trong phần (3) góp phần làm sáng tỏ luận đề như thế nào?</a:t>
            </a:r>
          </a:p>
          <a:p>
            <a:pPr marL="757122" lvl="1" indent="-378561" algn="just">
              <a:lnSpc>
                <a:spcPts val="5295"/>
              </a:lnSpc>
              <a:buFont typeface="Arial"/>
              <a:buChar char="•"/>
            </a:pPr>
            <a:r>
              <a:rPr lang="en-US" sz="3506">
                <a:solidFill>
                  <a:srgbClr val="22170B"/>
                </a:solidFill>
                <a:latin typeface="Roboto Condensed"/>
              </a:rPr>
              <a:t>Nhận xét về cách lập luận được sử dụng trong phần này.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2848174" y="1123898"/>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29093" y="3895137"/>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4"/>
            <a:stretch>
              <a:fillRect/>
            </a:stretch>
          </a:blipFill>
        </p:spPr>
        <p:txBody>
          <a:bodyPr/>
          <a:lstStyle/>
          <a:p>
            <a:endParaRPr lang="en-GB"/>
          </a:p>
        </p:txBody>
      </p:sp>
      <p:sp>
        <p:nvSpPr>
          <p:cNvPr id="4" name="Freeform 4"/>
          <p:cNvSpPr/>
          <p:nvPr/>
        </p:nvSpPr>
        <p:spPr>
          <a:xfrm flipV="1">
            <a:off x="16339273" y="-2300974"/>
            <a:ext cx="2887722" cy="4601947"/>
          </a:xfrm>
          <a:custGeom>
            <a:avLst/>
            <a:gdLst/>
            <a:ahLst/>
            <a:cxnLst/>
            <a:rect l="l" t="t" r="r" b="b"/>
            <a:pathLst>
              <a:path w="2887722" h="4601947">
                <a:moveTo>
                  <a:pt x="0" y="4601948"/>
                </a:moveTo>
                <a:lnTo>
                  <a:pt x="2887722" y="4601948"/>
                </a:lnTo>
                <a:lnTo>
                  <a:pt x="2887722" y="0"/>
                </a:lnTo>
                <a:lnTo>
                  <a:pt x="0" y="0"/>
                </a:lnTo>
                <a:lnTo>
                  <a:pt x="0" y="4601948"/>
                </a:lnTo>
                <a:close/>
              </a:path>
            </a:pathLst>
          </a:custGeom>
          <a:blipFill>
            <a:blip r:embed="rId4"/>
            <a:stretch>
              <a:fillRect/>
            </a:stretch>
          </a:blipFill>
        </p:spPr>
        <p:txBody>
          <a:bodyPr/>
          <a:lstStyle/>
          <a:p>
            <a:endParaRPr lang="en-GB"/>
          </a:p>
        </p:txBody>
      </p:sp>
      <p:sp>
        <p:nvSpPr>
          <p:cNvPr id="5" name="Freeform 5"/>
          <p:cNvSpPr/>
          <p:nvPr/>
        </p:nvSpPr>
        <p:spPr>
          <a:xfrm flipV="1">
            <a:off x="-213215" y="-371240"/>
            <a:ext cx="2887722" cy="2990277"/>
          </a:xfrm>
          <a:custGeom>
            <a:avLst/>
            <a:gdLst/>
            <a:ahLst/>
            <a:cxnLst/>
            <a:rect l="l" t="t" r="r" b="b"/>
            <a:pathLst>
              <a:path w="2887722" h="2990277">
                <a:moveTo>
                  <a:pt x="0" y="2990276"/>
                </a:moveTo>
                <a:lnTo>
                  <a:pt x="2887722" y="2990276"/>
                </a:lnTo>
                <a:lnTo>
                  <a:pt x="2887722" y="0"/>
                </a:lnTo>
                <a:lnTo>
                  <a:pt x="0" y="0"/>
                </a:lnTo>
                <a:lnTo>
                  <a:pt x="0" y="2990276"/>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a:off x="1966005" y="682635"/>
            <a:ext cx="15472035" cy="1426275"/>
            <a:chOff x="0" y="0"/>
            <a:chExt cx="4074939" cy="375644"/>
          </a:xfrm>
        </p:grpSpPr>
        <p:sp>
          <p:nvSpPr>
            <p:cNvPr id="7" name="Freeform 7"/>
            <p:cNvSpPr/>
            <p:nvPr/>
          </p:nvSpPr>
          <p:spPr>
            <a:xfrm>
              <a:off x="0" y="0"/>
              <a:ext cx="4074939" cy="375644"/>
            </a:xfrm>
            <a:custGeom>
              <a:avLst/>
              <a:gdLst/>
              <a:ahLst/>
              <a:cxnLst/>
              <a:rect l="l" t="t" r="r" b="b"/>
              <a:pathLst>
                <a:path w="4074939" h="375644">
                  <a:moveTo>
                    <a:pt x="25519" y="0"/>
                  </a:moveTo>
                  <a:lnTo>
                    <a:pt x="4049420" y="0"/>
                  </a:lnTo>
                  <a:cubicBezTo>
                    <a:pt x="4063514" y="0"/>
                    <a:pt x="4074939" y="11425"/>
                    <a:pt x="4074939" y="25519"/>
                  </a:cubicBezTo>
                  <a:lnTo>
                    <a:pt x="4074939" y="350125"/>
                  </a:lnTo>
                  <a:cubicBezTo>
                    <a:pt x="4074939" y="356893"/>
                    <a:pt x="4072251" y="363384"/>
                    <a:pt x="4067465" y="368170"/>
                  </a:cubicBezTo>
                  <a:cubicBezTo>
                    <a:pt x="4062679" y="372956"/>
                    <a:pt x="4056188" y="375644"/>
                    <a:pt x="4049420" y="375644"/>
                  </a:cubicBezTo>
                  <a:lnTo>
                    <a:pt x="25519" y="375644"/>
                  </a:lnTo>
                  <a:cubicBezTo>
                    <a:pt x="11425" y="375644"/>
                    <a:pt x="0" y="364219"/>
                    <a:pt x="0" y="350125"/>
                  </a:cubicBezTo>
                  <a:lnTo>
                    <a:pt x="0" y="25519"/>
                  </a:lnTo>
                  <a:cubicBezTo>
                    <a:pt x="0" y="11425"/>
                    <a:pt x="11425" y="0"/>
                    <a:pt x="25519" y="0"/>
                  </a:cubicBezTo>
                  <a:close/>
                </a:path>
              </a:pathLst>
            </a:custGeom>
            <a:solidFill>
              <a:srgbClr val="E1D1A7"/>
            </a:solidFill>
            <a:ln w="57150" cap="rnd">
              <a:solidFill>
                <a:srgbClr val="E6C7BD"/>
              </a:solidFill>
              <a:prstDash val="solid"/>
              <a:round/>
            </a:ln>
          </p:spPr>
          <p:txBody>
            <a:bodyPr/>
            <a:lstStyle/>
            <a:p>
              <a:endParaRPr lang="en-GB"/>
            </a:p>
          </p:txBody>
        </p:sp>
        <p:sp>
          <p:nvSpPr>
            <p:cNvPr id="8" name="TextBox 8"/>
            <p:cNvSpPr txBox="1"/>
            <p:nvPr/>
          </p:nvSpPr>
          <p:spPr>
            <a:xfrm>
              <a:off x="0" y="-76200"/>
              <a:ext cx="4074939" cy="451844"/>
            </a:xfrm>
            <a:prstGeom prst="rect">
              <a:avLst/>
            </a:prstGeom>
          </p:spPr>
          <p:txBody>
            <a:bodyPr lIns="50800" tIns="50800" rIns="50800" bIns="50800" rtlCol="0" anchor="ctr"/>
            <a:lstStyle/>
            <a:p>
              <a:pPr algn="ctr">
                <a:lnSpc>
                  <a:spcPts val="2799"/>
                </a:lnSpc>
              </a:pPr>
              <a:endParaRPr/>
            </a:p>
          </p:txBody>
        </p:sp>
      </p:grpSp>
      <p:graphicFrame>
        <p:nvGraphicFramePr>
          <p:cNvPr id="9" name="Table 9"/>
          <p:cNvGraphicFramePr>
            <a:graphicFrameLocks noGrp="1"/>
          </p:cNvGraphicFramePr>
          <p:nvPr/>
        </p:nvGraphicFramePr>
        <p:xfrm>
          <a:off x="627783" y="2280360"/>
          <a:ext cx="17424417" cy="7849729"/>
        </p:xfrm>
        <a:graphic>
          <a:graphicData uri="http://schemas.openxmlformats.org/drawingml/2006/table">
            <a:tbl>
              <a:tblPr/>
              <a:tblGrid>
                <a:gridCol w="6903558">
                  <a:extLst>
                    <a:ext uri="{9D8B030D-6E8A-4147-A177-3AD203B41FA5}">
                      <a16:colId xmlns:a16="http://schemas.microsoft.com/office/drawing/2014/main" val="20000"/>
                    </a:ext>
                  </a:extLst>
                </a:gridCol>
                <a:gridCol w="10520859">
                  <a:extLst>
                    <a:ext uri="{9D8B030D-6E8A-4147-A177-3AD203B41FA5}">
                      <a16:colId xmlns:a16="http://schemas.microsoft.com/office/drawing/2014/main" val="20001"/>
                    </a:ext>
                  </a:extLst>
                </a:gridCol>
              </a:tblGrid>
              <a:tr h="2356347">
                <a:tc gridSpan="2">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tc hMerge="1">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extLst>
                  <a:ext uri="{0D108BD9-81ED-4DB2-BD59-A6C34878D82A}">
                    <a16:rowId xmlns:a16="http://schemas.microsoft.com/office/drawing/2014/main" val="10000"/>
                  </a:ext>
                </a:extLst>
              </a:tr>
              <a:tr h="3105282">
                <a:tc>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extLst>
                  <a:ext uri="{0D108BD9-81ED-4DB2-BD59-A6C34878D82A}">
                    <a16:rowId xmlns:a16="http://schemas.microsoft.com/office/drawing/2014/main" val="10001"/>
                  </a:ext>
                </a:extLst>
              </a:tr>
              <a:tr h="2388100">
                <a:tc gridSpan="2">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tc hMerge="1">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TextBox 10"/>
          <p:cNvSpPr txBox="1"/>
          <p:nvPr/>
        </p:nvSpPr>
        <p:spPr>
          <a:xfrm>
            <a:off x="6184623" y="57150"/>
            <a:ext cx="6963996" cy="561909"/>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b. Triển khai vấn đề (Phần 2 - 3)</a:t>
            </a:r>
          </a:p>
        </p:txBody>
      </p:sp>
      <p:sp>
        <p:nvSpPr>
          <p:cNvPr id="11" name="TextBox 11"/>
          <p:cNvSpPr txBox="1"/>
          <p:nvPr/>
        </p:nvSpPr>
        <p:spPr>
          <a:xfrm>
            <a:off x="2284365" y="748524"/>
            <a:ext cx="14764512" cy="1150399"/>
          </a:xfrm>
          <a:prstGeom prst="rect">
            <a:avLst/>
          </a:prstGeom>
        </p:spPr>
        <p:txBody>
          <a:bodyPr lIns="0" tIns="0" rIns="0" bIns="0" rtlCol="0" anchor="t">
            <a:spAutoFit/>
          </a:bodyPr>
          <a:lstStyle/>
          <a:p>
            <a:pPr algn="just">
              <a:lnSpc>
                <a:spcPts val="4515"/>
              </a:lnSpc>
            </a:pPr>
            <a:r>
              <a:rPr lang="en-US" sz="3500">
                <a:solidFill>
                  <a:srgbClr val="22170B"/>
                </a:solidFill>
                <a:latin typeface="Roboto Condensed Bold"/>
              </a:rPr>
              <a:t>* Luận điểm 2: </a:t>
            </a:r>
            <a:r>
              <a:rPr lang="en-US" sz="3500">
                <a:solidFill>
                  <a:srgbClr val="22170B"/>
                </a:solidFill>
                <a:latin typeface="Roboto Condensed"/>
              </a:rPr>
              <a:t>Thông qua nội dung các cuộc trò chuyện, nhà văn thể hiện một tình thế lựa chọn của lão Hạc.</a:t>
            </a:r>
          </a:p>
        </p:txBody>
      </p:sp>
      <p:sp>
        <p:nvSpPr>
          <p:cNvPr id="12" name="TextBox 12"/>
          <p:cNvSpPr txBox="1"/>
          <p:nvPr/>
        </p:nvSpPr>
        <p:spPr>
          <a:xfrm>
            <a:off x="6694289" y="2383167"/>
            <a:ext cx="5434973"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MỐI QUAN HỆ VỚI LUẬN ĐỀ:</a:t>
            </a:r>
          </a:p>
        </p:txBody>
      </p:sp>
      <p:sp>
        <p:nvSpPr>
          <p:cNvPr id="13" name="TextBox 13"/>
          <p:cNvSpPr txBox="1"/>
          <p:nvPr/>
        </p:nvSpPr>
        <p:spPr>
          <a:xfrm>
            <a:off x="541063" y="4724335"/>
            <a:ext cx="7373139"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LÍ LẼ</a:t>
            </a:r>
          </a:p>
        </p:txBody>
      </p:sp>
      <p:sp>
        <p:nvSpPr>
          <p:cNvPr id="14" name="TextBox 14"/>
          <p:cNvSpPr txBox="1"/>
          <p:nvPr/>
        </p:nvSpPr>
        <p:spPr>
          <a:xfrm>
            <a:off x="9025223" y="4738384"/>
            <a:ext cx="7373139"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BẰNG CHỨNG</a:t>
            </a:r>
          </a:p>
        </p:txBody>
      </p:sp>
      <p:sp>
        <p:nvSpPr>
          <p:cNvPr id="15" name="TextBox 15"/>
          <p:cNvSpPr txBox="1"/>
          <p:nvPr/>
        </p:nvSpPr>
        <p:spPr>
          <a:xfrm>
            <a:off x="818368" y="2873956"/>
            <a:ext cx="16397191" cy="1764654"/>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a:rPr>
              <a:t>Luận điểm hướng tới làm sáng rõ giá trị tư tưởng sâu sắc của tác phẩm: Thông qua nội dung các cuộc trò chuyện, nhà văn thể hiện một tình thế lựa chọn của lão Hạc, qua đó nhấn mạnh ý nghĩa nhân văn của tác phẩm: nỗ lực bảo toàn nhân cách của con người trong hoàn cảnh bi thảm.</a:t>
            </a:r>
          </a:p>
        </p:txBody>
      </p:sp>
      <p:sp>
        <p:nvSpPr>
          <p:cNvPr id="16" name="TextBox 16"/>
          <p:cNvSpPr txBox="1"/>
          <p:nvPr/>
        </p:nvSpPr>
        <p:spPr>
          <a:xfrm>
            <a:off x="1028700" y="5297990"/>
            <a:ext cx="5993972" cy="1174192"/>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Italics"/>
              </a:rPr>
              <a:t>Tình thế lựa chọn của lão Hạc: việc giải quyết cái sống và cái chết.</a:t>
            </a:r>
          </a:p>
        </p:txBody>
      </p:sp>
      <p:sp>
        <p:nvSpPr>
          <p:cNvPr id="17" name="TextBox 17"/>
          <p:cNvSpPr txBox="1"/>
          <p:nvPr/>
        </p:nvSpPr>
        <p:spPr>
          <a:xfrm>
            <a:off x="7684394" y="5229173"/>
            <a:ext cx="10054796" cy="2355116"/>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Italics"/>
              </a:rPr>
              <a:t>Những sự việc, chi tiết tiêu biểu trong tác phẩm: </a:t>
            </a:r>
          </a:p>
          <a:p>
            <a:pPr algn="just">
              <a:lnSpc>
                <a:spcPts val="4658"/>
              </a:lnSpc>
            </a:pPr>
            <a:r>
              <a:rPr lang="en-US" sz="3400">
                <a:solidFill>
                  <a:srgbClr val="22170B"/>
                </a:solidFill>
                <a:latin typeface="Roboto Condensed Italics"/>
              </a:rPr>
              <a:t>+ những băn khoăn, dằn vặt của lão Hạc.</a:t>
            </a:r>
          </a:p>
          <a:p>
            <a:pPr algn="just">
              <a:lnSpc>
                <a:spcPts val="4658"/>
              </a:lnSpc>
            </a:pPr>
            <a:r>
              <a:rPr lang="en-US" sz="3400">
                <a:solidFill>
                  <a:srgbClr val="22170B"/>
                </a:solidFill>
                <a:latin typeface="Roboto Condensed Italics"/>
              </a:rPr>
              <a:t>+ lão để câu Vàng chết trước.</a:t>
            </a:r>
          </a:p>
          <a:p>
            <a:pPr algn="just">
              <a:lnSpc>
                <a:spcPts val="4658"/>
              </a:lnSpc>
            </a:pPr>
            <a:r>
              <a:rPr lang="en-US" sz="3400">
                <a:solidFill>
                  <a:srgbClr val="22170B"/>
                </a:solidFill>
                <a:latin typeface="Roboto Condensed Italics"/>
              </a:rPr>
              <a:t>+ Sự chuẩn bị âm thầm, tỉ mỉ cho cái chết của chính mình.</a:t>
            </a:r>
          </a:p>
        </p:txBody>
      </p:sp>
      <p:sp>
        <p:nvSpPr>
          <p:cNvPr id="18" name="TextBox 18"/>
          <p:cNvSpPr txBox="1"/>
          <p:nvPr/>
        </p:nvSpPr>
        <p:spPr>
          <a:xfrm>
            <a:off x="1093599" y="8107900"/>
            <a:ext cx="3161817" cy="1150400"/>
          </a:xfrm>
          <a:prstGeom prst="rect">
            <a:avLst/>
          </a:prstGeom>
        </p:spPr>
        <p:txBody>
          <a:bodyPr lIns="0" tIns="0" rIns="0" bIns="0" rtlCol="0" anchor="t">
            <a:spAutoFit/>
          </a:bodyPr>
          <a:lstStyle/>
          <a:p>
            <a:pPr algn="ctr">
              <a:lnSpc>
                <a:spcPts val="4515"/>
              </a:lnSpc>
            </a:pPr>
            <a:r>
              <a:rPr lang="en-US" sz="3500">
                <a:solidFill>
                  <a:srgbClr val="000000"/>
                </a:solidFill>
                <a:latin typeface="Roboto Condensed Bold"/>
              </a:rPr>
              <a:t>NHẬN XÉT VỀ </a:t>
            </a:r>
          </a:p>
          <a:p>
            <a:pPr algn="ctr">
              <a:lnSpc>
                <a:spcPts val="4515"/>
              </a:lnSpc>
            </a:pPr>
            <a:r>
              <a:rPr lang="en-US" sz="3500">
                <a:solidFill>
                  <a:srgbClr val="000000"/>
                </a:solidFill>
                <a:latin typeface="Roboto Condensed Bold"/>
              </a:rPr>
              <a:t>CÁCH LẬP LUẬN</a:t>
            </a:r>
          </a:p>
        </p:txBody>
      </p:sp>
      <p:sp>
        <p:nvSpPr>
          <p:cNvPr id="19" name="TextBox 19"/>
          <p:cNvSpPr txBox="1"/>
          <p:nvPr/>
        </p:nvSpPr>
        <p:spPr>
          <a:xfrm>
            <a:off x="4548402" y="7765264"/>
            <a:ext cx="13152687" cy="2355116"/>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a:rPr>
              <a:t>Tác giả đã sử dụng cách lập luận phối hợp, </a:t>
            </a:r>
            <a:r>
              <a:rPr lang="en-US" sz="3400">
                <a:solidFill>
                  <a:srgbClr val="22170B"/>
                </a:solidFill>
                <a:latin typeface="Roboto Condensed Bold"/>
              </a:rPr>
              <a:t>đi từ tình thế lựa chọn </a:t>
            </a:r>
            <a:r>
              <a:rPr lang="en-US" sz="3400">
                <a:solidFill>
                  <a:srgbClr val="22170B"/>
                </a:solidFill>
                <a:latin typeface="Roboto Condensed"/>
              </a:rPr>
              <a:t>của lão Hạc, sau đó phân tích, bình luận bằng các bằng chứng tiêu biểu để làm </a:t>
            </a:r>
            <a:r>
              <a:rPr lang="en-US" sz="3400">
                <a:solidFill>
                  <a:srgbClr val="22170B"/>
                </a:solidFill>
                <a:latin typeface="Roboto Condensed Bold"/>
              </a:rPr>
              <a:t>rõ sự lựa chọn đau đớn nhưng không thể khác</a:t>
            </a:r>
            <a:r>
              <a:rPr lang="en-US" sz="3400">
                <a:solidFill>
                  <a:srgbClr val="22170B"/>
                </a:solidFill>
                <a:latin typeface="Roboto Condensed"/>
              </a:rPr>
              <a:t> của nhân vật lão Hạc, cuối cùng nêu lên nhận xét, đánh giá về ý nghĩa của vấn đề đối với giá trị của truyện.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2621754">
            <a:off x="-639682" y="6411147"/>
            <a:ext cx="4127153" cy="4892099"/>
          </a:xfrm>
          <a:custGeom>
            <a:avLst/>
            <a:gdLst/>
            <a:ahLst/>
            <a:cxnLst/>
            <a:rect l="l" t="t" r="r" b="b"/>
            <a:pathLst>
              <a:path w="4127153" h="4892099">
                <a:moveTo>
                  <a:pt x="0" y="0"/>
                </a:moveTo>
                <a:lnTo>
                  <a:pt x="4127153" y="0"/>
                </a:lnTo>
                <a:lnTo>
                  <a:pt x="4127153" y="4892099"/>
                </a:lnTo>
                <a:lnTo>
                  <a:pt x="0" y="48920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6514744" y="8404999"/>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6" name="Freeform 6"/>
          <p:cNvSpPr/>
          <p:nvPr/>
        </p:nvSpPr>
        <p:spPr>
          <a:xfrm>
            <a:off x="842642" y="3179888"/>
            <a:ext cx="3933760" cy="3173416"/>
          </a:xfrm>
          <a:custGeom>
            <a:avLst/>
            <a:gdLst/>
            <a:ahLst/>
            <a:cxnLst/>
            <a:rect l="l" t="t" r="r" b="b"/>
            <a:pathLst>
              <a:path w="3933760" h="3173416">
                <a:moveTo>
                  <a:pt x="0" y="0"/>
                </a:moveTo>
                <a:lnTo>
                  <a:pt x="3933760" y="0"/>
                </a:lnTo>
                <a:lnTo>
                  <a:pt x="3933760" y="3173416"/>
                </a:lnTo>
                <a:lnTo>
                  <a:pt x="0" y="3173416"/>
                </a:lnTo>
                <a:lnTo>
                  <a:pt x="0" y="0"/>
                </a:lnTo>
                <a:close/>
              </a:path>
            </a:pathLst>
          </a:custGeom>
          <a:blipFill>
            <a:blip r:embed="rId8">
              <a:extLst>
                <a:ext uri="{96DAC541-7B7A-43D3-8B79-37D633B846F1}">
                  <asvg:svgBlip xmlns:asvg="http://schemas.microsoft.com/office/drawing/2016/SVG/main" xmlns="" r:embed="rId9"/>
                </a:ext>
              </a:extLst>
            </a:blip>
            <a:stretch>
              <a:fillRect l="-136" r="-136"/>
            </a:stretch>
          </a:blipFill>
        </p:spPr>
        <p:txBody>
          <a:bodyPr/>
          <a:lstStyle/>
          <a:p>
            <a:endParaRPr lang="en-GB"/>
          </a:p>
        </p:txBody>
      </p:sp>
      <p:sp>
        <p:nvSpPr>
          <p:cNvPr id="7" name="TextBox 7"/>
          <p:cNvSpPr txBox="1"/>
          <p:nvPr/>
        </p:nvSpPr>
        <p:spPr>
          <a:xfrm>
            <a:off x="-404906" y="4351778"/>
            <a:ext cx="6428856" cy="822757"/>
          </a:xfrm>
          <a:prstGeom prst="rect">
            <a:avLst/>
          </a:prstGeom>
        </p:spPr>
        <p:txBody>
          <a:bodyPr lIns="0" tIns="0" rIns="0" bIns="0" rtlCol="0" anchor="t">
            <a:spAutoFit/>
          </a:bodyPr>
          <a:lstStyle/>
          <a:p>
            <a:pPr algn="ctr">
              <a:lnSpc>
                <a:spcPts val="6798"/>
              </a:lnSpc>
            </a:pPr>
            <a:r>
              <a:rPr lang="en-US" sz="4502">
                <a:solidFill>
                  <a:srgbClr val="22170B"/>
                </a:solidFill>
                <a:latin typeface="Roboto Condensed Bold"/>
              </a:rPr>
              <a:t>NHÓM 5</a:t>
            </a:r>
          </a:p>
        </p:txBody>
      </p:sp>
      <p:grpSp>
        <p:nvGrpSpPr>
          <p:cNvPr id="8" name="Group 8"/>
          <p:cNvGrpSpPr/>
          <p:nvPr/>
        </p:nvGrpSpPr>
        <p:grpSpPr>
          <a:xfrm>
            <a:off x="4776402" y="3077536"/>
            <a:ext cx="12219949" cy="6268463"/>
            <a:chOff x="0" y="0"/>
            <a:chExt cx="3218423" cy="1650953"/>
          </a:xfrm>
        </p:grpSpPr>
        <p:sp>
          <p:nvSpPr>
            <p:cNvPr id="9" name="Freeform 9"/>
            <p:cNvSpPr/>
            <p:nvPr/>
          </p:nvSpPr>
          <p:spPr>
            <a:xfrm>
              <a:off x="0" y="0"/>
              <a:ext cx="3218423" cy="1650953"/>
            </a:xfrm>
            <a:custGeom>
              <a:avLst/>
              <a:gdLst/>
              <a:ahLst/>
              <a:cxnLst/>
              <a:rect l="l" t="t" r="r" b="b"/>
              <a:pathLst>
                <a:path w="3218423" h="1650953">
                  <a:moveTo>
                    <a:pt x="32311" y="0"/>
                  </a:moveTo>
                  <a:lnTo>
                    <a:pt x="3186112" y="0"/>
                  </a:lnTo>
                  <a:cubicBezTo>
                    <a:pt x="3203957" y="0"/>
                    <a:pt x="3218423" y="14466"/>
                    <a:pt x="3218423" y="32311"/>
                  </a:cubicBezTo>
                  <a:lnTo>
                    <a:pt x="3218423" y="1618642"/>
                  </a:lnTo>
                  <a:cubicBezTo>
                    <a:pt x="3218423" y="1636487"/>
                    <a:pt x="3203957" y="1650953"/>
                    <a:pt x="3186112" y="1650953"/>
                  </a:cubicBezTo>
                  <a:lnTo>
                    <a:pt x="32311" y="1650953"/>
                  </a:lnTo>
                  <a:cubicBezTo>
                    <a:pt x="14466" y="1650953"/>
                    <a:pt x="0" y="1636487"/>
                    <a:pt x="0" y="1618642"/>
                  </a:cubicBezTo>
                  <a:lnTo>
                    <a:pt x="0" y="32311"/>
                  </a:lnTo>
                  <a:cubicBezTo>
                    <a:pt x="0" y="14466"/>
                    <a:pt x="14466" y="0"/>
                    <a:pt x="32311" y="0"/>
                  </a:cubicBezTo>
                  <a:close/>
                </a:path>
              </a:pathLst>
            </a:custGeom>
            <a:solidFill>
              <a:srgbClr val="FFFFFF">
                <a:alpha val="61961"/>
              </a:srgbClr>
            </a:solidFill>
          </p:spPr>
          <p:txBody>
            <a:bodyPr/>
            <a:lstStyle/>
            <a:p>
              <a:endParaRPr lang="en-GB"/>
            </a:p>
          </p:txBody>
        </p:sp>
        <p:sp>
          <p:nvSpPr>
            <p:cNvPr id="10" name="TextBox 10"/>
            <p:cNvSpPr txBox="1"/>
            <p:nvPr/>
          </p:nvSpPr>
          <p:spPr>
            <a:xfrm>
              <a:off x="0" y="-47625"/>
              <a:ext cx="3218423" cy="1698578"/>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4916988" y="7273191"/>
            <a:ext cx="4684623" cy="3970218"/>
          </a:xfrm>
          <a:custGeom>
            <a:avLst/>
            <a:gdLst/>
            <a:ahLst/>
            <a:cxnLst/>
            <a:rect l="l" t="t" r="r" b="b"/>
            <a:pathLst>
              <a:path w="4684623" h="3970218">
                <a:moveTo>
                  <a:pt x="0" y="0"/>
                </a:moveTo>
                <a:lnTo>
                  <a:pt x="4684624" y="0"/>
                </a:lnTo>
                <a:lnTo>
                  <a:pt x="4684624" y="3970218"/>
                </a:lnTo>
                <a:lnTo>
                  <a:pt x="0" y="3970218"/>
                </a:lnTo>
                <a:lnTo>
                  <a:pt x="0" y="0"/>
                </a:lnTo>
                <a:close/>
              </a:path>
            </a:pathLst>
          </a:custGeom>
          <a:blipFill>
            <a:blip r:embed="rId10"/>
            <a:stretch>
              <a:fillRect/>
            </a:stretch>
          </a:blipFill>
        </p:spPr>
        <p:txBody>
          <a:bodyPr/>
          <a:lstStyle/>
          <a:p>
            <a:endParaRPr lang="en-GB"/>
          </a:p>
        </p:txBody>
      </p:sp>
      <p:sp>
        <p:nvSpPr>
          <p:cNvPr id="12" name="TextBox 12"/>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dirty="0">
                <a:solidFill>
                  <a:srgbClr val="9B6543"/>
                </a:solidFill>
                <a:latin typeface="Fraunces Bold"/>
              </a:rPr>
              <a:t>3. </a:t>
            </a:r>
            <a:r>
              <a:rPr lang="en-US" sz="6099" dirty="0" smtClean="0">
                <a:solidFill>
                  <a:srgbClr val="9B6543"/>
                </a:solidFill>
                <a:latin typeface="Fraunces Bold"/>
              </a:rPr>
              <a:t>KHÁM PHÁ VĂN </a:t>
            </a:r>
            <a:r>
              <a:rPr lang="en-US" sz="6099" dirty="0">
                <a:solidFill>
                  <a:srgbClr val="9B6543"/>
                </a:solidFill>
                <a:latin typeface="Fraunces Bold"/>
              </a:rPr>
              <a:t>BẢN</a:t>
            </a:r>
          </a:p>
        </p:txBody>
      </p:sp>
      <p:sp>
        <p:nvSpPr>
          <p:cNvPr id="13" name="TextBox 13"/>
          <p:cNvSpPr txBox="1"/>
          <p:nvPr/>
        </p:nvSpPr>
        <p:spPr>
          <a:xfrm>
            <a:off x="609600" y="1762445"/>
            <a:ext cx="15684334" cy="1025922"/>
          </a:xfrm>
          <a:prstGeom prst="rect">
            <a:avLst/>
          </a:prstGeom>
        </p:spPr>
        <p:txBody>
          <a:bodyPr wrap="square" lIns="0" tIns="0" rIns="0" bIns="0" rtlCol="0" anchor="t">
            <a:spAutoFit/>
          </a:bodyPr>
          <a:lstStyle/>
          <a:p>
            <a:pPr algn="ctr">
              <a:lnSpc>
                <a:spcPts val="8030"/>
              </a:lnSpc>
            </a:pPr>
            <a:r>
              <a:rPr lang="en-US" sz="5736">
                <a:solidFill>
                  <a:srgbClr val="9B6543"/>
                </a:solidFill>
                <a:latin typeface="#9Slide06 SVNWendi"/>
              </a:rPr>
              <a:t>Khám phá cách triển khai lí lẽ, bằng chứng trong văn bản</a:t>
            </a:r>
          </a:p>
        </p:txBody>
      </p:sp>
      <p:sp>
        <p:nvSpPr>
          <p:cNvPr id="14" name="TextBox 14"/>
          <p:cNvSpPr txBox="1"/>
          <p:nvPr/>
        </p:nvSpPr>
        <p:spPr>
          <a:xfrm>
            <a:off x="5279377" y="3992211"/>
            <a:ext cx="10616185" cy="3976075"/>
          </a:xfrm>
          <a:prstGeom prst="rect">
            <a:avLst/>
          </a:prstGeom>
        </p:spPr>
        <p:txBody>
          <a:bodyPr lIns="0" tIns="0" rIns="0" bIns="0" rtlCol="0" anchor="t">
            <a:spAutoFit/>
          </a:bodyPr>
          <a:lstStyle/>
          <a:p>
            <a:pPr marL="757122" lvl="1" indent="-378561" algn="just">
              <a:lnSpc>
                <a:spcPts val="5295"/>
              </a:lnSpc>
              <a:buFont typeface="Arial"/>
              <a:buChar char="•"/>
            </a:pPr>
            <a:r>
              <a:rPr lang="en-US" sz="3506">
                <a:solidFill>
                  <a:srgbClr val="22170B"/>
                </a:solidFill>
                <a:latin typeface="Roboto Condensed"/>
              </a:rPr>
              <a:t>Phần (4) khái quát điều gì? Vấn đề nghị luận được khẳng định như thế nào?</a:t>
            </a:r>
          </a:p>
          <a:p>
            <a:pPr marL="757122" lvl="1" indent="-378561" algn="just">
              <a:lnSpc>
                <a:spcPts val="5295"/>
              </a:lnSpc>
              <a:buFont typeface="Arial"/>
              <a:buChar char="•"/>
            </a:pPr>
            <a:r>
              <a:rPr lang="en-US" sz="3506">
                <a:solidFill>
                  <a:srgbClr val="22170B"/>
                </a:solidFill>
                <a:latin typeface="Roboto Condensed"/>
              </a:rPr>
              <a:t>Văn bản nghị luận nghiêng về lí lẽ, bằng chứng nhưng cũng giàu tính biểu cảm. Hãy dẫn ra một đoạn văn trong văn bản thể hiện rõ tình cảm trân trọng, mến phục của người viết đối với tài năng nghệ thuật của Nam Cao.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grpSp>
        <p:nvGrpSpPr>
          <p:cNvPr id="2" name="Group 2"/>
          <p:cNvGrpSpPr/>
          <p:nvPr/>
        </p:nvGrpSpPr>
        <p:grpSpPr>
          <a:xfrm>
            <a:off x="2522696" y="1947230"/>
            <a:ext cx="12744247" cy="1426275"/>
            <a:chOff x="0" y="0"/>
            <a:chExt cx="3356510" cy="375644"/>
          </a:xfrm>
        </p:grpSpPr>
        <p:sp>
          <p:nvSpPr>
            <p:cNvPr id="3" name="Freeform 3"/>
            <p:cNvSpPr/>
            <p:nvPr/>
          </p:nvSpPr>
          <p:spPr>
            <a:xfrm>
              <a:off x="0" y="0"/>
              <a:ext cx="3356509" cy="375644"/>
            </a:xfrm>
            <a:custGeom>
              <a:avLst/>
              <a:gdLst/>
              <a:ahLst/>
              <a:cxnLst/>
              <a:rect l="l" t="t" r="r" b="b"/>
              <a:pathLst>
                <a:path w="3356509" h="375644">
                  <a:moveTo>
                    <a:pt x="30982" y="0"/>
                  </a:moveTo>
                  <a:lnTo>
                    <a:pt x="3325528" y="0"/>
                  </a:lnTo>
                  <a:cubicBezTo>
                    <a:pt x="3342639" y="0"/>
                    <a:pt x="3356509" y="13871"/>
                    <a:pt x="3356509" y="30982"/>
                  </a:cubicBezTo>
                  <a:lnTo>
                    <a:pt x="3356509" y="344663"/>
                  </a:lnTo>
                  <a:cubicBezTo>
                    <a:pt x="3356509" y="352880"/>
                    <a:pt x="3353245" y="360760"/>
                    <a:pt x="3347435" y="366570"/>
                  </a:cubicBezTo>
                  <a:cubicBezTo>
                    <a:pt x="3341625" y="372380"/>
                    <a:pt x="3333745" y="375644"/>
                    <a:pt x="3325528" y="375644"/>
                  </a:cubicBezTo>
                  <a:lnTo>
                    <a:pt x="30982" y="375644"/>
                  </a:lnTo>
                  <a:cubicBezTo>
                    <a:pt x="13871" y="375644"/>
                    <a:pt x="0" y="361774"/>
                    <a:pt x="0" y="344663"/>
                  </a:cubicBezTo>
                  <a:lnTo>
                    <a:pt x="0" y="30982"/>
                  </a:lnTo>
                  <a:cubicBezTo>
                    <a:pt x="0" y="13871"/>
                    <a:pt x="13871" y="0"/>
                    <a:pt x="30982" y="0"/>
                  </a:cubicBezTo>
                  <a:close/>
                </a:path>
              </a:pathLst>
            </a:custGeom>
            <a:solidFill>
              <a:srgbClr val="E1D1A7"/>
            </a:solidFill>
            <a:ln w="57150" cap="rnd">
              <a:solidFill>
                <a:srgbClr val="E6C7BD"/>
              </a:solidFill>
              <a:prstDash val="solid"/>
              <a:round/>
            </a:ln>
          </p:spPr>
          <p:txBody>
            <a:bodyPr/>
            <a:lstStyle/>
            <a:p>
              <a:endParaRPr lang="en-GB"/>
            </a:p>
          </p:txBody>
        </p:sp>
        <p:sp>
          <p:nvSpPr>
            <p:cNvPr id="4" name="TextBox 4"/>
            <p:cNvSpPr txBox="1"/>
            <p:nvPr/>
          </p:nvSpPr>
          <p:spPr>
            <a:xfrm>
              <a:off x="0" y="-76200"/>
              <a:ext cx="3356510" cy="451844"/>
            </a:xfrm>
            <a:prstGeom prst="rect">
              <a:avLst/>
            </a:prstGeom>
          </p:spPr>
          <p:txBody>
            <a:bodyPr lIns="50800" tIns="50800" rIns="50800" bIns="50800" rtlCol="0" anchor="ctr"/>
            <a:lstStyle/>
            <a:p>
              <a:pPr algn="ctr">
                <a:lnSpc>
                  <a:spcPts val="2799"/>
                </a:lnSpc>
              </a:pPr>
              <a:endParaRPr/>
            </a:p>
          </p:txBody>
        </p:sp>
      </p:grpSp>
      <p:sp>
        <p:nvSpPr>
          <p:cNvPr id="5" name="Freeform 5"/>
          <p:cNvSpPr/>
          <p:nvPr/>
        </p:nvSpPr>
        <p:spPr>
          <a:xfrm>
            <a:off x="891739" y="402201"/>
            <a:ext cx="16504522" cy="9482598"/>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a:off x="15388951" y="1947230"/>
            <a:ext cx="3261914" cy="41148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7" name="Freeform 7"/>
          <p:cNvSpPr/>
          <p:nvPr/>
        </p:nvSpPr>
        <p:spPr>
          <a:xfrm flipH="1">
            <a:off x="-739218" y="4377643"/>
            <a:ext cx="3261914" cy="4114800"/>
          </a:xfrm>
          <a:custGeom>
            <a:avLst/>
            <a:gdLst/>
            <a:ahLst/>
            <a:cxnLst/>
            <a:rect l="l" t="t" r="r" b="b"/>
            <a:pathLst>
              <a:path w="3261914" h="4114800">
                <a:moveTo>
                  <a:pt x="3261914" y="0"/>
                </a:moveTo>
                <a:lnTo>
                  <a:pt x="0" y="0"/>
                </a:lnTo>
                <a:lnTo>
                  <a:pt x="0" y="4114800"/>
                </a:lnTo>
                <a:lnTo>
                  <a:pt x="3261914" y="4114800"/>
                </a:lnTo>
                <a:lnTo>
                  <a:pt x="3261914"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TextBox 8"/>
          <p:cNvSpPr txBox="1"/>
          <p:nvPr/>
        </p:nvSpPr>
        <p:spPr>
          <a:xfrm>
            <a:off x="5945343" y="1028700"/>
            <a:ext cx="6963996" cy="561909"/>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c. Kết thúc vấn đề (Phần 4)</a:t>
            </a:r>
          </a:p>
        </p:txBody>
      </p:sp>
      <p:sp>
        <p:nvSpPr>
          <p:cNvPr id="9" name="TextBox 9"/>
          <p:cNvSpPr txBox="1"/>
          <p:nvPr/>
        </p:nvSpPr>
        <p:spPr>
          <a:xfrm>
            <a:off x="4079064" y="2034051"/>
            <a:ext cx="10129872" cy="1210945"/>
          </a:xfrm>
          <a:prstGeom prst="rect">
            <a:avLst/>
          </a:prstGeom>
        </p:spPr>
        <p:txBody>
          <a:bodyPr lIns="0" tIns="0" rIns="0" bIns="0" rtlCol="0" anchor="t">
            <a:spAutoFit/>
          </a:bodyPr>
          <a:lstStyle/>
          <a:p>
            <a:pPr algn="ctr">
              <a:lnSpc>
                <a:spcPts val="4865"/>
              </a:lnSpc>
            </a:pPr>
            <a:r>
              <a:rPr lang="en-US" sz="3500">
                <a:solidFill>
                  <a:srgbClr val="000000"/>
                </a:solidFill>
                <a:latin typeface="Roboto Condensed Bold"/>
              </a:rPr>
              <a:t>PHẦN (4) NÊU LÊN ĐẶC ĐIỂM PHONG CÁCH </a:t>
            </a:r>
          </a:p>
          <a:p>
            <a:pPr algn="ctr">
              <a:lnSpc>
                <a:spcPts val="4865"/>
              </a:lnSpc>
            </a:pPr>
            <a:r>
              <a:rPr lang="en-US" sz="3500">
                <a:solidFill>
                  <a:srgbClr val="000000"/>
                </a:solidFill>
                <a:latin typeface="Roboto Condensed Bold"/>
              </a:rPr>
              <a:t>NGHỆ THUẬT CỦA NAM CAO</a:t>
            </a:r>
          </a:p>
        </p:txBody>
      </p:sp>
      <p:grpSp>
        <p:nvGrpSpPr>
          <p:cNvPr id="10" name="Group 10"/>
          <p:cNvGrpSpPr/>
          <p:nvPr/>
        </p:nvGrpSpPr>
        <p:grpSpPr>
          <a:xfrm>
            <a:off x="2457450" y="3244864"/>
            <a:ext cx="6686550" cy="668655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E1D1A7"/>
            </a:solidFill>
          </p:spPr>
          <p:txBody>
            <a:bodyPr/>
            <a:lstStyle/>
            <a:p>
              <a:endParaRPr lang="en-GB"/>
            </a:p>
          </p:txBody>
        </p:sp>
        <p:sp>
          <p:nvSpPr>
            <p:cNvPr id="12" name="TextBox 12"/>
            <p:cNvSpPr txBox="1"/>
            <p:nvPr/>
          </p:nvSpPr>
          <p:spPr>
            <a:xfrm>
              <a:off x="88900" y="12700"/>
              <a:ext cx="635000" cy="711200"/>
            </a:xfrm>
            <a:prstGeom prst="rect">
              <a:avLst/>
            </a:prstGeom>
          </p:spPr>
          <p:txBody>
            <a:bodyPr lIns="50800" tIns="50800" rIns="50800" bIns="50800" rtlCol="0" anchor="ctr"/>
            <a:lstStyle/>
            <a:p>
              <a:pPr algn="ctr">
                <a:lnSpc>
                  <a:spcPts val="2799"/>
                </a:lnSpc>
              </a:pPr>
              <a:endParaRPr/>
            </a:p>
          </p:txBody>
        </p:sp>
      </p:grpSp>
      <p:sp>
        <p:nvSpPr>
          <p:cNvPr id="13" name="TextBox 13"/>
          <p:cNvSpPr txBox="1"/>
          <p:nvPr/>
        </p:nvSpPr>
        <p:spPr>
          <a:xfrm>
            <a:off x="3266230" y="5299769"/>
            <a:ext cx="5068991" cy="2500538"/>
          </a:xfrm>
          <a:prstGeom prst="rect">
            <a:avLst/>
          </a:prstGeom>
        </p:spPr>
        <p:txBody>
          <a:bodyPr lIns="0" tIns="0" rIns="0" bIns="0" rtlCol="0" anchor="t">
            <a:spAutoFit/>
          </a:bodyPr>
          <a:lstStyle/>
          <a:p>
            <a:pPr algn="ctr">
              <a:lnSpc>
                <a:spcPts val="4965"/>
              </a:lnSpc>
            </a:pPr>
            <a:r>
              <a:rPr lang="en-US" sz="3546">
                <a:solidFill>
                  <a:srgbClr val="351304"/>
                </a:solidFill>
                <a:latin typeface="Roboto Condensed"/>
              </a:rPr>
              <a:t>Sự thống nhất trong khác biệt: nhiều tầng nghĩa nổi chìm khuất lấp sau vẻ ngoài giản dị</a:t>
            </a:r>
          </a:p>
        </p:txBody>
      </p:sp>
      <p:grpSp>
        <p:nvGrpSpPr>
          <p:cNvPr id="14" name="Group 14"/>
          <p:cNvGrpSpPr/>
          <p:nvPr/>
        </p:nvGrpSpPr>
        <p:grpSpPr>
          <a:xfrm>
            <a:off x="8871169" y="4004630"/>
            <a:ext cx="6395774" cy="639577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CF8770"/>
            </a:solidFill>
          </p:spPr>
          <p:txBody>
            <a:bodyPr/>
            <a:lstStyle/>
            <a:p>
              <a:endParaRPr lang="en-GB"/>
            </a:p>
          </p:txBody>
        </p:sp>
        <p:sp>
          <p:nvSpPr>
            <p:cNvPr id="16" name="TextBox 16"/>
            <p:cNvSpPr txBox="1"/>
            <p:nvPr/>
          </p:nvSpPr>
          <p:spPr>
            <a:xfrm>
              <a:off x="88900" y="12700"/>
              <a:ext cx="635000" cy="711200"/>
            </a:xfrm>
            <a:prstGeom prst="rect">
              <a:avLst/>
            </a:prstGeom>
          </p:spPr>
          <p:txBody>
            <a:bodyPr lIns="50800" tIns="50800" rIns="50800" bIns="50800" rtlCol="0" anchor="ctr"/>
            <a:lstStyle/>
            <a:p>
              <a:pPr algn="ctr">
                <a:lnSpc>
                  <a:spcPts val="2799"/>
                </a:lnSpc>
              </a:pPr>
              <a:endParaRPr/>
            </a:p>
          </p:txBody>
        </p:sp>
      </p:grpSp>
      <p:sp>
        <p:nvSpPr>
          <p:cNvPr id="17" name="TextBox 17"/>
          <p:cNvSpPr txBox="1"/>
          <p:nvPr/>
        </p:nvSpPr>
        <p:spPr>
          <a:xfrm>
            <a:off x="9534561" y="5914148"/>
            <a:ext cx="5068991" cy="2500538"/>
          </a:xfrm>
          <a:prstGeom prst="rect">
            <a:avLst/>
          </a:prstGeom>
        </p:spPr>
        <p:txBody>
          <a:bodyPr lIns="0" tIns="0" rIns="0" bIns="0" rtlCol="0" anchor="t">
            <a:spAutoFit/>
          </a:bodyPr>
          <a:lstStyle/>
          <a:p>
            <a:pPr algn="ctr">
              <a:lnSpc>
                <a:spcPts val="4965"/>
              </a:lnSpc>
            </a:pPr>
            <a:r>
              <a:rPr lang="en-US" sz="3546">
                <a:solidFill>
                  <a:srgbClr val="FFFFFF"/>
                </a:solidFill>
                <a:latin typeface="Roboto Condensed"/>
              </a:rPr>
              <a:t>Khẳng định lại nét đặc sắc của truyện </a:t>
            </a:r>
            <a:r>
              <a:rPr lang="en-US" sz="3546">
                <a:solidFill>
                  <a:srgbClr val="FFFFFF"/>
                </a:solidFill>
                <a:latin typeface="Roboto Condensed Bold Italics"/>
              </a:rPr>
              <a:t>Lão Hạc</a:t>
            </a:r>
            <a:r>
              <a:rPr lang="en-US" sz="3546">
                <a:solidFill>
                  <a:srgbClr val="FFFFFF"/>
                </a:solidFill>
                <a:latin typeface="Roboto Condensed"/>
              </a:rPr>
              <a:t> (tự nhiên, dung dị, hấp dẫn và mênh mông buồn).</a:t>
            </a:r>
          </a:p>
        </p:txBody>
      </p:sp>
      <p:sp>
        <p:nvSpPr>
          <p:cNvPr id="18" name="Freeform 18"/>
          <p:cNvSpPr/>
          <p:nvPr/>
        </p:nvSpPr>
        <p:spPr>
          <a:xfrm>
            <a:off x="4114800" y="2628900"/>
            <a:ext cx="10971734" cy="8851044"/>
          </a:xfrm>
          <a:custGeom>
            <a:avLst/>
            <a:gdLst/>
            <a:ahLst/>
            <a:cxnLst/>
            <a:rect l="l" t="t" r="r" b="b"/>
            <a:pathLst>
              <a:path w="10971734" h="8851044">
                <a:moveTo>
                  <a:pt x="0" y="0"/>
                </a:moveTo>
                <a:lnTo>
                  <a:pt x="10971733" y="0"/>
                </a:lnTo>
                <a:lnTo>
                  <a:pt x="10971733" y="8851044"/>
                </a:lnTo>
                <a:lnTo>
                  <a:pt x="0" y="8851044"/>
                </a:lnTo>
                <a:lnTo>
                  <a:pt x="0" y="0"/>
                </a:lnTo>
                <a:close/>
              </a:path>
            </a:pathLst>
          </a:custGeom>
          <a:blipFill>
            <a:blip r:embed="rId6">
              <a:extLst>
                <a:ext uri="{96DAC541-7B7A-43D3-8B79-37D633B846F1}">
                  <asvg:svgBlip xmlns:asvg="http://schemas.microsoft.com/office/drawing/2016/SVG/main" xmlns="" r:embed="rId7"/>
                </a:ext>
              </a:extLst>
            </a:blip>
            <a:stretch>
              <a:fillRect l="-136" r="-136"/>
            </a:stretch>
          </a:blipFill>
        </p:spPr>
        <p:txBody>
          <a:bodyPr/>
          <a:lstStyle/>
          <a:p>
            <a:endParaRPr lang="en-GB"/>
          </a:p>
        </p:txBody>
      </p:sp>
      <p:sp>
        <p:nvSpPr>
          <p:cNvPr id="19" name="TextBox 19"/>
          <p:cNvSpPr txBox="1"/>
          <p:nvPr/>
        </p:nvSpPr>
        <p:spPr>
          <a:xfrm>
            <a:off x="5791200" y="5067300"/>
            <a:ext cx="8114735" cy="4573270"/>
          </a:xfrm>
          <a:prstGeom prst="rect">
            <a:avLst/>
          </a:prstGeom>
        </p:spPr>
        <p:txBody>
          <a:bodyPr lIns="0" tIns="0" rIns="0" bIns="0" rtlCol="0" anchor="t">
            <a:spAutoFit/>
          </a:bodyPr>
          <a:lstStyle/>
          <a:p>
            <a:pPr algn="just">
              <a:lnSpc>
                <a:spcPts val="5180"/>
              </a:lnSpc>
            </a:pPr>
            <a:r>
              <a:rPr lang="en-US" sz="3700">
                <a:solidFill>
                  <a:srgbClr val="22170B"/>
                </a:solidFill>
                <a:latin typeface="Roboto Condensed"/>
              </a:rPr>
              <a:t>Khái quát giá trị nghệ thuật mà bài viết đã trình bày:  từ lời văn, cách xây dựng chân dung và khắc họa tính cách nhân vật, ý nghĩa tư tưởng của tác phẩm: </a:t>
            </a:r>
            <a:r>
              <a:rPr lang="en-US" sz="3700">
                <a:solidFill>
                  <a:srgbClr val="22170B"/>
                </a:solidFill>
                <a:latin typeface="Roboto Condensed Bold Italics"/>
              </a:rPr>
              <a:t>đẹp mà buồn</a:t>
            </a:r>
            <a:r>
              <a:rPr lang="en-US" sz="3700">
                <a:solidFill>
                  <a:srgbClr val="22170B"/>
                </a:solidFill>
                <a:latin typeface="Roboto Condensed"/>
              </a:rPr>
              <a:t> </a:t>
            </a:r>
            <a:r>
              <a:rPr lang="en-US" sz="3700">
                <a:solidFill>
                  <a:srgbClr val="22170B"/>
                </a:solidFill>
                <a:latin typeface="Roboto Condensed Italics"/>
              </a:rPr>
              <a:t>(con người phải tìm đến cái chết để có thể giải quyết trọn vẹn hơn vấn đề giữ gìn phẩm giá và gieo hi vọng cho tương lai con cái).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grpSp>
        <p:nvGrpSpPr>
          <p:cNvPr id="2" name="Group 2"/>
          <p:cNvGrpSpPr/>
          <p:nvPr/>
        </p:nvGrpSpPr>
        <p:grpSpPr>
          <a:xfrm>
            <a:off x="2302163" y="2120427"/>
            <a:ext cx="12744247" cy="1674553"/>
            <a:chOff x="0" y="0"/>
            <a:chExt cx="3356510" cy="441034"/>
          </a:xfrm>
        </p:grpSpPr>
        <p:sp>
          <p:nvSpPr>
            <p:cNvPr id="3" name="Freeform 3"/>
            <p:cNvSpPr/>
            <p:nvPr/>
          </p:nvSpPr>
          <p:spPr>
            <a:xfrm>
              <a:off x="0" y="0"/>
              <a:ext cx="3356509" cy="441034"/>
            </a:xfrm>
            <a:custGeom>
              <a:avLst/>
              <a:gdLst/>
              <a:ahLst/>
              <a:cxnLst/>
              <a:rect l="l" t="t" r="r" b="b"/>
              <a:pathLst>
                <a:path w="3356509" h="441034">
                  <a:moveTo>
                    <a:pt x="30982" y="0"/>
                  </a:moveTo>
                  <a:lnTo>
                    <a:pt x="3325528" y="0"/>
                  </a:lnTo>
                  <a:cubicBezTo>
                    <a:pt x="3342639" y="0"/>
                    <a:pt x="3356509" y="13871"/>
                    <a:pt x="3356509" y="30982"/>
                  </a:cubicBezTo>
                  <a:lnTo>
                    <a:pt x="3356509" y="410053"/>
                  </a:lnTo>
                  <a:cubicBezTo>
                    <a:pt x="3356509" y="418270"/>
                    <a:pt x="3353245" y="426150"/>
                    <a:pt x="3347435" y="431960"/>
                  </a:cubicBezTo>
                  <a:cubicBezTo>
                    <a:pt x="3341625" y="437770"/>
                    <a:pt x="3333745" y="441034"/>
                    <a:pt x="3325528" y="441034"/>
                  </a:cubicBezTo>
                  <a:lnTo>
                    <a:pt x="30982" y="441034"/>
                  </a:lnTo>
                  <a:cubicBezTo>
                    <a:pt x="13871" y="441034"/>
                    <a:pt x="0" y="427163"/>
                    <a:pt x="0" y="410053"/>
                  </a:cubicBezTo>
                  <a:lnTo>
                    <a:pt x="0" y="30982"/>
                  </a:lnTo>
                  <a:cubicBezTo>
                    <a:pt x="0" y="13871"/>
                    <a:pt x="13871" y="0"/>
                    <a:pt x="30982" y="0"/>
                  </a:cubicBezTo>
                  <a:close/>
                </a:path>
              </a:pathLst>
            </a:custGeom>
            <a:solidFill>
              <a:srgbClr val="E1D1A7"/>
            </a:solidFill>
            <a:ln w="57150" cap="rnd">
              <a:solidFill>
                <a:srgbClr val="E6C7BD"/>
              </a:solidFill>
              <a:prstDash val="solid"/>
              <a:round/>
            </a:ln>
          </p:spPr>
          <p:txBody>
            <a:bodyPr/>
            <a:lstStyle/>
            <a:p>
              <a:endParaRPr lang="en-GB"/>
            </a:p>
          </p:txBody>
        </p:sp>
        <p:sp>
          <p:nvSpPr>
            <p:cNvPr id="4" name="TextBox 4"/>
            <p:cNvSpPr txBox="1"/>
            <p:nvPr/>
          </p:nvSpPr>
          <p:spPr>
            <a:xfrm>
              <a:off x="0" y="-76200"/>
              <a:ext cx="3356510" cy="517234"/>
            </a:xfrm>
            <a:prstGeom prst="rect">
              <a:avLst/>
            </a:prstGeom>
          </p:spPr>
          <p:txBody>
            <a:bodyPr lIns="50800" tIns="50800" rIns="50800" bIns="50800" rtlCol="0" anchor="ctr"/>
            <a:lstStyle/>
            <a:p>
              <a:pPr algn="ctr">
                <a:lnSpc>
                  <a:spcPts val="2799"/>
                </a:lnSpc>
              </a:pPr>
              <a:endParaRPr/>
            </a:p>
          </p:txBody>
        </p:sp>
      </p:grpSp>
      <p:sp>
        <p:nvSpPr>
          <p:cNvPr id="5" name="Freeform 5"/>
          <p:cNvSpPr/>
          <p:nvPr/>
        </p:nvSpPr>
        <p:spPr>
          <a:xfrm>
            <a:off x="891739" y="0"/>
            <a:ext cx="16504522" cy="9482598"/>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a:off x="15388951" y="1947230"/>
            <a:ext cx="3261914" cy="41148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7" name="Freeform 7"/>
          <p:cNvSpPr/>
          <p:nvPr/>
        </p:nvSpPr>
        <p:spPr>
          <a:xfrm flipH="1">
            <a:off x="-739218" y="4377643"/>
            <a:ext cx="3261914" cy="4114800"/>
          </a:xfrm>
          <a:custGeom>
            <a:avLst/>
            <a:gdLst/>
            <a:ahLst/>
            <a:cxnLst/>
            <a:rect l="l" t="t" r="r" b="b"/>
            <a:pathLst>
              <a:path w="3261914" h="4114800">
                <a:moveTo>
                  <a:pt x="3261914" y="0"/>
                </a:moveTo>
                <a:lnTo>
                  <a:pt x="0" y="0"/>
                </a:lnTo>
                <a:lnTo>
                  <a:pt x="0" y="4114800"/>
                </a:lnTo>
                <a:lnTo>
                  <a:pt x="3261914" y="4114800"/>
                </a:lnTo>
                <a:lnTo>
                  <a:pt x="3261914"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Freeform 8"/>
          <p:cNvSpPr/>
          <p:nvPr/>
        </p:nvSpPr>
        <p:spPr>
          <a:xfrm>
            <a:off x="2302163" y="4174615"/>
            <a:ext cx="8207908" cy="1573182"/>
          </a:xfrm>
          <a:custGeom>
            <a:avLst/>
            <a:gdLst/>
            <a:ahLst/>
            <a:cxnLst/>
            <a:rect l="l" t="t" r="r" b="b"/>
            <a:pathLst>
              <a:path w="8207908" h="1573182">
                <a:moveTo>
                  <a:pt x="0" y="0"/>
                </a:moveTo>
                <a:lnTo>
                  <a:pt x="8207908" y="0"/>
                </a:lnTo>
                <a:lnTo>
                  <a:pt x="8207908" y="1573183"/>
                </a:lnTo>
                <a:lnTo>
                  <a:pt x="0" y="157318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9" name="TextBox 9"/>
          <p:cNvSpPr txBox="1"/>
          <p:nvPr/>
        </p:nvSpPr>
        <p:spPr>
          <a:xfrm>
            <a:off x="5662002" y="1082368"/>
            <a:ext cx="6963996" cy="561909"/>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c. Kết thúc vấn đề (Phần 4)</a:t>
            </a:r>
          </a:p>
        </p:txBody>
      </p:sp>
      <p:sp>
        <p:nvSpPr>
          <p:cNvPr id="10" name="TextBox 10"/>
          <p:cNvSpPr txBox="1"/>
          <p:nvPr/>
        </p:nvSpPr>
        <p:spPr>
          <a:xfrm>
            <a:off x="4079064" y="2265940"/>
            <a:ext cx="10129872" cy="1210813"/>
          </a:xfrm>
          <a:prstGeom prst="rect">
            <a:avLst/>
          </a:prstGeom>
        </p:spPr>
        <p:txBody>
          <a:bodyPr lIns="0" tIns="0" rIns="0" bIns="0" rtlCol="0" anchor="t">
            <a:spAutoFit/>
          </a:bodyPr>
          <a:lstStyle/>
          <a:p>
            <a:pPr algn="ctr">
              <a:lnSpc>
                <a:spcPts val="4865"/>
              </a:lnSpc>
            </a:pPr>
            <a:r>
              <a:rPr lang="en-US" sz="3500">
                <a:solidFill>
                  <a:srgbClr val="000000"/>
                </a:solidFill>
                <a:latin typeface="Roboto Condensed"/>
              </a:rPr>
              <a:t>TÌNH CẢM CỦA TÁC GIẢ ĐỐI VỚI TÀI NĂNG NGHỆ THUẬT CỦA NAM CAO: </a:t>
            </a:r>
            <a:r>
              <a:rPr lang="en-US" sz="3500">
                <a:solidFill>
                  <a:srgbClr val="000000"/>
                </a:solidFill>
                <a:latin typeface="Roboto Condensed Bold"/>
              </a:rPr>
              <a:t>TRÂN TRỌNG, MẾN PHỤC</a:t>
            </a:r>
          </a:p>
        </p:txBody>
      </p:sp>
      <p:sp>
        <p:nvSpPr>
          <p:cNvPr id="11" name="TextBox 11"/>
          <p:cNvSpPr txBox="1"/>
          <p:nvPr/>
        </p:nvSpPr>
        <p:spPr>
          <a:xfrm>
            <a:off x="3668234" y="4301443"/>
            <a:ext cx="5475766" cy="1243326"/>
          </a:xfrm>
          <a:prstGeom prst="rect">
            <a:avLst/>
          </a:prstGeom>
        </p:spPr>
        <p:txBody>
          <a:bodyPr lIns="0" tIns="0" rIns="0" bIns="0" rtlCol="0" anchor="t">
            <a:spAutoFit/>
          </a:bodyPr>
          <a:lstStyle/>
          <a:p>
            <a:pPr algn="ctr">
              <a:lnSpc>
                <a:spcPts val="4965"/>
              </a:lnSpc>
            </a:pPr>
            <a:r>
              <a:rPr lang="en-US" sz="3546">
                <a:solidFill>
                  <a:srgbClr val="351304"/>
                </a:solidFill>
                <a:latin typeface="Roboto Condensed"/>
              </a:rPr>
              <a:t>Phần (2): Về phần cuối truyện … </a:t>
            </a:r>
            <a:r>
              <a:rPr lang="en-US" sz="3546">
                <a:solidFill>
                  <a:srgbClr val="351304"/>
                </a:solidFill>
                <a:latin typeface="Roboto Condensed Italics"/>
              </a:rPr>
              <a:t>hiện đại so với truyền thống.</a:t>
            </a:r>
          </a:p>
        </p:txBody>
      </p:sp>
      <p:sp>
        <p:nvSpPr>
          <p:cNvPr id="12" name="Freeform 12"/>
          <p:cNvSpPr/>
          <p:nvPr/>
        </p:nvSpPr>
        <p:spPr>
          <a:xfrm>
            <a:off x="7060209" y="5987083"/>
            <a:ext cx="10336052" cy="1981077"/>
          </a:xfrm>
          <a:custGeom>
            <a:avLst/>
            <a:gdLst/>
            <a:ahLst/>
            <a:cxnLst/>
            <a:rect l="l" t="t" r="r" b="b"/>
            <a:pathLst>
              <a:path w="10336052" h="1981077">
                <a:moveTo>
                  <a:pt x="0" y="0"/>
                </a:moveTo>
                <a:lnTo>
                  <a:pt x="10336052" y="0"/>
                </a:lnTo>
                <a:lnTo>
                  <a:pt x="10336052" y="1981077"/>
                </a:lnTo>
                <a:lnTo>
                  <a:pt x="0" y="19810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3" name="TextBox 13"/>
          <p:cNvSpPr txBox="1"/>
          <p:nvPr/>
        </p:nvSpPr>
        <p:spPr>
          <a:xfrm>
            <a:off x="8809092" y="6317858"/>
            <a:ext cx="8200494" cy="1243326"/>
          </a:xfrm>
          <a:prstGeom prst="rect">
            <a:avLst/>
          </a:prstGeom>
        </p:spPr>
        <p:txBody>
          <a:bodyPr lIns="0" tIns="0" rIns="0" bIns="0" rtlCol="0" anchor="t">
            <a:spAutoFit/>
          </a:bodyPr>
          <a:lstStyle/>
          <a:p>
            <a:pPr algn="ctr">
              <a:lnSpc>
                <a:spcPts val="4965"/>
              </a:lnSpc>
            </a:pPr>
            <a:r>
              <a:rPr lang="en-US" sz="3546">
                <a:solidFill>
                  <a:srgbClr val="504740"/>
                </a:solidFill>
                <a:latin typeface="Roboto Condensed"/>
              </a:rPr>
              <a:t>Phần (4): </a:t>
            </a:r>
            <a:r>
              <a:rPr lang="en-US" sz="3546">
                <a:solidFill>
                  <a:srgbClr val="504740"/>
                </a:solidFill>
                <a:latin typeface="Roboto Condensed Italics"/>
              </a:rPr>
              <a:t>Tài nghệ và tấm lòng của Nam Cao một lần nữa, ở đây, lại được kí thác hết mình</a:t>
            </a:r>
            <a:r>
              <a:rPr lang="en-US" sz="3546">
                <a:solidFill>
                  <a:srgbClr val="504740"/>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5503936">
            <a:off x="2792610" y="-608489"/>
            <a:ext cx="4406532" cy="9617430"/>
          </a:xfrm>
          <a:custGeom>
            <a:avLst/>
            <a:gdLst/>
            <a:ahLst/>
            <a:cxnLst/>
            <a:rect l="l" t="t" r="r" b="b"/>
            <a:pathLst>
              <a:path w="4406532" h="9617430">
                <a:moveTo>
                  <a:pt x="0" y="0"/>
                </a:moveTo>
                <a:lnTo>
                  <a:pt x="4406531" y="0"/>
                </a:lnTo>
                <a:lnTo>
                  <a:pt x="4406531" y="9617431"/>
                </a:lnTo>
                <a:lnTo>
                  <a:pt x="0" y="96174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5503936">
            <a:off x="10309020" y="1512513"/>
            <a:ext cx="4614200" cy="10070674"/>
          </a:xfrm>
          <a:custGeom>
            <a:avLst/>
            <a:gdLst/>
            <a:ahLst/>
            <a:cxnLst/>
            <a:rect l="l" t="t" r="r" b="b"/>
            <a:pathLst>
              <a:path w="4614200" h="10070674">
                <a:moveTo>
                  <a:pt x="0" y="0"/>
                </a:moveTo>
                <a:lnTo>
                  <a:pt x="4614200" y="0"/>
                </a:lnTo>
                <a:lnTo>
                  <a:pt x="4614200" y="10070674"/>
                </a:lnTo>
                <a:lnTo>
                  <a:pt x="0" y="100706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4" name="Freeform 4"/>
          <p:cNvSpPr/>
          <p:nvPr/>
        </p:nvSpPr>
        <p:spPr>
          <a:xfrm rot="-4573699">
            <a:off x="-336577" y="7240557"/>
            <a:ext cx="3730939" cy="4114800"/>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5" name="Freeform 5"/>
          <p:cNvSpPr/>
          <p:nvPr/>
        </p:nvSpPr>
        <p:spPr>
          <a:xfrm rot="-979549" flipH="1">
            <a:off x="15393830" y="-686312"/>
            <a:ext cx="3730939" cy="4114800"/>
          </a:xfrm>
          <a:custGeom>
            <a:avLst/>
            <a:gdLst/>
            <a:ahLst/>
            <a:cxnLst/>
            <a:rect l="l" t="t" r="r" b="b"/>
            <a:pathLst>
              <a:path w="3730939" h="4114800">
                <a:moveTo>
                  <a:pt x="3730940" y="0"/>
                </a:moveTo>
                <a:lnTo>
                  <a:pt x="0" y="0"/>
                </a:lnTo>
                <a:lnTo>
                  <a:pt x="0" y="4114800"/>
                </a:lnTo>
                <a:lnTo>
                  <a:pt x="3730940" y="4114800"/>
                </a:lnTo>
                <a:lnTo>
                  <a:pt x="373094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6" name="Freeform 6"/>
          <p:cNvSpPr/>
          <p:nvPr/>
        </p:nvSpPr>
        <p:spPr>
          <a:xfrm rot="-6018378">
            <a:off x="16919900" y="8544184"/>
            <a:ext cx="1129019" cy="1428231"/>
          </a:xfrm>
          <a:custGeom>
            <a:avLst/>
            <a:gdLst/>
            <a:ahLst/>
            <a:cxnLst/>
            <a:rect l="l" t="t" r="r" b="b"/>
            <a:pathLst>
              <a:path w="1129019" h="1428231">
                <a:moveTo>
                  <a:pt x="0" y="0"/>
                </a:moveTo>
                <a:lnTo>
                  <a:pt x="1129019" y="0"/>
                </a:lnTo>
                <a:lnTo>
                  <a:pt x="1129019" y="1428232"/>
                </a:lnTo>
                <a:lnTo>
                  <a:pt x="0" y="14282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 name="TextBox 7"/>
          <p:cNvSpPr txBox="1"/>
          <p:nvPr/>
        </p:nvSpPr>
        <p:spPr>
          <a:xfrm>
            <a:off x="6023165" y="2097556"/>
            <a:ext cx="2064166" cy="905677"/>
          </a:xfrm>
          <a:prstGeom prst="rect">
            <a:avLst/>
          </a:prstGeom>
        </p:spPr>
        <p:txBody>
          <a:bodyPr lIns="0" tIns="0" rIns="0" bIns="0" rtlCol="0" anchor="t">
            <a:spAutoFit/>
          </a:bodyPr>
          <a:lstStyle/>
          <a:p>
            <a:pPr algn="ctr">
              <a:lnSpc>
                <a:spcPts val="6864"/>
              </a:lnSpc>
            </a:pPr>
            <a:r>
              <a:rPr lang="en-US" sz="6476">
                <a:solidFill>
                  <a:srgbClr val="9B6543"/>
                </a:solidFill>
                <a:latin typeface="Roboto Condensed Bold"/>
              </a:rPr>
              <a:t>01</a:t>
            </a:r>
          </a:p>
        </p:txBody>
      </p:sp>
      <p:sp>
        <p:nvSpPr>
          <p:cNvPr id="8" name="TextBox 8"/>
          <p:cNvSpPr txBox="1"/>
          <p:nvPr/>
        </p:nvSpPr>
        <p:spPr>
          <a:xfrm>
            <a:off x="13581780" y="4276426"/>
            <a:ext cx="2064166" cy="905677"/>
          </a:xfrm>
          <a:prstGeom prst="rect">
            <a:avLst/>
          </a:prstGeom>
        </p:spPr>
        <p:txBody>
          <a:bodyPr lIns="0" tIns="0" rIns="0" bIns="0" rtlCol="0" anchor="t">
            <a:spAutoFit/>
          </a:bodyPr>
          <a:lstStyle/>
          <a:p>
            <a:pPr algn="ctr">
              <a:lnSpc>
                <a:spcPts val="6864"/>
              </a:lnSpc>
            </a:pPr>
            <a:r>
              <a:rPr lang="en-US" sz="6476">
                <a:solidFill>
                  <a:srgbClr val="9B6543"/>
                </a:solidFill>
                <a:latin typeface="Roboto Condensed Bold"/>
              </a:rPr>
              <a:t>02</a:t>
            </a:r>
          </a:p>
        </p:txBody>
      </p:sp>
      <p:sp>
        <p:nvSpPr>
          <p:cNvPr id="9" name="TextBox 9"/>
          <p:cNvSpPr txBox="1"/>
          <p:nvPr/>
        </p:nvSpPr>
        <p:spPr>
          <a:xfrm>
            <a:off x="2110649" y="2860358"/>
            <a:ext cx="5770452" cy="2536862"/>
          </a:xfrm>
          <a:prstGeom prst="rect">
            <a:avLst/>
          </a:prstGeom>
        </p:spPr>
        <p:txBody>
          <a:bodyPr lIns="0" tIns="0" rIns="0" bIns="0" rtlCol="0" anchor="t">
            <a:spAutoFit/>
          </a:bodyPr>
          <a:lstStyle/>
          <a:p>
            <a:pPr algn="just">
              <a:lnSpc>
                <a:spcPts val="6805"/>
              </a:lnSpc>
            </a:pPr>
            <a:r>
              <a:rPr lang="en-US" sz="4506">
                <a:solidFill>
                  <a:srgbClr val="22170B"/>
                </a:solidFill>
                <a:latin typeface="Roboto Condensed"/>
              </a:rPr>
              <a:t>Văn bản này giúp em hiểu sâu sắc hơn điều gì về truyện ngắn </a:t>
            </a:r>
            <a:r>
              <a:rPr lang="en-US" sz="4506">
                <a:solidFill>
                  <a:srgbClr val="22170B"/>
                </a:solidFill>
                <a:latin typeface="Roboto Condensed Bold Italics"/>
              </a:rPr>
              <a:t>Lão Hạc</a:t>
            </a:r>
            <a:r>
              <a:rPr lang="en-US" sz="4506">
                <a:solidFill>
                  <a:srgbClr val="22170B"/>
                </a:solidFill>
                <a:latin typeface="Roboto Condensed"/>
              </a:rPr>
              <a:t>?</a:t>
            </a:r>
          </a:p>
        </p:txBody>
      </p:sp>
      <p:sp>
        <p:nvSpPr>
          <p:cNvPr id="10" name="TextBox 10"/>
          <p:cNvSpPr txBox="1"/>
          <p:nvPr/>
        </p:nvSpPr>
        <p:spPr>
          <a:xfrm>
            <a:off x="8816782" y="5372604"/>
            <a:ext cx="7030843" cy="2536862"/>
          </a:xfrm>
          <a:prstGeom prst="rect">
            <a:avLst/>
          </a:prstGeom>
        </p:spPr>
        <p:txBody>
          <a:bodyPr lIns="0" tIns="0" rIns="0" bIns="0" rtlCol="0" anchor="t">
            <a:spAutoFit/>
          </a:bodyPr>
          <a:lstStyle/>
          <a:p>
            <a:pPr marL="973017" lvl="1" indent="-486509" algn="just">
              <a:lnSpc>
                <a:spcPts val="6805"/>
              </a:lnSpc>
              <a:buFont typeface="Arial"/>
              <a:buChar char="•"/>
            </a:pPr>
            <a:r>
              <a:rPr lang="en-US" sz="4506">
                <a:solidFill>
                  <a:srgbClr val="22170B"/>
                </a:solidFill>
                <a:latin typeface="Roboto Condensed"/>
              </a:rPr>
              <a:t>Trình bày ít nhất 1 thông điệp/ bài học mà em rút ra từ văn bản.</a:t>
            </a:r>
          </a:p>
        </p:txBody>
      </p:sp>
      <p:sp>
        <p:nvSpPr>
          <p:cNvPr id="11" name="TextBox 11"/>
          <p:cNvSpPr txBox="1"/>
          <p:nvPr/>
        </p:nvSpPr>
        <p:spPr>
          <a:xfrm>
            <a:off x="1981201" y="98605"/>
            <a:ext cx="11600580" cy="1461939"/>
          </a:xfrm>
          <a:prstGeom prst="rect">
            <a:avLst/>
          </a:prstGeom>
        </p:spPr>
        <p:txBody>
          <a:bodyPr wrap="square" lIns="0" tIns="0" rIns="0" bIns="0" rtlCol="0" anchor="t">
            <a:spAutoFit/>
          </a:bodyPr>
          <a:lstStyle/>
          <a:p>
            <a:pPr algn="ctr">
              <a:lnSpc>
                <a:spcPts val="11420"/>
              </a:lnSpc>
            </a:pPr>
            <a:r>
              <a:rPr lang="en-US" sz="8157">
                <a:solidFill>
                  <a:srgbClr val="9B6543"/>
                </a:solidFill>
                <a:latin typeface="#9Slide06 SVNWendi"/>
              </a:rPr>
              <a:t>Nhiệm vụ 2: Tư duy cá nhân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2459011" y="2631023"/>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415161" y="8751294"/>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4"/>
            <a:stretch>
              <a:fillRect/>
            </a:stretch>
          </a:blipFill>
        </p:spPr>
        <p:txBody>
          <a:bodyPr/>
          <a:lstStyle/>
          <a:p>
            <a:endParaRPr lang="en-GB"/>
          </a:p>
        </p:txBody>
      </p:sp>
      <p:sp>
        <p:nvSpPr>
          <p:cNvPr id="4" name="Freeform 4"/>
          <p:cNvSpPr/>
          <p:nvPr/>
        </p:nvSpPr>
        <p:spPr>
          <a:xfrm flipV="1">
            <a:off x="16339273" y="-2300974"/>
            <a:ext cx="2887722" cy="4601947"/>
          </a:xfrm>
          <a:custGeom>
            <a:avLst/>
            <a:gdLst/>
            <a:ahLst/>
            <a:cxnLst/>
            <a:rect l="l" t="t" r="r" b="b"/>
            <a:pathLst>
              <a:path w="2887722" h="4601947">
                <a:moveTo>
                  <a:pt x="0" y="4601948"/>
                </a:moveTo>
                <a:lnTo>
                  <a:pt x="2887722" y="4601948"/>
                </a:lnTo>
                <a:lnTo>
                  <a:pt x="2887722" y="0"/>
                </a:lnTo>
                <a:lnTo>
                  <a:pt x="0" y="0"/>
                </a:lnTo>
                <a:lnTo>
                  <a:pt x="0" y="4601948"/>
                </a:lnTo>
                <a:close/>
              </a:path>
            </a:pathLst>
          </a:custGeom>
          <a:blipFill>
            <a:blip r:embed="rId4"/>
            <a:stretch>
              <a:fillRect/>
            </a:stretch>
          </a:blipFill>
        </p:spPr>
        <p:txBody>
          <a:bodyPr/>
          <a:lstStyle/>
          <a:p>
            <a:endParaRPr lang="en-GB"/>
          </a:p>
        </p:txBody>
      </p:sp>
      <p:sp>
        <p:nvSpPr>
          <p:cNvPr id="5" name="Freeform 5"/>
          <p:cNvSpPr/>
          <p:nvPr/>
        </p:nvSpPr>
        <p:spPr>
          <a:xfrm flipV="1">
            <a:off x="-213215" y="-371240"/>
            <a:ext cx="2887722" cy="2990277"/>
          </a:xfrm>
          <a:custGeom>
            <a:avLst/>
            <a:gdLst/>
            <a:ahLst/>
            <a:cxnLst/>
            <a:rect l="l" t="t" r="r" b="b"/>
            <a:pathLst>
              <a:path w="2887722" h="2990277">
                <a:moveTo>
                  <a:pt x="0" y="2990276"/>
                </a:moveTo>
                <a:lnTo>
                  <a:pt x="2887722" y="2990276"/>
                </a:lnTo>
                <a:lnTo>
                  <a:pt x="2887722" y="0"/>
                </a:lnTo>
                <a:lnTo>
                  <a:pt x="0" y="0"/>
                </a:lnTo>
                <a:lnTo>
                  <a:pt x="0" y="2990276"/>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a:off x="2019815" y="2499211"/>
            <a:ext cx="6495835" cy="649583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C7BD"/>
            </a:solidFill>
          </p:spPr>
          <p:txBody>
            <a:bodyPr/>
            <a:lstStyle/>
            <a:p>
              <a:endParaRPr lang="en-GB"/>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321997" y="2134862"/>
            <a:ext cx="6017276" cy="601727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C7BD"/>
            </a:solidFill>
          </p:spPr>
          <p:txBody>
            <a:bodyPr/>
            <a:lstStyle/>
            <a:p>
              <a:endParaRPr lang="en-GB"/>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472113" y="2643630"/>
            <a:ext cx="1408098" cy="1350014"/>
          </a:xfrm>
          <a:custGeom>
            <a:avLst/>
            <a:gdLst/>
            <a:ahLst/>
            <a:cxnLst/>
            <a:rect l="l" t="t" r="r" b="b"/>
            <a:pathLst>
              <a:path w="1408098" h="1350014">
                <a:moveTo>
                  <a:pt x="0" y="0"/>
                </a:moveTo>
                <a:lnTo>
                  <a:pt x="1408099" y="0"/>
                </a:lnTo>
                <a:lnTo>
                  <a:pt x="1408099" y="1350014"/>
                </a:lnTo>
                <a:lnTo>
                  <a:pt x="0" y="135001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3" name="Freeform 13"/>
          <p:cNvSpPr/>
          <p:nvPr/>
        </p:nvSpPr>
        <p:spPr>
          <a:xfrm>
            <a:off x="10534447" y="2351827"/>
            <a:ext cx="1408098" cy="1350014"/>
          </a:xfrm>
          <a:custGeom>
            <a:avLst/>
            <a:gdLst/>
            <a:ahLst/>
            <a:cxnLst/>
            <a:rect l="l" t="t" r="r" b="b"/>
            <a:pathLst>
              <a:path w="1408098" h="1350014">
                <a:moveTo>
                  <a:pt x="0" y="0"/>
                </a:moveTo>
                <a:lnTo>
                  <a:pt x="1408098" y="0"/>
                </a:lnTo>
                <a:lnTo>
                  <a:pt x="1408098" y="1350014"/>
                </a:lnTo>
                <a:lnTo>
                  <a:pt x="0" y="135001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14" name="Freeform 14"/>
          <p:cNvSpPr/>
          <p:nvPr/>
        </p:nvSpPr>
        <p:spPr>
          <a:xfrm>
            <a:off x="7157338" y="7570618"/>
            <a:ext cx="11130662" cy="9071489"/>
          </a:xfrm>
          <a:custGeom>
            <a:avLst/>
            <a:gdLst/>
            <a:ahLst/>
            <a:cxnLst/>
            <a:rect l="l" t="t" r="r" b="b"/>
            <a:pathLst>
              <a:path w="11130662" h="9071489">
                <a:moveTo>
                  <a:pt x="0" y="0"/>
                </a:moveTo>
                <a:lnTo>
                  <a:pt x="11130662" y="0"/>
                </a:lnTo>
                <a:lnTo>
                  <a:pt x="11130662" y="9071490"/>
                </a:lnTo>
                <a:lnTo>
                  <a:pt x="0" y="907149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a:p>
        </p:txBody>
      </p:sp>
      <p:sp>
        <p:nvSpPr>
          <p:cNvPr id="15" name="TextBox 15"/>
          <p:cNvSpPr txBox="1"/>
          <p:nvPr/>
        </p:nvSpPr>
        <p:spPr>
          <a:xfrm>
            <a:off x="3391962" y="632000"/>
            <a:ext cx="10948669" cy="879022"/>
          </a:xfrm>
          <a:prstGeom prst="rect">
            <a:avLst/>
          </a:prstGeom>
        </p:spPr>
        <p:txBody>
          <a:bodyPr lIns="0" tIns="0" rIns="0" bIns="0" rtlCol="0" anchor="t">
            <a:spAutoFit/>
          </a:bodyPr>
          <a:lstStyle/>
          <a:p>
            <a:pPr algn="ctr">
              <a:lnSpc>
                <a:spcPts val="7193"/>
              </a:lnSpc>
              <a:spcBef>
                <a:spcPct val="0"/>
              </a:spcBef>
            </a:pPr>
            <a:r>
              <a:rPr lang="en-US" sz="5138">
                <a:solidFill>
                  <a:srgbClr val="724919"/>
                </a:solidFill>
                <a:latin typeface="#9Slide07 SVNUT Triumph Press"/>
              </a:rPr>
              <a:t>3.3. Bài học, thông điệp</a:t>
            </a:r>
          </a:p>
        </p:txBody>
      </p:sp>
      <p:sp>
        <p:nvSpPr>
          <p:cNvPr id="16" name="TextBox 16"/>
          <p:cNvSpPr txBox="1"/>
          <p:nvPr/>
        </p:nvSpPr>
        <p:spPr>
          <a:xfrm>
            <a:off x="2537732" y="4179459"/>
            <a:ext cx="5196792" cy="3923988"/>
          </a:xfrm>
          <a:prstGeom prst="rect">
            <a:avLst/>
          </a:prstGeom>
        </p:spPr>
        <p:txBody>
          <a:bodyPr lIns="0" tIns="0" rIns="0" bIns="0" rtlCol="0" anchor="t">
            <a:spAutoFit/>
          </a:bodyPr>
          <a:lstStyle/>
          <a:p>
            <a:pPr algn="ctr">
              <a:lnSpc>
                <a:spcPts val="5245"/>
              </a:lnSpc>
            </a:pPr>
            <a:r>
              <a:rPr lang="en-US" sz="3746">
                <a:solidFill>
                  <a:srgbClr val="351304"/>
                </a:solidFill>
                <a:latin typeface="Roboto Condensed"/>
              </a:rPr>
              <a:t>Văn bản giúp hiểu sâu sắc, đầy đủ hơn những giá trị tiềm ẩn về tư tưởng và nghệ thuật trong truyện ngắn </a:t>
            </a:r>
            <a:r>
              <a:rPr lang="en-US" sz="3746">
                <a:solidFill>
                  <a:srgbClr val="351304"/>
                </a:solidFill>
                <a:latin typeface="Roboto Condensed Bold Italics"/>
              </a:rPr>
              <a:t>Lão Hạc</a:t>
            </a:r>
            <a:r>
              <a:rPr lang="en-US" sz="3746">
                <a:solidFill>
                  <a:srgbClr val="351304"/>
                </a:solidFill>
                <a:latin typeface="Roboto Condensed"/>
              </a:rPr>
              <a:t> của nhà văn Nam Cao.</a:t>
            </a:r>
          </a:p>
        </p:txBody>
      </p:sp>
      <p:sp>
        <p:nvSpPr>
          <p:cNvPr id="17" name="TextBox 17"/>
          <p:cNvSpPr txBox="1"/>
          <p:nvPr/>
        </p:nvSpPr>
        <p:spPr>
          <a:xfrm>
            <a:off x="10665988" y="3917444"/>
            <a:ext cx="5329294" cy="3923988"/>
          </a:xfrm>
          <a:prstGeom prst="rect">
            <a:avLst/>
          </a:prstGeom>
        </p:spPr>
        <p:txBody>
          <a:bodyPr lIns="0" tIns="0" rIns="0" bIns="0" rtlCol="0" anchor="t">
            <a:spAutoFit/>
          </a:bodyPr>
          <a:lstStyle/>
          <a:p>
            <a:pPr algn="ctr">
              <a:lnSpc>
                <a:spcPts val="5245"/>
              </a:lnSpc>
            </a:pPr>
            <a:r>
              <a:rPr lang="en-US" sz="3746">
                <a:solidFill>
                  <a:srgbClr val="351304"/>
                </a:solidFill>
                <a:latin typeface="Roboto Condensed"/>
              </a:rPr>
              <a:t>Trân trọng và ngưỡng mộ vẻ đẹp tâm hồn, nhân cách cao đẹp của người nông dân Việt Nam trước Cách mạng tháng Tám.</a:t>
            </a:r>
          </a:p>
          <a:p>
            <a:pPr algn="ctr">
              <a:lnSpc>
                <a:spcPts val="5245"/>
              </a:lnSpc>
            </a:pPr>
            <a:endParaRPr lang="en-US" sz="3746">
              <a:solidFill>
                <a:srgbClr val="351304"/>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1028700" y="406194"/>
            <a:ext cx="16230600" cy="9474613"/>
          </a:xfrm>
          <a:custGeom>
            <a:avLst/>
            <a:gdLst/>
            <a:ahLst/>
            <a:cxnLst/>
            <a:rect l="l" t="t" r="r" b="b"/>
            <a:pathLst>
              <a:path w="16230600" h="9474613">
                <a:moveTo>
                  <a:pt x="0" y="0"/>
                </a:moveTo>
                <a:lnTo>
                  <a:pt x="16230600" y="0"/>
                </a:lnTo>
                <a:lnTo>
                  <a:pt x="16230600" y="9474612"/>
                </a:lnTo>
                <a:lnTo>
                  <a:pt x="0" y="94746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630381" flipV="1">
            <a:off x="-2286763" y="-472501"/>
            <a:ext cx="5863057" cy="4114800"/>
          </a:xfrm>
          <a:custGeom>
            <a:avLst/>
            <a:gdLst/>
            <a:ahLst/>
            <a:cxnLst/>
            <a:rect l="l" t="t" r="r" b="b"/>
            <a:pathLst>
              <a:path w="5863057" h="4114800">
                <a:moveTo>
                  <a:pt x="0" y="4114800"/>
                </a:moveTo>
                <a:lnTo>
                  <a:pt x="5863057" y="4114800"/>
                </a:lnTo>
                <a:lnTo>
                  <a:pt x="5863057" y="0"/>
                </a:lnTo>
                <a:lnTo>
                  <a:pt x="0" y="0"/>
                </a:lnTo>
                <a:lnTo>
                  <a:pt x="0" y="411480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rot="456141" flipH="1">
            <a:off x="15000050" y="6537424"/>
            <a:ext cx="5863057" cy="41148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5" name="Freeform 5"/>
          <p:cNvSpPr/>
          <p:nvPr/>
        </p:nvSpPr>
        <p:spPr>
          <a:xfrm>
            <a:off x="17259300" y="884406"/>
            <a:ext cx="2722762" cy="1400985"/>
          </a:xfrm>
          <a:custGeom>
            <a:avLst/>
            <a:gdLst/>
            <a:ahLst/>
            <a:cxnLst/>
            <a:rect l="l" t="t" r="r" b="b"/>
            <a:pathLst>
              <a:path w="2722762" h="1400985">
                <a:moveTo>
                  <a:pt x="0" y="0"/>
                </a:moveTo>
                <a:lnTo>
                  <a:pt x="2722762" y="0"/>
                </a:lnTo>
                <a:lnTo>
                  <a:pt x="2722762" y="1400985"/>
                </a:lnTo>
                <a:lnTo>
                  <a:pt x="0" y="140098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6" name="Freeform 6"/>
          <p:cNvSpPr/>
          <p:nvPr/>
        </p:nvSpPr>
        <p:spPr>
          <a:xfrm flipH="1">
            <a:off x="-1154166" y="7193839"/>
            <a:ext cx="2722762" cy="1400985"/>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 name="TextBox 7"/>
          <p:cNvSpPr txBox="1"/>
          <p:nvPr/>
        </p:nvSpPr>
        <p:spPr>
          <a:xfrm>
            <a:off x="3902302" y="743060"/>
            <a:ext cx="9905495" cy="841839"/>
          </a:xfrm>
          <a:prstGeom prst="rect">
            <a:avLst/>
          </a:prstGeom>
        </p:spPr>
        <p:txBody>
          <a:bodyPr lIns="0" tIns="0" rIns="0" bIns="0" rtlCol="0" anchor="t">
            <a:spAutoFit/>
          </a:bodyPr>
          <a:lstStyle/>
          <a:p>
            <a:pPr algn="ctr">
              <a:lnSpc>
                <a:spcPts val="6465"/>
              </a:lnSpc>
            </a:pPr>
            <a:r>
              <a:rPr lang="en-US" sz="6099">
                <a:solidFill>
                  <a:srgbClr val="9B6543"/>
                </a:solidFill>
                <a:latin typeface="Fraunces Bold"/>
              </a:rPr>
              <a:t>4. LUYỆN TẬP</a:t>
            </a:r>
          </a:p>
        </p:txBody>
      </p:sp>
      <p:graphicFrame>
        <p:nvGraphicFramePr>
          <p:cNvPr id="8" name="Table 8"/>
          <p:cNvGraphicFramePr>
            <a:graphicFrameLocks noGrp="1"/>
          </p:cNvGraphicFramePr>
          <p:nvPr/>
        </p:nvGraphicFramePr>
        <p:xfrm>
          <a:off x="1996814" y="3149861"/>
          <a:ext cx="14142803" cy="5343525"/>
        </p:xfrm>
        <a:graphic>
          <a:graphicData uri="http://schemas.openxmlformats.org/drawingml/2006/table">
            <a:tbl>
              <a:tblPr/>
              <a:tblGrid>
                <a:gridCol w="5193740">
                  <a:extLst>
                    <a:ext uri="{9D8B030D-6E8A-4147-A177-3AD203B41FA5}">
                      <a16:colId xmlns:a16="http://schemas.microsoft.com/office/drawing/2014/main" val="20000"/>
                    </a:ext>
                  </a:extLst>
                </a:gridCol>
                <a:gridCol w="8949063">
                  <a:extLst>
                    <a:ext uri="{9D8B030D-6E8A-4147-A177-3AD203B41FA5}">
                      <a16:colId xmlns:a16="http://schemas.microsoft.com/office/drawing/2014/main" val="20001"/>
                    </a:ext>
                  </a:extLst>
                </a:gridCol>
              </a:tblGrid>
              <a:tr h="1068705">
                <a:tc>
                  <a:txBody>
                    <a:bodyPr/>
                    <a:lstStyle/>
                    <a:p>
                      <a:pPr algn="ctr">
                        <a:lnSpc>
                          <a:spcPts val="4899"/>
                        </a:lnSpc>
                        <a:defRPr/>
                      </a:pPr>
                      <a:r>
                        <a:rPr lang="en-US" sz="3499">
                          <a:solidFill>
                            <a:srgbClr val="000000"/>
                          </a:solidFill>
                          <a:latin typeface="Roboto Condensed Bold"/>
                        </a:rPr>
                        <a:t>Yếu tố</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tc>
                  <a:txBody>
                    <a:bodyPr/>
                    <a:lstStyle/>
                    <a:p>
                      <a:pPr algn="ctr">
                        <a:lnSpc>
                          <a:spcPts val="4899"/>
                        </a:lnSpc>
                        <a:defRPr/>
                      </a:pPr>
                      <a:r>
                        <a:rPr lang="en-US" sz="3499">
                          <a:solidFill>
                            <a:srgbClr val="000000"/>
                          </a:solidFill>
                          <a:latin typeface="Roboto Condensed Bold"/>
                        </a:rPr>
                        <a:t>Thể hiện trong văn bản</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extLst>
                  <a:ext uri="{0D108BD9-81ED-4DB2-BD59-A6C34878D82A}">
                    <a16:rowId xmlns:a16="http://schemas.microsoft.com/office/drawing/2014/main" val="10000"/>
                  </a:ext>
                </a:extLst>
              </a:tr>
              <a:tr h="1068705">
                <a:tc>
                  <a:txBody>
                    <a:bodyPr/>
                    <a:lstStyle/>
                    <a:p>
                      <a:pPr algn="ctr">
                        <a:lnSpc>
                          <a:spcPts val="4899"/>
                        </a:lnSpc>
                        <a:defRPr/>
                      </a:pPr>
                      <a:r>
                        <a:rPr lang="en-US" sz="3499">
                          <a:solidFill>
                            <a:srgbClr val="000000"/>
                          </a:solidFill>
                          <a:latin typeface="Roboto Condensed"/>
                        </a:rPr>
                        <a:t>Luận đề </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ctr">
                        <a:lnSpc>
                          <a:spcPts val="2799"/>
                        </a:lnSpc>
                        <a:defRPr/>
                      </a:pP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1"/>
                  </a:ext>
                </a:extLst>
              </a:tr>
              <a:tr h="1068705">
                <a:tc>
                  <a:txBody>
                    <a:bodyPr/>
                    <a:lstStyle/>
                    <a:p>
                      <a:pPr algn="ctr">
                        <a:lnSpc>
                          <a:spcPts val="4899"/>
                        </a:lnSpc>
                        <a:defRPr/>
                      </a:pPr>
                      <a:r>
                        <a:rPr lang="en-US" sz="3499">
                          <a:solidFill>
                            <a:srgbClr val="000000"/>
                          </a:solidFill>
                          <a:latin typeface="Roboto Condensed"/>
                        </a:rPr>
                        <a:t>Luận điểm</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ctr">
                        <a:lnSpc>
                          <a:spcPts val="2799"/>
                        </a:lnSpc>
                        <a:defRPr/>
                      </a:pP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2"/>
                  </a:ext>
                </a:extLst>
              </a:tr>
              <a:tr h="1068705">
                <a:tc>
                  <a:txBody>
                    <a:bodyPr/>
                    <a:lstStyle/>
                    <a:p>
                      <a:pPr algn="ctr">
                        <a:lnSpc>
                          <a:spcPts val="4899"/>
                        </a:lnSpc>
                        <a:defRPr/>
                      </a:pPr>
                      <a:r>
                        <a:rPr lang="en-US" sz="3499">
                          <a:solidFill>
                            <a:srgbClr val="000000"/>
                          </a:solidFill>
                          <a:latin typeface="Roboto Condensed"/>
                        </a:rPr>
                        <a:t>Cách bàn luận vấn đề</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ctr">
                        <a:lnSpc>
                          <a:spcPts val="2799"/>
                        </a:lnSpc>
                        <a:defRPr/>
                      </a:pP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3"/>
                  </a:ext>
                </a:extLst>
              </a:tr>
              <a:tr h="1068705">
                <a:tc>
                  <a:txBody>
                    <a:bodyPr/>
                    <a:lstStyle/>
                    <a:p>
                      <a:pPr algn="ctr">
                        <a:lnSpc>
                          <a:spcPts val="4899"/>
                        </a:lnSpc>
                        <a:defRPr/>
                      </a:pPr>
                      <a:r>
                        <a:rPr lang="en-US" sz="3499">
                          <a:solidFill>
                            <a:srgbClr val="000000"/>
                          </a:solidFill>
                          <a:latin typeface="Roboto Condensed"/>
                        </a:rPr>
                        <a:t>Mục đích</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ctr">
                        <a:lnSpc>
                          <a:spcPts val="2799"/>
                        </a:lnSpc>
                        <a:defRPr/>
                      </a:pP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extBox 9"/>
          <p:cNvSpPr txBox="1"/>
          <p:nvPr/>
        </p:nvSpPr>
        <p:spPr>
          <a:xfrm>
            <a:off x="1996814" y="1630096"/>
            <a:ext cx="14465564" cy="1253441"/>
          </a:xfrm>
          <a:prstGeom prst="rect">
            <a:avLst/>
          </a:prstGeom>
        </p:spPr>
        <p:txBody>
          <a:bodyPr lIns="0" tIns="0" rIns="0" bIns="0" rtlCol="0" anchor="t">
            <a:spAutoFit/>
          </a:bodyPr>
          <a:lstStyle/>
          <a:p>
            <a:pPr marL="798831" lvl="1" indent="-399416" algn="just">
              <a:lnSpc>
                <a:spcPts val="5069"/>
              </a:lnSpc>
              <a:buFont typeface="Arial"/>
              <a:buChar char="•"/>
            </a:pPr>
            <a:r>
              <a:rPr lang="en-US" sz="3700">
                <a:solidFill>
                  <a:srgbClr val="351304"/>
                </a:solidFill>
                <a:latin typeface="Roboto Condensed"/>
              </a:rPr>
              <a:t>Khái quát đặc điểm thể loại qua văn bản </a:t>
            </a:r>
            <a:r>
              <a:rPr lang="en-US" sz="3700">
                <a:solidFill>
                  <a:srgbClr val="351304"/>
                </a:solidFill>
                <a:latin typeface="Roboto Condensed Bold Italics"/>
              </a:rPr>
              <a:t>Chiều sâu của truyện "Lão Hạc"</a:t>
            </a:r>
          </a:p>
          <a:p>
            <a:pPr marL="798831" lvl="1" indent="-399416" algn="just">
              <a:lnSpc>
                <a:spcPts val="5069"/>
              </a:lnSpc>
              <a:buFont typeface="Arial"/>
              <a:buChar char="•"/>
            </a:pPr>
            <a:r>
              <a:rPr lang="en-US" sz="3700">
                <a:solidFill>
                  <a:srgbClr val="351304"/>
                </a:solidFill>
                <a:latin typeface="Roboto Condensed"/>
              </a:rPr>
              <a:t>Thực hiện cá nhân, 7 phút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1028700" y="406194"/>
            <a:ext cx="16230600" cy="9474613"/>
          </a:xfrm>
          <a:custGeom>
            <a:avLst/>
            <a:gdLst/>
            <a:ahLst/>
            <a:cxnLst/>
            <a:rect l="l" t="t" r="r" b="b"/>
            <a:pathLst>
              <a:path w="16230600" h="9474613">
                <a:moveTo>
                  <a:pt x="0" y="0"/>
                </a:moveTo>
                <a:lnTo>
                  <a:pt x="16230600" y="0"/>
                </a:lnTo>
                <a:lnTo>
                  <a:pt x="16230600" y="9474612"/>
                </a:lnTo>
                <a:lnTo>
                  <a:pt x="0" y="94746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630381" flipV="1">
            <a:off x="-2286763" y="-472501"/>
            <a:ext cx="5863057" cy="4114800"/>
          </a:xfrm>
          <a:custGeom>
            <a:avLst/>
            <a:gdLst/>
            <a:ahLst/>
            <a:cxnLst/>
            <a:rect l="l" t="t" r="r" b="b"/>
            <a:pathLst>
              <a:path w="5863057" h="4114800">
                <a:moveTo>
                  <a:pt x="0" y="4114800"/>
                </a:moveTo>
                <a:lnTo>
                  <a:pt x="5863057" y="4114800"/>
                </a:lnTo>
                <a:lnTo>
                  <a:pt x="5863057" y="0"/>
                </a:lnTo>
                <a:lnTo>
                  <a:pt x="0" y="0"/>
                </a:lnTo>
                <a:lnTo>
                  <a:pt x="0" y="411480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rot="456141" flipH="1">
            <a:off x="15000050" y="6537424"/>
            <a:ext cx="5863057" cy="41148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5" name="Freeform 5"/>
          <p:cNvSpPr/>
          <p:nvPr/>
        </p:nvSpPr>
        <p:spPr>
          <a:xfrm>
            <a:off x="17259300" y="884406"/>
            <a:ext cx="2722762" cy="1400985"/>
          </a:xfrm>
          <a:custGeom>
            <a:avLst/>
            <a:gdLst/>
            <a:ahLst/>
            <a:cxnLst/>
            <a:rect l="l" t="t" r="r" b="b"/>
            <a:pathLst>
              <a:path w="2722762" h="1400985">
                <a:moveTo>
                  <a:pt x="0" y="0"/>
                </a:moveTo>
                <a:lnTo>
                  <a:pt x="2722762" y="0"/>
                </a:lnTo>
                <a:lnTo>
                  <a:pt x="2722762" y="1400985"/>
                </a:lnTo>
                <a:lnTo>
                  <a:pt x="0" y="140098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6" name="Freeform 6"/>
          <p:cNvSpPr/>
          <p:nvPr/>
        </p:nvSpPr>
        <p:spPr>
          <a:xfrm flipH="1">
            <a:off x="-1154166" y="7193839"/>
            <a:ext cx="2722762" cy="1400985"/>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 name="TextBox 7"/>
          <p:cNvSpPr txBox="1"/>
          <p:nvPr/>
        </p:nvSpPr>
        <p:spPr>
          <a:xfrm>
            <a:off x="3902302" y="743060"/>
            <a:ext cx="9905495" cy="841839"/>
          </a:xfrm>
          <a:prstGeom prst="rect">
            <a:avLst/>
          </a:prstGeom>
        </p:spPr>
        <p:txBody>
          <a:bodyPr lIns="0" tIns="0" rIns="0" bIns="0" rtlCol="0" anchor="t">
            <a:spAutoFit/>
          </a:bodyPr>
          <a:lstStyle/>
          <a:p>
            <a:pPr algn="ctr">
              <a:lnSpc>
                <a:spcPts val="6465"/>
              </a:lnSpc>
            </a:pPr>
            <a:r>
              <a:rPr lang="en-US" sz="6099">
                <a:solidFill>
                  <a:srgbClr val="9B6543"/>
                </a:solidFill>
                <a:latin typeface="Fraunces Bold"/>
              </a:rPr>
              <a:t>4. LUYỆN TẬP</a:t>
            </a:r>
          </a:p>
        </p:txBody>
      </p:sp>
      <p:graphicFrame>
        <p:nvGraphicFramePr>
          <p:cNvPr id="8" name="Table 8"/>
          <p:cNvGraphicFramePr>
            <a:graphicFrameLocks noGrp="1"/>
          </p:cNvGraphicFramePr>
          <p:nvPr/>
        </p:nvGraphicFramePr>
        <p:xfrm>
          <a:off x="1996814" y="3149861"/>
          <a:ext cx="14142803" cy="6305550"/>
        </p:xfrm>
        <a:graphic>
          <a:graphicData uri="http://schemas.openxmlformats.org/drawingml/2006/table">
            <a:tbl>
              <a:tblPr/>
              <a:tblGrid>
                <a:gridCol w="2344393">
                  <a:extLst>
                    <a:ext uri="{9D8B030D-6E8A-4147-A177-3AD203B41FA5}">
                      <a16:colId xmlns:a16="http://schemas.microsoft.com/office/drawing/2014/main" val="20000"/>
                    </a:ext>
                  </a:extLst>
                </a:gridCol>
                <a:gridCol w="11798410">
                  <a:extLst>
                    <a:ext uri="{9D8B030D-6E8A-4147-A177-3AD203B41FA5}">
                      <a16:colId xmlns:a16="http://schemas.microsoft.com/office/drawing/2014/main" val="20001"/>
                    </a:ext>
                  </a:extLst>
                </a:gridCol>
              </a:tblGrid>
              <a:tr h="1068414">
                <a:tc>
                  <a:txBody>
                    <a:bodyPr/>
                    <a:lstStyle/>
                    <a:p>
                      <a:pPr algn="ctr">
                        <a:lnSpc>
                          <a:spcPts val="4900"/>
                        </a:lnSpc>
                        <a:defRPr/>
                      </a:pPr>
                      <a:r>
                        <a:rPr lang="en-US" sz="3500">
                          <a:solidFill>
                            <a:srgbClr val="000000"/>
                          </a:solidFill>
                          <a:latin typeface="Roboto Condensed Bold"/>
                        </a:rPr>
                        <a:t>Yếu tố</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tc>
                  <a:txBody>
                    <a:bodyPr/>
                    <a:lstStyle/>
                    <a:p>
                      <a:pPr algn="ctr">
                        <a:lnSpc>
                          <a:spcPts val="4900"/>
                        </a:lnSpc>
                        <a:defRPr/>
                      </a:pPr>
                      <a:r>
                        <a:rPr lang="en-US" sz="3500">
                          <a:solidFill>
                            <a:srgbClr val="000000"/>
                          </a:solidFill>
                          <a:latin typeface="Roboto Condensed Bold"/>
                        </a:rPr>
                        <a:t>Thể hiện trong văn bản</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extLst>
                  <a:ext uri="{0D108BD9-81ED-4DB2-BD59-A6C34878D82A}">
                    <a16:rowId xmlns:a16="http://schemas.microsoft.com/office/drawing/2014/main" val="10000"/>
                  </a:ext>
                </a:extLst>
              </a:tr>
              <a:tr h="1068414">
                <a:tc>
                  <a:txBody>
                    <a:bodyPr/>
                    <a:lstStyle/>
                    <a:p>
                      <a:pPr algn="ctr">
                        <a:lnSpc>
                          <a:spcPts val="4900"/>
                        </a:lnSpc>
                        <a:defRPr/>
                      </a:pPr>
                      <a:r>
                        <a:rPr lang="en-US" sz="3500">
                          <a:solidFill>
                            <a:srgbClr val="000000"/>
                          </a:solidFill>
                          <a:latin typeface="Roboto Condensed"/>
                        </a:rPr>
                        <a:t>Luận đề </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just">
                        <a:lnSpc>
                          <a:spcPts val="4900"/>
                        </a:lnSpc>
                        <a:defRPr/>
                      </a:pPr>
                      <a:r>
                        <a:rPr lang="en-US" sz="3500">
                          <a:solidFill>
                            <a:srgbClr val="000000"/>
                          </a:solidFill>
                          <a:latin typeface="Roboto Condensed"/>
                        </a:rPr>
                        <a:t>Giá trị tiềm ẩn về tư tưởng và nghệ thuật của truyện </a:t>
                      </a:r>
                      <a:r>
                        <a:rPr lang="en-US" sz="3500">
                          <a:solidFill>
                            <a:srgbClr val="000000"/>
                          </a:solidFill>
                          <a:latin typeface="Roboto Condensed Italics"/>
                        </a:rPr>
                        <a:t>Lão Hạc</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1"/>
                  </a:ext>
                </a:extLst>
              </a:tr>
              <a:tr h="4168722">
                <a:tc>
                  <a:txBody>
                    <a:bodyPr/>
                    <a:lstStyle/>
                    <a:p>
                      <a:pPr algn="ctr">
                        <a:lnSpc>
                          <a:spcPts val="4900"/>
                        </a:lnSpc>
                        <a:defRPr/>
                      </a:pPr>
                      <a:r>
                        <a:rPr lang="en-US" sz="3500">
                          <a:solidFill>
                            <a:srgbClr val="000000"/>
                          </a:solidFill>
                          <a:latin typeface="Roboto Condensed"/>
                        </a:rPr>
                        <a:t>Luận điểm</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marL="755651" lvl="1" indent="-377825" algn="just">
                        <a:lnSpc>
                          <a:spcPts val="4900"/>
                        </a:lnSpc>
                        <a:buFont typeface="Arial"/>
                        <a:buChar char="•"/>
                        <a:defRPr/>
                      </a:pPr>
                      <a:r>
                        <a:rPr lang="en-US" sz="3500">
                          <a:solidFill>
                            <a:srgbClr val="000000"/>
                          </a:solidFill>
                          <a:latin typeface="Roboto Condensed"/>
                        </a:rPr>
                        <a:t>Nhà văn đã đưa hoạt động giao tiếp trở thành đối tượng nhận thức và mô tả trực tiếp tính cách nhân vật.</a:t>
                      </a:r>
                      <a:endParaRPr lang="en-US" sz="1100"/>
                    </a:p>
                    <a:p>
                      <a:pPr marL="755651" lvl="1" indent="-377825" algn="just">
                        <a:lnSpc>
                          <a:spcPts val="4900"/>
                        </a:lnSpc>
                        <a:buFont typeface="Arial"/>
                        <a:buChar char="•"/>
                      </a:pPr>
                      <a:r>
                        <a:rPr lang="en-US" sz="3500">
                          <a:solidFill>
                            <a:srgbClr val="000000"/>
                          </a:solidFill>
                          <a:latin typeface="Roboto Condensed"/>
                        </a:rPr>
                        <a:t>Thông qua nội dung các cuộc trò chuyện, tác giả đã gián tiếp thể hiện một tình thế lựa chọn của lão Hạc, qua đó nhấn mạnh ý nghĩa nhân văn của tác phẩm.</a:t>
                      </a:r>
                    </a:p>
                    <a:p>
                      <a:pPr algn="just">
                        <a:lnSpc>
                          <a:spcPts val="4900"/>
                        </a:lnSpc>
                      </a:pPr>
                      <a:endParaRPr lang="en-US" sz="3500">
                        <a:solidFill>
                          <a:srgbClr val="000000"/>
                        </a:solidFill>
                        <a:latin typeface="Roboto Condensed"/>
                      </a:endParaRPr>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9"/>
          <p:cNvSpPr txBox="1"/>
          <p:nvPr/>
        </p:nvSpPr>
        <p:spPr>
          <a:xfrm>
            <a:off x="1996814" y="2029683"/>
            <a:ext cx="13827843" cy="615354"/>
          </a:xfrm>
          <a:prstGeom prst="rect">
            <a:avLst/>
          </a:prstGeom>
        </p:spPr>
        <p:txBody>
          <a:bodyPr lIns="0" tIns="0" rIns="0" bIns="0" rtlCol="0" anchor="t">
            <a:spAutoFit/>
          </a:bodyPr>
          <a:lstStyle/>
          <a:p>
            <a:pPr algn="just">
              <a:lnSpc>
                <a:spcPts val="5069"/>
              </a:lnSpc>
            </a:pPr>
            <a:r>
              <a:rPr lang="en-US" sz="3700">
                <a:solidFill>
                  <a:srgbClr val="351304"/>
                </a:solidFill>
                <a:latin typeface="Roboto Condensed"/>
              </a:rPr>
              <a:t>Khái quát đặc điểm thể loại qua văn bản </a:t>
            </a:r>
            <a:r>
              <a:rPr lang="en-US" sz="3700">
                <a:solidFill>
                  <a:srgbClr val="351304"/>
                </a:solidFill>
                <a:latin typeface="Roboto Condensed Bold Italics"/>
              </a:rPr>
              <a:t>Chiều sâu của truyện "Lão Hạc"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529375" y="851564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16275453" y="-5313442"/>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15668905" y="538895"/>
            <a:ext cx="1251197" cy="1251197"/>
          </a:xfrm>
          <a:custGeom>
            <a:avLst/>
            <a:gdLst/>
            <a:ahLst/>
            <a:cxnLst/>
            <a:rect l="l" t="t" r="r" b="b"/>
            <a:pathLst>
              <a:path w="1251197" h="1251197">
                <a:moveTo>
                  <a:pt x="0" y="0"/>
                </a:moveTo>
                <a:lnTo>
                  <a:pt x="1251197" y="0"/>
                </a:lnTo>
                <a:lnTo>
                  <a:pt x="1251197" y="1251197"/>
                </a:lnTo>
                <a:lnTo>
                  <a:pt x="0" y="12511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5" name="Freeform 5"/>
          <p:cNvSpPr/>
          <p:nvPr/>
        </p:nvSpPr>
        <p:spPr>
          <a:xfrm>
            <a:off x="-774639" y="5592724"/>
            <a:ext cx="5216125" cy="6154720"/>
          </a:xfrm>
          <a:custGeom>
            <a:avLst/>
            <a:gdLst/>
            <a:ahLst/>
            <a:cxnLst/>
            <a:rect l="l" t="t" r="r" b="b"/>
            <a:pathLst>
              <a:path w="5216125" h="6154720">
                <a:moveTo>
                  <a:pt x="0" y="0"/>
                </a:moveTo>
                <a:lnTo>
                  <a:pt x="5216125" y="0"/>
                </a:lnTo>
                <a:lnTo>
                  <a:pt x="5216125" y="6154720"/>
                </a:lnTo>
                <a:lnTo>
                  <a:pt x="0" y="6154720"/>
                </a:lnTo>
                <a:lnTo>
                  <a:pt x="0" y="0"/>
                </a:lnTo>
                <a:close/>
              </a:path>
            </a:pathLst>
          </a:custGeom>
          <a:blipFill>
            <a:blip r:embed="rId4"/>
            <a:stretch>
              <a:fillRect/>
            </a:stretch>
          </a:blipFill>
        </p:spPr>
        <p:txBody>
          <a:bodyPr/>
          <a:lstStyle/>
          <a:p>
            <a:endParaRPr lang="en-GB"/>
          </a:p>
        </p:txBody>
      </p:sp>
      <p:sp>
        <p:nvSpPr>
          <p:cNvPr id="6" name="Freeform 6"/>
          <p:cNvSpPr/>
          <p:nvPr/>
        </p:nvSpPr>
        <p:spPr>
          <a:xfrm>
            <a:off x="15668905" y="5188854"/>
            <a:ext cx="4228689" cy="6738947"/>
          </a:xfrm>
          <a:custGeom>
            <a:avLst/>
            <a:gdLst/>
            <a:ahLst/>
            <a:cxnLst/>
            <a:rect l="l" t="t" r="r" b="b"/>
            <a:pathLst>
              <a:path w="4228689" h="6738947">
                <a:moveTo>
                  <a:pt x="0" y="0"/>
                </a:moveTo>
                <a:lnTo>
                  <a:pt x="4228689" y="0"/>
                </a:lnTo>
                <a:lnTo>
                  <a:pt x="4228689" y="6738947"/>
                </a:lnTo>
                <a:lnTo>
                  <a:pt x="0" y="6738947"/>
                </a:lnTo>
                <a:lnTo>
                  <a:pt x="0" y="0"/>
                </a:lnTo>
                <a:close/>
              </a:path>
            </a:pathLst>
          </a:custGeom>
          <a:blipFill>
            <a:blip r:embed="rId5"/>
            <a:stretch>
              <a:fillRect/>
            </a:stretch>
          </a:blipFill>
        </p:spPr>
        <p:txBody>
          <a:bodyPr/>
          <a:lstStyle/>
          <a:p>
            <a:endParaRPr lang="en-GB"/>
          </a:p>
        </p:txBody>
      </p:sp>
      <p:sp>
        <p:nvSpPr>
          <p:cNvPr id="7" name="Freeform 7"/>
          <p:cNvSpPr/>
          <p:nvPr/>
        </p:nvSpPr>
        <p:spPr>
          <a:xfrm>
            <a:off x="-427834" y="-867796"/>
            <a:ext cx="2963187" cy="2657889"/>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8" name="Freeform 8"/>
          <p:cNvSpPr/>
          <p:nvPr/>
        </p:nvSpPr>
        <p:spPr>
          <a:xfrm>
            <a:off x="-427834" y="4628990"/>
            <a:ext cx="2686038" cy="4545603"/>
          </a:xfrm>
          <a:custGeom>
            <a:avLst/>
            <a:gdLst/>
            <a:ahLst/>
            <a:cxnLst/>
            <a:rect l="l" t="t" r="r" b="b"/>
            <a:pathLst>
              <a:path w="2686038" h="4545603">
                <a:moveTo>
                  <a:pt x="0" y="0"/>
                </a:moveTo>
                <a:lnTo>
                  <a:pt x="2686038" y="0"/>
                </a:lnTo>
                <a:lnTo>
                  <a:pt x="2686038" y="4545604"/>
                </a:lnTo>
                <a:lnTo>
                  <a:pt x="0" y="454560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9" name="Freeform 9"/>
          <p:cNvSpPr/>
          <p:nvPr/>
        </p:nvSpPr>
        <p:spPr>
          <a:xfrm>
            <a:off x="1967848" y="2793326"/>
            <a:ext cx="13701057" cy="3111765"/>
          </a:xfrm>
          <a:custGeom>
            <a:avLst/>
            <a:gdLst/>
            <a:ahLst/>
            <a:cxnLst/>
            <a:rect l="l" t="t" r="r" b="b"/>
            <a:pathLst>
              <a:path w="13701057" h="3111765">
                <a:moveTo>
                  <a:pt x="0" y="0"/>
                </a:moveTo>
                <a:lnTo>
                  <a:pt x="13701057" y="0"/>
                </a:lnTo>
                <a:lnTo>
                  <a:pt x="13701057" y="3111766"/>
                </a:lnTo>
                <a:lnTo>
                  <a:pt x="0" y="3111766"/>
                </a:lnTo>
                <a:lnTo>
                  <a:pt x="0" y="0"/>
                </a:lnTo>
                <a:close/>
              </a:path>
            </a:pathLst>
          </a:custGeom>
          <a:blipFill>
            <a:blip r:embed="rId10"/>
            <a:stretch>
              <a:fillRect/>
            </a:stretch>
          </a:blipFill>
        </p:spPr>
        <p:txBody>
          <a:bodyPr/>
          <a:lstStyle/>
          <a:p>
            <a:endParaRPr lang="en-GB"/>
          </a:p>
        </p:txBody>
      </p:sp>
      <p:sp>
        <p:nvSpPr>
          <p:cNvPr id="10" name="TextBox 10"/>
          <p:cNvSpPr txBox="1"/>
          <p:nvPr/>
        </p:nvSpPr>
        <p:spPr>
          <a:xfrm>
            <a:off x="4191253" y="546873"/>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2. ĐỌC VĂN BẢN</a:t>
            </a:r>
          </a:p>
        </p:txBody>
      </p:sp>
      <p:sp>
        <p:nvSpPr>
          <p:cNvPr id="11" name="TextBox 11"/>
          <p:cNvSpPr txBox="1"/>
          <p:nvPr/>
        </p:nvSpPr>
        <p:spPr>
          <a:xfrm>
            <a:off x="1755972" y="1694842"/>
            <a:ext cx="13912933" cy="771503"/>
          </a:xfrm>
          <a:prstGeom prst="rect">
            <a:avLst/>
          </a:prstGeom>
        </p:spPr>
        <p:txBody>
          <a:bodyPr lIns="0" tIns="0" rIns="0" bIns="0" rtlCol="0" anchor="t">
            <a:spAutoFit/>
          </a:bodyPr>
          <a:lstStyle/>
          <a:p>
            <a:pPr algn="ctr">
              <a:lnSpc>
                <a:spcPts val="6299"/>
              </a:lnSpc>
            </a:pPr>
            <a:r>
              <a:rPr lang="en-US" sz="4499">
                <a:solidFill>
                  <a:srgbClr val="000000"/>
                </a:solidFill>
                <a:latin typeface="Roboto Condensed"/>
              </a:rPr>
              <a:t>Đọc nối tiếp văn bản </a:t>
            </a:r>
            <a:r>
              <a:rPr lang="en-US" sz="4499">
                <a:solidFill>
                  <a:srgbClr val="000000"/>
                </a:solidFill>
                <a:latin typeface="Roboto Condensed Bold Italics"/>
              </a:rPr>
              <a:t>Chiều sâu của truyện “Lão Hạc”</a:t>
            </a:r>
          </a:p>
        </p:txBody>
      </p:sp>
      <p:sp>
        <p:nvSpPr>
          <p:cNvPr id="12" name="TextBox 12"/>
          <p:cNvSpPr txBox="1"/>
          <p:nvPr/>
        </p:nvSpPr>
        <p:spPr>
          <a:xfrm>
            <a:off x="2535352" y="2965041"/>
            <a:ext cx="12776263" cy="1384168"/>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HS đọc văn bản; thực hiện các nhiệm vụ trong khi đọc (theo dõi, chú ý, suy luận)</a:t>
            </a:r>
          </a:p>
        </p:txBody>
      </p:sp>
      <p:sp>
        <p:nvSpPr>
          <p:cNvPr id="13" name="Freeform 13"/>
          <p:cNvSpPr/>
          <p:nvPr/>
        </p:nvSpPr>
        <p:spPr>
          <a:xfrm>
            <a:off x="1967848" y="4996909"/>
            <a:ext cx="13701057" cy="3111765"/>
          </a:xfrm>
          <a:custGeom>
            <a:avLst/>
            <a:gdLst/>
            <a:ahLst/>
            <a:cxnLst/>
            <a:rect l="l" t="t" r="r" b="b"/>
            <a:pathLst>
              <a:path w="13701057" h="3111765">
                <a:moveTo>
                  <a:pt x="0" y="0"/>
                </a:moveTo>
                <a:lnTo>
                  <a:pt x="13701057" y="0"/>
                </a:lnTo>
                <a:lnTo>
                  <a:pt x="13701057" y="3111765"/>
                </a:lnTo>
                <a:lnTo>
                  <a:pt x="0" y="3111765"/>
                </a:lnTo>
                <a:lnTo>
                  <a:pt x="0" y="0"/>
                </a:lnTo>
                <a:close/>
              </a:path>
            </a:pathLst>
          </a:custGeom>
          <a:blipFill>
            <a:blip r:embed="rId10"/>
            <a:stretch>
              <a:fillRect/>
            </a:stretch>
          </a:blipFill>
        </p:spPr>
        <p:txBody>
          <a:bodyPr/>
          <a:lstStyle/>
          <a:p>
            <a:endParaRPr lang="en-GB"/>
          </a:p>
        </p:txBody>
      </p:sp>
      <p:sp>
        <p:nvSpPr>
          <p:cNvPr id="14" name="TextBox 14"/>
          <p:cNvSpPr txBox="1"/>
          <p:nvPr/>
        </p:nvSpPr>
        <p:spPr>
          <a:xfrm>
            <a:off x="2430245" y="5516524"/>
            <a:ext cx="12776263" cy="679384"/>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HS giải thích được từ khó trong văn bản</a:t>
            </a:r>
          </a:p>
        </p:txBody>
      </p:sp>
      <p:sp>
        <p:nvSpPr>
          <p:cNvPr id="15" name="Freeform 15"/>
          <p:cNvSpPr/>
          <p:nvPr/>
        </p:nvSpPr>
        <p:spPr>
          <a:xfrm>
            <a:off x="1861910" y="7196033"/>
            <a:ext cx="13701057" cy="3111765"/>
          </a:xfrm>
          <a:custGeom>
            <a:avLst/>
            <a:gdLst/>
            <a:ahLst/>
            <a:cxnLst/>
            <a:rect l="l" t="t" r="r" b="b"/>
            <a:pathLst>
              <a:path w="13701057" h="3111765">
                <a:moveTo>
                  <a:pt x="0" y="0"/>
                </a:moveTo>
                <a:lnTo>
                  <a:pt x="13701057" y="0"/>
                </a:lnTo>
                <a:lnTo>
                  <a:pt x="13701057" y="3111765"/>
                </a:lnTo>
                <a:lnTo>
                  <a:pt x="0" y="3111765"/>
                </a:lnTo>
                <a:lnTo>
                  <a:pt x="0" y="0"/>
                </a:lnTo>
                <a:close/>
              </a:path>
            </a:pathLst>
          </a:custGeom>
          <a:blipFill>
            <a:blip r:embed="rId10"/>
            <a:stretch>
              <a:fillRect/>
            </a:stretch>
          </a:blipFill>
        </p:spPr>
        <p:txBody>
          <a:bodyPr/>
          <a:lstStyle/>
          <a:p>
            <a:endParaRPr lang="en-GB"/>
          </a:p>
        </p:txBody>
      </p:sp>
      <p:sp>
        <p:nvSpPr>
          <p:cNvPr id="16" name="TextBox 16"/>
          <p:cNvSpPr txBox="1"/>
          <p:nvPr/>
        </p:nvSpPr>
        <p:spPr>
          <a:xfrm>
            <a:off x="2258204" y="7519883"/>
            <a:ext cx="12776263" cy="679384"/>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Định hướng giọng đọc: Rõ ràng, truyền cảm.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1028700" y="406194"/>
            <a:ext cx="16230600" cy="9474613"/>
          </a:xfrm>
          <a:custGeom>
            <a:avLst/>
            <a:gdLst/>
            <a:ahLst/>
            <a:cxnLst/>
            <a:rect l="l" t="t" r="r" b="b"/>
            <a:pathLst>
              <a:path w="16230600" h="9474613">
                <a:moveTo>
                  <a:pt x="0" y="0"/>
                </a:moveTo>
                <a:lnTo>
                  <a:pt x="16230600" y="0"/>
                </a:lnTo>
                <a:lnTo>
                  <a:pt x="16230600" y="9474612"/>
                </a:lnTo>
                <a:lnTo>
                  <a:pt x="0" y="94746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630381" flipV="1">
            <a:off x="-2286763" y="-472501"/>
            <a:ext cx="5863057" cy="4114800"/>
          </a:xfrm>
          <a:custGeom>
            <a:avLst/>
            <a:gdLst/>
            <a:ahLst/>
            <a:cxnLst/>
            <a:rect l="l" t="t" r="r" b="b"/>
            <a:pathLst>
              <a:path w="5863057" h="4114800">
                <a:moveTo>
                  <a:pt x="0" y="4114800"/>
                </a:moveTo>
                <a:lnTo>
                  <a:pt x="5863057" y="4114800"/>
                </a:lnTo>
                <a:lnTo>
                  <a:pt x="5863057" y="0"/>
                </a:lnTo>
                <a:lnTo>
                  <a:pt x="0" y="0"/>
                </a:lnTo>
                <a:lnTo>
                  <a:pt x="0" y="411480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rot="456141" flipH="1">
            <a:off x="16675008" y="6968127"/>
            <a:ext cx="5863057" cy="41148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5" name="Freeform 5"/>
          <p:cNvSpPr/>
          <p:nvPr/>
        </p:nvSpPr>
        <p:spPr>
          <a:xfrm>
            <a:off x="17259300" y="884406"/>
            <a:ext cx="2722762" cy="1400985"/>
          </a:xfrm>
          <a:custGeom>
            <a:avLst/>
            <a:gdLst/>
            <a:ahLst/>
            <a:cxnLst/>
            <a:rect l="l" t="t" r="r" b="b"/>
            <a:pathLst>
              <a:path w="2722762" h="1400985">
                <a:moveTo>
                  <a:pt x="0" y="0"/>
                </a:moveTo>
                <a:lnTo>
                  <a:pt x="2722762" y="0"/>
                </a:lnTo>
                <a:lnTo>
                  <a:pt x="2722762" y="1400985"/>
                </a:lnTo>
                <a:lnTo>
                  <a:pt x="0" y="140098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6" name="Freeform 6"/>
          <p:cNvSpPr/>
          <p:nvPr/>
        </p:nvSpPr>
        <p:spPr>
          <a:xfrm flipH="1">
            <a:off x="-1154166" y="7193839"/>
            <a:ext cx="2722762" cy="1400985"/>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 name="TextBox 7"/>
          <p:cNvSpPr txBox="1"/>
          <p:nvPr/>
        </p:nvSpPr>
        <p:spPr>
          <a:xfrm>
            <a:off x="3902302" y="743060"/>
            <a:ext cx="9905495" cy="841839"/>
          </a:xfrm>
          <a:prstGeom prst="rect">
            <a:avLst/>
          </a:prstGeom>
        </p:spPr>
        <p:txBody>
          <a:bodyPr lIns="0" tIns="0" rIns="0" bIns="0" rtlCol="0" anchor="t">
            <a:spAutoFit/>
          </a:bodyPr>
          <a:lstStyle/>
          <a:p>
            <a:pPr algn="ctr">
              <a:lnSpc>
                <a:spcPts val="6465"/>
              </a:lnSpc>
            </a:pPr>
            <a:r>
              <a:rPr lang="en-US" sz="6099">
                <a:solidFill>
                  <a:srgbClr val="9B6543"/>
                </a:solidFill>
                <a:latin typeface="Fraunces Bold"/>
              </a:rPr>
              <a:t>4. LUYỆN TẬP</a:t>
            </a:r>
          </a:p>
        </p:txBody>
      </p:sp>
      <p:graphicFrame>
        <p:nvGraphicFramePr>
          <p:cNvPr id="8" name="Table 8"/>
          <p:cNvGraphicFramePr>
            <a:graphicFrameLocks noGrp="1"/>
          </p:cNvGraphicFramePr>
          <p:nvPr/>
        </p:nvGraphicFramePr>
        <p:xfrm>
          <a:off x="1605194" y="2428266"/>
          <a:ext cx="15241003" cy="7545204"/>
        </p:xfrm>
        <a:graphic>
          <a:graphicData uri="http://schemas.openxmlformats.org/drawingml/2006/table">
            <a:tbl>
              <a:tblPr/>
              <a:tblGrid>
                <a:gridCol w="1886876">
                  <a:extLst>
                    <a:ext uri="{9D8B030D-6E8A-4147-A177-3AD203B41FA5}">
                      <a16:colId xmlns:a16="http://schemas.microsoft.com/office/drawing/2014/main" val="20000"/>
                    </a:ext>
                  </a:extLst>
                </a:gridCol>
                <a:gridCol w="13354127">
                  <a:extLst>
                    <a:ext uri="{9D8B030D-6E8A-4147-A177-3AD203B41FA5}">
                      <a16:colId xmlns:a16="http://schemas.microsoft.com/office/drawing/2014/main" val="20001"/>
                    </a:ext>
                  </a:extLst>
                </a:gridCol>
              </a:tblGrid>
              <a:tr h="1068148">
                <a:tc>
                  <a:txBody>
                    <a:bodyPr/>
                    <a:lstStyle/>
                    <a:p>
                      <a:pPr algn="ctr">
                        <a:lnSpc>
                          <a:spcPts val="4900"/>
                        </a:lnSpc>
                        <a:defRPr/>
                      </a:pPr>
                      <a:r>
                        <a:rPr lang="en-US" sz="3500">
                          <a:solidFill>
                            <a:srgbClr val="000000"/>
                          </a:solidFill>
                          <a:latin typeface="Roboto Condensed Bold"/>
                        </a:rPr>
                        <a:t>Yếu tố</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tc>
                  <a:txBody>
                    <a:bodyPr/>
                    <a:lstStyle/>
                    <a:p>
                      <a:pPr algn="ctr">
                        <a:lnSpc>
                          <a:spcPts val="4900"/>
                        </a:lnSpc>
                        <a:defRPr/>
                      </a:pPr>
                      <a:r>
                        <a:rPr lang="en-US" sz="3500">
                          <a:solidFill>
                            <a:srgbClr val="000000"/>
                          </a:solidFill>
                          <a:latin typeface="Roboto Condensed Bold"/>
                        </a:rPr>
                        <a:t>Thể hiện trong văn bản</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extLst>
                  <a:ext uri="{0D108BD9-81ED-4DB2-BD59-A6C34878D82A}">
                    <a16:rowId xmlns:a16="http://schemas.microsoft.com/office/drawing/2014/main" val="10000"/>
                  </a:ext>
                </a:extLst>
              </a:tr>
              <a:tr h="4787594">
                <a:tc>
                  <a:txBody>
                    <a:bodyPr/>
                    <a:lstStyle/>
                    <a:p>
                      <a:pPr algn="ctr">
                        <a:lnSpc>
                          <a:spcPts val="4900"/>
                        </a:lnSpc>
                        <a:defRPr/>
                      </a:pPr>
                      <a:r>
                        <a:rPr lang="en-US" sz="3500">
                          <a:solidFill>
                            <a:srgbClr val="000000"/>
                          </a:solidFill>
                          <a:latin typeface="Roboto Condensed"/>
                        </a:rPr>
                        <a:t>Cách bàn luận vấn đề</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marL="755651" lvl="1" indent="-377825" algn="just">
                        <a:lnSpc>
                          <a:spcPts val="4900"/>
                        </a:lnSpc>
                        <a:buFont typeface="Arial"/>
                        <a:buChar char="•"/>
                        <a:defRPr/>
                      </a:pPr>
                      <a:r>
                        <a:rPr lang="en-US" sz="3500">
                          <a:solidFill>
                            <a:srgbClr val="000000"/>
                          </a:solidFill>
                          <a:latin typeface="Roboto Condensed"/>
                        </a:rPr>
                        <a:t>Cách dẫn dắt trực tiếp, đi thẳng vào vấn đề.</a:t>
                      </a:r>
                      <a:endParaRPr lang="en-US" sz="1100"/>
                    </a:p>
                    <a:p>
                      <a:pPr marL="755651" lvl="1" indent="-377825" algn="just">
                        <a:lnSpc>
                          <a:spcPts val="4900"/>
                        </a:lnSpc>
                        <a:buFont typeface="Arial"/>
                        <a:buChar char="•"/>
                      </a:pPr>
                      <a:r>
                        <a:rPr lang="en-US" sz="3500">
                          <a:solidFill>
                            <a:srgbClr val="000000"/>
                          </a:solidFill>
                          <a:latin typeface="Roboto Condensed"/>
                        </a:rPr>
                        <a:t>Giọng văn nghị luận linh hoạt biến đổi.</a:t>
                      </a:r>
                    </a:p>
                    <a:p>
                      <a:pPr marL="755651" lvl="1" indent="-377825" algn="just">
                        <a:lnSpc>
                          <a:spcPts val="4900"/>
                        </a:lnSpc>
                        <a:buFont typeface="Arial"/>
                        <a:buChar char="•"/>
                      </a:pPr>
                      <a:r>
                        <a:rPr lang="en-US" sz="3500">
                          <a:solidFill>
                            <a:srgbClr val="000000"/>
                          </a:solidFill>
                          <a:latin typeface="Roboto Condensed"/>
                        </a:rPr>
                        <a:t>Cách nêu bằng chứng trong văn bản: trích dẫn gián tiếp và được phân tích, bình luận sâu sắc.</a:t>
                      </a:r>
                    </a:p>
                    <a:p>
                      <a:pPr marL="755651" lvl="1" indent="-377825" algn="just">
                        <a:lnSpc>
                          <a:spcPts val="4900"/>
                        </a:lnSpc>
                        <a:buFont typeface="Arial"/>
                        <a:buChar char="•"/>
                      </a:pPr>
                      <a:r>
                        <a:rPr lang="en-US" sz="3500">
                          <a:solidFill>
                            <a:srgbClr val="000000"/>
                          </a:solidFill>
                          <a:latin typeface="Roboto Condensed"/>
                        </a:rPr>
                        <a:t>Đưa ra những nhận xét, đánh giá cũng như những yếu tố thể hiện rõ tình cảm trân trọng, mến phục của người viết đối với tài năng nghệ thuật của Nam Cao.</a:t>
                      </a:r>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1"/>
                  </a:ext>
                </a:extLst>
              </a:tr>
              <a:tr h="1689462">
                <a:tc>
                  <a:txBody>
                    <a:bodyPr/>
                    <a:lstStyle/>
                    <a:p>
                      <a:pPr algn="ctr">
                        <a:lnSpc>
                          <a:spcPts val="4900"/>
                        </a:lnSpc>
                        <a:defRPr/>
                      </a:pPr>
                      <a:r>
                        <a:rPr lang="en-US" sz="3500">
                          <a:solidFill>
                            <a:srgbClr val="000000"/>
                          </a:solidFill>
                          <a:latin typeface="Roboto Condensed"/>
                        </a:rPr>
                        <a:t>Mục đích</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just">
                        <a:lnSpc>
                          <a:spcPts val="4900"/>
                        </a:lnSpc>
                        <a:defRPr/>
                      </a:pPr>
                      <a:r>
                        <a:rPr lang="en-US" sz="3500">
                          <a:solidFill>
                            <a:srgbClr val="000000"/>
                          </a:solidFill>
                          <a:latin typeface="Roboto Condensed"/>
                        </a:rPr>
                        <a:t>Người đọc hiểu được chiều sâu tư tưởng và nghệ thuật trong truyện </a:t>
                      </a:r>
                      <a:endParaRPr lang="en-US" sz="1100"/>
                    </a:p>
                    <a:p>
                      <a:pPr algn="just">
                        <a:lnSpc>
                          <a:spcPts val="4900"/>
                        </a:lnSpc>
                      </a:pPr>
                      <a:r>
                        <a:rPr lang="en-US" sz="3500">
                          <a:solidFill>
                            <a:srgbClr val="000000"/>
                          </a:solidFill>
                          <a:latin typeface="Roboto Condensed Bold Italics"/>
                        </a:rPr>
                        <a:t>Lão Hạc.</a:t>
                      </a:r>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9"/>
          <p:cNvSpPr txBox="1"/>
          <p:nvPr/>
        </p:nvSpPr>
        <p:spPr>
          <a:xfrm>
            <a:off x="2311774" y="1670037"/>
            <a:ext cx="13827843" cy="615354"/>
          </a:xfrm>
          <a:prstGeom prst="rect">
            <a:avLst/>
          </a:prstGeom>
        </p:spPr>
        <p:txBody>
          <a:bodyPr lIns="0" tIns="0" rIns="0" bIns="0" rtlCol="0" anchor="t">
            <a:spAutoFit/>
          </a:bodyPr>
          <a:lstStyle/>
          <a:p>
            <a:pPr algn="just">
              <a:lnSpc>
                <a:spcPts val="5069"/>
              </a:lnSpc>
            </a:pPr>
            <a:r>
              <a:rPr lang="en-US" sz="3700">
                <a:solidFill>
                  <a:srgbClr val="351304"/>
                </a:solidFill>
                <a:latin typeface="Roboto Condensed"/>
              </a:rPr>
              <a:t>Khái quát đặc điểm thể loại qua văn bản </a:t>
            </a:r>
            <a:r>
              <a:rPr lang="en-US" sz="3700">
                <a:solidFill>
                  <a:srgbClr val="351304"/>
                </a:solidFill>
                <a:latin typeface="Roboto Condensed Bold Italics"/>
              </a:rPr>
              <a:t>Chiều sâu của truyện "Lão Hạc"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891739" y="402201"/>
            <a:ext cx="16504522" cy="9482598"/>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5388951" y="1947230"/>
            <a:ext cx="3261914" cy="41148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flipH="1">
            <a:off x="-739218" y="4377643"/>
            <a:ext cx="3261914" cy="4114800"/>
          </a:xfrm>
          <a:custGeom>
            <a:avLst/>
            <a:gdLst/>
            <a:ahLst/>
            <a:cxnLst/>
            <a:rect l="l" t="t" r="r" b="b"/>
            <a:pathLst>
              <a:path w="3261914" h="4114800">
                <a:moveTo>
                  <a:pt x="3261914" y="0"/>
                </a:moveTo>
                <a:lnTo>
                  <a:pt x="0" y="0"/>
                </a:lnTo>
                <a:lnTo>
                  <a:pt x="0" y="4114800"/>
                </a:lnTo>
                <a:lnTo>
                  <a:pt x="3261914" y="4114800"/>
                </a:lnTo>
                <a:lnTo>
                  <a:pt x="3261914"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5" name="TextBox 5"/>
          <p:cNvSpPr txBox="1"/>
          <p:nvPr/>
        </p:nvSpPr>
        <p:spPr>
          <a:xfrm>
            <a:off x="3902302" y="1216825"/>
            <a:ext cx="9905495" cy="841839"/>
          </a:xfrm>
          <a:prstGeom prst="rect">
            <a:avLst/>
          </a:prstGeom>
        </p:spPr>
        <p:txBody>
          <a:bodyPr lIns="0" tIns="0" rIns="0" bIns="0" rtlCol="0" anchor="t">
            <a:spAutoFit/>
          </a:bodyPr>
          <a:lstStyle/>
          <a:p>
            <a:pPr algn="ctr">
              <a:lnSpc>
                <a:spcPts val="6465"/>
              </a:lnSpc>
            </a:pPr>
            <a:r>
              <a:rPr lang="en-US" sz="6099">
                <a:solidFill>
                  <a:srgbClr val="9B6543"/>
                </a:solidFill>
                <a:latin typeface="Fraunces Bold"/>
              </a:rPr>
              <a:t>5. VẬN DỤNG</a:t>
            </a:r>
          </a:p>
        </p:txBody>
      </p:sp>
      <p:grpSp>
        <p:nvGrpSpPr>
          <p:cNvPr id="6" name="Group 6"/>
          <p:cNvGrpSpPr/>
          <p:nvPr/>
        </p:nvGrpSpPr>
        <p:grpSpPr>
          <a:xfrm>
            <a:off x="3266908" y="2786807"/>
            <a:ext cx="11754183" cy="5749103"/>
            <a:chOff x="0" y="0"/>
            <a:chExt cx="4974665" cy="2433164"/>
          </a:xfrm>
        </p:grpSpPr>
        <p:sp>
          <p:nvSpPr>
            <p:cNvPr id="7" name="Freeform 7"/>
            <p:cNvSpPr/>
            <p:nvPr/>
          </p:nvSpPr>
          <p:spPr>
            <a:xfrm>
              <a:off x="0" y="0"/>
              <a:ext cx="4974665" cy="2433164"/>
            </a:xfrm>
            <a:custGeom>
              <a:avLst/>
              <a:gdLst/>
              <a:ahLst/>
              <a:cxnLst/>
              <a:rect l="l" t="t" r="r" b="b"/>
              <a:pathLst>
                <a:path w="4974665" h="2433164">
                  <a:moveTo>
                    <a:pt x="9221" y="0"/>
                  </a:moveTo>
                  <a:lnTo>
                    <a:pt x="4965444" y="0"/>
                  </a:lnTo>
                  <a:cubicBezTo>
                    <a:pt x="4967889" y="0"/>
                    <a:pt x="4970235" y="972"/>
                    <a:pt x="4971964" y="2701"/>
                  </a:cubicBezTo>
                  <a:cubicBezTo>
                    <a:pt x="4973693" y="4430"/>
                    <a:pt x="4974665" y="6776"/>
                    <a:pt x="4974665" y="9221"/>
                  </a:cubicBezTo>
                  <a:lnTo>
                    <a:pt x="4974665" y="2423943"/>
                  </a:lnTo>
                  <a:cubicBezTo>
                    <a:pt x="4974665" y="2426389"/>
                    <a:pt x="4973693" y="2428734"/>
                    <a:pt x="4971964" y="2430463"/>
                  </a:cubicBezTo>
                  <a:cubicBezTo>
                    <a:pt x="4970235" y="2432193"/>
                    <a:pt x="4967889" y="2433164"/>
                    <a:pt x="4965444" y="2433164"/>
                  </a:cubicBezTo>
                  <a:lnTo>
                    <a:pt x="9221" y="2433164"/>
                  </a:lnTo>
                  <a:cubicBezTo>
                    <a:pt x="4128" y="2433164"/>
                    <a:pt x="0" y="2429036"/>
                    <a:pt x="0" y="2423943"/>
                  </a:cubicBezTo>
                  <a:lnTo>
                    <a:pt x="0" y="9221"/>
                  </a:lnTo>
                  <a:cubicBezTo>
                    <a:pt x="0" y="6776"/>
                    <a:pt x="972" y="4430"/>
                    <a:pt x="2701" y="2701"/>
                  </a:cubicBezTo>
                  <a:cubicBezTo>
                    <a:pt x="4430" y="972"/>
                    <a:pt x="6776" y="0"/>
                    <a:pt x="9221" y="0"/>
                  </a:cubicBezTo>
                  <a:close/>
                </a:path>
              </a:pathLst>
            </a:custGeom>
            <a:solidFill>
              <a:srgbClr val="F5EDD9"/>
            </a:solidFill>
          </p:spPr>
          <p:txBody>
            <a:bodyPr/>
            <a:lstStyle/>
            <a:p>
              <a:endParaRPr lang="en-GB"/>
            </a:p>
          </p:txBody>
        </p:sp>
        <p:sp>
          <p:nvSpPr>
            <p:cNvPr id="8" name="TextBox 8"/>
            <p:cNvSpPr txBox="1"/>
            <p:nvPr/>
          </p:nvSpPr>
          <p:spPr>
            <a:xfrm>
              <a:off x="0" y="-95250"/>
              <a:ext cx="4974665" cy="2528414"/>
            </a:xfrm>
            <a:prstGeom prst="rect">
              <a:avLst/>
            </a:prstGeom>
          </p:spPr>
          <p:txBody>
            <a:bodyPr lIns="50800" tIns="50800" rIns="50800" bIns="50800" rtlCol="0" anchor="ctr"/>
            <a:lstStyle/>
            <a:p>
              <a:pPr algn="just">
                <a:lnSpc>
                  <a:spcPts val="6299"/>
                </a:lnSpc>
              </a:pPr>
              <a:r>
                <a:rPr lang="en-US" sz="4500">
                  <a:solidFill>
                    <a:srgbClr val="44312B"/>
                  </a:solidFill>
                  <a:latin typeface="Roboto Condensed Bold"/>
                </a:rPr>
                <a:t>GV giao nhiệm vụ học tập: </a:t>
              </a:r>
            </a:p>
            <a:p>
              <a:pPr algn="just">
                <a:lnSpc>
                  <a:spcPts val="6299"/>
                </a:lnSpc>
              </a:pPr>
              <a:r>
                <a:rPr lang="en-US" sz="4500">
                  <a:solidFill>
                    <a:srgbClr val="44312B"/>
                  </a:solidFill>
                  <a:latin typeface="Roboto Condensed"/>
                </a:rPr>
                <a:t>- Đọc mở rộng văn bản cùng thể loại: </a:t>
              </a:r>
              <a:r>
                <a:rPr lang="en-US" sz="4500">
                  <a:solidFill>
                    <a:srgbClr val="44312B"/>
                  </a:solidFill>
                  <a:latin typeface="Roboto Condensed Bold Italics"/>
                </a:rPr>
                <a:t>Nắng mới, áo đỏ và nét cười đen nhánh.</a:t>
              </a:r>
            </a:p>
            <a:p>
              <a:pPr algn="just">
                <a:lnSpc>
                  <a:spcPts val="6299"/>
                </a:lnSpc>
              </a:pPr>
              <a:r>
                <a:rPr lang="en-US" sz="4500">
                  <a:solidFill>
                    <a:srgbClr val="44312B"/>
                  </a:solidFill>
                  <a:latin typeface="Roboto Condensed"/>
                </a:rPr>
                <a:t>- Khám phá văn bản </a:t>
              </a:r>
              <a:r>
                <a:rPr lang="en-US" sz="4500">
                  <a:solidFill>
                    <a:srgbClr val="44312B"/>
                  </a:solidFill>
                  <a:latin typeface="Roboto Condensed Bold Italics"/>
                </a:rPr>
                <a:t>Nắng mới, áo đỏ và nét cười đen nhánh</a:t>
              </a:r>
              <a:r>
                <a:rPr lang="en-US" sz="4500">
                  <a:solidFill>
                    <a:srgbClr val="44312B"/>
                  </a:solidFill>
                  <a:latin typeface="Roboto Condensed"/>
                </a:rPr>
                <a:t> theo phiếu gợi dẫn</a:t>
              </a:r>
            </a:p>
            <a:p>
              <a:pPr algn="just">
                <a:lnSpc>
                  <a:spcPts val="6299"/>
                </a:lnSpc>
              </a:pPr>
              <a:r>
                <a:rPr lang="en-US" sz="4500">
                  <a:solidFill>
                    <a:srgbClr val="44312B"/>
                  </a:solidFill>
                  <a:latin typeface="Roboto Condensed"/>
                </a:rPr>
                <a:t>- Buổi sau báo cáo sản phẩm</a:t>
              </a:r>
            </a:p>
            <a:p>
              <a:pPr algn="just">
                <a:lnSpc>
                  <a:spcPts val="6299"/>
                </a:lnSpc>
              </a:pPr>
              <a:endParaRPr lang="en-US" sz="4500">
                <a:solidFill>
                  <a:srgbClr val="44312B"/>
                </a:solidFill>
                <a:latin typeface="Roboto Condensed"/>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434042" y="846343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2147049" y="-5105346"/>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427834" y="-867796"/>
            <a:ext cx="2963187" cy="2657889"/>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5" name="Freeform 5"/>
          <p:cNvSpPr/>
          <p:nvPr/>
        </p:nvSpPr>
        <p:spPr>
          <a:xfrm>
            <a:off x="13311361" y="8005196"/>
            <a:ext cx="3534196" cy="3170067"/>
          </a:xfrm>
          <a:custGeom>
            <a:avLst/>
            <a:gdLst/>
            <a:ahLst/>
            <a:cxnLst/>
            <a:rect l="l" t="t" r="r" b="b"/>
            <a:pathLst>
              <a:path w="3534196" h="3170067">
                <a:moveTo>
                  <a:pt x="0" y="0"/>
                </a:moveTo>
                <a:lnTo>
                  <a:pt x="3534196" y="0"/>
                </a:lnTo>
                <a:lnTo>
                  <a:pt x="3534196" y="3170067"/>
                </a:lnTo>
                <a:lnTo>
                  <a:pt x="0" y="31700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flipH="1" flipV="1">
            <a:off x="13126254" y="-10252"/>
            <a:ext cx="5216125" cy="6154720"/>
          </a:xfrm>
          <a:custGeom>
            <a:avLst/>
            <a:gdLst/>
            <a:ahLst/>
            <a:cxnLst/>
            <a:rect l="l" t="t" r="r" b="b"/>
            <a:pathLst>
              <a:path w="5216125" h="6154720">
                <a:moveTo>
                  <a:pt x="5216125" y="6154720"/>
                </a:moveTo>
                <a:lnTo>
                  <a:pt x="0" y="6154720"/>
                </a:lnTo>
                <a:lnTo>
                  <a:pt x="0" y="0"/>
                </a:lnTo>
                <a:lnTo>
                  <a:pt x="5216125" y="0"/>
                </a:lnTo>
                <a:lnTo>
                  <a:pt x="5216125" y="6154720"/>
                </a:lnTo>
                <a:close/>
              </a:path>
            </a:pathLst>
          </a:custGeom>
          <a:blipFill>
            <a:blip r:embed="rId4"/>
            <a:stretch>
              <a:fillRect/>
            </a:stretch>
          </a:blipFill>
        </p:spPr>
        <p:txBody>
          <a:bodyPr/>
          <a:lstStyle/>
          <a:p>
            <a:endParaRPr lang="en-GB"/>
          </a:p>
        </p:txBody>
      </p:sp>
      <p:sp>
        <p:nvSpPr>
          <p:cNvPr id="7" name="Freeform 7"/>
          <p:cNvSpPr/>
          <p:nvPr/>
        </p:nvSpPr>
        <p:spPr>
          <a:xfrm>
            <a:off x="-427834" y="7497110"/>
            <a:ext cx="4382529" cy="2908406"/>
          </a:xfrm>
          <a:custGeom>
            <a:avLst/>
            <a:gdLst/>
            <a:ahLst/>
            <a:cxnLst/>
            <a:rect l="l" t="t" r="r" b="b"/>
            <a:pathLst>
              <a:path w="4382529" h="2908406">
                <a:moveTo>
                  <a:pt x="0" y="0"/>
                </a:moveTo>
                <a:lnTo>
                  <a:pt x="4382529" y="0"/>
                </a:lnTo>
                <a:lnTo>
                  <a:pt x="4382529" y="2908406"/>
                </a:lnTo>
                <a:lnTo>
                  <a:pt x="0" y="290840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8" name="Freeform 8"/>
          <p:cNvSpPr/>
          <p:nvPr/>
        </p:nvSpPr>
        <p:spPr>
          <a:xfrm>
            <a:off x="15818522" y="6144468"/>
            <a:ext cx="2469478" cy="4179117"/>
          </a:xfrm>
          <a:custGeom>
            <a:avLst/>
            <a:gdLst/>
            <a:ahLst/>
            <a:cxnLst/>
            <a:rect l="l" t="t" r="r" b="b"/>
            <a:pathLst>
              <a:path w="2469478" h="4179117">
                <a:moveTo>
                  <a:pt x="0" y="0"/>
                </a:moveTo>
                <a:lnTo>
                  <a:pt x="2469478" y="0"/>
                </a:lnTo>
                <a:lnTo>
                  <a:pt x="2469478" y="4179116"/>
                </a:lnTo>
                <a:lnTo>
                  <a:pt x="0" y="41791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9" name="Freeform 9"/>
          <p:cNvSpPr/>
          <p:nvPr/>
        </p:nvSpPr>
        <p:spPr>
          <a:xfrm>
            <a:off x="-949165" y="3059837"/>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10" name="TextBox 10"/>
          <p:cNvSpPr txBox="1"/>
          <p:nvPr/>
        </p:nvSpPr>
        <p:spPr>
          <a:xfrm>
            <a:off x="3656716" y="4898686"/>
            <a:ext cx="10671190" cy="1245782"/>
          </a:xfrm>
          <a:prstGeom prst="rect">
            <a:avLst/>
          </a:prstGeom>
        </p:spPr>
        <p:txBody>
          <a:bodyPr lIns="0" tIns="0" rIns="0" bIns="0" rtlCol="0" anchor="t">
            <a:spAutoFit/>
          </a:bodyPr>
          <a:lstStyle/>
          <a:p>
            <a:pPr algn="ctr">
              <a:lnSpc>
                <a:spcPts val="9540"/>
              </a:lnSpc>
            </a:pPr>
            <a:r>
              <a:rPr lang="en-US" sz="9000">
                <a:solidFill>
                  <a:srgbClr val="9B6543"/>
                </a:solidFill>
                <a:latin typeface="Fraunces Bold"/>
              </a:rPr>
              <a:t>CẢM ƠN CÁC EM!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546435" y="9277350"/>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16275453" y="-5313442"/>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15668905" y="538895"/>
            <a:ext cx="1251197" cy="1251197"/>
          </a:xfrm>
          <a:custGeom>
            <a:avLst/>
            <a:gdLst/>
            <a:ahLst/>
            <a:cxnLst/>
            <a:rect l="l" t="t" r="r" b="b"/>
            <a:pathLst>
              <a:path w="1251197" h="1251197">
                <a:moveTo>
                  <a:pt x="0" y="0"/>
                </a:moveTo>
                <a:lnTo>
                  <a:pt x="1251197" y="0"/>
                </a:lnTo>
                <a:lnTo>
                  <a:pt x="1251197" y="1251197"/>
                </a:lnTo>
                <a:lnTo>
                  <a:pt x="0" y="12511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5" name="Freeform 5"/>
          <p:cNvSpPr/>
          <p:nvPr/>
        </p:nvSpPr>
        <p:spPr>
          <a:xfrm>
            <a:off x="15668905" y="5425728"/>
            <a:ext cx="4228689" cy="6738947"/>
          </a:xfrm>
          <a:custGeom>
            <a:avLst/>
            <a:gdLst/>
            <a:ahLst/>
            <a:cxnLst/>
            <a:rect l="l" t="t" r="r" b="b"/>
            <a:pathLst>
              <a:path w="4228689" h="6738947">
                <a:moveTo>
                  <a:pt x="0" y="0"/>
                </a:moveTo>
                <a:lnTo>
                  <a:pt x="4228689" y="0"/>
                </a:lnTo>
                <a:lnTo>
                  <a:pt x="4228689" y="6738947"/>
                </a:lnTo>
                <a:lnTo>
                  <a:pt x="0" y="6738947"/>
                </a:lnTo>
                <a:lnTo>
                  <a:pt x="0" y="0"/>
                </a:lnTo>
                <a:close/>
              </a:path>
            </a:pathLst>
          </a:custGeom>
          <a:blipFill>
            <a:blip r:embed="rId4"/>
            <a:stretch>
              <a:fillRect/>
            </a:stretch>
          </a:blipFill>
        </p:spPr>
        <p:txBody>
          <a:bodyPr/>
          <a:lstStyle/>
          <a:p>
            <a:endParaRPr lang="en-GB"/>
          </a:p>
        </p:txBody>
      </p:sp>
      <p:sp>
        <p:nvSpPr>
          <p:cNvPr id="6" name="Freeform 6"/>
          <p:cNvSpPr/>
          <p:nvPr/>
        </p:nvSpPr>
        <p:spPr>
          <a:xfrm>
            <a:off x="-427834" y="-867796"/>
            <a:ext cx="2963187" cy="2657889"/>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7" name="Freeform 7"/>
          <p:cNvSpPr/>
          <p:nvPr/>
        </p:nvSpPr>
        <p:spPr>
          <a:xfrm>
            <a:off x="-427834" y="6985498"/>
            <a:ext cx="2686038" cy="4545603"/>
          </a:xfrm>
          <a:custGeom>
            <a:avLst/>
            <a:gdLst/>
            <a:ahLst/>
            <a:cxnLst/>
            <a:rect l="l" t="t" r="r" b="b"/>
            <a:pathLst>
              <a:path w="2686038" h="4545603">
                <a:moveTo>
                  <a:pt x="0" y="0"/>
                </a:moveTo>
                <a:lnTo>
                  <a:pt x="2686038" y="0"/>
                </a:lnTo>
                <a:lnTo>
                  <a:pt x="2686038" y="4545604"/>
                </a:lnTo>
                <a:lnTo>
                  <a:pt x="0" y="454560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8" name="TextBox 8"/>
          <p:cNvSpPr txBox="1"/>
          <p:nvPr/>
        </p:nvSpPr>
        <p:spPr>
          <a:xfrm>
            <a:off x="4443131" y="546873"/>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2. ĐỌC VĂN BẢN</a:t>
            </a:r>
          </a:p>
        </p:txBody>
      </p:sp>
      <p:sp>
        <p:nvSpPr>
          <p:cNvPr id="9" name="TextBox 9"/>
          <p:cNvSpPr txBox="1"/>
          <p:nvPr/>
        </p:nvSpPr>
        <p:spPr>
          <a:xfrm>
            <a:off x="1755972" y="1704367"/>
            <a:ext cx="13912933" cy="771503"/>
          </a:xfrm>
          <a:prstGeom prst="rect">
            <a:avLst/>
          </a:prstGeom>
        </p:spPr>
        <p:txBody>
          <a:bodyPr lIns="0" tIns="0" rIns="0" bIns="0" rtlCol="0" anchor="t">
            <a:spAutoFit/>
          </a:bodyPr>
          <a:lstStyle/>
          <a:p>
            <a:pPr algn="ctr">
              <a:lnSpc>
                <a:spcPts val="6299"/>
              </a:lnSpc>
            </a:pPr>
            <a:r>
              <a:rPr lang="en-US" sz="4499">
                <a:solidFill>
                  <a:srgbClr val="000000"/>
                </a:solidFill>
                <a:latin typeface="Roboto Condensed"/>
              </a:rPr>
              <a:t>Đọc nối tiếp văn bản </a:t>
            </a:r>
            <a:r>
              <a:rPr lang="en-US" sz="4499">
                <a:solidFill>
                  <a:srgbClr val="000000"/>
                </a:solidFill>
                <a:latin typeface="Roboto Condensed Bold Italics"/>
              </a:rPr>
              <a:t>Chiều sâu của truyện “Lão Hạc”</a:t>
            </a:r>
          </a:p>
        </p:txBody>
      </p:sp>
      <p:graphicFrame>
        <p:nvGraphicFramePr>
          <p:cNvPr id="10" name="Table 10"/>
          <p:cNvGraphicFramePr>
            <a:graphicFrameLocks noGrp="1"/>
          </p:cNvGraphicFramePr>
          <p:nvPr/>
        </p:nvGraphicFramePr>
        <p:xfrm>
          <a:off x="1227442" y="2885446"/>
          <a:ext cx="14969993" cy="5356715"/>
        </p:xfrm>
        <a:graphic>
          <a:graphicData uri="http://schemas.openxmlformats.org/drawingml/2006/table">
            <a:tbl>
              <a:tblPr/>
              <a:tblGrid>
                <a:gridCol w="12272793">
                  <a:extLst>
                    <a:ext uri="{9D8B030D-6E8A-4147-A177-3AD203B41FA5}">
                      <a16:colId xmlns:a16="http://schemas.microsoft.com/office/drawing/2014/main" val="20000"/>
                    </a:ext>
                  </a:extLst>
                </a:gridCol>
                <a:gridCol w="1306024">
                  <a:extLst>
                    <a:ext uri="{9D8B030D-6E8A-4147-A177-3AD203B41FA5}">
                      <a16:colId xmlns:a16="http://schemas.microsoft.com/office/drawing/2014/main" val="20001"/>
                    </a:ext>
                  </a:extLst>
                </a:gridCol>
                <a:gridCol w="1391176">
                  <a:extLst>
                    <a:ext uri="{9D8B030D-6E8A-4147-A177-3AD203B41FA5}">
                      <a16:colId xmlns:a16="http://schemas.microsoft.com/office/drawing/2014/main" val="20002"/>
                    </a:ext>
                  </a:extLst>
                </a:gridCol>
              </a:tblGrid>
              <a:tr h="839693">
                <a:tc>
                  <a:txBody>
                    <a:bodyPr/>
                    <a:lstStyle/>
                    <a:p>
                      <a:pPr algn="ctr">
                        <a:lnSpc>
                          <a:spcPts val="4899"/>
                        </a:lnSpc>
                        <a:defRPr/>
                      </a:pPr>
                      <a:r>
                        <a:rPr lang="en-US" sz="3499">
                          <a:solidFill>
                            <a:srgbClr val="000000"/>
                          </a:solidFill>
                          <a:latin typeface="Roboto Condensed Bold"/>
                        </a:rPr>
                        <a:t> Tiêu chí</a:t>
                      </a: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ysDash"/>
                      <a:round/>
                      <a:headEnd type="none" w="med" len="med"/>
                      <a:tailEnd type="none" w="med" len="med"/>
                    </a:lnB>
                    <a:solidFill>
                      <a:srgbClr val="CDB09C"/>
                    </a:solidFill>
                  </a:tcPr>
                </a:tc>
                <a:tc>
                  <a:txBody>
                    <a:bodyPr/>
                    <a:lstStyle/>
                    <a:p>
                      <a:pPr algn="ctr">
                        <a:lnSpc>
                          <a:spcPts val="4899"/>
                        </a:lnSpc>
                        <a:defRPr/>
                      </a:pPr>
                      <a:r>
                        <a:rPr lang="en-US" sz="3499">
                          <a:solidFill>
                            <a:srgbClr val="000000"/>
                          </a:solidFill>
                          <a:latin typeface="Roboto Condensed Bold"/>
                        </a:rPr>
                        <a:t> Có   </a:t>
                      </a: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ysDash"/>
                      <a:round/>
                      <a:headEnd type="none" w="med" len="med"/>
                      <a:tailEnd type="none" w="med" len="med"/>
                    </a:lnB>
                    <a:solidFill>
                      <a:srgbClr val="CDB09C"/>
                    </a:solidFill>
                  </a:tcPr>
                </a:tc>
                <a:tc>
                  <a:txBody>
                    <a:bodyPr/>
                    <a:lstStyle/>
                    <a:p>
                      <a:pPr algn="ctr">
                        <a:lnSpc>
                          <a:spcPts val="4899"/>
                        </a:lnSpc>
                        <a:defRPr/>
                      </a:pPr>
                      <a:r>
                        <a:rPr lang="en-US" sz="3499">
                          <a:solidFill>
                            <a:srgbClr val="000000"/>
                          </a:solidFill>
                          <a:latin typeface="Roboto Condensed Bold"/>
                        </a:rPr>
                        <a:t>Không</a:t>
                      </a: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ysDash"/>
                      <a:round/>
                      <a:headEnd type="none" w="med" len="med"/>
                      <a:tailEnd type="none" w="med" len="med"/>
                    </a:lnB>
                    <a:solidFill>
                      <a:srgbClr val="CDB09C"/>
                    </a:solidFill>
                  </a:tcPr>
                </a:tc>
                <a:extLst>
                  <a:ext uri="{0D108BD9-81ED-4DB2-BD59-A6C34878D82A}">
                    <a16:rowId xmlns:a16="http://schemas.microsoft.com/office/drawing/2014/main" val="10000"/>
                  </a:ext>
                </a:extLst>
              </a:tr>
              <a:tr h="877861">
                <a:tc>
                  <a:txBody>
                    <a:bodyPr/>
                    <a:lstStyle/>
                    <a:p>
                      <a:pPr algn="l">
                        <a:lnSpc>
                          <a:spcPts val="4899"/>
                        </a:lnSpc>
                        <a:defRPr/>
                      </a:pPr>
                      <a:r>
                        <a:rPr lang="en-US" sz="3499">
                          <a:solidFill>
                            <a:srgbClr val="000000"/>
                          </a:solidFill>
                          <a:latin typeface="Roboto Condensed"/>
                        </a:rPr>
                        <a:t>Đọc trôi chảy, không bỏ từ, thêm từ.</a:t>
                      </a: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ysDash"/>
                      <a:round/>
                      <a:headEnd type="none" w="med" len="med"/>
                      <a:tailEnd type="none" w="med" len="med"/>
                    </a:lnT>
                    <a:lnB w="9525" cap="flat" cmpd="sng" algn="ctr">
                      <a:solidFill>
                        <a:srgbClr val="724919"/>
                      </a:solidFill>
                      <a:prstDash val="solid"/>
                      <a:round/>
                      <a:headEnd type="none" w="med" len="med"/>
                      <a:tailEnd type="none" w="med" len="med"/>
                    </a:lnB>
                  </a:tcPr>
                </a:tc>
                <a:tc>
                  <a:txBody>
                    <a:bodyPr/>
                    <a:lstStyle/>
                    <a:p>
                      <a:pPr algn="l">
                        <a:lnSpc>
                          <a:spcPts val="4899"/>
                        </a:lnSpc>
                        <a:defRPr/>
                      </a:pP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ysDash"/>
                      <a:round/>
                      <a:headEnd type="none" w="med" len="med"/>
                      <a:tailEnd type="none" w="med" len="med"/>
                    </a:lnT>
                    <a:lnB w="9525" cap="flat" cmpd="sng" algn="ctr">
                      <a:solidFill>
                        <a:srgbClr val="724919"/>
                      </a:solidFill>
                      <a:prstDash val="solid"/>
                      <a:round/>
                      <a:headEnd type="none" w="med" len="med"/>
                      <a:tailEnd type="none" w="med" len="med"/>
                    </a:lnB>
                  </a:tcPr>
                </a:tc>
                <a:tc>
                  <a:txBody>
                    <a:bodyPr/>
                    <a:lstStyle/>
                    <a:p>
                      <a:pPr algn="l">
                        <a:lnSpc>
                          <a:spcPts val="4899"/>
                        </a:lnSpc>
                        <a:defRPr/>
                      </a:pP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ysDash"/>
                      <a:round/>
                      <a:headEnd type="none" w="med" len="med"/>
                      <a:tailEnd type="none" w="med" len="med"/>
                    </a:lnT>
                    <a:lnB w="9525" cap="flat" cmpd="sng" algn="ctr">
                      <a:solidFill>
                        <a:srgbClr val="724919"/>
                      </a:solidFill>
                      <a:prstDash val="solid"/>
                      <a:round/>
                      <a:headEnd type="none" w="med" len="med"/>
                      <a:tailEnd type="none" w="med" len="med"/>
                    </a:lnB>
                  </a:tcPr>
                </a:tc>
                <a:extLst>
                  <a:ext uri="{0D108BD9-81ED-4DB2-BD59-A6C34878D82A}">
                    <a16:rowId xmlns:a16="http://schemas.microsoft.com/office/drawing/2014/main" val="10001"/>
                  </a:ext>
                </a:extLst>
              </a:tr>
              <a:tr h="1301379">
                <a:tc>
                  <a:txBody>
                    <a:bodyPr/>
                    <a:lstStyle/>
                    <a:p>
                      <a:pPr algn="just">
                        <a:lnSpc>
                          <a:spcPts val="4899"/>
                        </a:lnSpc>
                        <a:defRPr/>
                      </a:pPr>
                      <a:r>
                        <a:rPr lang="en-US" sz="3499">
                          <a:solidFill>
                            <a:srgbClr val="000000"/>
                          </a:solidFill>
                          <a:latin typeface="Roboto Condensed"/>
                        </a:rPr>
                        <a:t>Đọc to, rõ bảo đảm trong không gian lớp học, cả lớp cùng nghe được.</a:t>
                      </a: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olid"/>
                      <a:round/>
                      <a:headEnd type="none" w="med" len="med"/>
                      <a:tailEnd type="none" w="med" len="med"/>
                    </a:lnB>
                  </a:tcPr>
                </a:tc>
                <a:tc>
                  <a:txBody>
                    <a:bodyPr/>
                    <a:lstStyle/>
                    <a:p>
                      <a:pPr algn="l">
                        <a:lnSpc>
                          <a:spcPts val="4899"/>
                        </a:lnSpc>
                        <a:defRPr/>
                      </a:pP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olid"/>
                      <a:round/>
                      <a:headEnd type="none" w="med" len="med"/>
                      <a:tailEnd type="none" w="med" len="med"/>
                    </a:lnB>
                  </a:tcPr>
                </a:tc>
                <a:tc>
                  <a:txBody>
                    <a:bodyPr/>
                    <a:lstStyle/>
                    <a:p>
                      <a:pPr algn="l">
                        <a:lnSpc>
                          <a:spcPts val="4899"/>
                        </a:lnSpc>
                        <a:defRPr/>
                      </a:pP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olid"/>
                      <a:round/>
                      <a:headEnd type="none" w="med" len="med"/>
                      <a:tailEnd type="none" w="med" len="med"/>
                    </a:lnB>
                  </a:tcPr>
                </a:tc>
                <a:extLst>
                  <a:ext uri="{0D108BD9-81ED-4DB2-BD59-A6C34878D82A}">
                    <a16:rowId xmlns:a16="http://schemas.microsoft.com/office/drawing/2014/main" val="10002"/>
                  </a:ext>
                </a:extLst>
              </a:tr>
              <a:tr h="877861">
                <a:tc>
                  <a:txBody>
                    <a:bodyPr/>
                    <a:lstStyle/>
                    <a:p>
                      <a:pPr algn="l">
                        <a:lnSpc>
                          <a:spcPts val="4899"/>
                        </a:lnSpc>
                        <a:defRPr/>
                      </a:pPr>
                      <a:r>
                        <a:rPr lang="en-US" sz="3499">
                          <a:solidFill>
                            <a:srgbClr val="000000"/>
                          </a:solidFill>
                          <a:latin typeface="Roboto Condensed"/>
                        </a:rPr>
                        <a:t>Tốc độ đọc phù hợp.</a:t>
                      </a: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olid"/>
                      <a:round/>
                      <a:headEnd type="none" w="med" len="med"/>
                      <a:tailEnd type="none" w="med" len="med"/>
                    </a:lnB>
                  </a:tcPr>
                </a:tc>
                <a:tc>
                  <a:txBody>
                    <a:bodyPr/>
                    <a:lstStyle/>
                    <a:p>
                      <a:pPr algn="l">
                        <a:lnSpc>
                          <a:spcPts val="4899"/>
                        </a:lnSpc>
                        <a:defRPr/>
                      </a:pP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olid"/>
                      <a:round/>
                      <a:headEnd type="none" w="med" len="med"/>
                      <a:tailEnd type="none" w="med" len="med"/>
                    </a:lnB>
                  </a:tcPr>
                </a:tc>
                <a:tc>
                  <a:txBody>
                    <a:bodyPr/>
                    <a:lstStyle/>
                    <a:p>
                      <a:pPr algn="l">
                        <a:lnSpc>
                          <a:spcPts val="4899"/>
                        </a:lnSpc>
                        <a:defRPr/>
                      </a:pP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olid"/>
                      <a:round/>
                      <a:headEnd type="none" w="med" len="med"/>
                      <a:tailEnd type="none" w="med" len="med"/>
                    </a:lnB>
                  </a:tcPr>
                </a:tc>
                <a:extLst>
                  <a:ext uri="{0D108BD9-81ED-4DB2-BD59-A6C34878D82A}">
                    <a16:rowId xmlns:a16="http://schemas.microsoft.com/office/drawing/2014/main" val="10003"/>
                  </a:ext>
                </a:extLst>
              </a:tr>
              <a:tr h="1459921">
                <a:tc>
                  <a:txBody>
                    <a:bodyPr/>
                    <a:lstStyle/>
                    <a:p>
                      <a:pPr algn="just">
                        <a:lnSpc>
                          <a:spcPts val="4899"/>
                        </a:lnSpc>
                        <a:defRPr/>
                      </a:pPr>
                      <a:r>
                        <a:rPr lang="en-US" sz="3499">
                          <a:solidFill>
                            <a:srgbClr val="000000"/>
                          </a:solidFill>
                          <a:latin typeface="Roboto Condensed"/>
                        </a:rPr>
                        <a:t>Sử dụng giọng điệu khác nhau để thể hiện được rõ quan điểm, thái độ trong mạch lập luận của người viết. </a:t>
                      </a: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olid"/>
                      <a:round/>
                      <a:headEnd type="none" w="med" len="med"/>
                      <a:tailEnd type="none" w="med" len="med"/>
                    </a:lnB>
                  </a:tcPr>
                </a:tc>
                <a:tc>
                  <a:txBody>
                    <a:bodyPr/>
                    <a:lstStyle/>
                    <a:p>
                      <a:pPr algn="l">
                        <a:lnSpc>
                          <a:spcPts val="4899"/>
                        </a:lnSpc>
                        <a:defRPr/>
                      </a:pP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olid"/>
                      <a:round/>
                      <a:headEnd type="none" w="med" len="med"/>
                      <a:tailEnd type="none" w="med" len="med"/>
                    </a:lnB>
                  </a:tcPr>
                </a:tc>
                <a:tc>
                  <a:txBody>
                    <a:bodyPr/>
                    <a:lstStyle/>
                    <a:p>
                      <a:pPr algn="l">
                        <a:lnSpc>
                          <a:spcPts val="4899"/>
                        </a:lnSpc>
                        <a:defRPr/>
                      </a:pPr>
                      <a:endParaRPr lang="en-US" sz="1100"/>
                    </a:p>
                  </a:txBody>
                  <a:tcPr marL="76200" marR="76200" marT="76200" marB="76200" anchor="ctr">
                    <a:lnL w="9525" cap="flat" cmpd="sng" algn="ctr">
                      <a:solidFill>
                        <a:srgbClr val="724919"/>
                      </a:solidFill>
                      <a:prstDash val="solid"/>
                      <a:round/>
                      <a:headEnd type="none" w="med" len="med"/>
                      <a:tailEnd type="none" w="med" len="med"/>
                    </a:lnL>
                    <a:lnR w="9525" cap="flat" cmpd="sng" algn="ctr">
                      <a:solidFill>
                        <a:srgbClr val="724919"/>
                      </a:solidFill>
                      <a:prstDash val="solid"/>
                      <a:round/>
                      <a:headEnd type="none" w="med" len="med"/>
                      <a:tailEnd type="none" w="med" len="med"/>
                    </a:lnR>
                    <a:lnT w="9525" cap="flat" cmpd="sng" algn="ctr">
                      <a:solidFill>
                        <a:srgbClr val="724919"/>
                      </a:solidFill>
                      <a:prstDash val="solid"/>
                      <a:round/>
                      <a:headEnd type="none" w="med" len="med"/>
                      <a:tailEnd type="none" w="med" len="med"/>
                    </a:lnT>
                    <a:lnB w="9525" cap="flat" cmpd="sng" algn="ctr">
                      <a:solidFill>
                        <a:srgbClr val="72491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529375" y="851564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16275453" y="-5313442"/>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15668905" y="538895"/>
            <a:ext cx="1251197" cy="1251197"/>
          </a:xfrm>
          <a:custGeom>
            <a:avLst/>
            <a:gdLst/>
            <a:ahLst/>
            <a:cxnLst/>
            <a:rect l="l" t="t" r="r" b="b"/>
            <a:pathLst>
              <a:path w="1251197" h="1251197">
                <a:moveTo>
                  <a:pt x="0" y="0"/>
                </a:moveTo>
                <a:lnTo>
                  <a:pt x="1251197" y="0"/>
                </a:lnTo>
                <a:lnTo>
                  <a:pt x="1251197" y="1251197"/>
                </a:lnTo>
                <a:lnTo>
                  <a:pt x="0" y="12511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5" name="Freeform 5"/>
          <p:cNvSpPr/>
          <p:nvPr/>
        </p:nvSpPr>
        <p:spPr>
          <a:xfrm>
            <a:off x="15098886" y="3357461"/>
            <a:ext cx="5303458" cy="8451727"/>
          </a:xfrm>
          <a:custGeom>
            <a:avLst/>
            <a:gdLst/>
            <a:ahLst/>
            <a:cxnLst/>
            <a:rect l="l" t="t" r="r" b="b"/>
            <a:pathLst>
              <a:path w="5303458" h="8451727">
                <a:moveTo>
                  <a:pt x="0" y="0"/>
                </a:moveTo>
                <a:lnTo>
                  <a:pt x="5303459" y="0"/>
                </a:lnTo>
                <a:lnTo>
                  <a:pt x="5303459" y="8451727"/>
                </a:lnTo>
                <a:lnTo>
                  <a:pt x="0" y="8451727"/>
                </a:lnTo>
                <a:lnTo>
                  <a:pt x="0" y="0"/>
                </a:lnTo>
                <a:close/>
              </a:path>
            </a:pathLst>
          </a:custGeom>
          <a:blipFill>
            <a:blip r:embed="rId4"/>
            <a:stretch>
              <a:fillRect/>
            </a:stretch>
          </a:blipFill>
        </p:spPr>
        <p:txBody>
          <a:bodyPr/>
          <a:lstStyle/>
          <a:p>
            <a:endParaRPr lang="en-GB"/>
          </a:p>
        </p:txBody>
      </p:sp>
      <p:sp>
        <p:nvSpPr>
          <p:cNvPr id="6" name="Freeform 6"/>
          <p:cNvSpPr/>
          <p:nvPr/>
        </p:nvSpPr>
        <p:spPr>
          <a:xfrm>
            <a:off x="-427834" y="-867796"/>
            <a:ext cx="2963187" cy="2657889"/>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7" name="Freeform 7"/>
          <p:cNvSpPr/>
          <p:nvPr/>
        </p:nvSpPr>
        <p:spPr>
          <a:xfrm>
            <a:off x="-427834" y="6985498"/>
            <a:ext cx="2686038" cy="4545603"/>
          </a:xfrm>
          <a:custGeom>
            <a:avLst/>
            <a:gdLst/>
            <a:ahLst/>
            <a:cxnLst/>
            <a:rect l="l" t="t" r="r" b="b"/>
            <a:pathLst>
              <a:path w="2686038" h="4545603">
                <a:moveTo>
                  <a:pt x="0" y="0"/>
                </a:moveTo>
                <a:lnTo>
                  <a:pt x="2686038" y="0"/>
                </a:lnTo>
                <a:lnTo>
                  <a:pt x="2686038" y="4545604"/>
                </a:lnTo>
                <a:lnTo>
                  <a:pt x="0" y="454560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8" name="Freeform 8"/>
          <p:cNvSpPr/>
          <p:nvPr/>
        </p:nvSpPr>
        <p:spPr>
          <a:xfrm>
            <a:off x="3036147" y="3357461"/>
            <a:ext cx="10814465" cy="2068266"/>
          </a:xfrm>
          <a:custGeom>
            <a:avLst/>
            <a:gdLst/>
            <a:ahLst/>
            <a:cxnLst/>
            <a:rect l="l" t="t" r="r" b="b"/>
            <a:pathLst>
              <a:path w="10814465" h="2068266">
                <a:moveTo>
                  <a:pt x="0" y="0"/>
                </a:moveTo>
                <a:lnTo>
                  <a:pt x="10814465" y="0"/>
                </a:lnTo>
                <a:lnTo>
                  <a:pt x="10814465" y="2068267"/>
                </a:lnTo>
                <a:lnTo>
                  <a:pt x="0" y="206826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9" name="Freeform 9"/>
          <p:cNvSpPr/>
          <p:nvPr/>
        </p:nvSpPr>
        <p:spPr>
          <a:xfrm>
            <a:off x="3036147" y="5951365"/>
            <a:ext cx="10814465" cy="2068266"/>
          </a:xfrm>
          <a:custGeom>
            <a:avLst/>
            <a:gdLst/>
            <a:ahLst/>
            <a:cxnLst/>
            <a:rect l="l" t="t" r="r" b="b"/>
            <a:pathLst>
              <a:path w="10814465" h="2068266">
                <a:moveTo>
                  <a:pt x="0" y="0"/>
                </a:moveTo>
                <a:lnTo>
                  <a:pt x="10814465" y="0"/>
                </a:lnTo>
                <a:lnTo>
                  <a:pt x="10814465" y="2068267"/>
                </a:lnTo>
                <a:lnTo>
                  <a:pt x="0" y="206826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10" name="Freeform 10"/>
          <p:cNvSpPr/>
          <p:nvPr/>
        </p:nvSpPr>
        <p:spPr>
          <a:xfrm>
            <a:off x="14126128" y="5951365"/>
            <a:ext cx="2818365" cy="4545749"/>
          </a:xfrm>
          <a:custGeom>
            <a:avLst/>
            <a:gdLst/>
            <a:ahLst/>
            <a:cxnLst/>
            <a:rect l="l" t="t" r="r" b="b"/>
            <a:pathLst>
              <a:path w="2818365" h="4545749">
                <a:moveTo>
                  <a:pt x="0" y="0"/>
                </a:moveTo>
                <a:lnTo>
                  <a:pt x="2818365" y="0"/>
                </a:lnTo>
                <a:lnTo>
                  <a:pt x="2818365" y="4545749"/>
                </a:lnTo>
                <a:lnTo>
                  <a:pt x="0" y="454574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a:p>
        </p:txBody>
      </p:sp>
      <p:sp>
        <p:nvSpPr>
          <p:cNvPr id="11" name="TextBox 11"/>
          <p:cNvSpPr txBox="1"/>
          <p:nvPr/>
        </p:nvSpPr>
        <p:spPr>
          <a:xfrm>
            <a:off x="4826365" y="604688"/>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2. ĐỌC VĂN BẢN</a:t>
            </a:r>
          </a:p>
        </p:txBody>
      </p:sp>
      <p:sp>
        <p:nvSpPr>
          <p:cNvPr id="12" name="TextBox 12"/>
          <p:cNvSpPr txBox="1"/>
          <p:nvPr/>
        </p:nvSpPr>
        <p:spPr>
          <a:xfrm>
            <a:off x="2535352" y="1637692"/>
            <a:ext cx="4786453" cy="1140103"/>
          </a:xfrm>
          <a:prstGeom prst="rect">
            <a:avLst/>
          </a:prstGeom>
        </p:spPr>
        <p:txBody>
          <a:bodyPr lIns="0" tIns="0" rIns="0" bIns="0" rtlCol="0" anchor="t">
            <a:spAutoFit/>
          </a:bodyPr>
          <a:lstStyle/>
          <a:p>
            <a:pPr algn="ctr">
              <a:lnSpc>
                <a:spcPts val="9082"/>
              </a:lnSpc>
            </a:pPr>
            <a:r>
              <a:rPr lang="en-US" sz="6487">
                <a:solidFill>
                  <a:srgbClr val="724919"/>
                </a:solidFill>
                <a:latin typeface="#9Slide05 VL Fadilla"/>
              </a:rPr>
              <a:t>Hoạt động:</a:t>
            </a:r>
          </a:p>
        </p:txBody>
      </p:sp>
      <p:sp>
        <p:nvSpPr>
          <p:cNvPr id="13" name="TextBox 13"/>
          <p:cNvSpPr txBox="1"/>
          <p:nvPr/>
        </p:nvSpPr>
        <p:spPr>
          <a:xfrm>
            <a:off x="5717374" y="1694842"/>
            <a:ext cx="8635269" cy="854076"/>
          </a:xfrm>
          <a:prstGeom prst="rect">
            <a:avLst/>
          </a:prstGeom>
        </p:spPr>
        <p:txBody>
          <a:bodyPr lIns="0" tIns="0" rIns="0" bIns="0" rtlCol="0" anchor="t">
            <a:spAutoFit/>
          </a:bodyPr>
          <a:lstStyle/>
          <a:p>
            <a:pPr algn="ctr">
              <a:lnSpc>
                <a:spcPts val="6999"/>
              </a:lnSpc>
            </a:pPr>
            <a:r>
              <a:rPr lang="en-US" sz="4999">
                <a:solidFill>
                  <a:srgbClr val="724919"/>
                </a:solidFill>
                <a:latin typeface="#9Slide07 SFU Blackout"/>
              </a:rPr>
              <a:t>ĐÔI TAI TINH NHẠY</a:t>
            </a:r>
          </a:p>
        </p:txBody>
      </p:sp>
      <p:sp>
        <p:nvSpPr>
          <p:cNvPr id="14" name="TextBox 14"/>
          <p:cNvSpPr txBox="1"/>
          <p:nvPr/>
        </p:nvSpPr>
        <p:spPr>
          <a:xfrm>
            <a:off x="5033525" y="3702686"/>
            <a:ext cx="8038788" cy="1234854"/>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a:rPr>
              <a:t>HS giơ tay trả lời các câu hỏi trắc nghiệm. Thời gian suy nghĩ: 10s / câu</a:t>
            </a:r>
          </a:p>
        </p:txBody>
      </p:sp>
      <p:sp>
        <p:nvSpPr>
          <p:cNvPr id="15" name="TextBox 15"/>
          <p:cNvSpPr txBox="1"/>
          <p:nvPr/>
        </p:nvSpPr>
        <p:spPr>
          <a:xfrm>
            <a:off x="5033525" y="6296589"/>
            <a:ext cx="8309501" cy="1234854"/>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a:rPr>
              <a:t>HS trả lời đúng được + điểm tích cực.</a:t>
            </a:r>
          </a:p>
          <a:p>
            <a:pPr algn="just">
              <a:lnSpc>
                <a:spcPts val="4900"/>
              </a:lnSpc>
            </a:pPr>
            <a:r>
              <a:rPr lang="en-US" sz="3500">
                <a:solidFill>
                  <a:srgbClr val="000000"/>
                </a:solidFill>
                <a:latin typeface="Roboto Condensed"/>
              </a:rPr>
              <a:t>HS trả lời sai sẽ thực hiện 1 yêu cầu vui của lớp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529375" y="851564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16275453" y="-5313442"/>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15668905" y="538895"/>
            <a:ext cx="1251197" cy="1251197"/>
          </a:xfrm>
          <a:custGeom>
            <a:avLst/>
            <a:gdLst/>
            <a:ahLst/>
            <a:cxnLst/>
            <a:rect l="l" t="t" r="r" b="b"/>
            <a:pathLst>
              <a:path w="1251197" h="1251197">
                <a:moveTo>
                  <a:pt x="0" y="0"/>
                </a:moveTo>
                <a:lnTo>
                  <a:pt x="1251197" y="0"/>
                </a:lnTo>
                <a:lnTo>
                  <a:pt x="1251197" y="1251197"/>
                </a:lnTo>
                <a:lnTo>
                  <a:pt x="0" y="1251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15098886" y="3357461"/>
            <a:ext cx="5303458" cy="8451727"/>
          </a:xfrm>
          <a:custGeom>
            <a:avLst/>
            <a:gdLst/>
            <a:ahLst/>
            <a:cxnLst/>
            <a:rect l="l" t="t" r="r" b="b"/>
            <a:pathLst>
              <a:path w="5303458" h="8451727">
                <a:moveTo>
                  <a:pt x="0" y="0"/>
                </a:moveTo>
                <a:lnTo>
                  <a:pt x="5303459" y="0"/>
                </a:lnTo>
                <a:lnTo>
                  <a:pt x="5303459" y="8451727"/>
                </a:lnTo>
                <a:lnTo>
                  <a:pt x="0" y="8451727"/>
                </a:lnTo>
                <a:lnTo>
                  <a:pt x="0" y="0"/>
                </a:lnTo>
                <a:close/>
              </a:path>
            </a:pathLst>
          </a:custGeom>
          <a:blipFill>
            <a:blip r:embed="rId5"/>
            <a:stretch>
              <a:fillRect/>
            </a:stretch>
          </a:blipFill>
        </p:spPr>
        <p:txBody>
          <a:bodyPr/>
          <a:lstStyle/>
          <a:p>
            <a:endParaRPr lang="en-GB"/>
          </a:p>
        </p:txBody>
      </p:sp>
      <p:sp>
        <p:nvSpPr>
          <p:cNvPr id="6" name="Freeform 6"/>
          <p:cNvSpPr/>
          <p:nvPr/>
        </p:nvSpPr>
        <p:spPr>
          <a:xfrm>
            <a:off x="-427834" y="-867796"/>
            <a:ext cx="2963187" cy="2657889"/>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 name="Freeform 7"/>
          <p:cNvSpPr/>
          <p:nvPr/>
        </p:nvSpPr>
        <p:spPr>
          <a:xfrm>
            <a:off x="-427834" y="6985498"/>
            <a:ext cx="2686038" cy="4545603"/>
          </a:xfrm>
          <a:custGeom>
            <a:avLst/>
            <a:gdLst/>
            <a:ahLst/>
            <a:cxnLst/>
            <a:rect l="l" t="t" r="r" b="b"/>
            <a:pathLst>
              <a:path w="2686038" h="4545603">
                <a:moveTo>
                  <a:pt x="0" y="0"/>
                </a:moveTo>
                <a:lnTo>
                  <a:pt x="2686038" y="0"/>
                </a:lnTo>
                <a:lnTo>
                  <a:pt x="2686038" y="4545604"/>
                </a:lnTo>
                <a:lnTo>
                  <a:pt x="0" y="454560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8" name="Freeform 8"/>
          <p:cNvSpPr/>
          <p:nvPr/>
        </p:nvSpPr>
        <p:spPr>
          <a:xfrm>
            <a:off x="14126128" y="5951365"/>
            <a:ext cx="2818365" cy="4545749"/>
          </a:xfrm>
          <a:custGeom>
            <a:avLst/>
            <a:gdLst/>
            <a:ahLst/>
            <a:cxnLst/>
            <a:rect l="l" t="t" r="r" b="b"/>
            <a:pathLst>
              <a:path w="2818365" h="4545749">
                <a:moveTo>
                  <a:pt x="0" y="0"/>
                </a:moveTo>
                <a:lnTo>
                  <a:pt x="2818365" y="0"/>
                </a:lnTo>
                <a:lnTo>
                  <a:pt x="2818365" y="4545749"/>
                </a:lnTo>
                <a:lnTo>
                  <a:pt x="0" y="45457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9" name="Freeform 9"/>
          <p:cNvSpPr/>
          <p:nvPr/>
        </p:nvSpPr>
        <p:spPr>
          <a:xfrm>
            <a:off x="3245749" y="3099626"/>
            <a:ext cx="10129405" cy="7445113"/>
          </a:xfrm>
          <a:custGeom>
            <a:avLst/>
            <a:gdLst/>
            <a:ahLst/>
            <a:cxnLst/>
            <a:rect l="l" t="t" r="r" b="b"/>
            <a:pathLst>
              <a:path w="10129405" h="7445113">
                <a:moveTo>
                  <a:pt x="0" y="0"/>
                </a:moveTo>
                <a:lnTo>
                  <a:pt x="10129405" y="0"/>
                </a:lnTo>
                <a:lnTo>
                  <a:pt x="10129405" y="7445113"/>
                </a:lnTo>
                <a:lnTo>
                  <a:pt x="0" y="744511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10" name="Freeform 10"/>
          <p:cNvSpPr/>
          <p:nvPr/>
        </p:nvSpPr>
        <p:spPr>
          <a:xfrm>
            <a:off x="3245749" y="6228807"/>
            <a:ext cx="593376" cy="593376"/>
          </a:xfrm>
          <a:custGeom>
            <a:avLst/>
            <a:gdLst/>
            <a:ahLst/>
            <a:cxnLst/>
            <a:rect l="l" t="t" r="r" b="b"/>
            <a:pathLst>
              <a:path w="593376" h="593376">
                <a:moveTo>
                  <a:pt x="0" y="0"/>
                </a:moveTo>
                <a:lnTo>
                  <a:pt x="593375" y="0"/>
                </a:lnTo>
                <a:lnTo>
                  <a:pt x="593375" y="593376"/>
                </a:lnTo>
                <a:lnTo>
                  <a:pt x="0" y="59337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
        <p:nvSpPr>
          <p:cNvPr id="11" name="TextBox 11"/>
          <p:cNvSpPr txBox="1"/>
          <p:nvPr/>
        </p:nvSpPr>
        <p:spPr>
          <a:xfrm>
            <a:off x="4826365" y="604688"/>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2. ĐỌC VĂN BẢN</a:t>
            </a:r>
          </a:p>
        </p:txBody>
      </p:sp>
      <p:sp>
        <p:nvSpPr>
          <p:cNvPr id="12" name="TextBox 12"/>
          <p:cNvSpPr txBox="1"/>
          <p:nvPr/>
        </p:nvSpPr>
        <p:spPr>
          <a:xfrm>
            <a:off x="6463617" y="1653020"/>
            <a:ext cx="8635269" cy="880001"/>
          </a:xfrm>
          <a:prstGeom prst="rect">
            <a:avLst/>
          </a:prstGeom>
        </p:spPr>
        <p:txBody>
          <a:bodyPr lIns="0" tIns="0" rIns="0" bIns="0" rtlCol="0" anchor="t">
            <a:spAutoFit/>
          </a:bodyPr>
          <a:lstStyle/>
          <a:p>
            <a:pPr algn="ctr">
              <a:lnSpc>
                <a:spcPts val="7139"/>
              </a:lnSpc>
            </a:pPr>
            <a:r>
              <a:rPr lang="en-US" sz="5099">
                <a:solidFill>
                  <a:srgbClr val="724919"/>
                </a:solidFill>
                <a:latin typeface="#9Slide07 SFU Blackout"/>
              </a:rPr>
              <a:t>ĐÔI TAI TINH NHẠY</a:t>
            </a:r>
          </a:p>
        </p:txBody>
      </p:sp>
      <p:sp>
        <p:nvSpPr>
          <p:cNvPr id="13" name="TextBox 13"/>
          <p:cNvSpPr txBox="1"/>
          <p:nvPr/>
        </p:nvSpPr>
        <p:spPr>
          <a:xfrm>
            <a:off x="3901908" y="4725720"/>
            <a:ext cx="8817087" cy="3498520"/>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Bold"/>
              </a:rPr>
              <a:t>Câu 1: Văn bản bàn luận về tác phẩm nào, của ai?</a:t>
            </a:r>
          </a:p>
          <a:p>
            <a:pPr algn="just">
              <a:lnSpc>
                <a:spcPts val="5599"/>
              </a:lnSpc>
            </a:pPr>
            <a:r>
              <a:rPr lang="en-US" sz="3999">
                <a:solidFill>
                  <a:srgbClr val="000000"/>
                </a:solidFill>
                <a:latin typeface="Roboto Condensed"/>
              </a:rPr>
              <a:t>A. </a:t>
            </a:r>
            <a:r>
              <a:rPr lang="en-US" sz="3999">
                <a:solidFill>
                  <a:srgbClr val="000000"/>
                </a:solidFill>
                <a:latin typeface="Roboto Condensed Italics"/>
              </a:rPr>
              <a:t>Lão Hạc</a:t>
            </a:r>
            <a:r>
              <a:rPr lang="en-US" sz="3999">
                <a:solidFill>
                  <a:srgbClr val="000000"/>
                </a:solidFill>
                <a:latin typeface="Roboto Condensed"/>
              </a:rPr>
              <a:t> - Nam Cao</a:t>
            </a:r>
          </a:p>
          <a:p>
            <a:pPr algn="just">
              <a:lnSpc>
                <a:spcPts val="5599"/>
              </a:lnSpc>
            </a:pPr>
            <a:r>
              <a:rPr lang="en-US" sz="3999">
                <a:solidFill>
                  <a:srgbClr val="000000"/>
                </a:solidFill>
                <a:latin typeface="Roboto Condensed"/>
              </a:rPr>
              <a:t>B. </a:t>
            </a:r>
            <a:r>
              <a:rPr lang="en-US" sz="3999">
                <a:solidFill>
                  <a:srgbClr val="000000"/>
                </a:solidFill>
                <a:latin typeface="Roboto Condensed Italics"/>
              </a:rPr>
              <a:t>Lão Hạc </a:t>
            </a:r>
            <a:r>
              <a:rPr lang="en-US" sz="3999">
                <a:solidFill>
                  <a:srgbClr val="000000"/>
                </a:solidFill>
                <a:latin typeface="Roboto Condensed"/>
              </a:rPr>
              <a:t>- Ngô Tất Tố</a:t>
            </a:r>
          </a:p>
          <a:p>
            <a:pPr algn="just">
              <a:lnSpc>
                <a:spcPts val="5599"/>
              </a:lnSpc>
            </a:pPr>
            <a:r>
              <a:rPr lang="en-US" sz="3999">
                <a:solidFill>
                  <a:srgbClr val="000000"/>
                </a:solidFill>
                <a:latin typeface="Roboto Condensed"/>
              </a:rPr>
              <a:t>C. </a:t>
            </a:r>
            <a:r>
              <a:rPr lang="en-US" sz="3999">
                <a:solidFill>
                  <a:srgbClr val="000000"/>
                </a:solidFill>
                <a:latin typeface="Roboto Condensed Italics"/>
              </a:rPr>
              <a:t>Lão Hạc</a:t>
            </a:r>
            <a:r>
              <a:rPr lang="en-US" sz="3999">
                <a:solidFill>
                  <a:srgbClr val="000000"/>
                </a:solidFill>
                <a:latin typeface="Roboto Condensed"/>
              </a:rPr>
              <a:t> - Văn Giá</a:t>
            </a:r>
          </a:p>
        </p:txBody>
      </p:sp>
      <p:sp>
        <p:nvSpPr>
          <p:cNvPr id="14" name="TextBox 14"/>
          <p:cNvSpPr txBox="1"/>
          <p:nvPr/>
        </p:nvSpPr>
        <p:spPr>
          <a:xfrm>
            <a:off x="2535352" y="1637692"/>
            <a:ext cx="4786453" cy="1140103"/>
          </a:xfrm>
          <a:prstGeom prst="rect">
            <a:avLst/>
          </a:prstGeom>
        </p:spPr>
        <p:txBody>
          <a:bodyPr lIns="0" tIns="0" rIns="0" bIns="0" rtlCol="0" anchor="t">
            <a:spAutoFit/>
          </a:bodyPr>
          <a:lstStyle/>
          <a:p>
            <a:pPr algn="ctr">
              <a:lnSpc>
                <a:spcPts val="9082"/>
              </a:lnSpc>
            </a:pPr>
            <a:r>
              <a:rPr lang="en-US" sz="6487">
                <a:solidFill>
                  <a:srgbClr val="724919"/>
                </a:solidFill>
                <a:latin typeface="#9Slide05 VL Fadilla"/>
              </a:rPr>
              <a:t>Hoạt động: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529375" y="851564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16275453" y="-5313442"/>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15668905" y="538895"/>
            <a:ext cx="1251197" cy="1251197"/>
          </a:xfrm>
          <a:custGeom>
            <a:avLst/>
            <a:gdLst/>
            <a:ahLst/>
            <a:cxnLst/>
            <a:rect l="l" t="t" r="r" b="b"/>
            <a:pathLst>
              <a:path w="1251197" h="1251197">
                <a:moveTo>
                  <a:pt x="0" y="0"/>
                </a:moveTo>
                <a:lnTo>
                  <a:pt x="1251197" y="0"/>
                </a:lnTo>
                <a:lnTo>
                  <a:pt x="1251197" y="1251197"/>
                </a:lnTo>
                <a:lnTo>
                  <a:pt x="0" y="1251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15098886" y="3357461"/>
            <a:ext cx="5303458" cy="8451727"/>
          </a:xfrm>
          <a:custGeom>
            <a:avLst/>
            <a:gdLst/>
            <a:ahLst/>
            <a:cxnLst/>
            <a:rect l="l" t="t" r="r" b="b"/>
            <a:pathLst>
              <a:path w="5303458" h="8451727">
                <a:moveTo>
                  <a:pt x="0" y="0"/>
                </a:moveTo>
                <a:lnTo>
                  <a:pt x="5303459" y="0"/>
                </a:lnTo>
                <a:lnTo>
                  <a:pt x="5303459" y="8451727"/>
                </a:lnTo>
                <a:lnTo>
                  <a:pt x="0" y="8451727"/>
                </a:lnTo>
                <a:lnTo>
                  <a:pt x="0" y="0"/>
                </a:lnTo>
                <a:close/>
              </a:path>
            </a:pathLst>
          </a:custGeom>
          <a:blipFill>
            <a:blip r:embed="rId5"/>
            <a:stretch>
              <a:fillRect/>
            </a:stretch>
          </a:blipFill>
        </p:spPr>
        <p:txBody>
          <a:bodyPr/>
          <a:lstStyle/>
          <a:p>
            <a:endParaRPr lang="en-GB"/>
          </a:p>
        </p:txBody>
      </p:sp>
      <p:sp>
        <p:nvSpPr>
          <p:cNvPr id="6" name="Freeform 6"/>
          <p:cNvSpPr/>
          <p:nvPr/>
        </p:nvSpPr>
        <p:spPr>
          <a:xfrm>
            <a:off x="-427834" y="-867796"/>
            <a:ext cx="2963187" cy="2657889"/>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 name="Freeform 7"/>
          <p:cNvSpPr/>
          <p:nvPr/>
        </p:nvSpPr>
        <p:spPr>
          <a:xfrm>
            <a:off x="-427834" y="6985498"/>
            <a:ext cx="2686038" cy="4545603"/>
          </a:xfrm>
          <a:custGeom>
            <a:avLst/>
            <a:gdLst/>
            <a:ahLst/>
            <a:cxnLst/>
            <a:rect l="l" t="t" r="r" b="b"/>
            <a:pathLst>
              <a:path w="2686038" h="4545603">
                <a:moveTo>
                  <a:pt x="0" y="0"/>
                </a:moveTo>
                <a:lnTo>
                  <a:pt x="2686038" y="0"/>
                </a:lnTo>
                <a:lnTo>
                  <a:pt x="2686038" y="4545604"/>
                </a:lnTo>
                <a:lnTo>
                  <a:pt x="0" y="454560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8" name="Freeform 8"/>
          <p:cNvSpPr/>
          <p:nvPr/>
        </p:nvSpPr>
        <p:spPr>
          <a:xfrm>
            <a:off x="14126128" y="5951365"/>
            <a:ext cx="2818365" cy="4545749"/>
          </a:xfrm>
          <a:custGeom>
            <a:avLst/>
            <a:gdLst/>
            <a:ahLst/>
            <a:cxnLst/>
            <a:rect l="l" t="t" r="r" b="b"/>
            <a:pathLst>
              <a:path w="2818365" h="4545749">
                <a:moveTo>
                  <a:pt x="0" y="0"/>
                </a:moveTo>
                <a:lnTo>
                  <a:pt x="2818365" y="0"/>
                </a:lnTo>
                <a:lnTo>
                  <a:pt x="2818365" y="4545749"/>
                </a:lnTo>
                <a:lnTo>
                  <a:pt x="0" y="45457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9" name="Freeform 9"/>
          <p:cNvSpPr/>
          <p:nvPr/>
        </p:nvSpPr>
        <p:spPr>
          <a:xfrm>
            <a:off x="2535352" y="2847346"/>
            <a:ext cx="11183041" cy="8219535"/>
          </a:xfrm>
          <a:custGeom>
            <a:avLst/>
            <a:gdLst/>
            <a:ahLst/>
            <a:cxnLst/>
            <a:rect l="l" t="t" r="r" b="b"/>
            <a:pathLst>
              <a:path w="11183041" h="8219535">
                <a:moveTo>
                  <a:pt x="0" y="0"/>
                </a:moveTo>
                <a:lnTo>
                  <a:pt x="11183041" y="0"/>
                </a:lnTo>
                <a:lnTo>
                  <a:pt x="11183041" y="8219535"/>
                </a:lnTo>
                <a:lnTo>
                  <a:pt x="0" y="821953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10" name="TextBox 10"/>
          <p:cNvSpPr txBox="1"/>
          <p:nvPr/>
        </p:nvSpPr>
        <p:spPr>
          <a:xfrm>
            <a:off x="4826365" y="604688"/>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2. ĐỌC VĂN BẢN</a:t>
            </a:r>
          </a:p>
        </p:txBody>
      </p:sp>
      <p:sp>
        <p:nvSpPr>
          <p:cNvPr id="11" name="TextBox 11"/>
          <p:cNvSpPr txBox="1"/>
          <p:nvPr/>
        </p:nvSpPr>
        <p:spPr>
          <a:xfrm>
            <a:off x="6463617" y="1653020"/>
            <a:ext cx="8635269" cy="880001"/>
          </a:xfrm>
          <a:prstGeom prst="rect">
            <a:avLst/>
          </a:prstGeom>
        </p:spPr>
        <p:txBody>
          <a:bodyPr lIns="0" tIns="0" rIns="0" bIns="0" rtlCol="0" anchor="t">
            <a:spAutoFit/>
          </a:bodyPr>
          <a:lstStyle/>
          <a:p>
            <a:pPr algn="ctr">
              <a:lnSpc>
                <a:spcPts val="7139"/>
              </a:lnSpc>
            </a:pPr>
            <a:r>
              <a:rPr lang="en-US" sz="5099">
                <a:solidFill>
                  <a:srgbClr val="724919"/>
                </a:solidFill>
                <a:latin typeface="#9Slide07 SFU Blackout"/>
              </a:rPr>
              <a:t>ĐÔI TAI TINH NHẠY</a:t>
            </a:r>
          </a:p>
        </p:txBody>
      </p:sp>
      <p:sp>
        <p:nvSpPr>
          <p:cNvPr id="12" name="TextBox 12"/>
          <p:cNvSpPr txBox="1"/>
          <p:nvPr/>
        </p:nvSpPr>
        <p:spPr>
          <a:xfrm>
            <a:off x="3207649" y="4046109"/>
            <a:ext cx="10014672" cy="6317655"/>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Bold"/>
              </a:rPr>
              <a:t>Câu 2:</a:t>
            </a:r>
            <a:r>
              <a:rPr lang="en-US" sz="3999">
                <a:solidFill>
                  <a:srgbClr val="000000"/>
                </a:solidFill>
                <a:latin typeface="Roboto Condensed Bold Italics"/>
              </a:rPr>
              <a:t> </a:t>
            </a:r>
            <a:r>
              <a:rPr lang="en-US" sz="3999">
                <a:solidFill>
                  <a:srgbClr val="724919"/>
                </a:solidFill>
                <a:latin typeface="Roboto Condensed Bold Italics"/>
              </a:rPr>
              <a:t>Biên niên sử</a:t>
            </a:r>
            <a:r>
              <a:rPr lang="en-US" sz="3999">
                <a:solidFill>
                  <a:srgbClr val="000000"/>
                </a:solidFill>
                <a:latin typeface="Roboto Condensed Bold Italics"/>
              </a:rPr>
              <a:t> </a:t>
            </a:r>
            <a:r>
              <a:rPr lang="en-US" sz="3999">
                <a:solidFill>
                  <a:srgbClr val="000000"/>
                </a:solidFill>
                <a:latin typeface="Roboto Condensed Bold"/>
              </a:rPr>
              <a:t>được nhắc đến trong phần 1) có nghĩa là:</a:t>
            </a:r>
          </a:p>
          <a:p>
            <a:pPr algn="just">
              <a:lnSpc>
                <a:spcPts val="5599"/>
              </a:lnSpc>
            </a:pPr>
            <a:r>
              <a:rPr lang="en-US" sz="3999">
                <a:solidFill>
                  <a:srgbClr val="000000"/>
                </a:solidFill>
                <a:latin typeface="Roboto Condensed"/>
              </a:rPr>
              <a:t>A. ghi chép toàn bộ sự kiện, biến cố xảy ra trong một khoảng thời gian ngắn.</a:t>
            </a:r>
          </a:p>
          <a:p>
            <a:pPr algn="just">
              <a:lnSpc>
                <a:spcPts val="5599"/>
              </a:lnSpc>
            </a:pPr>
            <a:r>
              <a:rPr lang="en-US" sz="3999">
                <a:solidFill>
                  <a:srgbClr val="000000"/>
                </a:solidFill>
                <a:latin typeface="Roboto Condensed"/>
              </a:rPr>
              <a:t>B. ghi chép toàn bộ sự kiện, biến cố xảy ra trong một khoảng thời gian dài.</a:t>
            </a:r>
          </a:p>
          <a:p>
            <a:pPr algn="just">
              <a:lnSpc>
                <a:spcPts val="5599"/>
              </a:lnSpc>
            </a:pPr>
            <a:r>
              <a:rPr lang="en-US" sz="3999">
                <a:solidFill>
                  <a:srgbClr val="000000"/>
                </a:solidFill>
                <a:latin typeface="Roboto Condensed"/>
              </a:rPr>
              <a:t>C. ghi chép toàn bộ sự kiện, biến cố xảy ra trong quá khứ.</a:t>
            </a:r>
          </a:p>
          <a:p>
            <a:pPr algn="just">
              <a:lnSpc>
                <a:spcPts val="5599"/>
              </a:lnSpc>
            </a:pPr>
            <a:endParaRPr lang="en-US" sz="3999">
              <a:solidFill>
                <a:srgbClr val="000000"/>
              </a:solidFill>
              <a:latin typeface="Roboto Condensed"/>
            </a:endParaRPr>
          </a:p>
        </p:txBody>
      </p:sp>
      <p:sp>
        <p:nvSpPr>
          <p:cNvPr id="13" name="TextBox 13"/>
          <p:cNvSpPr txBox="1"/>
          <p:nvPr/>
        </p:nvSpPr>
        <p:spPr>
          <a:xfrm>
            <a:off x="2535352" y="1637692"/>
            <a:ext cx="4786453" cy="1140103"/>
          </a:xfrm>
          <a:prstGeom prst="rect">
            <a:avLst/>
          </a:prstGeom>
        </p:spPr>
        <p:txBody>
          <a:bodyPr lIns="0" tIns="0" rIns="0" bIns="0" rtlCol="0" anchor="t">
            <a:spAutoFit/>
          </a:bodyPr>
          <a:lstStyle/>
          <a:p>
            <a:pPr algn="ctr">
              <a:lnSpc>
                <a:spcPts val="9082"/>
              </a:lnSpc>
            </a:pPr>
            <a:r>
              <a:rPr lang="en-US" sz="6487">
                <a:solidFill>
                  <a:srgbClr val="724919"/>
                </a:solidFill>
                <a:latin typeface="#9Slide05 VL Fadilla"/>
              </a:rPr>
              <a:t>Hoạt động:</a:t>
            </a:r>
          </a:p>
        </p:txBody>
      </p:sp>
      <p:sp>
        <p:nvSpPr>
          <p:cNvPr id="14" name="Freeform 10">
            <a:extLst>
              <a:ext uri="{FF2B5EF4-FFF2-40B4-BE49-F238E27FC236}">
                <a16:creationId xmlns:a16="http://schemas.microsoft.com/office/drawing/2014/main" id="{416B4304-75E9-92E9-9DF6-673B8F1A9203}"/>
              </a:ext>
            </a:extLst>
          </p:cNvPr>
          <p:cNvSpPr/>
          <p:nvPr/>
        </p:nvSpPr>
        <p:spPr>
          <a:xfrm>
            <a:off x="2514600" y="6896100"/>
            <a:ext cx="593376" cy="593376"/>
          </a:xfrm>
          <a:custGeom>
            <a:avLst/>
            <a:gdLst/>
            <a:ahLst/>
            <a:cxnLst/>
            <a:rect l="l" t="t" r="r" b="b"/>
            <a:pathLst>
              <a:path w="593376" h="593376">
                <a:moveTo>
                  <a:pt x="0" y="0"/>
                </a:moveTo>
                <a:lnTo>
                  <a:pt x="593375" y="0"/>
                </a:lnTo>
                <a:lnTo>
                  <a:pt x="593375" y="593376"/>
                </a:lnTo>
                <a:lnTo>
                  <a:pt x="0" y="59337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529375" y="851564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16275453" y="-5313442"/>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15668905" y="538895"/>
            <a:ext cx="1251197" cy="1251197"/>
          </a:xfrm>
          <a:custGeom>
            <a:avLst/>
            <a:gdLst/>
            <a:ahLst/>
            <a:cxnLst/>
            <a:rect l="l" t="t" r="r" b="b"/>
            <a:pathLst>
              <a:path w="1251197" h="1251197">
                <a:moveTo>
                  <a:pt x="0" y="0"/>
                </a:moveTo>
                <a:lnTo>
                  <a:pt x="1251197" y="0"/>
                </a:lnTo>
                <a:lnTo>
                  <a:pt x="1251197" y="1251197"/>
                </a:lnTo>
                <a:lnTo>
                  <a:pt x="0" y="1251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15098886" y="3357461"/>
            <a:ext cx="5303458" cy="8451727"/>
          </a:xfrm>
          <a:custGeom>
            <a:avLst/>
            <a:gdLst/>
            <a:ahLst/>
            <a:cxnLst/>
            <a:rect l="l" t="t" r="r" b="b"/>
            <a:pathLst>
              <a:path w="5303458" h="8451727">
                <a:moveTo>
                  <a:pt x="0" y="0"/>
                </a:moveTo>
                <a:lnTo>
                  <a:pt x="5303459" y="0"/>
                </a:lnTo>
                <a:lnTo>
                  <a:pt x="5303459" y="8451727"/>
                </a:lnTo>
                <a:lnTo>
                  <a:pt x="0" y="8451727"/>
                </a:lnTo>
                <a:lnTo>
                  <a:pt x="0" y="0"/>
                </a:lnTo>
                <a:close/>
              </a:path>
            </a:pathLst>
          </a:custGeom>
          <a:blipFill>
            <a:blip r:embed="rId5"/>
            <a:stretch>
              <a:fillRect/>
            </a:stretch>
          </a:blipFill>
        </p:spPr>
        <p:txBody>
          <a:bodyPr/>
          <a:lstStyle/>
          <a:p>
            <a:endParaRPr lang="en-GB"/>
          </a:p>
        </p:txBody>
      </p:sp>
      <p:sp>
        <p:nvSpPr>
          <p:cNvPr id="6" name="Freeform 6"/>
          <p:cNvSpPr/>
          <p:nvPr/>
        </p:nvSpPr>
        <p:spPr>
          <a:xfrm>
            <a:off x="-427834" y="-867796"/>
            <a:ext cx="2963187" cy="2657889"/>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 name="Freeform 7"/>
          <p:cNvSpPr/>
          <p:nvPr/>
        </p:nvSpPr>
        <p:spPr>
          <a:xfrm>
            <a:off x="-427834" y="6985498"/>
            <a:ext cx="2686038" cy="4545603"/>
          </a:xfrm>
          <a:custGeom>
            <a:avLst/>
            <a:gdLst/>
            <a:ahLst/>
            <a:cxnLst/>
            <a:rect l="l" t="t" r="r" b="b"/>
            <a:pathLst>
              <a:path w="2686038" h="4545603">
                <a:moveTo>
                  <a:pt x="0" y="0"/>
                </a:moveTo>
                <a:lnTo>
                  <a:pt x="2686038" y="0"/>
                </a:lnTo>
                <a:lnTo>
                  <a:pt x="2686038" y="4545604"/>
                </a:lnTo>
                <a:lnTo>
                  <a:pt x="0" y="454560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8" name="Freeform 8"/>
          <p:cNvSpPr/>
          <p:nvPr/>
        </p:nvSpPr>
        <p:spPr>
          <a:xfrm>
            <a:off x="14126128" y="5951365"/>
            <a:ext cx="2818365" cy="4545749"/>
          </a:xfrm>
          <a:custGeom>
            <a:avLst/>
            <a:gdLst/>
            <a:ahLst/>
            <a:cxnLst/>
            <a:rect l="l" t="t" r="r" b="b"/>
            <a:pathLst>
              <a:path w="2818365" h="4545749">
                <a:moveTo>
                  <a:pt x="0" y="0"/>
                </a:moveTo>
                <a:lnTo>
                  <a:pt x="2818365" y="0"/>
                </a:lnTo>
                <a:lnTo>
                  <a:pt x="2818365" y="4545749"/>
                </a:lnTo>
                <a:lnTo>
                  <a:pt x="0" y="45457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9" name="Freeform 9"/>
          <p:cNvSpPr/>
          <p:nvPr/>
        </p:nvSpPr>
        <p:spPr>
          <a:xfrm>
            <a:off x="2535352" y="2847346"/>
            <a:ext cx="11183041" cy="8219535"/>
          </a:xfrm>
          <a:custGeom>
            <a:avLst/>
            <a:gdLst/>
            <a:ahLst/>
            <a:cxnLst/>
            <a:rect l="l" t="t" r="r" b="b"/>
            <a:pathLst>
              <a:path w="11183041" h="8219535">
                <a:moveTo>
                  <a:pt x="0" y="0"/>
                </a:moveTo>
                <a:lnTo>
                  <a:pt x="11183041" y="0"/>
                </a:lnTo>
                <a:lnTo>
                  <a:pt x="11183041" y="8219535"/>
                </a:lnTo>
                <a:lnTo>
                  <a:pt x="0" y="821953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10" name="TextBox 10"/>
          <p:cNvSpPr txBox="1"/>
          <p:nvPr/>
        </p:nvSpPr>
        <p:spPr>
          <a:xfrm>
            <a:off x="4826365" y="604688"/>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2. ĐỌC VĂN BẢN</a:t>
            </a:r>
          </a:p>
        </p:txBody>
      </p:sp>
      <p:sp>
        <p:nvSpPr>
          <p:cNvPr id="11" name="TextBox 11"/>
          <p:cNvSpPr txBox="1"/>
          <p:nvPr/>
        </p:nvSpPr>
        <p:spPr>
          <a:xfrm>
            <a:off x="6463617" y="1653020"/>
            <a:ext cx="8635269" cy="880001"/>
          </a:xfrm>
          <a:prstGeom prst="rect">
            <a:avLst/>
          </a:prstGeom>
        </p:spPr>
        <p:txBody>
          <a:bodyPr lIns="0" tIns="0" rIns="0" bIns="0" rtlCol="0" anchor="t">
            <a:spAutoFit/>
          </a:bodyPr>
          <a:lstStyle/>
          <a:p>
            <a:pPr algn="ctr">
              <a:lnSpc>
                <a:spcPts val="7139"/>
              </a:lnSpc>
            </a:pPr>
            <a:r>
              <a:rPr lang="en-US" sz="5099">
                <a:solidFill>
                  <a:srgbClr val="724919"/>
                </a:solidFill>
                <a:latin typeface="#9Slide07 SFU Blackout"/>
              </a:rPr>
              <a:t>ĐÔI TAI TINH NHẠY</a:t>
            </a:r>
          </a:p>
        </p:txBody>
      </p:sp>
      <p:sp>
        <p:nvSpPr>
          <p:cNvPr id="12" name="TextBox 12"/>
          <p:cNvSpPr txBox="1"/>
          <p:nvPr/>
        </p:nvSpPr>
        <p:spPr>
          <a:xfrm>
            <a:off x="3226699" y="3941334"/>
            <a:ext cx="9976572" cy="6186972"/>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Bold"/>
              </a:rPr>
              <a:t>Câu 3: Người viết cho rằng đâu không phải là điều mà tác giả Nam Cao đã dụng công nhiều nhất trong truyện </a:t>
            </a:r>
            <a:r>
              <a:rPr lang="en-US" sz="3500">
                <a:solidFill>
                  <a:srgbClr val="000000"/>
                </a:solidFill>
                <a:latin typeface="Roboto Condensed Bold Italics"/>
              </a:rPr>
              <a:t>Lão Hạc?</a:t>
            </a:r>
          </a:p>
          <a:p>
            <a:pPr algn="just">
              <a:lnSpc>
                <a:spcPts val="4900"/>
              </a:lnSpc>
            </a:pPr>
            <a:r>
              <a:rPr lang="en-US" sz="3500">
                <a:solidFill>
                  <a:srgbClr val="000000"/>
                </a:solidFill>
                <a:latin typeface="Roboto Condensed"/>
              </a:rPr>
              <a:t>A. Ông đã đưa hoạt động giao tiếp trở thành đối tượng nhận thức và mô tả trực tiếp.</a:t>
            </a:r>
          </a:p>
          <a:p>
            <a:pPr algn="just">
              <a:lnSpc>
                <a:spcPts val="4900"/>
              </a:lnSpc>
            </a:pPr>
            <a:r>
              <a:rPr lang="en-US" sz="3500">
                <a:solidFill>
                  <a:srgbClr val="000000"/>
                </a:solidFill>
                <a:latin typeface="Roboto Condensed"/>
              </a:rPr>
              <a:t>B. Tố cáo thực trạng xã hội, bàn về thái độ và cách nhìn người.</a:t>
            </a:r>
          </a:p>
          <a:p>
            <a:pPr algn="just">
              <a:lnSpc>
                <a:spcPts val="4900"/>
              </a:lnSpc>
            </a:pPr>
            <a:r>
              <a:rPr lang="en-US" sz="3500">
                <a:solidFill>
                  <a:srgbClr val="000000"/>
                </a:solidFill>
                <a:latin typeface="Roboto Condensed"/>
              </a:rPr>
              <a:t>C. Thông qua nội dung các cuộc trò chuyện, tác giả đã gián tiếp thể hiện một tình thế lựa chọn của lão Hạc.</a:t>
            </a:r>
          </a:p>
          <a:p>
            <a:pPr algn="just">
              <a:lnSpc>
                <a:spcPts val="4900"/>
              </a:lnSpc>
            </a:pPr>
            <a:endParaRPr lang="en-US" sz="3500">
              <a:solidFill>
                <a:srgbClr val="000000"/>
              </a:solidFill>
              <a:latin typeface="Roboto Condensed"/>
            </a:endParaRPr>
          </a:p>
        </p:txBody>
      </p:sp>
      <p:sp>
        <p:nvSpPr>
          <p:cNvPr id="13" name="TextBox 13"/>
          <p:cNvSpPr txBox="1"/>
          <p:nvPr/>
        </p:nvSpPr>
        <p:spPr>
          <a:xfrm>
            <a:off x="2535352" y="1637692"/>
            <a:ext cx="4786453" cy="1140103"/>
          </a:xfrm>
          <a:prstGeom prst="rect">
            <a:avLst/>
          </a:prstGeom>
        </p:spPr>
        <p:txBody>
          <a:bodyPr lIns="0" tIns="0" rIns="0" bIns="0" rtlCol="0" anchor="t">
            <a:spAutoFit/>
          </a:bodyPr>
          <a:lstStyle/>
          <a:p>
            <a:pPr algn="ctr">
              <a:lnSpc>
                <a:spcPts val="9082"/>
              </a:lnSpc>
            </a:pPr>
            <a:r>
              <a:rPr lang="en-US" sz="6487">
                <a:solidFill>
                  <a:srgbClr val="724919"/>
                </a:solidFill>
                <a:latin typeface="#9Slide05 VL Fadilla"/>
              </a:rPr>
              <a:t>Hoạt động:</a:t>
            </a:r>
          </a:p>
        </p:txBody>
      </p:sp>
      <p:sp>
        <p:nvSpPr>
          <p:cNvPr id="14" name="Freeform 10">
            <a:extLst>
              <a:ext uri="{FF2B5EF4-FFF2-40B4-BE49-F238E27FC236}">
                <a16:creationId xmlns:a16="http://schemas.microsoft.com/office/drawing/2014/main" id="{C7A16956-66DE-8435-26A0-FC4BE05AFA2A}"/>
              </a:ext>
            </a:extLst>
          </p:cNvPr>
          <p:cNvSpPr/>
          <p:nvPr/>
        </p:nvSpPr>
        <p:spPr>
          <a:xfrm>
            <a:off x="2514600" y="7048500"/>
            <a:ext cx="593376" cy="593376"/>
          </a:xfrm>
          <a:custGeom>
            <a:avLst/>
            <a:gdLst/>
            <a:ahLst/>
            <a:cxnLst/>
            <a:rect l="l" t="t" r="r" b="b"/>
            <a:pathLst>
              <a:path w="593376" h="593376">
                <a:moveTo>
                  <a:pt x="0" y="0"/>
                </a:moveTo>
                <a:lnTo>
                  <a:pt x="593375" y="0"/>
                </a:lnTo>
                <a:lnTo>
                  <a:pt x="593375" y="593376"/>
                </a:lnTo>
                <a:lnTo>
                  <a:pt x="0" y="59337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529375" y="851564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16275453" y="-5313442"/>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15668905" y="538895"/>
            <a:ext cx="1251197" cy="1251197"/>
          </a:xfrm>
          <a:custGeom>
            <a:avLst/>
            <a:gdLst/>
            <a:ahLst/>
            <a:cxnLst/>
            <a:rect l="l" t="t" r="r" b="b"/>
            <a:pathLst>
              <a:path w="1251197" h="1251197">
                <a:moveTo>
                  <a:pt x="0" y="0"/>
                </a:moveTo>
                <a:lnTo>
                  <a:pt x="1251197" y="0"/>
                </a:lnTo>
                <a:lnTo>
                  <a:pt x="1251197" y="1251197"/>
                </a:lnTo>
                <a:lnTo>
                  <a:pt x="0" y="1251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15098886" y="3357461"/>
            <a:ext cx="5303458" cy="8451727"/>
          </a:xfrm>
          <a:custGeom>
            <a:avLst/>
            <a:gdLst/>
            <a:ahLst/>
            <a:cxnLst/>
            <a:rect l="l" t="t" r="r" b="b"/>
            <a:pathLst>
              <a:path w="5303458" h="8451727">
                <a:moveTo>
                  <a:pt x="0" y="0"/>
                </a:moveTo>
                <a:lnTo>
                  <a:pt x="5303459" y="0"/>
                </a:lnTo>
                <a:lnTo>
                  <a:pt x="5303459" y="8451727"/>
                </a:lnTo>
                <a:lnTo>
                  <a:pt x="0" y="8451727"/>
                </a:lnTo>
                <a:lnTo>
                  <a:pt x="0" y="0"/>
                </a:lnTo>
                <a:close/>
              </a:path>
            </a:pathLst>
          </a:custGeom>
          <a:blipFill>
            <a:blip r:embed="rId5"/>
            <a:stretch>
              <a:fillRect/>
            </a:stretch>
          </a:blipFill>
        </p:spPr>
        <p:txBody>
          <a:bodyPr/>
          <a:lstStyle/>
          <a:p>
            <a:endParaRPr lang="en-GB"/>
          </a:p>
        </p:txBody>
      </p:sp>
      <p:sp>
        <p:nvSpPr>
          <p:cNvPr id="6" name="Freeform 6"/>
          <p:cNvSpPr/>
          <p:nvPr/>
        </p:nvSpPr>
        <p:spPr>
          <a:xfrm>
            <a:off x="-427834" y="-867796"/>
            <a:ext cx="2963187" cy="2657889"/>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 name="Freeform 7"/>
          <p:cNvSpPr/>
          <p:nvPr/>
        </p:nvSpPr>
        <p:spPr>
          <a:xfrm>
            <a:off x="-427834" y="6985498"/>
            <a:ext cx="2686038" cy="4545603"/>
          </a:xfrm>
          <a:custGeom>
            <a:avLst/>
            <a:gdLst/>
            <a:ahLst/>
            <a:cxnLst/>
            <a:rect l="l" t="t" r="r" b="b"/>
            <a:pathLst>
              <a:path w="2686038" h="4545603">
                <a:moveTo>
                  <a:pt x="0" y="0"/>
                </a:moveTo>
                <a:lnTo>
                  <a:pt x="2686038" y="0"/>
                </a:lnTo>
                <a:lnTo>
                  <a:pt x="2686038" y="4545604"/>
                </a:lnTo>
                <a:lnTo>
                  <a:pt x="0" y="454560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8" name="Freeform 8"/>
          <p:cNvSpPr/>
          <p:nvPr/>
        </p:nvSpPr>
        <p:spPr>
          <a:xfrm>
            <a:off x="14126128" y="5951365"/>
            <a:ext cx="2818365" cy="4545749"/>
          </a:xfrm>
          <a:custGeom>
            <a:avLst/>
            <a:gdLst/>
            <a:ahLst/>
            <a:cxnLst/>
            <a:rect l="l" t="t" r="r" b="b"/>
            <a:pathLst>
              <a:path w="2818365" h="4545749">
                <a:moveTo>
                  <a:pt x="0" y="0"/>
                </a:moveTo>
                <a:lnTo>
                  <a:pt x="2818365" y="0"/>
                </a:lnTo>
                <a:lnTo>
                  <a:pt x="2818365" y="4545749"/>
                </a:lnTo>
                <a:lnTo>
                  <a:pt x="0" y="45457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9" name="TextBox 9"/>
          <p:cNvSpPr txBox="1"/>
          <p:nvPr/>
        </p:nvSpPr>
        <p:spPr>
          <a:xfrm>
            <a:off x="4826365" y="604688"/>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2. ĐỌC VĂN BẢN</a:t>
            </a:r>
          </a:p>
        </p:txBody>
      </p:sp>
      <p:sp>
        <p:nvSpPr>
          <p:cNvPr id="10" name="TextBox 10"/>
          <p:cNvSpPr txBox="1"/>
          <p:nvPr/>
        </p:nvSpPr>
        <p:spPr>
          <a:xfrm>
            <a:off x="6463617" y="1653020"/>
            <a:ext cx="8635269" cy="880001"/>
          </a:xfrm>
          <a:prstGeom prst="rect">
            <a:avLst/>
          </a:prstGeom>
        </p:spPr>
        <p:txBody>
          <a:bodyPr lIns="0" tIns="0" rIns="0" bIns="0" rtlCol="0" anchor="t">
            <a:spAutoFit/>
          </a:bodyPr>
          <a:lstStyle/>
          <a:p>
            <a:pPr algn="ctr">
              <a:lnSpc>
                <a:spcPts val="7139"/>
              </a:lnSpc>
            </a:pPr>
            <a:r>
              <a:rPr lang="en-US" sz="5099">
                <a:solidFill>
                  <a:srgbClr val="724919"/>
                </a:solidFill>
                <a:latin typeface="#9Slide07 SFU Blackout"/>
              </a:rPr>
              <a:t>ĐÔI TAI TINH NHẠY</a:t>
            </a:r>
          </a:p>
        </p:txBody>
      </p:sp>
      <p:sp>
        <p:nvSpPr>
          <p:cNvPr id="11" name="Freeform 11"/>
          <p:cNvSpPr/>
          <p:nvPr/>
        </p:nvSpPr>
        <p:spPr>
          <a:xfrm>
            <a:off x="4488971" y="3357461"/>
            <a:ext cx="8379148" cy="6158674"/>
          </a:xfrm>
          <a:custGeom>
            <a:avLst/>
            <a:gdLst/>
            <a:ahLst/>
            <a:cxnLst/>
            <a:rect l="l" t="t" r="r" b="b"/>
            <a:pathLst>
              <a:path w="8379148" h="6158674">
                <a:moveTo>
                  <a:pt x="0" y="0"/>
                </a:moveTo>
                <a:lnTo>
                  <a:pt x="8379148" y="0"/>
                </a:lnTo>
                <a:lnTo>
                  <a:pt x="8379148" y="6158674"/>
                </a:lnTo>
                <a:lnTo>
                  <a:pt x="0" y="615867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12" name="TextBox 12"/>
          <p:cNvSpPr txBox="1"/>
          <p:nvPr/>
        </p:nvSpPr>
        <p:spPr>
          <a:xfrm>
            <a:off x="4906319" y="4620388"/>
            <a:ext cx="7544452" cy="3091899"/>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Bold"/>
              </a:rPr>
              <a:t>Câu 4: Trong văn bản, tác giả đã phân tích mấy lần lão Hạc tiếp xúc với ông giáo?</a:t>
            </a:r>
          </a:p>
          <a:p>
            <a:pPr algn="just">
              <a:lnSpc>
                <a:spcPts val="4900"/>
              </a:lnSpc>
            </a:pPr>
            <a:r>
              <a:rPr lang="en-US" sz="3500">
                <a:solidFill>
                  <a:srgbClr val="000000"/>
                </a:solidFill>
                <a:latin typeface="Roboto Condensed"/>
              </a:rPr>
              <a:t>A. Một lần.</a:t>
            </a:r>
          </a:p>
          <a:p>
            <a:pPr algn="just">
              <a:lnSpc>
                <a:spcPts val="4900"/>
              </a:lnSpc>
            </a:pPr>
            <a:r>
              <a:rPr lang="en-US" sz="3500">
                <a:solidFill>
                  <a:srgbClr val="000000"/>
                </a:solidFill>
                <a:latin typeface="Roboto Condensed"/>
              </a:rPr>
              <a:t>B. Hai lần.</a:t>
            </a:r>
          </a:p>
          <a:p>
            <a:pPr algn="just">
              <a:lnSpc>
                <a:spcPts val="4900"/>
              </a:lnSpc>
            </a:pPr>
            <a:r>
              <a:rPr lang="en-US" sz="3500">
                <a:solidFill>
                  <a:srgbClr val="000000"/>
                </a:solidFill>
                <a:latin typeface="Roboto Condensed"/>
              </a:rPr>
              <a:t>C. Ba lần.</a:t>
            </a:r>
          </a:p>
        </p:txBody>
      </p:sp>
      <p:sp>
        <p:nvSpPr>
          <p:cNvPr id="13" name="TextBox 13"/>
          <p:cNvSpPr txBox="1"/>
          <p:nvPr/>
        </p:nvSpPr>
        <p:spPr>
          <a:xfrm>
            <a:off x="2535352" y="1621680"/>
            <a:ext cx="4786453" cy="1140103"/>
          </a:xfrm>
          <a:prstGeom prst="rect">
            <a:avLst/>
          </a:prstGeom>
        </p:spPr>
        <p:txBody>
          <a:bodyPr lIns="0" tIns="0" rIns="0" bIns="0" rtlCol="0" anchor="t">
            <a:spAutoFit/>
          </a:bodyPr>
          <a:lstStyle/>
          <a:p>
            <a:pPr algn="ctr">
              <a:lnSpc>
                <a:spcPts val="9082"/>
              </a:lnSpc>
            </a:pPr>
            <a:r>
              <a:rPr lang="en-US" sz="6487">
                <a:solidFill>
                  <a:srgbClr val="724919"/>
                </a:solidFill>
                <a:latin typeface="#9Slide05 VL Fadilla"/>
              </a:rPr>
              <a:t>Hoạt động:</a:t>
            </a:r>
          </a:p>
        </p:txBody>
      </p:sp>
      <p:sp>
        <p:nvSpPr>
          <p:cNvPr id="14" name="Freeform 10">
            <a:extLst>
              <a:ext uri="{FF2B5EF4-FFF2-40B4-BE49-F238E27FC236}">
                <a16:creationId xmlns:a16="http://schemas.microsoft.com/office/drawing/2014/main" id="{998FCD1D-4F29-BE80-2E0E-60ED6AA30563}"/>
              </a:ext>
            </a:extLst>
          </p:cNvPr>
          <p:cNvSpPr/>
          <p:nvPr/>
        </p:nvSpPr>
        <p:spPr>
          <a:xfrm>
            <a:off x="6705600" y="6515100"/>
            <a:ext cx="593376" cy="593376"/>
          </a:xfrm>
          <a:custGeom>
            <a:avLst/>
            <a:gdLst/>
            <a:ahLst/>
            <a:cxnLst/>
            <a:rect l="l" t="t" r="r" b="b"/>
            <a:pathLst>
              <a:path w="593376" h="593376">
                <a:moveTo>
                  <a:pt x="0" y="0"/>
                </a:moveTo>
                <a:lnTo>
                  <a:pt x="593375" y="0"/>
                </a:lnTo>
                <a:lnTo>
                  <a:pt x="593375" y="593376"/>
                </a:lnTo>
                <a:lnTo>
                  <a:pt x="0" y="59337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3275</Words>
  <Application>Microsoft Office PowerPoint</Application>
  <PresentationFormat>Custom</PresentationFormat>
  <Paragraphs>226</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Fraunces Bold</vt:lpstr>
      <vt:lpstr>Arial</vt:lpstr>
      <vt:lpstr>Roboto Condensed Bold Italics</vt:lpstr>
      <vt:lpstr>#9Slide06 SVNWendi</vt:lpstr>
      <vt:lpstr>#9Slide05 VL Fadilla</vt:lpstr>
      <vt:lpstr>Roboto Condensed Italics</vt:lpstr>
      <vt:lpstr>Roboto Condensed Bold</vt:lpstr>
      <vt:lpstr>#9Slide07 SFU Blackout</vt:lpstr>
      <vt:lpstr>Calibri</vt:lpstr>
      <vt:lpstr>Roboto Condensed</vt:lpstr>
      <vt:lpstr>#9Slide07 SVNUT Triumph Press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9CD_Doc2_Chieu sau cua truyen Lao Hac</dc:title>
  <dc:creator>Administrator</dc:creator>
  <cp:lastModifiedBy>Admin</cp:lastModifiedBy>
  <cp:revision>5</cp:revision>
  <dcterms:created xsi:type="dcterms:W3CDTF">2006-08-16T00:00:00Z</dcterms:created>
  <dcterms:modified xsi:type="dcterms:W3CDTF">2024-03-26T14:14:19Z</dcterms:modified>
  <dc:identifier>DAF6LkDV_3E</dc:identifier>
</cp:coreProperties>
</file>