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1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6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2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0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2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4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3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ED4B-E151-4B3B-A9A8-26DD16658CD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9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8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image" Target="../media/image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8" y="631373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43,BÀI 18: BƯỚC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NGOẶT LỊCH SỬ </a:t>
            </a: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KỈ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Ngô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thắng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Bạch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Đằng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938</a:t>
            </a:r>
          </a:p>
          <a:p>
            <a:pPr marL="0" indent="0" algn="ctr">
              <a:buNone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45" y="4705096"/>
            <a:ext cx="2851411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9" y="4648202"/>
            <a:ext cx="2929706" cy="135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097" y="4037744"/>
            <a:ext cx="3122105" cy="196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3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" y="152400"/>
            <a:ext cx="9143999" cy="475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Quyền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4495800" y="1371600"/>
            <a:ext cx="0" cy="54102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559300" y="1288473"/>
            <a:ext cx="44323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/>
              <a:t>Ngô</a:t>
            </a:r>
            <a:r>
              <a:rPr lang="en-US" sz="2400" dirty="0"/>
              <a:t> </a:t>
            </a:r>
            <a:r>
              <a:rPr lang="en-US" sz="2400" dirty="0" err="1"/>
              <a:t>Quyền</a:t>
            </a:r>
            <a:r>
              <a:rPr lang="en-US" sz="2400" dirty="0"/>
              <a:t> (898-944)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Lâm</a:t>
            </a:r>
            <a:r>
              <a:rPr lang="en-US" sz="2400" dirty="0"/>
              <a:t> (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Tây</a:t>
            </a:r>
            <a:r>
              <a:rPr lang="en-US" sz="2400" dirty="0"/>
              <a:t> –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),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. </a:t>
            </a:r>
          </a:p>
          <a:p>
            <a:pPr algn="just" eaLnBrk="1" hangingPunct="1"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563422" y="3274708"/>
            <a:ext cx="43988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tài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, </a:t>
            </a:r>
            <a:r>
              <a:rPr lang="en-US" sz="2400" dirty="0" err="1"/>
              <a:t>dũng</a:t>
            </a:r>
            <a:r>
              <a:rPr lang="en-US" sz="2400" dirty="0"/>
              <a:t> </a:t>
            </a:r>
            <a:r>
              <a:rPr lang="en-US" sz="2400" dirty="0" err="1"/>
              <a:t>lược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phi </a:t>
            </a:r>
            <a:r>
              <a:rPr lang="en-US" sz="2400" dirty="0" err="1"/>
              <a:t>thường</a:t>
            </a:r>
            <a:r>
              <a:rPr lang="en-US" sz="2400" dirty="0"/>
              <a:t>.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587010" y="4795225"/>
            <a:ext cx="43283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con </a:t>
            </a:r>
            <a:r>
              <a:rPr lang="en-US" sz="2400" dirty="0" err="1"/>
              <a:t>rể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Dương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,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, </a:t>
            </a:r>
            <a:r>
              <a:rPr lang="en-US" sz="2400" dirty="0" err="1"/>
              <a:t>trấn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Ái</a:t>
            </a:r>
            <a:r>
              <a:rPr lang="en-US" sz="2400" dirty="0"/>
              <a:t> </a:t>
            </a:r>
            <a:r>
              <a:rPr lang="en-US" sz="2400" dirty="0" err="1"/>
              <a:t>châu</a:t>
            </a:r>
            <a:r>
              <a:rPr lang="en-US" sz="2400" dirty="0"/>
              <a:t> (Thanh </a:t>
            </a:r>
            <a:r>
              <a:rPr lang="en-US" sz="2400" dirty="0" err="1"/>
              <a:t>Hóa</a:t>
            </a:r>
            <a:r>
              <a:rPr lang="en-US" sz="2400" dirty="0"/>
              <a:t>).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09" y="59886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/>
              <a:t>Tượng</a:t>
            </a:r>
            <a:r>
              <a:rPr lang="en-US" dirty="0"/>
              <a:t> </a:t>
            </a:r>
            <a:r>
              <a:rPr lang="en-US" dirty="0" err="1"/>
              <a:t>đài</a:t>
            </a:r>
            <a:r>
              <a:rPr lang="vi-VN" dirty="0"/>
              <a:t> Ngô Quyền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1" y="1288473"/>
            <a:ext cx="3501992" cy="463638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36274" y="843772"/>
            <a:ext cx="4876800" cy="229542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”- SGK, tr.83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76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12296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752600"/>
            <a:ext cx="655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937,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Dương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Nghệ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nha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tướng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Kiều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Tiễn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giết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hại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đoạt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sứ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phản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trắc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Kiều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Tiễn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làn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sóng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bất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căm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giận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tầng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cảnh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Ngô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Ái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giệt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phản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tặc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Kiều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Tiễn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…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200" y="-22514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76200" y="1596510"/>
            <a:ext cx="35433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tabLst>
                <a:tab pos="457200" algn="l"/>
                <a:tab pos="571500" algn="l"/>
                <a:tab pos="685800" algn="l"/>
              </a:tabLst>
            </a:pP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937,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Kiều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Tiễn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giết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4342" name="Picture 6" descr="slide0041_image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73" y="2166416"/>
            <a:ext cx="4321028" cy="400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6947" y="1022927"/>
            <a:ext cx="3925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" y="3049068"/>
            <a:ext cx="36518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tabLst>
                <a:tab pos="457200" algn="l"/>
                <a:tab pos="571500" algn="l"/>
                <a:tab pos="685800" algn="l"/>
              </a:tabLst>
            </a:pP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liền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kéo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Bắc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Kiều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Tiễn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32" y="1546147"/>
            <a:ext cx="54070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6568642" y="4225438"/>
            <a:ext cx="179312" cy="238124"/>
          </a:xfrm>
          <a:prstGeom prst="ellipse">
            <a:avLst/>
          </a:prstGeom>
          <a:solidFill>
            <a:srgbClr val="990033"/>
          </a:solidFill>
          <a:ln w="9525">
            <a:solidFill>
              <a:srgbClr val="990033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 flipV="1">
            <a:off x="6109226" y="6172972"/>
            <a:ext cx="87709" cy="210030"/>
          </a:xfrm>
          <a:prstGeom prst="ellipse">
            <a:avLst/>
          </a:prstGeom>
          <a:solidFill>
            <a:srgbClr val="990033"/>
          </a:solidFill>
          <a:ln w="9525">
            <a:solidFill>
              <a:srgbClr val="990033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 rot="5400000" flipH="1" flipV="1">
            <a:off x="5730442" y="5334772"/>
            <a:ext cx="1447800" cy="228600"/>
          </a:xfrm>
          <a:custGeom>
            <a:avLst/>
            <a:gdLst>
              <a:gd name="T0" fmla="*/ 0 w 564"/>
              <a:gd name="T1" fmla="*/ 0 h 570"/>
              <a:gd name="T2" fmla="*/ 276763359 w 564"/>
              <a:gd name="T3" fmla="*/ 14475995 h 570"/>
              <a:gd name="T4" fmla="*/ 948901892 w 564"/>
              <a:gd name="T5" fmla="*/ 38602515 h 570"/>
              <a:gd name="T6" fmla="*/ 1383814470 w 564"/>
              <a:gd name="T7" fmla="*/ 50182905 h 570"/>
              <a:gd name="T8" fmla="*/ 2147483647 w 564"/>
              <a:gd name="T9" fmla="*/ 78169962 h 570"/>
              <a:gd name="T10" fmla="*/ 2147483647 w 564"/>
              <a:gd name="T11" fmla="*/ 80099827 h 570"/>
              <a:gd name="T12" fmla="*/ 2147483647 w 564"/>
              <a:gd name="T13" fmla="*/ 88785420 h 570"/>
              <a:gd name="T14" fmla="*/ 2147483647 w 564"/>
              <a:gd name="T15" fmla="*/ 91680617 h 5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4"/>
              <a:gd name="T25" fmla="*/ 0 h 570"/>
              <a:gd name="T26" fmla="*/ 564 w 564"/>
              <a:gd name="T27" fmla="*/ 570 h 5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4" h="570">
                <a:moveTo>
                  <a:pt x="0" y="0"/>
                </a:moveTo>
                <a:cubicBezTo>
                  <a:pt x="20" y="30"/>
                  <a:pt x="20" y="60"/>
                  <a:pt x="42" y="90"/>
                </a:cubicBezTo>
                <a:cubicBezTo>
                  <a:pt x="61" y="146"/>
                  <a:pt x="107" y="196"/>
                  <a:pt x="144" y="240"/>
                </a:cubicBezTo>
                <a:cubicBezTo>
                  <a:pt x="165" y="265"/>
                  <a:pt x="182" y="293"/>
                  <a:pt x="210" y="312"/>
                </a:cubicBezTo>
                <a:cubicBezTo>
                  <a:pt x="250" y="372"/>
                  <a:pt x="350" y="442"/>
                  <a:pt x="408" y="486"/>
                </a:cubicBezTo>
                <a:cubicBezTo>
                  <a:pt x="417" y="492"/>
                  <a:pt x="429" y="493"/>
                  <a:pt x="438" y="498"/>
                </a:cubicBezTo>
                <a:cubicBezTo>
                  <a:pt x="467" y="514"/>
                  <a:pt x="493" y="536"/>
                  <a:pt x="522" y="552"/>
                </a:cubicBezTo>
                <a:cubicBezTo>
                  <a:pt x="535" y="560"/>
                  <a:pt x="564" y="570"/>
                  <a:pt x="564" y="57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263" y="4260558"/>
            <a:ext cx="354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Kiều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Tiễn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vội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Hán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Vua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Hán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cớ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sang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906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0" grpId="0"/>
      <p:bldP spid="13" grpId="0" animBg="1"/>
      <p:bldP spid="14" grpId="0" animBg="1"/>
      <p:bldP spid="15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2100" y="1905000"/>
            <a:ext cx="601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938,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tin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xin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gián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Kiều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Tiễn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mặc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khuyên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can,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vua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Hán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Lưu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Cung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trai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Vạn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Vương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Hoằng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Tháo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Vương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vượt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xâm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354046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28600" y="3177"/>
            <a:ext cx="8589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93020" y="44555"/>
            <a:ext cx="6481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*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mưu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Hán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0489" name="Picture 9" descr="bandotranbachdang9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90330"/>
            <a:ext cx="7086600" cy="574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736361" y="4486700"/>
            <a:ext cx="23408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thuỷ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Hoằng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Tháo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huy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928446" y="1704975"/>
            <a:ext cx="20725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vua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Hán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Hải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Môn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5278148" y="4187396"/>
            <a:ext cx="1504950" cy="458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H="1">
            <a:off x="7296656" y="2776816"/>
            <a:ext cx="455901" cy="8361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2300288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tabLst>
                <a:tab pos="457200" algn="l"/>
                <a:tab pos="571500" algn="l"/>
                <a:tab pos="685800" algn="l"/>
              </a:tabLst>
            </a:pPr>
            <a:r>
              <a:rPr lang="en-US" sz="2400" b="1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9189" y="6322181"/>
            <a:ext cx="569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18234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20492" grpId="0"/>
      <p:bldP spid="20493" grpId="0" animBg="1"/>
      <p:bldP spid="204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" y="248141"/>
            <a:ext cx="621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6" name="Horizontal Scroll 15"/>
          <p:cNvSpPr/>
          <p:nvPr/>
        </p:nvSpPr>
        <p:spPr>
          <a:xfrm>
            <a:off x="713509" y="914400"/>
            <a:ext cx="7696200" cy="52578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tướng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Hoằng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Tháo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đứa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dại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đem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lính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mệt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mỏi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Kiều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Tiễn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vía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mệt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mỏi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Song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thuyền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thua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57" y="365661"/>
            <a:ext cx="480060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 rot="19826641">
            <a:off x="5786646" y="3403420"/>
            <a:ext cx="10958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 dirty="0">
                <a:solidFill>
                  <a:srgbClr val="FF3300"/>
                </a:solidFill>
              </a:rPr>
              <a:t>CỬA SÔNG BẠCH ĐẰNG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 rot="-4081848">
            <a:off x="5252357" y="1610016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 SÔNG BẠCH ĐẰNG</a:t>
            </a:r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4724400" y="5257802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48200" y="628314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Bạch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Đằng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938</a:t>
            </a:r>
          </a:p>
        </p:txBody>
      </p:sp>
      <p:pic>
        <p:nvPicPr>
          <p:cNvPr id="9" name="Picture 3" descr="Anh chat go de dong coc song Bach D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5" y="152400"/>
            <a:ext cx="3628571" cy="2743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ân dung những người chỉ huy đóng cọc trên sông Bạch Đằ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5923"/>
            <a:ext cx="39624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14402" y="2895602"/>
            <a:ext cx="1679575" cy="36988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Đốn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gỗ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cọc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8428" y="6102062"/>
            <a:ext cx="33528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Mô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phỏng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trận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cọc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Bạch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Đằng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19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685800" y="457200"/>
            <a:ext cx="7162800" cy="22860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Bạch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Đằng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đón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hùng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cọc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ngầm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Bạch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Đằng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1600200" y="3048000"/>
            <a:ext cx="7315200" cy="2438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đáo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ngầm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nghìn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nhọn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thủy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triều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thuyền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nhẹ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dễ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luồn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lách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ờ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thuyền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ngầm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Thuyền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cồng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kềnh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thoát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triều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371600" y="1143000"/>
            <a:ext cx="7543800" cy="1905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đáo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over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1828802"/>
            <a:ext cx="21463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Cover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7" y="2667000"/>
            <a:ext cx="20732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2"/>
            <a:ext cx="245745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3379790"/>
            <a:ext cx="3763962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2" y="685802"/>
            <a:ext cx="34321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60675"/>
            <a:ext cx="26638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7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b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“NGÔI SAO MAY MẮN”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HS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nhường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8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2100" y="1905000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938,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hoạch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trận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Hán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đạo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Ngô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dốc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trận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ngầm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sông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Đằng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tin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6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sóng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Bạch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Đằng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938.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938, SGK, tr.84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6927"/>
            <a:ext cx="8229600" cy="768927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sóng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Bạch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Đằng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527" y="5867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Phim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Đằng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https://www.youtube.com/watch?v=qHpgoDfo9VA)</a:t>
            </a:r>
          </a:p>
        </p:txBody>
      </p:sp>
      <p:pic>
        <p:nvPicPr>
          <p:cNvPr id="3" name="Dien-bien-tran-Bach-D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" y="715703"/>
            <a:ext cx="8570495" cy="48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112460"/>
            <a:ext cx="451485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686550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6457950" y="42672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6706805" y="394552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6361113" y="41910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6838950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6492875" y="43434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6381750" y="43434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6929438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57400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6353">
            <a:off x="6139199" y="2481417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11955">
            <a:off x="5099146" y="2684937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1" name="Group 17"/>
          <p:cNvGrpSpPr>
            <a:grpSpLocks/>
          </p:cNvGrpSpPr>
          <p:nvPr/>
        </p:nvGrpSpPr>
        <p:grpSpPr bwMode="auto">
          <a:xfrm rot="378742">
            <a:off x="5254869" y="3690691"/>
            <a:ext cx="838200" cy="455613"/>
            <a:chOff x="4180" y="3530"/>
            <a:chExt cx="690" cy="454"/>
          </a:xfrm>
        </p:grpSpPr>
        <p:pic>
          <p:nvPicPr>
            <p:cNvPr id="16413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4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402" name="Group 20"/>
          <p:cNvGrpSpPr>
            <a:grpSpLocks/>
          </p:cNvGrpSpPr>
          <p:nvPr/>
        </p:nvGrpSpPr>
        <p:grpSpPr bwMode="auto">
          <a:xfrm rot="-6206367">
            <a:off x="6743295" y="3034249"/>
            <a:ext cx="612775" cy="531813"/>
            <a:chOff x="4180" y="3530"/>
            <a:chExt cx="690" cy="454"/>
          </a:xfrm>
        </p:grpSpPr>
        <p:pic>
          <p:nvPicPr>
            <p:cNvPr id="16411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2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23" name="Line 23"/>
          <p:cNvSpPr>
            <a:spLocks noChangeShapeType="1"/>
          </p:cNvSpPr>
          <p:nvPr/>
        </p:nvSpPr>
        <p:spPr bwMode="auto">
          <a:xfrm flipH="1" flipV="1">
            <a:off x="7422399" y="4692073"/>
            <a:ext cx="1066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24" name="Picture 24" descr="slide0089_image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200"/>
            <a:ext cx="4572000" cy="325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0" y="4657437"/>
            <a:ext cx="4495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Năm</a:t>
            </a:r>
            <a:r>
              <a:rPr lang="en-US" sz="2400" dirty="0">
                <a:solidFill>
                  <a:srgbClr val="C00000"/>
                </a:solidFill>
              </a:rPr>
              <a:t> 938, </a:t>
            </a:r>
            <a:r>
              <a:rPr lang="en-US" sz="2400" dirty="0" err="1">
                <a:solidFill>
                  <a:srgbClr val="C00000"/>
                </a:solidFill>
              </a:rPr>
              <a:t>đoàn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thuyền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chiến</a:t>
            </a:r>
            <a:r>
              <a:rPr lang="en-US" sz="2400" dirty="0">
                <a:solidFill>
                  <a:srgbClr val="C00000"/>
                </a:solidFill>
              </a:rPr>
              <a:t> Nam </a:t>
            </a:r>
            <a:r>
              <a:rPr lang="en-US" sz="2400" dirty="0" err="1">
                <a:solidFill>
                  <a:srgbClr val="C00000"/>
                </a:solidFill>
              </a:rPr>
              <a:t>Hán</a:t>
            </a:r>
            <a:r>
              <a:rPr lang="en-US" sz="2400" dirty="0">
                <a:solidFill>
                  <a:srgbClr val="C00000"/>
                </a:solidFill>
              </a:rPr>
              <a:t> do </a:t>
            </a:r>
            <a:r>
              <a:rPr lang="en-US" sz="2400" dirty="0" err="1">
                <a:solidFill>
                  <a:srgbClr val="C00000"/>
                </a:solidFill>
              </a:rPr>
              <a:t>Lưu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Hoằng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Tháo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chỉ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huy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kéo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vùng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biển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nước</a:t>
            </a:r>
            <a:r>
              <a:rPr lang="en-US" sz="2400" dirty="0">
                <a:solidFill>
                  <a:srgbClr val="C00000"/>
                </a:solidFill>
              </a:rPr>
              <a:t> ta.</a:t>
            </a:r>
          </a:p>
        </p:txBody>
      </p:sp>
      <p:sp>
        <p:nvSpPr>
          <p:cNvPr id="16407" name="Text Box 27"/>
          <p:cNvSpPr txBox="1">
            <a:spLocks noChangeArrowheads="1"/>
          </p:cNvSpPr>
          <p:nvPr/>
        </p:nvSpPr>
        <p:spPr bwMode="auto">
          <a:xfrm rot="-4081848">
            <a:off x="5640388" y="25146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/>
              <a:t> SÔNG BẠCH ĐẰNG</a:t>
            </a:r>
          </a:p>
        </p:txBody>
      </p:sp>
      <p:sp>
        <p:nvSpPr>
          <p:cNvPr id="16408" name="Text Box 28"/>
          <p:cNvSpPr txBox="1">
            <a:spLocks noChangeArrowheads="1"/>
          </p:cNvSpPr>
          <p:nvPr/>
        </p:nvSpPr>
        <p:spPr bwMode="auto">
          <a:xfrm rot="-262786">
            <a:off x="6374667" y="4253893"/>
            <a:ext cx="1096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 dirty="0"/>
              <a:t>CỬA SÔNG BẠCH ĐẰNG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02163" y="6522660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Đằng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dirty="0">
                <a:latin typeface="Arial" pitchFamily="34" charset="0"/>
                <a:cs typeface="Arial" pitchFamily="34" charset="0"/>
              </a:rPr>
              <a:t> 938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28600" y="228602"/>
            <a:ext cx="693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b. </a:t>
            </a:r>
            <a:r>
              <a:rPr lang="en-US" sz="2400" b="1" dirty="0" err="1">
                <a:solidFill>
                  <a:srgbClr val="0000FF"/>
                </a:solidFill>
              </a:rPr>
              <a:t>Trừ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ngoại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xâm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dậy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sóng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Bạch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Đằng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52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3" grpId="0" animBg="1"/>
      <p:bldP spid="256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66" y="954853"/>
            <a:ext cx="451485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 flipH="1">
            <a:off x="6497927" y="3986952"/>
            <a:ext cx="94311" cy="11691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361115" y="4114800"/>
            <a:ext cx="96837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6622473" y="3865001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259512" y="4103862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6487391" y="3882189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6421727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6756786" y="3841501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832986" y="3882189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45" y="1524000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6353">
            <a:off x="5986945" y="2264888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11955">
            <a:off x="4953297" y="2468408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3" name="Group 15"/>
          <p:cNvGrpSpPr>
            <a:grpSpLocks/>
          </p:cNvGrpSpPr>
          <p:nvPr/>
        </p:nvGrpSpPr>
        <p:grpSpPr bwMode="auto">
          <a:xfrm rot="378742">
            <a:off x="5338126" y="3581123"/>
            <a:ext cx="838200" cy="455613"/>
            <a:chOff x="4180" y="3530"/>
            <a:chExt cx="690" cy="454"/>
          </a:xfrm>
        </p:grpSpPr>
        <p:pic>
          <p:nvPicPr>
            <p:cNvPr id="1743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7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4" name="Group 18"/>
          <p:cNvGrpSpPr>
            <a:grpSpLocks/>
          </p:cNvGrpSpPr>
          <p:nvPr/>
        </p:nvGrpSpPr>
        <p:grpSpPr bwMode="auto">
          <a:xfrm rot="-6206367">
            <a:off x="6642456" y="2891545"/>
            <a:ext cx="612775" cy="531813"/>
            <a:chOff x="4180" y="3530"/>
            <a:chExt cx="690" cy="454"/>
          </a:xfrm>
        </p:grpSpPr>
        <p:pic>
          <p:nvPicPr>
            <p:cNvPr id="17434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5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6525491" y="3997325"/>
            <a:ext cx="4572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 flipV="1">
            <a:off x="6508173" y="3329194"/>
            <a:ext cx="304800" cy="774668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23"/>
          <p:cNvSpPr>
            <a:spLocks noChangeShapeType="1"/>
          </p:cNvSpPr>
          <p:nvPr/>
        </p:nvSpPr>
        <p:spPr bwMode="auto">
          <a:xfrm flipH="1" flipV="1">
            <a:off x="7041873" y="4381500"/>
            <a:ext cx="1066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48" name="Picture 24" descr="slide0090_image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8" y="990600"/>
            <a:ext cx="33924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76199" y="5125537"/>
            <a:ext cx="441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Ngô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Quyền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toán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thuyền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nhỏ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đánh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nhử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quân</a:t>
            </a:r>
            <a:r>
              <a:rPr lang="en-US" sz="2400" dirty="0">
                <a:solidFill>
                  <a:srgbClr val="C00000"/>
                </a:solidFill>
              </a:rPr>
              <a:t> Nam </a:t>
            </a:r>
            <a:r>
              <a:rPr lang="en-US" sz="2400" dirty="0" err="1">
                <a:solidFill>
                  <a:srgbClr val="C00000"/>
                </a:solidFill>
              </a:rPr>
              <a:t>Hán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cửa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Bạch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Đằng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67225" y="6325865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Đằng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dirty="0">
                <a:latin typeface="Arial" pitchFamily="34" charset="0"/>
                <a:cs typeface="Arial" pitchFamily="34" charset="0"/>
              </a:rPr>
              <a:t> 938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228600" y="228602"/>
            <a:ext cx="693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b. </a:t>
            </a:r>
            <a:r>
              <a:rPr lang="en-US" sz="2400" b="1" dirty="0" err="1">
                <a:solidFill>
                  <a:srgbClr val="0000FF"/>
                </a:solidFill>
              </a:rPr>
              <a:t>Trừ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ngoại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xâm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dậy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sóng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Bạch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Đằng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41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 animBg="1"/>
      <p:bldP spid="26645" grpId="1" animBg="1"/>
      <p:bldP spid="26646" grpId="0" animBg="1"/>
      <p:bldP spid="266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122546"/>
            <a:ext cx="451485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6686550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6457950" y="42672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6762750" y="40386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6361113" y="41910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838950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6492875" y="43434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6381750" y="43434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6929438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27" y="1814945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6353">
            <a:off x="5970296" y="2447898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11955">
            <a:off x="5009136" y="2628996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7" name="Group 15"/>
          <p:cNvGrpSpPr>
            <a:grpSpLocks/>
          </p:cNvGrpSpPr>
          <p:nvPr/>
        </p:nvGrpSpPr>
        <p:grpSpPr bwMode="auto">
          <a:xfrm rot="378742">
            <a:off x="5266116" y="3709884"/>
            <a:ext cx="838200" cy="455613"/>
            <a:chOff x="4180" y="3530"/>
            <a:chExt cx="690" cy="454"/>
          </a:xfrm>
        </p:grpSpPr>
        <p:pic>
          <p:nvPicPr>
            <p:cNvPr id="18460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1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8" name="Group 18"/>
          <p:cNvGrpSpPr>
            <a:grpSpLocks/>
          </p:cNvGrpSpPr>
          <p:nvPr/>
        </p:nvGrpSpPr>
        <p:grpSpPr bwMode="auto">
          <a:xfrm rot="-6206367">
            <a:off x="6699253" y="2903047"/>
            <a:ext cx="612775" cy="531813"/>
            <a:chOff x="4180" y="3530"/>
            <a:chExt cx="690" cy="454"/>
          </a:xfrm>
        </p:grpSpPr>
        <p:pic>
          <p:nvPicPr>
            <p:cNvPr id="18458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9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69" name="Line 21"/>
          <p:cNvSpPr>
            <a:spLocks noChangeShapeType="1"/>
          </p:cNvSpPr>
          <p:nvPr/>
        </p:nvSpPr>
        <p:spPr bwMode="auto">
          <a:xfrm flipH="1" flipV="1">
            <a:off x="6936027" y="4267200"/>
            <a:ext cx="609600" cy="53340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 flipH="1" flipV="1">
            <a:off x="7280659" y="4891232"/>
            <a:ext cx="1066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 flipH="1">
            <a:off x="6660861" y="2883096"/>
            <a:ext cx="0" cy="129131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52" name="Picture 24" descr="slide0091_image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47802"/>
            <a:ext cx="38862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3" name="Text Box 25"/>
          <p:cNvSpPr txBox="1">
            <a:spLocks noChangeArrowheads="1"/>
          </p:cNvSpPr>
          <p:nvPr/>
        </p:nvSpPr>
        <p:spPr bwMode="auto">
          <a:xfrm>
            <a:off x="61915" y="5486402"/>
            <a:ext cx="4129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Lưu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Hoằng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tháo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thúc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quân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hăm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hở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đuổi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theo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vượt</a:t>
            </a:r>
            <a:r>
              <a:rPr lang="en-US" sz="2400" dirty="0">
                <a:solidFill>
                  <a:srgbClr val="C00000"/>
                </a:solidFill>
              </a:rPr>
              <a:t> qua </a:t>
            </a:r>
            <a:r>
              <a:rPr lang="en-US" sz="2400" dirty="0" err="1">
                <a:solidFill>
                  <a:srgbClr val="C00000"/>
                </a:solidFill>
              </a:rPr>
              <a:t>bãi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cọc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ngầm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biết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8454" name="Rectangle 26"/>
          <p:cNvSpPr>
            <a:spLocks noChangeArrowheads="1"/>
          </p:cNvSpPr>
          <p:nvPr/>
        </p:nvSpPr>
        <p:spPr bwMode="auto">
          <a:xfrm>
            <a:off x="457200" y="1524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609600" indent="-609600"/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42115" y="6488668"/>
            <a:ext cx="457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Đằng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dirty="0">
                <a:latin typeface="Arial" pitchFamily="34" charset="0"/>
                <a:cs typeface="Arial" pitchFamily="34" charset="0"/>
              </a:rPr>
              <a:t> 938</a:t>
            </a:r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 flipV="1">
            <a:off x="6469562" y="2823485"/>
            <a:ext cx="46629" cy="818326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228600" y="228602"/>
            <a:ext cx="693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b. </a:t>
            </a:r>
            <a:r>
              <a:rPr lang="en-US" sz="2400" b="1" dirty="0" err="1">
                <a:solidFill>
                  <a:srgbClr val="0000FF"/>
                </a:solidFill>
              </a:rPr>
              <a:t>Trừ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ngoại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xâm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dậy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sóng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Bạch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Đằng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46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 animBg="1"/>
      <p:bldP spid="27670" grpId="0" animBg="1"/>
      <p:bldP spid="27671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737720"/>
            <a:ext cx="451485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6723352" y="3746638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6557096" y="3765301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6446044" y="3689101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6890040" y="36566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990" y="1204623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6353">
            <a:off x="6235894" y="1864518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11955">
            <a:off x="5158083" y="2195948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 rot="378742">
            <a:off x="5508250" y="3351583"/>
            <a:ext cx="838200" cy="455613"/>
            <a:chOff x="4180" y="3530"/>
            <a:chExt cx="690" cy="454"/>
          </a:xfrm>
        </p:grpSpPr>
        <p:pic>
          <p:nvPicPr>
            <p:cNvPr id="19489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0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8"/>
          <p:cNvGrpSpPr>
            <a:grpSpLocks/>
          </p:cNvGrpSpPr>
          <p:nvPr/>
        </p:nvGrpSpPr>
        <p:grpSpPr bwMode="auto">
          <a:xfrm rot="-6206367">
            <a:off x="6730293" y="2383504"/>
            <a:ext cx="612775" cy="531813"/>
            <a:chOff x="4180" y="3530"/>
            <a:chExt cx="690" cy="454"/>
          </a:xfrm>
        </p:grpSpPr>
        <p:pic>
          <p:nvPicPr>
            <p:cNvPr id="19487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8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93" name="Line 21"/>
          <p:cNvSpPr>
            <a:spLocks noChangeShapeType="1"/>
          </p:cNvSpPr>
          <p:nvPr/>
        </p:nvSpPr>
        <p:spPr bwMode="auto">
          <a:xfrm flipV="1">
            <a:off x="7458076" y="1204623"/>
            <a:ext cx="65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>
            <a:off x="6548438" y="676596"/>
            <a:ext cx="4572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7106864" y="662741"/>
            <a:ext cx="152400" cy="609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6815138" y="1272341"/>
            <a:ext cx="304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6655678" y="1012568"/>
            <a:ext cx="381000" cy="15240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5619750" y="3009209"/>
            <a:ext cx="7620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5757226" y="2370514"/>
            <a:ext cx="3810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80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7722"/>
            <a:ext cx="4412088" cy="310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1" name="Text Box 29"/>
          <p:cNvSpPr txBox="1">
            <a:spLocks noChangeArrowheads="1"/>
          </p:cNvSpPr>
          <p:nvPr/>
        </p:nvSpPr>
        <p:spPr bwMode="auto">
          <a:xfrm>
            <a:off x="124691" y="4130677"/>
            <a:ext cx="426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Nước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bắt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đầu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rút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Ngô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Quyền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hạ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lệnh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dốc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toàn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lực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lượng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đánh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quật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trở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lại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8702" name="Text Box 30"/>
          <p:cNvSpPr txBox="1">
            <a:spLocks noChangeArrowheads="1"/>
          </p:cNvSpPr>
          <p:nvPr/>
        </p:nvSpPr>
        <p:spPr bwMode="auto">
          <a:xfrm>
            <a:off x="152401" y="5402408"/>
            <a:ext cx="42394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Quân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Hán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chống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nổi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rút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chạy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biển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5" name="Line 25"/>
          <p:cNvSpPr>
            <a:spLocks noChangeShapeType="1"/>
          </p:cNvSpPr>
          <p:nvPr/>
        </p:nvSpPr>
        <p:spPr bwMode="auto">
          <a:xfrm>
            <a:off x="6633297" y="2494658"/>
            <a:ext cx="94891" cy="1180185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26109" y="6294437"/>
            <a:ext cx="457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Đằng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dirty="0">
                <a:latin typeface="Arial" pitchFamily="34" charset="0"/>
                <a:cs typeface="Arial" pitchFamily="34" charset="0"/>
              </a:rPr>
              <a:t> 938</a:t>
            </a:r>
          </a:p>
        </p:txBody>
      </p:sp>
      <p:sp>
        <p:nvSpPr>
          <p:cNvPr id="29" name="Text Box 26"/>
          <p:cNvSpPr txBox="1">
            <a:spLocks noGrp="1" noChangeArrowheads="1"/>
          </p:cNvSpPr>
          <p:nvPr>
            <p:ph idx="1"/>
          </p:nvPr>
        </p:nvSpPr>
        <p:spPr bwMode="auto">
          <a:xfrm>
            <a:off x="111127" y="28575"/>
            <a:ext cx="874236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2400" b="1" dirty="0">
                <a:solidFill>
                  <a:srgbClr val="0000FF"/>
                </a:solidFill>
              </a:rPr>
              <a:t>b. </a:t>
            </a:r>
            <a:r>
              <a:rPr lang="en-US" sz="2400" b="1" dirty="0" err="1">
                <a:solidFill>
                  <a:srgbClr val="0000FF"/>
                </a:solidFill>
              </a:rPr>
              <a:t>Trừ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ngoại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xâm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dậy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sóng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Bạch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Đằng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94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3" grpId="0" animBg="1"/>
      <p:bldP spid="28694" grpId="0" animBg="1"/>
      <p:bldP spid="28695" grpId="0" animBg="1"/>
      <p:bldP spid="28696" grpId="0" animBg="1"/>
      <p:bldP spid="28697" grpId="0" animBg="1"/>
      <p:bldP spid="28698" grpId="0" animBg="1"/>
      <p:bldP spid="28699" grpId="0" animBg="1"/>
      <p:bldP spid="28702" grpId="0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852" y="1042345"/>
            <a:ext cx="8305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/>
              <a:t>Biển bừng khi thế, gió đông dâng,</a:t>
            </a:r>
          </a:p>
          <a:p>
            <a:pPr lvl="0" algn="just"/>
            <a:r>
              <a:rPr lang="vi-VN" sz="3200" dirty="0"/>
              <a:t>Giương cánh buồm thơ, vượt Bạch Đằng.</a:t>
            </a:r>
          </a:p>
          <a:p>
            <a:pPr lvl="0" algn="just"/>
            <a:r>
              <a:rPr lang="vi-VN" sz="3200" dirty="0"/>
              <a:t>Kình sấu băm vằm, non mấy khúc,</a:t>
            </a:r>
          </a:p>
          <a:p>
            <a:pPr lvl="0" algn="just"/>
            <a:r>
              <a:rPr lang="vi-VN" sz="3200" dirty="0"/>
              <a:t>Giáo gươm chìm gãy, bãi bao tầng.</a:t>
            </a:r>
          </a:p>
          <a:p>
            <a:pPr lvl="0" algn="just"/>
            <a:r>
              <a:rPr lang="vi-VN" sz="3200" dirty="0"/>
              <a:t>Cửa sông hiểm yếu, trời xây dựng,</a:t>
            </a:r>
          </a:p>
          <a:p>
            <a:pPr lvl="0" algn="just"/>
            <a:r>
              <a:rPr lang="vi-VN" sz="3200" dirty="0"/>
              <a:t>Hào kiệt công danh, đất lẫy lừng.</a:t>
            </a:r>
          </a:p>
          <a:p>
            <a:pPr lvl="0" algn="just"/>
            <a:r>
              <a:rPr lang="vi-VN" sz="3200" dirty="0"/>
              <a:t>Việc cũ qua rồi, đầu ngoảnh lại,</a:t>
            </a:r>
          </a:p>
          <a:p>
            <a:pPr lvl="0" algn="just"/>
            <a:r>
              <a:rPr lang="vi-VN" sz="3200" dirty="0"/>
              <a:t>Dòng sông ngắm cảnh, dạ bâng khuâng.</a:t>
            </a:r>
          </a:p>
          <a:p>
            <a:pPr lvl="0" algn="just"/>
            <a:r>
              <a:rPr lang="en-US" sz="3200" i="1" dirty="0"/>
              <a:t>                             </a:t>
            </a:r>
          </a:p>
          <a:p>
            <a:pPr lvl="0" algn="just"/>
            <a:r>
              <a:rPr lang="en-US" sz="3200" i="1" dirty="0"/>
              <a:t>           </a:t>
            </a:r>
            <a:r>
              <a:rPr lang="vi-VN" sz="2400" i="1" dirty="0"/>
              <a:t>Thơ chữ Hán Nguyễn Trãi</a:t>
            </a:r>
            <a:r>
              <a:rPr lang="vi-VN" sz="2400" dirty="0"/>
              <a:t>,</a:t>
            </a:r>
            <a:r>
              <a:rPr lang="en-US" sz="2400" dirty="0"/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Tố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Hữu</a:t>
            </a:r>
            <a:endParaRPr lang="vi-VN" sz="24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1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1474621"/>
            <a:ext cx="6553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rial" pitchFamily="34" charset="0"/>
                <a:cs typeface="Arial" pitchFamily="34" charset="0"/>
              </a:rPr>
              <a:t>"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Ngô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Vương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họp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phá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trăm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vạn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Lưu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Hoằng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Tháo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xưng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vương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Bắc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dám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sang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cơn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giận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yên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mưu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".</a:t>
            </a:r>
          </a:p>
          <a:p>
            <a:pPr algn="ctr"/>
            <a:r>
              <a:rPr lang="en-US" b="1" i="1" dirty="0"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Hưu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- “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ký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745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474619"/>
            <a:ext cx="662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rial" pitchFamily="34" charset="0"/>
                <a:cs typeface="Arial" pitchFamily="34" charset="0"/>
              </a:rPr>
              <a:t>"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Trận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sông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Đằng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sở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khôi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đời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Đinh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Lý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Trần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nhờ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uy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danh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lẫm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liệt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ấy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Trận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Đằng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vũ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vang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dội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nghìn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há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lẫy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lừng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bấy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thôi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".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5181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Ngô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Sĩ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- </a:t>
            </a:r>
          </a:p>
        </p:txBody>
      </p:sp>
    </p:spTree>
    <p:extLst>
      <p:ext uri="{BB962C8B-B14F-4D97-AF65-F5344CB8AC3E}">
        <p14:creationId xmlns:p14="http://schemas.microsoft.com/office/powerpoint/2010/main" val="31485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6" y="4601772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hlinkClick r:id="rId2" action="ppaction://hlinksldjump"/>
          </p:cNvPr>
          <p:cNvSpPr txBox="1"/>
          <p:nvPr/>
        </p:nvSpPr>
        <p:spPr>
          <a:xfrm>
            <a:off x="2323496" y="118912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154939" y="4601770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5-Point Star 50"/>
          <p:cNvSpPr/>
          <p:nvPr/>
        </p:nvSpPr>
        <p:spPr>
          <a:xfrm>
            <a:off x="2428391" y="1745655"/>
            <a:ext cx="1117320" cy="944990"/>
          </a:xfrm>
          <a:prstGeom prst="star5">
            <a:avLst>
              <a:gd name="adj" fmla="val 198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TextBox 51">
            <a:hlinkClick r:id="rId3" action="ppaction://hlinksldjump"/>
          </p:cNvPr>
          <p:cNvSpPr txBox="1"/>
          <p:nvPr/>
        </p:nvSpPr>
        <p:spPr>
          <a:xfrm>
            <a:off x="3963610" y="215893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3" name="5-Point Star 52"/>
          <p:cNvSpPr/>
          <p:nvPr/>
        </p:nvSpPr>
        <p:spPr>
          <a:xfrm>
            <a:off x="3519685" y="2929127"/>
            <a:ext cx="1068528" cy="99135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TextBox 53">
            <a:hlinkClick r:id="rId4" action="ppaction://hlinksldjump"/>
          </p:cNvPr>
          <p:cNvSpPr txBox="1"/>
          <p:nvPr/>
        </p:nvSpPr>
        <p:spPr>
          <a:xfrm flipH="1">
            <a:off x="7194373" y="1561909"/>
            <a:ext cx="180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5" name="5-Point Star 54"/>
          <p:cNvSpPr/>
          <p:nvPr/>
        </p:nvSpPr>
        <p:spPr>
          <a:xfrm>
            <a:off x="7344331" y="2218150"/>
            <a:ext cx="896408" cy="1050038"/>
          </a:xfrm>
          <a:prstGeom prst="star5">
            <a:avLst>
              <a:gd name="adj" fmla="val 1773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TextBox 57">
            <a:hlinkClick r:id="rId5" action="ppaction://hlinksldjump"/>
          </p:cNvPr>
          <p:cNvSpPr txBox="1"/>
          <p:nvPr/>
        </p:nvSpPr>
        <p:spPr>
          <a:xfrm>
            <a:off x="5985196" y="280652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9" name="5-Point Star 58"/>
          <p:cNvSpPr/>
          <p:nvPr/>
        </p:nvSpPr>
        <p:spPr>
          <a:xfrm>
            <a:off x="5921128" y="3268190"/>
            <a:ext cx="1165473" cy="1093239"/>
          </a:xfrm>
          <a:prstGeom prst="star5">
            <a:avLst>
              <a:gd name="adj" fmla="val 2125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TextBox 61">
            <a:hlinkClick r:id="rId6" action="ppaction://hlinksldjump"/>
          </p:cNvPr>
          <p:cNvSpPr txBox="1"/>
          <p:nvPr/>
        </p:nvSpPr>
        <p:spPr>
          <a:xfrm>
            <a:off x="1521701" y="2636740"/>
            <a:ext cx="30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3" name="5-Point Star 62"/>
          <p:cNvSpPr/>
          <p:nvPr/>
        </p:nvSpPr>
        <p:spPr>
          <a:xfrm>
            <a:off x="746789" y="3160467"/>
            <a:ext cx="1024391" cy="97698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Rectangle 70"/>
          <p:cNvSpPr/>
          <p:nvPr/>
        </p:nvSpPr>
        <p:spPr>
          <a:xfrm>
            <a:off x="2485690" y="166707"/>
            <a:ext cx="430220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54" y="3997902"/>
            <a:ext cx="427295" cy="37799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8" y="1713287"/>
            <a:ext cx="350763" cy="31028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6" y="2256887"/>
            <a:ext cx="449055" cy="39724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3" y="2274136"/>
            <a:ext cx="601827" cy="532389"/>
          </a:xfrm>
          <a:prstGeom prst="rect">
            <a:avLst/>
          </a:prstGeom>
        </p:spPr>
      </p:pic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8382000" y="6400800"/>
            <a:ext cx="5334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8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51" grpId="0" animBg="1"/>
      <p:bldP spid="51" grpId="1" animBg="1"/>
      <p:bldP spid="51" grpId="2" animBg="1"/>
      <p:bldP spid="52" grpId="0"/>
      <p:bldP spid="52" grpId="1"/>
      <p:bldP spid="53" grpId="0" animBg="1"/>
      <p:bldP spid="53" grpId="1" animBg="1"/>
      <p:bldP spid="54" grpId="0"/>
      <p:bldP spid="54" grpId="1"/>
      <p:bldP spid="55" grpId="0" animBg="1"/>
      <p:bldP spid="55" grpId="1" animBg="1"/>
      <p:bldP spid="58" grpId="0"/>
      <p:bldP spid="58" grpId="1"/>
      <p:bldP spid="59" grpId="0" animBg="1"/>
      <p:bldP spid="59" grpId="1" animBg="1"/>
      <p:bldP spid="62" grpId="0"/>
      <p:bldP spid="62" grpId="1"/>
      <p:bldP spid="63" grpId="0" animBg="1"/>
      <p:bldP spid="63" grpId="1" animBg="1"/>
      <p:bldP spid="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209990"/>
              </p:ext>
            </p:extLst>
          </p:nvPr>
        </p:nvGraphicFramePr>
        <p:xfrm>
          <a:off x="155275" y="516148"/>
          <a:ext cx="8833449" cy="632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33449">
                  <a:extLst>
                    <a:ext uri="{9D8B030D-6E8A-4147-A177-3AD203B41FA5}">
                      <a16:colId xmlns:a16="http://schemas.microsoft.com/office/drawing/2014/main" val="2469266363"/>
                    </a:ext>
                  </a:extLst>
                </a:gridCol>
              </a:tblGrid>
              <a:tr h="6324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 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HS:………………………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:…………………………..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b: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sóng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Bạch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Đằng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SGK, tr.84 - 85,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thắng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……………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…………………..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kẻ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:………….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Tóm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tắt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…………………………………………………………………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Thử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rút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thắng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Bạch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Đằng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938):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1:…………………………………………………………………..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2:…………………………………………………………………..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3:………………………………………………………………......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69" marR="38169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753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33700" y="7458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9141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265" y="1308040"/>
            <a:ext cx="7886700" cy="4351338"/>
          </a:xfrm>
        </p:spPr>
        <p:txBody>
          <a:bodyPr/>
          <a:lstStyle/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internet)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poster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?;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?...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76" y="6063916"/>
            <a:ext cx="9067800" cy="1143000"/>
          </a:xfrm>
        </p:spPr>
        <p:txBody>
          <a:bodyPr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Bạch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Đằng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https://www.youtube.com/watch?v=F3FjFtTkshQ)</a:t>
            </a:r>
            <a:b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ioi-thieu-song-Bach-D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632" y="202131"/>
            <a:ext cx="8662735" cy="586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1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543802" y="62484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85800" y="1143000"/>
            <a:ext cx="7848600" cy="1560832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905,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7" y="3733305"/>
            <a:ext cx="5966460" cy="107980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4098" y="3117377"/>
            <a:ext cx="767582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may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8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9" y="60960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22811" y="1341712"/>
            <a:ext cx="7719035" cy="1406363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FFFFC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99098" y="4217163"/>
            <a:ext cx="5966460" cy="1079807"/>
          </a:xfrm>
          <a:prstGeom prst="rect">
            <a:avLst/>
          </a:prstGeom>
          <a:solidFill>
            <a:srgbClr val="66FF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7335" y="3117377"/>
            <a:ext cx="7949357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9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59173" y="60198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457202" y="774447"/>
            <a:ext cx="7904781" cy="1824442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ta?</a:t>
            </a:r>
          </a:p>
          <a:p>
            <a:pPr algn="ctr" defTabSz="685800">
              <a:defRPr/>
            </a:pP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7953" y="4393472"/>
            <a:ext cx="5966460" cy="1079807"/>
          </a:xfrm>
          <a:prstGeom prst="rect">
            <a:avLst/>
          </a:prstGeom>
          <a:solidFill>
            <a:srgbClr val="66FF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9892" y="3117377"/>
            <a:ext cx="6624250" cy="93102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35411" y="60198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821783" y="373654"/>
            <a:ext cx="7261835" cy="1824441"/>
          </a:xfrm>
          <a:prstGeom prst="snip2DiagRect">
            <a:avLst>
              <a:gd name="adj1" fmla="val 0"/>
              <a:gd name="adj2" fmla="val 24222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9268" y="4456498"/>
            <a:ext cx="5966460" cy="1079807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69268" y="3117379"/>
            <a:ext cx="6005491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may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1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90" y="4038600"/>
            <a:ext cx="3332280" cy="1397498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455778" y="61722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090995" y="354682"/>
            <a:ext cx="7261836" cy="132171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 defTabSz="685800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7412" y="5436098"/>
            <a:ext cx="5715000" cy="753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6932" y="4628187"/>
            <a:ext cx="7089120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  <p:pic>
        <p:nvPicPr>
          <p:cNvPr id="8" name="Picture 7" descr="Ngắm dòng sông nổi tiếng bậc nhất trong lịch sử Việt Nam - ThienNhien.Net |  Con người và Thiên nhiê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154" y="1704274"/>
            <a:ext cx="4648271" cy="268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3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46" y="6072996"/>
            <a:ext cx="8229600" cy="863245"/>
          </a:xfrm>
        </p:spPr>
        <p:txBody>
          <a:bodyPr>
            <a:normAutofit/>
          </a:bodyPr>
          <a:lstStyle/>
          <a:p>
            <a:pPr algn="ctr"/>
            <a:r>
              <a:rPr lang="en-US" sz="1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1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https://www.youtube.com/watch?v=lLfXPJ4yGZ0)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7007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Bạch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Đằng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938</a:t>
            </a:r>
          </a:p>
          <a:p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giặc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ioi-thieu-Ngo-Qu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589" y="651278"/>
            <a:ext cx="8080408" cy="50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7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1634</Words>
  <Application>Microsoft Office PowerPoint</Application>
  <PresentationFormat>On-screen Show (4:3)</PresentationFormat>
  <Paragraphs>127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KHỞI ĐỘNG TRÒ CHƠI: “NGÔI SAO MAY MẮN”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Phim tư liệu giới thiệu về Ngô Quyền  (nguồn: https://www.youtube.com/watch?v=lLfXPJ4yGZ0)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Trừ ngoại xâm dậy sóng Bạch Đằng  Làm việc nhóm:</vt:lpstr>
      <vt:lpstr>b. Trừ ngoại xâm dậy sóng Bạch Đằng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</vt:lpstr>
      <vt:lpstr>Phim tư liệu giới thiệu sông Bạch Đằng  (Nguồn: https://www.youtube.com/watch?v=F3FjFtTkshQ)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21</cp:revision>
  <dcterms:created xsi:type="dcterms:W3CDTF">2021-08-06T10:25:13Z</dcterms:created>
  <dcterms:modified xsi:type="dcterms:W3CDTF">2022-04-12T00:44:51Z</dcterms:modified>
</cp:coreProperties>
</file>