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Roboto Condensed" panose="020B0604020202020204" charset="0"/>
      <p:regular r:id="rId20"/>
      <p:bold r:id="rId21"/>
      <p:italic r:id="rId22"/>
      <p:boldItalic r:id="rId23"/>
    </p:embeddedFont>
    <p:embeddedFont>
      <p:font typeface="Fraunces Bold" panose="020B0604020202020204" charset="0"/>
      <p:regular r:id="rId24"/>
    </p:embeddedFont>
    <p:embeddedFont>
      <p:font typeface="Calibri" panose="020F0502020204030204" pitchFamily="34" charset="0"/>
      <p:regular r:id="rId25"/>
      <p:bold r:id="rId26"/>
      <p:italic r:id="rId27"/>
      <p:boldItalic r:id="rId28"/>
    </p:embeddedFont>
    <p:embeddedFont>
      <p:font typeface="Roboto Condensed Bold Italics" panose="020B0604020202020204" charset="0"/>
      <p:regular r:id="rId29"/>
    </p:embeddedFont>
    <p:embeddedFont>
      <p:font typeface="Fraunces SemiBold Bold" panose="020B0604020202020204" charset="0"/>
      <p:regular r:id="rId30"/>
    </p:embeddedFont>
    <p:embeddedFont>
      <p:font typeface="Roboto Condensed Bold" panose="020B0604020202020204" charset="0"/>
      <p:bold r:id="rId31"/>
    </p:embeddedFont>
    <p:embeddedFont>
      <p:font typeface="Roboto Condensed Italics"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39.png"/><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2.sv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7.sv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58.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32.png"/><Relationship Id="rId5" Type="http://schemas.openxmlformats.org/officeDocument/2006/relationships/image" Target="../media/image53.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56.png"/><Relationship Id="rId4" Type="http://schemas.openxmlformats.org/officeDocument/2006/relationships/image" Target="../media/image95.sv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56.png"/><Relationship Id="rId4" Type="http://schemas.openxmlformats.org/officeDocument/2006/relationships/image" Target="../media/image95.sv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102.svg"/><Relationship Id="rId12"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06.svg"/><Relationship Id="rId5" Type="http://schemas.openxmlformats.org/officeDocument/2006/relationships/image" Target="../media/image53.png"/><Relationship Id="rId10" Type="http://schemas.openxmlformats.org/officeDocument/2006/relationships/image" Target="../media/image62.png"/><Relationship Id="rId4" Type="http://schemas.openxmlformats.org/officeDocument/2006/relationships/image" Target="../media/image51.png"/><Relationship Id="rId9" Type="http://schemas.openxmlformats.org/officeDocument/2006/relationships/image" Target="../media/image104.sv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95.svg"/><Relationship Id="rId10" Type="http://schemas.openxmlformats.org/officeDocument/2006/relationships/image" Target="../media/image112.svg"/><Relationship Id="rId4" Type="http://schemas.openxmlformats.org/officeDocument/2006/relationships/image" Target="../media/image55.png"/><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95.sv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55.png"/><Relationship Id="rId7" Type="http://schemas.openxmlformats.org/officeDocument/2006/relationships/image" Target="../media/image6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56.png"/><Relationship Id="rId10" Type="http://schemas.openxmlformats.org/officeDocument/2006/relationships/image" Target="../media/image116.svg"/><Relationship Id="rId4" Type="http://schemas.openxmlformats.org/officeDocument/2006/relationships/image" Target="../media/image95.sv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0.png"/><Relationship Id="rId3" Type="http://schemas.openxmlformats.org/officeDocument/2006/relationships/image" Target="../media/image21.svg"/><Relationship Id="rId7" Type="http://schemas.openxmlformats.org/officeDocument/2006/relationships/image" Target="../media/image13.png"/><Relationship Id="rId12" Type="http://schemas.openxmlformats.org/officeDocument/2006/relationships/image" Target="../media/image28.svg"/><Relationship Id="rId2" Type="http://schemas.openxmlformats.org/officeDocument/2006/relationships/image" Target="../media/image11.png"/><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26.svg"/><Relationship Id="rId4" Type="http://schemas.openxmlformats.org/officeDocument/2006/relationships/image" Target="../media/image12.png"/><Relationship Id="rId9" Type="http://schemas.openxmlformats.org/officeDocument/2006/relationships/image" Target="../media/image14.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2.png"/><Relationship Id="rId18" Type="http://schemas.openxmlformats.org/officeDocument/2006/relationships/image" Target="../media/image45.sv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39.svg"/><Relationship Id="rId17" Type="http://schemas.openxmlformats.org/officeDocument/2006/relationships/image" Target="../media/image25.png"/><Relationship Id="rId2" Type="http://schemas.openxmlformats.org/officeDocument/2006/relationships/image" Target="../media/image17.png"/><Relationship Id="rId16" Type="http://schemas.openxmlformats.org/officeDocument/2006/relationships/image" Target="../media/image24.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1.png"/><Relationship Id="rId5" Type="http://schemas.openxmlformats.org/officeDocument/2006/relationships/image" Target="../media/image7.png"/><Relationship Id="rId15" Type="http://schemas.openxmlformats.org/officeDocument/2006/relationships/image" Target="../media/image42.svg"/><Relationship Id="rId10" Type="http://schemas.openxmlformats.org/officeDocument/2006/relationships/image" Target="../media/image37.svg"/><Relationship Id="rId19" Type="http://schemas.openxmlformats.org/officeDocument/2006/relationships/image" Target="../media/image10.png"/><Relationship Id="rId4" Type="http://schemas.openxmlformats.org/officeDocument/2006/relationships/image" Target="../media/image33.svg"/><Relationship Id="rId9" Type="http://schemas.openxmlformats.org/officeDocument/2006/relationships/image" Target="../media/image20.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53.svg"/><Relationship Id="rId3" Type="http://schemas.openxmlformats.org/officeDocument/2006/relationships/image" Target="../media/image42.svg"/><Relationship Id="rId7" Type="http://schemas.openxmlformats.org/officeDocument/2006/relationships/image" Target="../media/image22.png"/><Relationship Id="rId12" Type="http://schemas.openxmlformats.org/officeDocument/2006/relationships/image" Target="../media/image49.svg"/><Relationship Id="rId17" Type="http://schemas.openxmlformats.org/officeDocument/2006/relationships/image" Target="../media/image29.png"/><Relationship Id="rId2" Type="http://schemas.openxmlformats.org/officeDocument/2006/relationships/image" Target="../media/image23.pn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7.png"/><Relationship Id="rId5" Type="http://schemas.openxmlformats.org/officeDocument/2006/relationships/image" Target="../media/image7.png"/><Relationship Id="rId15" Type="http://schemas.openxmlformats.org/officeDocument/2006/relationships/image" Target="../media/image10.png"/><Relationship Id="rId10" Type="http://schemas.openxmlformats.org/officeDocument/2006/relationships/image" Target="../media/image47.svg"/><Relationship Id="rId4" Type="http://schemas.openxmlformats.org/officeDocument/2006/relationships/image" Target="../media/image12.png"/><Relationship Id="rId9" Type="http://schemas.openxmlformats.org/officeDocument/2006/relationships/image" Target="../media/image26.png"/><Relationship Id="rId14" Type="http://schemas.openxmlformats.org/officeDocument/2006/relationships/image" Target="../media/image51.svg"/></Relationships>
</file>

<file path=ppt/slides/_rels/slide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6.svg"/><Relationship Id="rId3" Type="http://schemas.openxmlformats.org/officeDocument/2006/relationships/image" Target="../media/image12.png"/><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image" Target="../media/image60.svg"/><Relationship Id="rId2" Type="http://schemas.openxmlformats.org/officeDocument/2006/relationships/image" Target="../media/image22.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58.svg"/><Relationship Id="rId10" Type="http://schemas.openxmlformats.org/officeDocument/2006/relationships/image" Target="../media/image53.sv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4.svg"/><Relationship Id="rId4" Type="http://schemas.openxmlformats.org/officeDocument/2006/relationships/image" Target="../media/image35.png"/><Relationship Id="rId9" Type="http://schemas.openxmlformats.org/officeDocument/2006/relationships/image" Target="../media/image68.svg"/></Relationships>
</file>

<file path=ppt/slides/_rels/slide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2.sv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7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F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61929" y="-2019433"/>
            <a:ext cx="6181258" cy="6096265"/>
          </a:xfrm>
          <a:prstGeom prst="rect">
            <a:avLst/>
          </a:prstGeom>
        </p:spPr>
      </p:pic>
      <p:sp>
        <p:nvSpPr>
          <p:cNvPr id="3" name="AutoShape 3"/>
          <p:cNvSpPr/>
          <p:nvPr/>
        </p:nvSpPr>
        <p:spPr>
          <a:xfrm>
            <a:off x="5601905" y="5838984"/>
            <a:ext cx="7084191" cy="0"/>
          </a:xfrm>
          <a:prstGeom prst="line">
            <a:avLst/>
          </a:prstGeom>
          <a:ln w="9525" cap="flat">
            <a:solidFill>
              <a:srgbClr val="505050"/>
            </a:solidFill>
            <a:prstDash val="solid"/>
            <a:headEnd type="none" w="sm" len="sm"/>
            <a:tailEnd type="none" w="sm" len="sm"/>
          </a:ln>
        </p:spPr>
      </p:sp>
      <p:pic>
        <p:nvPicPr>
          <p:cNvPr id="4" name="Picture 4"/>
          <p:cNvPicPr>
            <a:picLocks noChangeAspect="1"/>
          </p:cNvPicPr>
          <p:nvPr/>
        </p:nvPicPr>
        <p:blipFill>
          <a:blip r:embed="rId4"/>
          <a:srcRect/>
          <a:stretch>
            <a:fillRect/>
          </a:stretch>
        </p:blipFill>
        <p:spPr>
          <a:xfrm rot="-949320">
            <a:off x="14733137" y="1001986"/>
            <a:ext cx="3423486" cy="4870866"/>
          </a:xfrm>
          <a:prstGeom prst="rect">
            <a:avLst/>
          </a:prstGeom>
        </p:spPr>
      </p:pic>
      <p:pic>
        <p:nvPicPr>
          <p:cNvPr id="5" name="Picture 5"/>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11167" y="6187758"/>
            <a:ext cx="6096265" cy="6096265"/>
          </a:xfrm>
          <a:prstGeom prst="rect">
            <a:avLst/>
          </a:prstGeom>
        </p:spPr>
      </p:pic>
      <p:pic>
        <p:nvPicPr>
          <p:cNvPr id="6" name="Picture 6"/>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69273" y="4948396"/>
            <a:ext cx="900112" cy="900112"/>
          </a:xfrm>
          <a:prstGeom prst="rect">
            <a:avLst/>
          </a:prstGeom>
        </p:spPr>
      </p:pic>
      <p:grpSp>
        <p:nvGrpSpPr>
          <p:cNvPr id="7" name="Group 7"/>
          <p:cNvGrpSpPr/>
          <p:nvPr/>
        </p:nvGrpSpPr>
        <p:grpSpPr>
          <a:xfrm rot="694312">
            <a:off x="14833671" y="940786"/>
            <a:ext cx="3086100" cy="3736049"/>
            <a:chOff x="0" y="0"/>
            <a:chExt cx="812800" cy="983980"/>
          </a:xfrm>
        </p:grpSpPr>
        <p:sp>
          <p:nvSpPr>
            <p:cNvPr id="8" name="Freeform 8"/>
            <p:cNvSpPr/>
            <p:nvPr/>
          </p:nvSpPr>
          <p:spPr>
            <a:xfrm>
              <a:off x="0" y="0"/>
              <a:ext cx="812800" cy="983980"/>
            </a:xfrm>
            <a:custGeom>
              <a:avLst/>
              <a:gdLst/>
              <a:ahLst/>
              <a:cxnLst/>
              <a:rect l="l" t="t" r="r" b="b"/>
              <a:pathLst>
                <a:path w="812800" h="983980">
                  <a:moveTo>
                    <a:pt x="0" y="0"/>
                  </a:moveTo>
                  <a:lnTo>
                    <a:pt x="812800" y="0"/>
                  </a:lnTo>
                  <a:lnTo>
                    <a:pt x="812800" y="983980"/>
                  </a:lnTo>
                  <a:lnTo>
                    <a:pt x="0" y="983980"/>
                  </a:lnTo>
                  <a:close/>
                </a:path>
              </a:pathLst>
            </a:custGeom>
            <a:solidFill>
              <a:srgbClr val="CDB199"/>
            </a:solidFill>
          </p:spPr>
        </p:sp>
        <p:sp>
          <p:nvSpPr>
            <p:cNvPr id="9" name="TextBox 9"/>
            <p:cNvSpPr txBox="1"/>
            <p:nvPr/>
          </p:nvSpPr>
          <p:spPr>
            <a:xfrm>
              <a:off x="0" y="0"/>
              <a:ext cx="812800" cy="812800"/>
            </a:xfrm>
            <a:prstGeom prst="rect">
              <a:avLst/>
            </a:prstGeom>
          </p:spPr>
          <p:txBody>
            <a:bodyPr lIns="50800" tIns="50800" rIns="50800" bIns="50800" rtlCol="0" anchor="ctr"/>
            <a:lstStyle/>
            <a:p>
              <a:pPr algn="ctr">
                <a:lnSpc>
                  <a:spcPts val="1656"/>
                </a:lnSpc>
              </a:pPr>
              <a:endParaRPr/>
            </a:p>
          </p:txBody>
        </p:sp>
      </p:grpSp>
      <p:pic>
        <p:nvPicPr>
          <p:cNvPr id="10" name="Picture 10"/>
          <p:cNvPicPr>
            <a:picLocks noChangeAspect="1"/>
          </p:cNvPicPr>
          <p:nvPr/>
        </p:nvPicPr>
        <p:blipFill>
          <a:blip r:embed="rId4"/>
          <a:srcRect/>
          <a:stretch>
            <a:fillRect/>
          </a:stretch>
        </p:blipFill>
        <p:spPr>
          <a:xfrm rot="647474">
            <a:off x="14580737" y="849586"/>
            <a:ext cx="3423486" cy="4870866"/>
          </a:xfrm>
          <a:prstGeom prst="rect">
            <a:avLst/>
          </a:prstGeom>
        </p:spPr>
      </p:pic>
      <p:pic>
        <p:nvPicPr>
          <p:cNvPr id="11" name="Picture 11"/>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623842" y="3593166"/>
            <a:ext cx="1174651" cy="681297"/>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30112" y="2825366"/>
            <a:ext cx="11027776" cy="2586515"/>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4980">
            <a:off x="15783062" y="1773051"/>
            <a:ext cx="1344671" cy="2071520"/>
          </a:xfrm>
          <a:prstGeom prst="rect">
            <a:avLst/>
          </a:prstGeom>
        </p:spPr>
      </p:pic>
      <p:sp>
        <p:nvSpPr>
          <p:cNvPr id="14" name="TextBox 14"/>
          <p:cNvSpPr txBox="1"/>
          <p:nvPr/>
        </p:nvSpPr>
        <p:spPr>
          <a:xfrm>
            <a:off x="4119329" y="6172359"/>
            <a:ext cx="10189770" cy="1872615"/>
          </a:xfrm>
          <a:prstGeom prst="rect">
            <a:avLst/>
          </a:prstGeom>
        </p:spPr>
        <p:txBody>
          <a:bodyPr lIns="0" tIns="0" rIns="0" bIns="0" rtlCol="0" anchor="t">
            <a:spAutoFit/>
          </a:bodyPr>
          <a:lstStyle/>
          <a:p>
            <a:pPr algn="ctr">
              <a:lnSpc>
                <a:spcPts val="7559"/>
              </a:lnSpc>
            </a:pPr>
            <a:r>
              <a:rPr lang="en-US" sz="5399" dirty="0" err="1">
                <a:solidFill>
                  <a:srgbClr val="65471B"/>
                </a:solidFill>
                <a:latin typeface="Roboto Condensed"/>
              </a:rPr>
              <a:t>Dựa</a:t>
            </a:r>
            <a:r>
              <a:rPr lang="en-US" sz="5399" dirty="0">
                <a:solidFill>
                  <a:srgbClr val="65471B"/>
                </a:solidFill>
                <a:latin typeface="Roboto Condensed"/>
              </a:rPr>
              <a:t> </a:t>
            </a:r>
            <a:r>
              <a:rPr lang="en-US" sz="5399" dirty="0" err="1">
                <a:solidFill>
                  <a:srgbClr val="65471B"/>
                </a:solidFill>
                <a:latin typeface="Roboto Condensed"/>
              </a:rPr>
              <a:t>vào</a:t>
            </a:r>
            <a:r>
              <a:rPr lang="en-US" sz="5399" dirty="0">
                <a:solidFill>
                  <a:srgbClr val="65471B"/>
                </a:solidFill>
                <a:latin typeface="Roboto Condensed"/>
              </a:rPr>
              <a:t> </a:t>
            </a:r>
            <a:r>
              <a:rPr lang="en-US" sz="5399" dirty="0" err="1">
                <a:solidFill>
                  <a:srgbClr val="65471B"/>
                </a:solidFill>
                <a:latin typeface="Roboto Condensed"/>
              </a:rPr>
              <a:t>các</a:t>
            </a:r>
            <a:r>
              <a:rPr lang="en-US" sz="5399" dirty="0">
                <a:solidFill>
                  <a:srgbClr val="65471B"/>
                </a:solidFill>
                <a:latin typeface="Roboto Condensed"/>
              </a:rPr>
              <a:t> </a:t>
            </a:r>
            <a:r>
              <a:rPr lang="en-US" sz="5399" dirty="0" err="1">
                <a:solidFill>
                  <a:srgbClr val="65471B"/>
                </a:solidFill>
                <a:latin typeface="Roboto Condensed"/>
              </a:rPr>
              <a:t>dữ</a:t>
            </a:r>
            <a:r>
              <a:rPr lang="en-US" sz="5399" dirty="0">
                <a:solidFill>
                  <a:srgbClr val="65471B"/>
                </a:solidFill>
                <a:latin typeface="Roboto Condensed"/>
              </a:rPr>
              <a:t> </a:t>
            </a:r>
            <a:r>
              <a:rPr lang="en-US" sz="5399" dirty="0" err="1">
                <a:solidFill>
                  <a:srgbClr val="65471B"/>
                </a:solidFill>
                <a:latin typeface="Roboto Condensed"/>
              </a:rPr>
              <a:t>kiện</a:t>
            </a:r>
            <a:r>
              <a:rPr lang="en-US" sz="5399" dirty="0">
                <a:solidFill>
                  <a:srgbClr val="65471B"/>
                </a:solidFill>
                <a:latin typeface="Roboto Condensed"/>
              </a:rPr>
              <a:t> </a:t>
            </a:r>
            <a:r>
              <a:rPr lang="en-US" sz="5399" dirty="0" err="1">
                <a:solidFill>
                  <a:srgbClr val="65471B"/>
                </a:solidFill>
                <a:latin typeface="Roboto Condensed"/>
              </a:rPr>
              <a:t>gợi</a:t>
            </a:r>
            <a:r>
              <a:rPr lang="en-US" sz="5399" dirty="0">
                <a:solidFill>
                  <a:srgbClr val="65471B"/>
                </a:solidFill>
                <a:latin typeface="Roboto Condensed"/>
              </a:rPr>
              <a:t> ý </a:t>
            </a:r>
            <a:r>
              <a:rPr lang="en-US" sz="5399" dirty="0" err="1">
                <a:solidFill>
                  <a:srgbClr val="65471B"/>
                </a:solidFill>
                <a:latin typeface="Roboto Condensed"/>
              </a:rPr>
              <a:t>sau</a:t>
            </a:r>
            <a:r>
              <a:rPr lang="en-US" sz="5399" dirty="0">
                <a:solidFill>
                  <a:srgbClr val="65471B"/>
                </a:solidFill>
                <a:latin typeface="Roboto Condensed"/>
              </a:rPr>
              <a:t> </a:t>
            </a:r>
            <a:r>
              <a:rPr lang="en-US" sz="5399" dirty="0" err="1">
                <a:solidFill>
                  <a:srgbClr val="65471B"/>
                </a:solidFill>
                <a:latin typeface="Roboto Condensed"/>
              </a:rPr>
              <a:t>và</a:t>
            </a:r>
            <a:r>
              <a:rPr lang="en-US" sz="5399" dirty="0">
                <a:solidFill>
                  <a:srgbClr val="65471B"/>
                </a:solidFill>
                <a:latin typeface="Roboto Condensed"/>
              </a:rPr>
              <a:t> </a:t>
            </a:r>
            <a:r>
              <a:rPr lang="en-US" sz="5399" dirty="0" err="1">
                <a:solidFill>
                  <a:srgbClr val="65471B"/>
                </a:solidFill>
                <a:latin typeface="Roboto Condensed"/>
              </a:rPr>
              <a:t>đoán</a:t>
            </a:r>
            <a:r>
              <a:rPr lang="en-US" sz="5399" dirty="0">
                <a:solidFill>
                  <a:srgbClr val="65471B"/>
                </a:solidFill>
                <a:latin typeface="Roboto Condensed"/>
              </a:rPr>
              <a:t> </a:t>
            </a:r>
            <a:r>
              <a:rPr lang="en-US" sz="5399" dirty="0" err="1">
                <a:solidFill>
                  <a:srgbClr val="65471B"/>
                </a:solidFill>
                <a:latin typeface="Roboto Condensed"/>
              </a:rPr>
              <a:t>tên</a:t>
            </a:r>
            <a:r>
              <a:rPr lang="en-US" sz="5399" dirty="0">
                <a:solidFill>
                  <a:srgbClr val="65471B"/>
                </a:solidFill>
                <a:latin typeface="Roboto Condensed"/>
              </a:rPr>
              <a:t> </a:t>
            </a:r>
            <a:r>
              <a:rPr lang="en-US" sz="5399" dirty="0" err="1">
                <a:solidFill>
                  <a:srgbClr val="65471B"/>
                </a:solidFill>
                <a:latin typeface="Roboto Condensed Bold"/>
              </a:rPr>
              <a:t>nhân</a:t>
            </a:r>
            <a:r>
              <a:rPr lang="en-US" sz="5399" dirty="0">
                <a:solidFill>
                  <a:srgbClr val="65471B"/>
                </a:solidFill>
                <a:latin typeface="Roboto Condensed Bold"/>
              </a:rPr>
              <a:t> </a:t>
            </a:r>
            <a:r>
              <a:rPr lang="en-US" sz="5399" dirty="0" err="1">
                <a:solidFill>
                  <a:srgbClr val="65471B"/>
                </a:solidFill>
                <a:latin typeface="Roboto Condensed Bold"/>
              </a:rPr>
              <a:t>vật</a:t>
            </a:r>
            <a:r>
              <a:rPr lang="en-US" sz="5399" dirty="0">
                <a:solidFill>
                  <a:srgbClr val="65471B"/>
                </a:solidFill>
                <a:latin typeface="Roboto Condensed Bold"/>
              </a:rPr>
              <a:t> </a:t>
            </a:r>
            <a:r>
              <a:rPr lang="en-US" sz="5399" dirty="0" err="1">
                <a:solidFill>
                  <a:srgbClr val="65471B"/>
                </a:solidFill>
                <a:latin typeface="Roboto Condensed Bold"/>
              </a:rPr>
              <a:t>bí</a:t>
            </a:r>
            <a:r>
              <a:rPr lang="en-US" sz="5399" dirty="0">
                <a:solidFill>
                  <a:srgbClr val="65471B"/>
                </a:solidFill>
                <a:latin typeface="Roboto Condensed Bold"/>
              </a:rPr>
              <a:t> </a:t>
            </a:r>
            <a:r>
              <a:rPr lang="en-US" sz="5399" dirty="0" err="1">
                <a:solidFill>
                  <a:srgbClr val="65471B"/>
                </a:solidFill>
                <a:latin typeface="Roboto Condensed Bold"/>
              </a:rPr>
              <a:t>ẩn</a:t>
            </a:r>
            <a:endParaRPr lang="en-US" sz="5399" dirty="0">
              <a:solidFill>
                <a:srgbClr val="65471B"/>
              </a:solidFill>
              <a:latin typeface="Roboto Condensed Bold"/>
            </a:endParaRPr>
          </a:p>
        </p:txBody>
      </p:sp>
      <p:pic>
        <p:nvPicPr>
          <p:cNvPr id="15" name="Picture 15"/>
          <p:cNvPicPr>
            <a:picLocks noChangeAspect="1"/>
          </p:cNvPicPr>
          <p:nvPr/>
        </p:nvPicPr>
        <p:blipFill>
          <a:blip r:embed="rId4"/>
          <a:srcRect/>
          <a:stretch>
            <a:fillRect/>
          </a:stretch>
        </p:blipFill>
        <p:spPr>
          <a:xfrm rot="-895325">
            <a:off x="569412" y="5024860"/>
            <a:ext cx="3423486" cy="4870866"/>
          </a:xfrm>
          <a:prstGeom prst="rect">
            <a:avLst/>
          </a:prstGeom>
        </p:spPr>
      </p:pic>
      <p:sp>
        <p:nvSpPr>
          <p:cNvPr id="16" name="TextBox 16"/>
          <p:cNvSpPr txBox="1"/>
          <p:nvPr/>
        </p:nvSpPr>
        <p:spPr>
          <a:xfrm>
            <a:off x="4871499" y="3084994"/>
            <a:ext cx="8000173" cy="1783667"/>
          </a:xfrm>
          <a:prstGeom prst="rect">
            <a:avLst/>
          </a:prstGeom>
        </p:spPr>
        <p:txBody>
          <a:bodyPr lIns="0" tIns="0" rIns="0" bIns="0" rtlCol="0" anchor="t">
            <a:spAutoFit/>
          </a:bodyPr>
          <a:lstStyle/>
          <a:p>
            <a:pPr algn="ctr">
              <a:lnSpc>
                <a:spcPts val="14558"/>
              </a:lnSpc>
            </a:pPr>
            <a:r>
              <a:rPr lang="en-US" sz="10399">
                <a:solidFill>
                  <a:srgbClr val="65471B"/>
                </a:solidFill>
                <a:latin typeface="Fraunces SemiBold Bold"/>
              </a:rPr>
              <a:t>ĐÂY LÀ AI?</a:t>
            </a:r>
          </a:p>
        </p:txBody>
      </p:sp>
      <p:sp>
        <p:nvSpPr>
          <p:cNvPr id="17" name="TextBox 17"/>
          <p:cNvSpPr txBox="1"/>
          <p:nvPr/>
        </p:nvSpPr>
        <p:spPr>
          <a:xfrm>
            <a:off x="-365293" y="848872"/>
            <a:ext cx="18098377" cy="800100"/>
          </a:xfrm>
          <a:prstGeom prst="rect">
            <a:avLst/>
          </a:prstGeom>
        </p:spPr>
        <p:txBody>
          <a:bodyPr lIns="0" tIns="0" rIns="0" bIns="0" rtlCol="0" anchor="t">
            <a:spAutoFit/>
          </a:bodyPr>
          <a:lstStyle/>
          <a:p>
            <a:pPr algn="ctr">
              <a:lnSpc>
                <a:spcPts val="6000"/>
              </a:lnSpc>
            </a:pPr>
            <a:r>
              <a:rPr lang="en-US" sz="6000">
                <a:solidFill>
                  <a:srgbClr val="65471B"/>
                </a:solidFill>
                <a:latin typeface="Fraunces Bold"/>
              </a:rPr>
              <a:t>1.  CHUẨN BỊ ĐỌC </a:t>
            </a:r>
          </a:p>
        </p:txBody>
      </p:sp>
      <p:grpSp>
        <p:nvGrpSpPr>
          <p:cNvPr id="18" name="Group 18"/>
          <p:cNvGrpSpPr/>
          <p:nvPr/>
        </p:nvGrpSpPr>
        <p:grpSpPr>
          <a:xfrm rot="694312">
            <a:off x="523059" y="5034831"/>
            <a:ext cx="3086100" cy="3736049"/>
            <a:chOff x="0" y="0"/>
            <a:chExt cx="812800" cy="983980"/>
          </a:xfrm>
        </p:grpSpPr>
        <p:sp>
          <p:nvSpPr>
            <p:cNvPr id="19" name="Freeform 19"/>
            <p:cNvSpPr/>
            <p:nvPr/>
          </p:nvSpPr>
          <p:spPr>
            <a:xfrm>
              <a:off x="0" y="0"/>
              <a:ext cx="812800" cy="983980"/>
            </a:xfrm>
            <a:custGeom>
              <a:avLst/>
              <a:gdLst/>
              <a:ahLst/>
              <a:cxnLst/>
              <a:rect l="l" t="t" r="r" b="b"/>
              <a:pathLst>
                <a:path w="812800" h="983980">
                  <a:moveTo>
                    <a:pt x="0" y="0"/>
                  </a:moveTo>
                  <a:lnTo>
                    <a:pt x="812800" y="0"/>
                  </a:lnTo>
                  <a:lnTo>
                    <a:pt x="812800" y="983980"/>
                  </a:lnTo>
                  <a:lnTo>
                    <a:pt x="0" y="983980"/>
                  </a:lnTo>
                  <a:close/>
                </a:path>
              </a:pathLst>
            </a:custGeom>
            <a:solidFill>
              <a:srgbClr val="CDB199"/>
            </a:solidFill>
          </p:spPr>
        </p:sp>
        <p:sp>
          <p:nvSpPr>
            <p:cNvPr id="20" name="TextBox 20"/>
            <p:cNvSpPr txBox="1"/>
            <p:nvPr/>
          </p:nvSpPr>
          <p:spPr>
            <a:xfrm>
              <a:off x="0" y="0"/>
              <a:ext cx="812800" cy="812800"/>
            </a:xfrm>
            <a:prstGeom prst="rect">
              <a:avLst/>
            </a:prstGeom>
          </p:spPr>
          <p:txBody>
            <a:bodyPr lIns="50800" tIns="50800" rIns="50800" bIns="50800" rtlCol="0" anchor="ctr"/>
            <a:lstStyle/>
            <a:p>
              <a:pPr algn="ctr">
                <a:lnSpc>
                  <a:spcPts val="1656"/>
                </a:lnSpc>
              </a:pPr>
              <a:endParaRPr/>
            </a:p>
          </p:txBody>
        </p:sp>
      </p:grpSp>
      <p:pic>
        <p:nvPicPr>
          <p:cNvPr id="21" name="Picture 21"/>
          <p:cNvPicPr>
            <a:picLocks noChangeAspect="1"/>
          </p:cNvPicPr>
          <p:nvPr/>
        </p:nvPicPr>
        <p:blipFill>
          <a:blip r:embed="rId4"/>
          <a:srcRect/>
          <a:stretch>
            <a:fillRect/>
          </a:stretch>
        </p:blipFill>
        <p:spPr>
          <a:xfrm rot="647474">
            <a:off x="270125" y="4943631"/>
            <a:ext cx="3423486" cy="4870866"/>
          </a:xfrm>
          <a:prstGeom prst="rect">
            <a:avLst/>
          </a:prstGeom>
        </p:spPr>
      </p:pic>
      <p:pic>
        <p:nvPicPr>
          <p:cNvPr id="22"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4980">
            <a:off x="1472450" y="5867096"/>
            <a:ext cx="1344671" cy="207152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0E0"/>
        </a:solidFill>
        <a:effectLst/>
      </p:bgPr>
    </p:bg>
    <p:spTree>
      <p:nvGrpSpPr>
        <p:cNvPr id="1" name=""/>
        <p:cNvGrpSpPr/>
        <p:nvPr/>
      </p:nvGrpSpPr>
      <p:grpSpPr>
        <a:xfrm>
          <a:off x="0" y="0"/>
          <a:ext cx="0" cy="0"/>
          <a:chOff x="0" y="0"/>
          <a:chExt cx="0" cy="0"/>
        </a:xfrm>
      </p:grpSpPr>
      <p:sp>
        <p:nvSpPr>
          <p:cNvPr id="54" name="AutoShape 54"/>
          <p:cNvSpPr/>
          <p:nvPr/>
        </p:nvSpPr>
        <p:spPr>
          <a:xfrm rot="14355">
            <a:off x="11661771" y="7316419"/>
            <a:ext cx="1140487" cy="0"/>
          </a:xfrm>
          <a:prstGeom prst="line">
            <a:avLst/>
          </a:prstGeom>
          <a:ln w="9525" cap="flat">
            <a:solidFill>
              <a:srgbClr val="382A40"/>
            </a:solidFill>
            <a:prstDash val="solid"/>
            <a:headEnd type="none" w="sm" len="sm"/>
            <a:tailEnd type="none" w="sm" len="sm"/>
          </a:ln>
        </p:spPr>
      </p:sp>
      <p:pic>
        <p:nvPicPr>
          <p:cNvPr id="2" name="Picture 2"/>
          <p:cNvPicPr>
            <a:picLocks noChangeAspect="1"/>
          </p:cNvPicPr>
          <p:nvPr/>
        </p:nvPicPr>
        <p:blipFill>
          <a:blip r:embed="rId2"/>
          <a:srcRect/>
          <a:stretch>
            <a:fillRect/>
          </a:stretch>
        </p:blipFill>
        <p:spPr>
          <a:xfrm>
            <a:off x="1398575" y="1946130"/>
            <a:ext cx="4589177" cy="6862321"/>
          </a:xfrm>
          <a:prstGeom prst="rect">
            <a:avLst/>
          </a:prstGeom>
        </p:spPr>
      </p:pic>
      <p:grpSp>
        <p:nvGrpSpPr>
          <p:cNvPr id="3" name="Group 3"/>
          <p:cNvGrpSpPr/>
          <p:nvPr/>
        </p:nvGrpSpPr>
        <p:grpSpPr>
          <a:xfrm>
            <a:off x="7935156" y="879163"/>
            <a:ext cx="3040148" cy="1220840"/>
            <a:chOff x="0" y="0"/>
            <a:chExt cx="1822047" cy="731684"/>
          </a:xfrm>
        </p:grpSpPr>
        <p:sp>
          <p:nvSpPr>
            <p:cNvPr id="4" name="Freeform 4"/>
            <p:cNvSpPr/>
            <p:nvPr/>
          </p:nvSpPr>
          <p:spPr>
            <a:xfrm>
              <a:off x="92710" y="106680"/>
              <a:ext cx="1717907" cy="612304"/>
            </a:xfrm>
            <a:custGeom>
              <a:avLst/>
              <a:gdLst/>
              <a:ahLst/>
              <a:cxnLst/>
              <a:rect l="l" t="t" r="r" b="b"/>
              <a:pathLst>
                <a:path w="1717907" h="612304">
                  <a:moveTo>
                    <a:pt x="1691237" y="423074"/>
                  </a:moveTo>
                  <a:cubicBezTo>
                    <a:pt x="1691237" y="510704"/>
                    <a:pt x="1615037" y="581824"/>
                    <a:pt x="1533757" y="581824"/>
                  </a:cubicBezTo>
                  <a:lnTo>
                    <a:pt x="66040" y="581824"/>
                  </a:lnTo>
                  <a:cubicBezTo>
                    <a:pt x="43180" y="581824"/>
                    <a:pt x="20320" y="576744"/>
                    <a:pt x="0" y="567854"/>
                  </a:cubicBezTo>
                  <a:cubicBezTo>
                    <a:pt x="26670" y="595794"/>
                    <a:pt x="63500" y="612304"/>
                    <a:pt x="105076" y="612304"/>
                  </a:cubicBezTo>
                  <a:lnTo>
                    <a:pt x="1571857" y="612304"/>
                  </a:lnTo>
                  <a:cubicBezTo>
                    <a:pt x="1651867" y="612304"/>
                    <a:pt x="1717907" y="546264"/>
                    <a:pt x="1717907" y="466254"/>
                  </a:cubicBezTo>
                  <a:lnTo>
                    <a:pt x="1717907" y="95250"/>
                  </a:lnTo>
                  <a:cubicBezTo>
                    <a:pt x="1717907" y="58420"/>
                    <a:pt x="1703937" y="25400"/>
                    <a:pt x="1682347" y="0"/>
                  </a:cubicBezTo>
                  <a:cubicBezTo>
                    <a:pt x="1688697" y="16510"/>
                    <a:pt x="1691237" y="34290"/>
                    <a:pt x="1691237" y="52070"/>
                  </a:cubicBezTo>
                  <a:lnTo>
                    <a:pt x="1691237" y="423074"/>
                  </a:lnTo>
                  <a:lnTo>
                    <a:pt x="1691237" y="423074"/>
                  </a:lnTo>
                  <a:close/>
                </a:path>
              </a:pathLst>
            </a:custGeom>
            <a:solidFill>
              <a:srgbClr val="FFFFFF"/>
            </a:solidFill>
          </p:spPr>
        </p:sp>
        <p:sp>
          <p:nvSpPr>
            <p:cNvPr id="5" name="Freeform 5"/>
            <p:cNvSpPr/>
            <p:nvPr/>
          </p:nvSpPr>
          <p:spPr>
            <a:xfrm>
              <a:off x="12700" y="12700"/>
              <a:ext cx="1757277" cy="663104"/>
            </a:xfrm>
            <a:custGeom>
              <a:avLst/>
              <a:gdLst/>
              <a:ahLst/>
              <a:cxnLst/>
              <a:rect l="l" t="t" r="r" b="b"/>
              <a:pathLst>
                <a:path w="1757277" h="663104">
                  <a:moveTo>
                    <a:pt x="146050" y="663104"/>
                  </a:moveTo>
                  <a:lnTo>
                    <a:pt x="1611227" y="663104"/>
                  </a:lnTo>
                  <a:cubicBezTo>
                    <a:pt x="1691237" y="663104"/>
                    <a:pt x="1757277" y="597064"/>
                    <a:pt x="1757277" y="517054"/>
                  </a:cubicBezTo>
                  <a:lnTo>
                    <a:pt x="1757277" y="146050"/>
                  </a:lnTo>
                  <a:cubicBezTo>
                    <a:pt x="1757277" y="66040"/>
                    <a:pt x="1691237" y="0"/>
                    <a:pt x="1611227" y="0"/>
                  </a:cubicBezTo>
                  <a:lnTo>
                    <a:pt x="146050" y="0"/>
                  </a:lnTo>
                  <a:cubicBezTo>
                    <a:pt x="66040" y="0"/>
                    <a:pt x="0" y="66040"/>
                    <a:pt x="0" y="146050"/>
                  </a:cubicBezTo>
                  <a:lnTo>
                    <a:pt x="0" y="517054"/>
                  </a:lnTo>
                  <a:cubicBezTo>
                    <a:pt x="0" y="598334"/>
                    <a:pt x="66040" y="663104"/>
                    <a:pt x="146050" y="663104"/>
                  </a:cubicBezTo>
                  <a:close/>
                </a:path>
              </a:pathLst>
            </a:custGeom>
            <a:solidFill>
              <a:srgbClr val="E49771"/>
            </a:solidFill>
          </p:spPr>
        </p:sp>
        <p:sp>
          <p:nvSpPr>
            <p:cNvPr id="6" name="Freeform 6"/>
            <p:cNvSpPr/>
            <p:nvPr/>
          </p:nvSpPr>
          <p:spPr>
            <a:xfrm>
              <a:off x="0" y="0"/>
              <a:ext cx="1822047" cy="731684"/>
            </a:xfrm>
            <a:custGeom>
              <a:avLst/>
              <a:gdLst/>
              <a:ahLst/>
              <a:cxnLst/>
              <a:rect l="l" t="t" r="r" b="b"/>
              <a:pathLst>
                <a:path w="1822047" h="731684">
                  <a:moveTo>
                    <a:pt x="1758547" y="74930"/>
                  </a:moveTo>
                  <a:cubicBezTo>
                    <a:pt x="1730607" y="30480"/>
                    <a:pt x="1681077" y="0"/>
                    <a:pt x="1623927" y="0"/>
                  </a:cubicBezTo>
                  <a:lnTo>
                    <a:pt x="158750" y="0"/>
                  </a:lnTo>
                  <a:cubicBezTo>
                    <a:pt x="71120" y="0"/>
                    <a:pt x="0" y="71120"/>
                    <a:pt x="0" y="158750"/>
                  </a:cubicBezTo>
                  <a:lnTo>
                    <a:pt x="0" y="529754"/>
                  </a:lnTo>
                  <a:cubicBezTo>
                    <a:pt x="0" y="581824"/>
                    <a:pt x="25400" y="627544"/>
                    <a:pt x="63500" y="656754"/>
                  </a:cubicBezTo>
                  <a:cubicBezTo>
                    <a:pt x="91440" y="701204"/>
                    <a:pt x="140970" y="731684"/>
                    <a:pt x="199203" y="731684"/>
                  </a:cubicBezTo>
                  <a:lnTo>
                    <a:pt x="1663297" y="731684"/>
                  </a:lnTo>
                  <a:cubicBezTo>
                    <a:pt x="1750927" y="731684"/>
                    <a:pt x="1822047" y="660564"/>
                    <a:pt x="1822047" y="572934"/>
                  </a:cubicBezTo>
                  <a:lnTo>
                    <a:pt x="1822047" y="201930"/>
                  </a:lnTo>
                  <a:cubicBezTo>
                    <a:pt x="1822047" y="149860"/>
                    <a:pt x="1796647" y="104140"/>
                    <a:pt x="1758547" y="74930"/>
                  </a:cubicBezTo>
                  <a:close/>
                  <a:moveTo>
                    <a:pt x="12700" y="529754"/>
                  </a:moveTo>
                  <a:lnTo>
                    <a:pt x="12700" y="158750"/>
                  </a:lnTo>
                  <a:cubicBezTo>
                    <a:pt x="12700" y="78740"/>
                    <a:pt x="78740" y="12700"/>
                    <a:pt x="158750" y="12700"/>
                  </a:cubicBezTo>
                  <a:lnTo>
                    <a:pt x="1623927" y="12700"/>
                  </a:lnTo>
                  <a:cubicBezTo>
                    <a:pt x="1703937" y="12700"/>
                    <a:pt x="1769977" y="78740"/>
                    <a:pt x="1769977" y="158750"/>
                  </a:cubicBezTo>
                  <a:lnTo>
                    <a:pt x="1769977" y="529754"/>
                  </a:lnTo>
                  <a:cubicBezTo>
                    <a:pt x="1769977" y="609764"/>
                    <a:pt x="1703937" y="675804"/>
                    <a:pt x="1623927" y="675804"/>
                  </a:cubicBezTo>
                  <a:lnTo>
                    <a:pt x="158750" y="675804"/>
                  </a:lnTo>
                  <a:cubicBezTo>
                    <a:pt x="78740" y="675804"/>
                    <a:pt x="12700" y="611034"/>
                    <a:pt x="12700" y="529754"/>
                  </a:cubicBezTo>
                  <a:close/>
                  <a:moveTo>
                    <a:pt x="1810617" y="572934"/>
                  </a:moveTo>
                  <a:cubicBezTo>
                    <a:pt x="1810617" y="652944"/>
                    <a:pt x="1743307" y="718984"/>
                    <a:pt x="1663297" y="718984"/>
                  </a:cubicBezTo>
                  <a:lnTo>
                    <a:pt x="199203" y="718984"/>
                  </a:lnTo>
                  <a:cubicBezTo>
                    <a:pt x="157480" y="718984"/>
                    <a:pt x="120650" y="702474"/>
                    <a:pt x="93980" y="674534"/>
                  </a:cubicBezTo>
                  <a:cubicBezTo>
                    <a:pt x="114300" y="683424"/>
                    <a:pt x="135890" y="688504"/>
                    <a:pt x="160020" y="688504"/>
                  </a:cubicBezTo>
                  <a:lnTo>
                    <a:pt x="1625197" y="688504"/>
                  </a:lnTo>
                  <a:cubicBezTo>
                    <a:pt x="1712827" y="688504"/>
                    <a:pt x="1783947" y="617384"/>
                    <a:pt x="1783947" y="529754"/>
                  </a:cubicBezTo>
                  <a:lnTo>
                    <a:pt x="1783947" y="158750"/>
                  </a:lnTo>
                  <a:cubicBezTo>
                    <a:pt x="1783947" y="140970"/>
                    <a:pt x="1780137" y="123190"/>
                    <a:pt x="1775057" y="106680"/>
                  </a:cubicBezTo>
                  <a:cubicBezTo>
                    <a:pt x="1796647" y="132080"/>
                    <a:pt x="1810617" y="165100"/>
                    <a:pt x="1810617" y="201930"/>
                  </a:cubicBezTo>
                  <a:lnTo>
                    <a:pt x="1810617" y="572934"/>
                  </a:lnTo>
                  <a:cubicBezTo>
                    <a:pt x="1810617" y="572934"/>
                    <a:pt x="1810617" y="572934"/>
                    <a:pt x="1810617" y="572934"/>
                  </a:cubicBezTo>
                  <a:close/>
                </a:path>
              </a:pathLst>
            </a:custGeom>
            <a:solidFill>
              <a:srgbClr val="FFFFFF"/>
            </a:solidFill>
          </p:spPr>
        </p:sp>
      </p:grpSp>
      <p:sp>
        <p:nvSpPr>
          <p:cNvPr id="7" name="TextBox 7"/>
          <p:cNvSpPr txBox="1"/>
          <p:nvPr/>
        </p:nvSpPr>
        <p:spPr>
          <a:xfrm>
            <a:off x="7935172" y="1227543"/>
            <a:ext cx="3040148" cy="511810"/>
          </a:xfrm>
          <a:prstGeom prst="rect">
            <a:avLst/>
          </a:prstGeom>
        </p:spPr>
        <p:txBody>
          <a:bodyPr lIns="0" tIns="0" rIns="0" bIns="0" rtlCol="0" anchor="t">
            <a:spAutoFit/>
          </a:bodyPr>
          <a:lstStyle/>
          <a:p>
            <a:pPr algn="ctr">
              <a:lnSpc>
                <a:spcPts val="4159"/>
              </a:lnSpc>
            </a:pPr>
            <a:r>
              <a:rPr lang="en-US" sz="3199" dirty="0" err="1">
                <a:solidFill>
                  <a:srgbClr val="65471B"/>
                </a:solidFill>
                <a:latin typeface="Fraunces Bold"/>
              </a:rPr>
              <a:t>Nêu</a:t>
            </a:r>
            <a:r>
              <a:rPr lang="en-US" sz="3199" dirty="0">
                <a:solidFill>
                  <a:srgbClr val="65471B"/>
                </a:solidFill>
                <a:latin typeface="Fraunces Bold"/>
              </a:rPr>
              <a:t> </a:t>
            </a:r>
            <a:r>
              <a:rPr lang="en-US" sz="3199" dirty="0" err="1">
                <a:solidFill>
                  <a:srgbClr val="65471B"/>
                </a:solidFill>
                <a:latin typeface="Fraunces Bold"/>
              </a:rPr>
              <a:t>vấn</a:t>
            </a:r>
            <a:r>
              <a:rPr lang="en-US" sz="3199" dirty="0">
                <a:solidFill>
                  <a:srgbClr val="65471B"/>
                </a:solidFill>
                <a:latin typeface="Fraunces Bold"/>
              </a:rPr>
              <a:t> </a:t>
            </a:r>
            <a:r>
              <a:rPr lang="en-US" sz="3199" dirty="0" err="1">
                <a:solidFill>
                  <a:srgbClr val="65471B"/>
                </a:solidFill>
                <a:latin typeface="Fraunces Bold"/>
              </a:rPr>
              <a:t>đề</a:t>
            </a:r>
            <a:endParaRPr lang="en-US" sz="3199" dirty="0">
              <a:solidFill>
                <a:srgbClr val="65471B"/>
              </a:solidFill>
              <a:latin typeface="Fraunces Bold"/>
            </a:endParaRPr>
          </a:p>
        </p:txBody>
      </p:sp>
      <p:pic>
        <p:nvPicPr>
          <p:cNvPr id="8" name="Picture 8"/>
          <p:cNvPicPr>
            <a:picLocks noChangeAspect="1"/>
          </p:cNvPicPr>
          <p:nvPr/>
        </p:nvPicPr>
        <p:blipFill>
          <a:blip r:embed="rId3"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700000">
            <a:off x="15229377" y="-1252476"/>
            <a:ext cx="4695920" cy="4114800"/>
          </a:xfrm>
          <a:prstGeom prst="rect">
            <a:avLst/>
          </a:prstGeom>
        </p:spPr>
      </p:pic>
      <p:grpSp>
        <p:nvGrpSpPr>
          <p:cNvPr id="9" name="Group 9"/>
          <p:cNvGrpSpPr/>
          <p:nvPr/>
        </p:nvGrpSpPr>
        <p:grpSpPr>
          <a:xfrm>
            <a:off x="12519032" y="756767"/>
            <a:ext cx="4933989" cy="1546418"/>
            <a:chOff x="0" y="0"/>
            <a:chExt cx="1822047" cy="571069"/>
          </a:xfrm>
        </p:grpSpPr>
        <p:sp>
          <p:nvSpPr>
            <p:cNvPr id="10" name="Freeform 10"/>
            <p:cNvSpPr/>
            <p:nvPr/>
          </p:nvSpPr>
          <p:spPr>
            <a:xfrm>
              <a:off x="92710" y="106680"/>
              <a:ext cx="1717907" cy="451689"/>
            </a:xfrm>
            <a:custGeom>
              <a:avLst/>
              <a:gdLst/>
              <a:ahLst/>
              <a:cxnLst/>
              <a:rect l="l" t="t" r="r" b="b"/>
              <a:pathLst>
                <a:path w="1717907" h="451689">
                  <a:moveTo>
                    <a:pt x="1691237" y="262459"/>
                  </a:moveTo>
                  <a:cubicBezTo>
                    <a:pt x="1691237" y="350089"/>
                    <a:pt x="1615037" y="421209"/>
                    <a:pt x="1533757" y="421209"/>
                  </a:cubicBezTo>
                  <a:lnTo>
                    <a:pt x="66040" y="421209"/>
                  </a:lnTo>
                  <a:cubicBezTo>
                    <a:pt x="43180" y="421209"/>
                    <a:pt x="20320" y="416129"/>
                    <a:pt x="0" y="407239"/>
                  </a:cubicBezTo>
                  <a:cubicBezTo>
                    <a:pt x="26670" y="435179"/>
                    <a:pt x="63500" y="451689"/>
                    <a:pt x="105076" y="451689"/>
                  </a:cubicBezTo>
                  <a:lnTo>
                    <a:pt x="1571857" y="451689"/>
                  </a:lnTo>
                  <a:cubicBezTo>
                    <a:pt x="1651867" y="451689"/>
                    <a:pt x="1717907" y="385649"/>
                    <a:pt x="1717907" y="305639"/>
                  </a:cubicBezTo>
                  <a:lnTo>
                    <a:pt x="1717907" y="95250"/>
                  </a:lnTo>
                  <a:cubicBezTo>
                    <a:pt x="1717907" y="58420"/>
                    <a:pt x="1703937" y="25400"/>
                    <a:pt x="1682347" y="0"/>
                  </a:cubicBezTo>
                  <a:cubicBezTo>
                    <a:pt x="1688697" y="16510"/>
                    <a:pt x="1691237" y="34290"/>
                    <a:pt x="1691237" y="52070"/>
                  </a:cubicBezTo>
                  <a:lnTo>
                    <a:pt x="1691237" y="262459"/>
                  </a:lnTo>
                  <a:lnTo>
                    <a:pt x="1691237" y="262459"/>
                  </a:lnTo>
                  <a:close/>
                </a:path>
              </a:pathLst>
            </a:custGeom>
            <a:solidFill>
              <a:srgbClr val="F3EAC0"/>
            </a:solidFill>
          </p:spPr>
        </p:sp>
        <p:sp>
          <p:nvSpPr>
            <p:cNvPr id="11" name="Freeform 11"/>
            <p:cNvSpPr/>
            <p:nvPr/>
          </p:nvSpPr>
          <p:spPr>
            <a:xfrm>
              <a:off x="12700" y="12700"/>
              <a:ext cx="1757277" cy="502489"/>
            </a:xfrm>
            <a:custGeom>
              <a:avLst/>
              <a:gdLst/>
              <a:ahLst/>
              <a:cxnLst/>
              <a:rect l="l" t="t" r="r" b="b"/>
              <a:pathLst>
                <a:path w="1757277" h="502489">
                  <a:moveTo>
                    <a:pt x="146050" y="502489"/>
                  </a:moveTo>
                  <a:lnTo>
                    <a:pt x="1611227" y="502489"/>
                  </a:lnTo>
                  <a:cubicBezTo>
                    <a:pt x="1691237" y="502489"/>
                    <a:pt x="1757277" y="436449"/>
                    <a:pt x="1757277" y="356439"/>
                  </a:cubicBezTo>
                  <a:lnTo>
                    <a:pt x="1757277" y="146050"/>
                  </a:lnTo>
                  <a:cubicBezTo>
                    <a:pt x="1757277" y="66040"/>
                    <a:pt x="1691237" y="0"/>
                    <a:pt x="1611227" y="0"/>
                  </a:cubicBezTo>
                  <a:lnTo>
                    <a:pt x="146050" y="0"/>
                  </a:lnTo>
                  <a:cubicBezTo>
                    <a:pt x="66040" y="0"/>
                    <a:pt x="0" y="66040"/>
                    <a:pt x="0" y="146050"/>
                  </a:cubicBezTo>
                  <a:lnTo>
                    <a:pt x="0" y="356439"/>
                  </a:lnTo>
                  <a:cubicBezTo>
                    <a:pt x="0" y="437719"/>
                    <a:pt x="66040" y="502489"/>
                    <a:pt x="146050" y="502489"/>
                  </a:cubicBezTo>
                  <a:close/>
                </a:path>
              </a:pathLst>
            </a:custGeom>
            <a:solidFill>
              <a:srgbClr val="F3EAC0"/>
            </a:solidFill>
          </p:spPr>
        </p:sp>
        <p:sp>
          <p:nvSpPr>
            <p:cNvPr id="12" name="Freeform 12"/>
            <p:cNvSpPr/>
            <p:nvPr/>
          </p:nvSpPr>
          <p:spPr>
            <a:xfrm>
              <a:off x="0" y="0"/>
              <a:ext cx="1822047" cy="571069"/>
            </a:xfrm>
            <a:custGeom>
              <a:avLst/>
              <a:gdLst/>
              <a:ahLst/>
              <a:cxnLst/>
              <a:rect l="l" t="t" r="r" b="b"/>
              <a:pathLst>
                <a:path w="1822047" h="571069">
                  <a:moveTo>
                    <a:pt x="1758547" y="74930"/>
                  </a:moveTo>
                  <a:cubicBezTo>
                    <a:pt x="1730607" y="30480"/>
                    <a:pt x="1681077" y="0"/>
                    <a:pt x="1623927" y="0"/>
                  </a:cubicBezTo>
                  <a:lnTo>
                    <a:pt x="158750" y="0"/>
                  </a:lnTo>
                  <a:cubicBezTo>
                    <a:pt x="71120" y="0"/>
                    <a:pt x="0" y="71120"/>
                    <a:pt x="0" y="158750"/>
                  </a:cubicBezTo>
                  <a:lnTo>
                    <a:pt x="0" y="369139"/>
                  </a:lnTo>
                  <a:cubicBezTo>
                    <a:pt x="0" y="421209"/>
                    <a:pt x="25400" y="466929"/>
                    <a:pt x="63500" y="496139"/>
                  </a:cubicBezTo>
                  <a:cubicBezTo>
                    <a:pt x="91440" y="540589"/>
                    <a:pt x="140970" y="571069"/>
                    <a:pt x="199203" y="571069"/>
                  </a:cubicBezTo>
                  <a:lnTo>
                    <a:pt x="1663297" y="571069"/>
                  </a:lnTo>
                  <a:cubicBezTo>
                    <a:pt x="1750927" y="571069"/>
                    <a:pt x="1822047" y="499949"/>
                    <a:pt x="1822047" y="412319"/>
                  </a:cubicBezTo>
                  <a:lnTo>
                    <a:pt x="1822047" y="201930"/>
                  </a:lnTo>
                  <a:cubicBezTo>
                    <a:pt x="1822047" y="149860"/>
                    <a:pt x="1796647" y="104140"/>
                    <a:pt x="1758547" y="74930"/>
                  </a:cubicBezTo>
                  <a:close/>
                  <a:moveTo>
                    <a:pt x="12700" y="369139"/>
                  </a:moveTo>
                  <a:lnTo>
                    <a:pt x="12700" y="158750"/>
                  </a:lnTo>
                  <a:cubicBezTo>
                    <a:pt x="12700" y="78740"/>
                    <a:pt x="78740" y="12700"/>
                    <a:pt x="158750" y="12700"/>
                  </a:cubicBezTo>
                  <a:lnTo>
                    <a:pt x="1623927" y="12700"/>
                  </a:lnTo>
                  <a:cubicBezTo>
                    <a:pt x="1703937" y="12700"/>
                    <a:pt x="1769977" y="78740"/>
                    <a:pt x="1769977" y="158750"/>
                  </a:cubicBezTo>
                  <a:lnTo>
                    <a:pt x="1769977" y="369139"/>
                  </a:lnTo>
                  <a:cubicBezTo>
                    <a:pt x="1769977" y="449149"/>
                    <a:pt x="1703937" y="515189"/>
                    <a:pt x="1623927" y="515189"/>
                  </a:cubicBezTo>
                  <a:lnTo>
                    <a:pt x="158750" y="515189"/>
                  </a:lnTo>
                  <a:cubicBezTo>
                    <a:pt x="78740" y="515189"/>
                    <a:pt x="12700" y="450419"/>
                    <a:pt x="12700" y="369139"/>
                  </a:cubicBezTo>
                  <a:close/>
                  <a:moveTo>
                    <a:pt x="1810617" y="412319"/>
                  </a:moveTo>
                  <a:cubicBezTo>
                    <a:pt x="1810617" y="492329"/>
                    <a:pt x="1743307" y="558369"/>
                    <a:pt x="1663297" y="558369"/>
                  </a:cubicBezTo>
                  <a:lnTo>
                    <a:pt x="199203" y="558369"/>
                  </a:lnTo>
                  <a:cubicBezTo>
                    <a:pt x="157480" y="558369"/>
                    <a:pt x="120650" y="541859"/>
                    <a:pt x="93980" y="513919"/>
                  </a:cubicBezTo>
                  <a:cubicBezTo>
                    <a:pt x="114300" y="522809"/>
                    <a:pt x="135890" y="527889"/>
                    <a:pt x="160020" y="527889"/>
                  </a:cubicBezTo>
                  <a:lnTo>
                    <a:pt x="1625197" y="527889"/>
                  </a:lnTo>
                  <a:cubicBezTo>
                    <a:pt x="1712827" y="527889"/>
                    <a:pt x="1783947" y="456769"/>
                    <a:pt x="1783947" y="369139"/>
                  </a:cubicBezTo>
                  <a:lnTo>
                    <a:pt x="1783947" y="158750"/>
                  </a:lnTo>
                  <a:cubicBezTo>
                    <a:pt x="1783947" y="140970"/>
                    <a:pt x="1780137" y="123190"/>
                    <a:pt x="1775057" y="106680"/>
                  </a:cubicBezTo>
                  <a:cubicBezTo>
                    <a:pt x="1796647" y="132080"/>
                    <a:pt x="1810617" y="165100"/>
                    <a:pt x="1810617" y="201930"/>
                  </a:cubicBezTo>
                  <a:lnTo>
                    <a:pt x="1810617" y="412319"/>
                  </a:lnTo>
                  <a:cubicBezTo>
                    <a:pt x="1810617" y="412319"/>
                    <a:pt x="1810617" y="412319"/>
                    <a:pt x="1810617" y="412319"/>
                  </a:cubicBezTo>
                  <a:close/>
                </a:path>
              </a:pathLst>
            </a:custGeom>
            <a:solidFill>
              <a:srgbClr val="F3EAC0"/>
            </a:solidFill>
          </p:spPr>
        </p:sp>
      </p:grpSp>
      <p:sp>
        <p:nvSpPr>
          <p:cNvPr id="13" name="AutoShape 13"/>
          <p:cNvSpPr/>
          <p:nvPr/>
        </p:nvSpPr>
        <p:spPr>
          <a:xfrm rot="104835">
            <a:off x="10974961" y="1501668"/>
            <a:ext cx="1544430" cy="0"/>
          </a:xfrm>
          <a:prstGeom prst="line">
            <a:avLst/>
          </a:prstGeom>
          <a:ln w="9525" cap="flat">
            <a:solidFill>
              <a:srgbClr val="382A40"/>
            </a:solidFill>
            <a:prstDash val="solid"/>
            <a:headEnd type="none" w="sm" len="sm"/>
            <a:tailEnd type="none" w="sm" len="sm"/>
          </a:ln>
        </p:spPr>
      </p:sp>
      <p:sp>
        <p:nvSpPr>
          <p:cNvPr id="14" name="AutoShape 14"/>
          <p:cNvSpPr/>
          <p:nvPr/>
        </p:nvSpPr>
        <p:spPr>
          <a:xfrm>
            <a:off x="6244334" y="5136803"/>
            <a:ext cx="1690838" cy="0"/>
          </a:xfrm>
          <a:prstGeom prst="line">
            <a:avLst/>
          </a:prstGeom>
          <a:ln w="9525" cap="flat">
            <a:solidFill>
              <a:srgbClr val="382A40"/>
            </a:solidFill>
            <a:prstDash val="solid"/>
            <a:headEnd type="none" w="sm" len="sm"/>
            <a:tailEnd type="none" w="sm" len="sm"/>
          </a:ln>
        </p:spPr>
      </p:sp>
      <p:sp>
        <p:nvSpPr>
          <p:cNvPr id="15" name="AutoShape 15"/>
          <p:cNvSpPr/>
          <p:nvPr/>
        </p:nvSpPr>
        <p:spPr>
          <a:xfrm rot="5400000">
            <a:off x="3379166" y="5372528"/>
            <a:ext cx="7762020" cy="0"/>
          </a:xfrm>
          <a:prstGeom prst="line">
            <a:avLst/>
          </a:prstGeom>
          <a:ln w="9525" cap="flat">
            <a:solidFill>
              <a:srgbClr val="382A40"/>
            </a:solidFill>
            <a:prstDash val="solid"/>
            <a:headEnd type="none" w="sm" len="sm"/>
            <a:tailEnd type="none" w="sm" len="sm"/>
          </a:ln>
        </p:spPr>
      </p:sp>
      <p:sp>
        <p:nvSpPr>
          <p:cNvPr id="16" name="AutoShape 16"/>
          <p:cNvSpPr/>
          <p:nvPr/>
        </p:nvSpPr>
        <p:spPr>
          <a:xfrm>
            <a:off x="7253479" y="1489583"/>
            <a:ext cx="681693" cy="0"/>
          </a:xfrm>
          <a:prstGeom prst="line">
            <a:avLst/>
          </a:prstGeom>
          <a:ln w="9525" cap="flat">
            <a:solidFill>
              <a:srgbClr val="382A40"/>
            </a:solidFill>
            <a:prstDash val="solid"/>
            <a:headEnd type="none" w="sm" len="sm"/>
            <a:tailEnd type="none" w="sm" len="sm"/>
          </a:ln>
        </p:spPr>
      </p:sp>
      <p:grpSp>
        <p:nvGrpSpPr>
          <p:cNvPr id="17" name="Group 17"/>
          <p:cNvGrpSpPr/>
          <p:nvPr/>
        </p:nvGrpSpPr>
        <p:grpSpPr>
          <a:xfrm>
            <a:off x="7935172" y="4536582"/>
            <a:ext cx="3040148" cy="1220840"/>
            <a:chOff x="0" y="0"/>
            <a:chExt cx="1822047" cy="731684"/>
          </a:xfrm>
        </p:grpSpPr>
        <p:sp>
          <p:nvSpPr>
            <p:cNvPr id="18" name="Freeform 18"/>
            <p:cNvSpPr/>
            <p:nvPr/>
          </p:nvSpPr>
          <p:spPr>
            <a:xfrm>
              <a:off x="92710" y="106680"/>
              <a:ext cx="1717907" cy="612304"/>
            </a:xfrm>
            <a:custGeom>
              <a:avLst/>
              <a:gdLst/>
              <a:ahLst/>
              <a:cxnLst/>
              <a:rect l="l" t="t" r="r" b="b"/>
              <a:pathLst>
                <a:path w="1717907" h="612304">
                  <a:moveTo>
                    <a:pt x="1691237" y="423074"/>
                  </a:moveTo>
                  <a:cubicBezTo>
                    <a:pt x="1691237" y="510704"/>
                    <a:pt x="1615037" y="581824"/>
                    <a:pt x="1533757" y="581824"/>
                  </a:cubicBezTo>
                  <a:lnTo>
                    <a:pt x="66040" y="581824"/>
                  </a:lnTo>
                  <a:cubicBezTo>
                    <a:pt x="43180" y="581824"/>
                    <a:pt x="20320" y="576744"/>
                    <a:pt x="0" y="567854"/>
                  </a:cubicBezTo>
                  <a:cubicBezTo>
                    <a:pt x="26670" y="595794"/>
                    <a:pt x="63500" y="612304"/>
                    <a:pt x="105076" y="612304"/>
                  </a:cubicBezTo>
                  <a:lnTo>
                    <a:pt x="1571857" y="612304"/>
                  </a:lnTo>
                  <a:cubicBezTo>
                    <a:pt x="1651867" y="612304"/>
                    <a:pt x="1717907" y="546264"/>
                    <a:pt x="1717907" y="466254"/>
                  </a:cubicBezTo>
                  <a:lnTo>
                    <a:pt x="1717907" y="95250"/>
                  </a:lnTo>
                  <a:cubicBezTo>
                    <a:pt x="1717907" y="58420"/>
                    <a:pt x="1703937" y="25400"/>
                    <a:pt x="1682347" y="0"/>
                  </a:cubicBezTo>
                  <a:cubicBezTo>
                    <a:pt x="1688697" y="16510"/>
                    <a:pt x="1691237" y="34290"/>
                    <a:pt x="1691237" y="52070"/>
                  </a:cubicBezTo>
                  <a:lnTo>
                    <a:pt x="1691237" y="423074"/>
                  </a:lnTo>
                  <a:lnTo>
                    <a:pt x="1691237" y="423074"/>
                  </a:lnTo>
                  <a:close/>
                </a:path>
              </a:pathLst>
            </a:custGeom>
            <a:solidFill>
              <a:srgbClr val="FFFFFF"/>
            </a:solidFill>
          </p:spPr>
        </p:sp>
        <p:sp>
          <p:nvSpPr>
            <p:cNvPr id="19" name="Freeform 19"/>
            <p:cNvSpPr/>
            <p:nvPr/>
          </p:nvSpPr>
          <p:spPr>
            <a:xfrm>
              <a:off x="12700" y="12700"/>
              <a:ext cx="1757277" cy="663104"/>
            </a:xfrm>
            <a:custGeom>
              <a:avLst/>
              <a:gdLst/>
              <a:ahLst/>
              <a:cxnLst/>
              <a:rect l="l" t="t" r="r" b="b"/>
              <a:pathLst>
                <a:path w="1757277" h="663104">
                  <a:moveTo>
                    <a:pt x="146050" y="663104"/>
                  </a:moveTo>
                  <a:lnTo>
                    <a:pt x="1611227" y="663104"/>
                  </a:lnTo>
                  <a:cubicBezTo>
                    <a:pt x="1691237" y="663104"/>
                    <a:pt x="1757277" y="597064"/>
                    <a:pt x="1757277" y="517054"/>
                  </a:cubicBezTo>
                  <a:lnTo>
                    <a:pt x="1757277" y="146050"/>
                  </a:lnTo>
                  <a:cubicBezTo>
                    <a:pt x="1757277" y="66040"/>
                    <a:pt x="1691237" y="0"/>
                    <a:pt x="1611227" y="0"/>
                  </a:cubicBezTo>
                  <a:lnTo>
                    <a:pt x="146050" y="0"/>
                  </a:lnTo>
                  <a:cubicBezTo>
                    <a:pt x="66040" y="0"/>
                    <a:pt x="0" y="66040"/>
                    <a:pt x="0" y="146050"/>
                  </a:cubicBezTo>
                  <a:lnTo>
                    <a:pt x="0" y="517054"/>
                  </a:lnTo>
                  <a:cubicBezTo>
                    <a:pt x="0" y="598334"/>
                    <a:pt x="66040" y="663104"/>
                    <a:pt x="146050" y="663104"/>
                  </a:cubicBezTo>
                  <a:close/>
                </a:path>
              </a:pathLst>
            </a:custGeom>
            <a:solidFill>
              <a:srgbClr val="E49771"/>
            </a:solidFill>
          </p:spPr>
        </p:sp>
        <p:sp>
          <p:nvSpPr>
            <p:cNvPr id="20" name="Freeform 20"/>
            <p:cNvSpPr/>
            <p:nvPr/>
          </p:nvSpPr>
          <p:spPr>
            <a:xfrm>
              <a:off x="0" y="0"/>
              <a:ext cx="1822047" cy="731684"/>
            </a:xfrm>
            <a:custGeom>
              <a:avLst/>
              <a:gdLst/>
              <a:ahLst/>
              <a:cxnLst/>
              <a:rect l="l" t="t" r="r" b="b"/>
              <a:pathLst>
                <a:path w="1822047" h="731684">
                  <a:moveTo>
                    <a:pt x="1758547" y="74930"/>
                  </a:moveTo>
                  <a:cubicBezTo>
                    <a:pt x="1730607" y="30480"/>
                    <a:pt x="1681077" y="0"/>
                    <a:pt x="1623927" y="0"/>
                  </a:cubicBezTo>
                  <a:lnTo>
                    <a:pt x="158750" y="0"/>
                  </a:lnTo>
                  <a:cubicBezTo>
                    <a:pt x="71120" y="0"/>
                    <a:pt x="0" y="71120"/>
                    <a:pt x="0" y="158750"/>
                  </a:cubicBezTo>
                  <a:lnTo>
                    <a:pt x="0" y="529754"/>
                  </a:lnTo>
                  <a:cubicBezTo>
                    <a:pt x="0" y="581824"/>
                    <a:pt x="25400" y="627544"/>
                    <a:pt x="63500" y="656754"/>
                  </a:cubicBezTo>
                  <a:cubicBezTo>
                    <a:pt x="91440" y="701204"/>
                    <a:pt x="140970" y="731684"/>
                    <a:pt x="199203" y="731684"/>
                  </a:cubicBezTo>
                  <a:lnTo>
                    <a:pt x="1663297" y="731684"/>
                  </a:lnTo>
                  <a:cubicBezTo>
                    <a:pt x="1750927" y="731684"/>
                    <a:pt x="1822047" y="660564"/>
                    <a:pt x="1822047" y="572934"/>
                  </a:cubicBezTo>
                  <a:lnTo>
                    <a:pt x="1822047" y="201930"/>
                  </a:lnTo>
                  <a:cubicBezTo>
                    <a:pt x="1822047" y="149860"/>
                    <a:pt x="1796647" y="104140"/>
                    <a:pt x="1758547" y="74930"/>
                  </a:cubicBezTo>
                  <a:close/>
                  <a:moveTo>
                    <a:pt x="12700" y="529754"/>
                  </a:moveTo>
                  <a:lnTo>
                    <a:pt x="12700" y="158750"/>
                  </a:lnTo>
                  <a:cubicBezTo>
                    <a:pt x="12700" y="78740"/>
                    <a:pt x="78740" y="12700"/>
                    <a:pt x="158750" y="12700"/>
                  </a:cubicBezTo>
                  <a:lnTo>
                    <a:pt x="1623927" y="12700"/>
                  </a:lnTo>
                  <a:cubicBezTo>
                    <a:pt x="1703937" y="12700"/>
                    <a:pt x="1769977" y="78740"/>
                    <a:pt x="1769977" y="158750"/>
                  </a:cubicBezTo>
                  <a:lnTo>
                    <a:pt x="1769977" y="529754"/>
                  </a:lnTo>
                  <a:cubicBezTo>
                    <a:pt x="1769977" y="609764"/>
                    <a:pt x="1703937" y="675804"/>
                    <a:pt x="1623927" y="675804"/>
                  </a:cubicBezTo>
                  <a:lnTo>
                    <a:pt x="158750" y="675804"/>
                  </a:lnTo>
                  <a:cubicBezTo>
                    <a:pt x="78740" y="675804"/>
                    <a:pt x="12700" y="611034"/>
                    <a:pt x="12700" y="529754"/>
                  </a:cubicBezTo>
                  <a:close/>
                  <a:moveTo>
                    <a:pt x="1810617" y="572934"/>
                  </a:moveTo>
                  <a:cubicBezTo>
                    <a:pt x="1810617" y="652944"/>
                    <a:pt x="1743307" y="718984"/>
                    <a:pt x="1663297" y="718984"/>
                  </a:cubicBezTo>
                  <a:lnTo>
                    <a:pt x="199203" y="718984"/>
                  </a:lnTo>
                  <a:cubicBezTo>
                    <a:pt x="157480" y="718984"/>
                    <a:pt x="120650" y="702474"/>
                    <a:pt x="93980" y="674534"/>
                  </a:cubicBezTo>
                  <a:cubicBezTo>
                    <a:pt x="114300" y="683424"/>
                    <a:pt x="135890" y="688504"/>
                    <a:pt x="160020" y="688504"/>
                  </a:cubicBezTo>
                  <a:lnTo>
                    <a:pt x="1625197" y="688504"/>
                  </a:lnTo>
                  <a:cubicBezTo>
                    <a:pt x="1712827" y="688504"/>
                    <a:pt x="1783947" y="617384"/>
                    <a:pt x="1783947" y="529754"/>
                  </a:cubicBezTo>
                  <a:lnTo>
                    <a:pt x="1783947" y="158750"/>
                  </a:lnTo>
                  <a:cubicBezTo>
                    <a:pt x="1783947" y="140970"/>
                    <a:pt x="1780137" y="123190"/>
                    <a:pt x="1775057" y="106680"/>
                  </a:cubicBezTo>
                  <a:cubicBezTo>
                    <a:pt x="1796647" y="132080"/>
                    <a:pt x="1810617" y="165100"/>
                    <a:pt x="1810617" y="201930"/>
                  </a:cubicBezTo>
                  <a:lnTo>
                    <a:pt x="1810617" y="572934"/>
                  </a:lnTo>
                  <a:cubicBezTo>
                    <a:pt x="1810617" y="572934"/>
                    <a:pt x="1810617" y="572934"/>
                    <a:pt x="1810617" y="572934"/>
                  </a:cubicBezTo>
                  <a:close/>
                </a:path>
              </a:pathLst>
            </a:custGeom>
            <a:solidFill>
              <a:srgbClr val="FFFFFF"/>
            </a:solidFill>
          </p:spPr>
        </p:sp>
      </p:grpSp>
      <p:sp>
        <p:nvSpPr>
          <p:cNvPr id="21" name="TextBox 21"/>
          <p:cNvSpPr txBox="1"/>
          <p:nvPr/>
        </p:nvSpPr>
        <p:spPr>
          <a:xfrm>
            <a:off x="7938521" y="4508007"/>
            <a:ext cx="3040148" cy="1035685"/>
          </a:xfrm>
          <a:prstGeom prst="rect">
            <a:avLst/>
          </a:prstGeom>
        </p:spPr>
        <p:txBody>
          <a:bodyPr lIns="0" tIns="0" rIns="0" bIns="0" rtlCol="0" anchor="t">
            <a:spAutoFit/>
          </a:bodyPr>
          <a:lstStyle/>
          <a:p>
            <a:pPr algn="ctr">
              <a:lnSpc>
                <a:spcPts val="4159"/>
              </a:lnSpc>
            </a:pPr>
            <a:r>
              <a:rPr lang="en-US" sz="3199" dirty="0" err="1">
                <a:solidFill>
                  <a:srgbClr val="65471B"/>
                </a:solidFill>
                <a:latin typeface="Fraunces Bold"/>
              </a:rPr>
              <a:t>Giải</a:t>
            </a:r>
            <a:r>
              <a:rPr lang="en-US" sz="3199" dirty="0">
                <a:solidFill>
                  <a:srgbClr val="65471B"/>
                </a:solidFill>
                <a:latin typeface="Fraunces Bold"/>
              </a:rPr>
              <a:t> </a:t>
            </a:r>
            <a:r>
              <a:rPr lang="en-US" sz="3199" dirty="0" err="1">
                <a:solidFill>
                  <a:srgbClr val="65471B"/>
                </a:solidFill>
                <a:latin typeface="Fraunces Bold"/>
              </a:rPr>
              <a:t>quyết</a:t>
            </a:r>
            <a:r>
              <a:rPr lang="en-US" sz="3199" dirty="0">
                <a:solidFill>
                  <a:srgbClr val="65471B"/>
                </a:solidFill>
                <a:latin typeface="Fraunces Bold"/>
              </a:rPr>
              <a:t> </a:t>
            </a:r>
          </a:p>
          <a:p>
            <a:pPr algn="ctr">
              <a:lnSpc>
                <a:spcPts val="4159"/>
              </a:lnSpc>
            </a:pPr>
            <a:r>
              <a:rPr lang="en-US" sz="3199" dirty="0" err="1">
                <a:solidFill>
                  <a:srgbClr val="65471B"/>
                </a:solidFill>
                <a:latin typeface="Fraunces Bold"/>
              </a:rPr>
              <a:t>vấn</a:t>
            </a:r>
            <a:r>
              <a:rPr lang="en-US" sz="3199" dirty="0">
                <a:solidFill>
                  <a:srgbClr val="65471B"/>
                </a:solidFill>
                <a:latin typeface="Fraunces Bold"/>
              </a:rPr>
              <a:t> </a:t>
            </a:r>
            <a:r>
              <a:rPr lang="en-US" sz="3199" dirty="0" err="1">
                <a:solidFill>
                  <a:srgbClr val="65471B"/>
                </a:solidFill>
                <a:latin typeface="Fraunces Bold"/>
              </a:rPr>
              <a:t>đề</a:t>
            </a:r>
            <a:endParaRPr lang="en-US" sz="3199" dirty="0">
              <a:solidFill>
                <a:srgbClr val="65471B"/>
              </a:solidFill>
              <a:latin typeface="Fraunces Bold"/>
            </a:endParaRPr>
          </a:p>
        </p:txBody>
      </p:sp>
      <p:grpSp>
        <p:nvGrpSpPr>
          <p:cNvPr id="22" name="Group 22"/>
          <p:cNvGrpSpPr/>
          <p:nvPr/>
        </p:nvGrpSpPr>
        <p:grpSpPr>
          <a:xfrm>
            <a:off x="12504861" y="2821322"/>
            <a:ext cx="4948159" cy="1153541"/>
            <a:chOff x="0" y="0"/>
            <a:chExt cx="2239703" cy="522131"/>
          </a:xfrm>
        </p:grpSpPr>
        <p:sp>
          <p:nvSpPr>
            <p:cNvPr id="23" name="Freeform 23"/>
            <p:cNvSpPr/>
            <p:nvPr/>
          </p:nvSpPr>
          <p:spPr>
            <a:xfrm>
              <a:off x="92710" y="106680"/>
              <a:ext cx="2135563" cy="402751"/>
            </a:xfrm>
            <a:custGeom>
              <a:avLst/>
              <a:gdLst/>
              <a:ahLst/>
              <a:cxnLst/>
              <a:rect l="l" t="t" r="r" b="b"/>
              <a:pathLst>
                <a:path w="2135563" h="402751">
                  <a:moveTo>
                    <a:pt x="2108893" y="213521"/>
                  </a:moveTo>
                  <a:cubicBezTo>
                    <a:pt x="2108893" y="301151"/>
                    <a:pt x="2032693" y="372271"/>
                    <a:pt x="1951413" y="372271"/>
                  </a:cubicBezTo>
                  <a:lnTo>
                    <a:pt x="66040" y="372271"/>
                  </a:lnTo>
                  <a:cubicBezTo>
                    <a:pt x="43180" y="372271"/>
                    <a:pt x="20320" y="367191"/>
                    <a:pt x="0" y="358301"/>
                  </a:cubicBezTo>
                  <a:cubicBezTo>
                    <a:pt x="26670" y="386241"/>
                    <a:pt x="63500" y="402751"/>
                    <a:pt x="107738" y="402751"/>
                  </a:cubicBezTo>
                  <a:lnTo>
                    <a:pt x="1989513" y="402751"/>
                  </a:lnTo>
                  <a:cubicBezTo>
                    <a:pt x="2069523" y="402751"/>
                    <a:pt x="2135563" y="336711"/>
                    <a:pt x="2135563" y="256701"/>
                  </a:cubicBezTo>
                  <a:lnTo>
                    <a:pt x="2135563" y="95250"/>
                  </a:lnTo>
                  <a:cubicBezTo>
                    <a:pt x="2135563" y="58420"/>
                    <a:pt x="2121593" y="25400"/>
                    <a:pt x="2100003" y="0"/>
                  </a:cubicBezTo>
                  <a:cubicBezTo>
                    <a:pt x="2106353" y="16510"/>
                    <a:pt x="2108893" y="34290"/>
                    <a:pt x="2108893" y="52070"/>
                  </a:cubicBezTo>
                  <a:lnTo>
                    <a:pt x="2108893" y="213521"/>
                  </a:lnTo>
                  <a:lnTo>
                    <a:pt x="2108893" y="213521"/>
                  </a:lnTo>
                  <a:close/>
                </a:path>
              </a:pathLst>
            </a:custGeom>
            <a:solidFill>
              <a:srgbClr val="F3EAC0"/>
            </a:solidFill>
          </p:spPr>
        </p:sp>
        <p:sp>
          <p:nvSpPr>
            <p:cNvPr id="24" name="Freeform 24"/>
            <p:cNvSpPr/>
            <p:nvPr/>
          </p:nvSpPr>
          <p:spPr>
            <a:xfrm>
              <a:off x="12700" y="12700"/>
              <a:ext cx="2174933" cy="453551"/>
            </a:xfrm>
            <a:custGeom>
              <a:avLst/>
              <a:gdLst/>
              <a:ahLst/>
              <a:cxnLst/>
              <a:rect l="l" t="t" r="r" b="b"/>
              <a:pathLst>
                <a:path w="2174933" h="453551">
                  <a:moveTo>
                    <a:pt x="146050" y="453551"/>
                  </a:moveTo>
                  <a:lnTo>
                    <a:pt x="2028883" y="453551"/>
                  </a:lnTo>
                  <a:cubicBezTo>
                    <a:pt x="2108893" y="453551"/>
                    <a:pt x="2174933" y="387511"/>
                    <a:pt x="2174933" y="307501"/>
                  </a:cubicBezTo>
                  <a:lnTo>
                    <a:pt x="2174933" y="146050"/>
                  </a:lnTo>
                  <a:cubicBezTo>
                    <a:pt x="2174933" y="66040"/>
                    <a:pt x="2108893" y="0"/>
                    <a:pt x="2028883" y="0"/>
                  </a:cubicBezTo>
                  <a:lnTo>
                    <a:pt x="146050" y="0"/>
                  </a:lnTo>
                  <a:cubicBezTo>
                    <a:pt x="66040" y="0"/>
                    <a:pt x="0" y="66040"/>
                    <a:pt x="0" y="146050"/>
                  </a:cubicBezTo>
                  <a:lnTo>
                    <a:pt x="0" y="307501"/>
                  </a:lnTo>
                  <a:cubicBezTo>
                    <a:pt x="0" y="388781"/>
                    <a:pt x="66040" y="453551"/>
                    <a:pt x="146050" y="453551"/>
                  </a:cubicBezTo>
                  <a:close/>
                </a:path>
              </a:pathLst>
            </a:custGeom>
            <a:solidFill>
              <a:srgbClr val="F3EAC0"/>
            </a:solidFill>
          </p:spPr>
        </p:sp>
        <p:sp>
          <p:nvSpPr>
            <p:cNvPr id="25" name="Freeform 25"/>
            <p:cNvSpPr/>
            <p:nvPr/>
          </p:nvSpPr>
          <p:spPr>
            <a:xfrm>
              <a:off x="0" y="0"/>
              <a:ext cx="2239703" cy="522131"/>
            </a:xfrm>
            <a:custGeom>
              <a:avLst/>
              <a:gdLst/>
              <a:ahLst/>
              <a:cxnLst/>
              <a:rect l="l" t="t" r="r" b="b"/>
              <a:pathLst>
                <a:path w="2239703" h="522131">
                  <a:moveTo>
                    <a:pt x="2176203" y="74930"/>
                  </a:moveTo>
                  <a:cubicBezTo>
                    <a:pt x="2148263" y="30480"/>
                    <a:pt x="2098733" y="0"/>
                    <a:pt x="2041583" y="0"/>
                  </a:cubicBezTo>
                  <a:lnTo>
                    <a:pt x="158750" y="0"/>
                  </a:lnTo>
                  <a:cubicBezTo>
                    <a:pt x="71120" y="0"/>
                    <a:pt x="0" y="71120"/>
                    <a:pt x="0" y="158750"/>
                  </a:cubicBezTo>
                  <a:lnTo>
                    <a:pt x="0" y="320201"/>
                  </a:lnTo>
                  <a:cubicBezTo>
                    <a:pt x="0" y="372271"/>
                    <a:pt x="25400" y="417991"/>
                    <a:pt x="63500" y="447201"/>
                  </a:cubicBezTo>
                  <a:cubicBezTo>
                    <a:pt x="91440" y="491651"/>
                    <a:pt x="140970" y="522131"/>
                    <a:pt x="202280" y="522131"/>
                  </a:cubicBezTo>
                  <a:lnTo>
                    <a:pt x="2080953" y="522131"/>
                  </a:lnTo>
                  <a:cubicBezTo>
                    <a:pt x="2168583" y="522131"/>
                    <a:pt x="2239703" y="451011"/>
                    <a:pt x="2239703" y="363381"/>
                  </a:cubicBezTo>
                  <a:lnTo>
                    <a:pt x="2239703" y="201930"/>
                  </a:lnTo>
                  <a:cubicBezTo>
                    <a:pt x="2239703" y="149860"/>
                    <a:pt x="2214303" y="104140"/>
                    <a:pt x="2176203" y="74930"/>
                  </a:cubicBezTo>
                  <a:close/>
                  <a:moveTo>
                    <a:pt x="12700" y="320201"/>
                  </a:moveTo>
                  <a:lnTo>
                    <a:pt x="12700" y="158750"/>
                  </a:lnTo>
                  <a:cubicBezTo>
                    <a:pt x="12700" y="78740"/>
                    <a:pt x="78740" y="12700"/>
                    <a:pt x="158750" y="12700"/>
                  </a:cubicBezTo>
                  <a:lnTo>
                    <a:pt x="2041583" y="12700"/>
                  </a:lnTo>
                  <a:cubicBezTo>
                    <a:pt x="2121593" y="12700"/>
                    <a:pt x="2187633" y="78740"/>
                    <a:pt x="2187633" y="158750"/>
                  </a:cubicBezTo>
                  <a:lnTo>
                    <a:pt x="2187633" y="320201"/>
                  </a:lnTo>
                  <a:cubicBezTo>
                    <a:pt x="2187633" y="400211"/>
                    <a:pt x="2121593" y="466251"/>
                    <a:pt x="2041583" y="466251"/>
                  </a:cubicBezTo>
                  <a:lnTo>
                    <a:pt x="158750" y="466251"/>
                  </a:lnTo>
                  <a:cubicBezTo>
                    <a:pt x="78740" y="466251"/>
                    <a:pt x="12700" y="401481"/>
                    <a:pt x="12700" y="320201"/>
                  </a:cubicBezTo>
                  <a:close/>
                  <a:moveTo>
                    <a:pt x="2228273" y="363381"/>
                  </a:moveTo>
                  <a:cubicBezTo>
                    <a:pt x="2228273" y="443391"/>
                    <a:pt x="2160963" y="509431"/>
                    <a:pt x="2080953" y="509431"/>
                  </a:cubicBezTo>
                  <a:lnTo>
                    <a:pt x="202280" y="509431"/>
                  </a:lnTo>
                  <a:cubicBezTo>
                    <a:pt x="157480" y="509431"/>
                    <a:pt x="120650" y="492921"/>
                    <a:pt x="93980" y="464981"/>
                  </a:cubicBezTo>
                  <a:cubicBezTo>
                    <a:pt x="114300" y="473871"/>
                    <a:pt x="135890" y="478951"/>
                    <a:pt x="160020" y="478951"/>
                  </a:cubicBezTo>
                  <a:lnTo>
                    <a:pt x="2042853" y="478951"/>
                  </a:lnTo>
                  <a:cubicBezTo>
                    <a:pt x="2130483" y="478951"/>
                    <a:pt x="2201603" y="407831"/>
                    <a:pt x="2201603" y="320201"/>
                  </a:cubicBezTo>
                  <a:lnTo>
                    <a:pt x="2201603" y="158750"/>
                  </a:lnTo>
                  <a:cubicBezTo>
                    <a:pt x="2201603" y="140970"/>
                    <a:pt x="2197793" y="123190"/>
                    <a:pt x="2192713" y="106680"/>
                  </a:cubicBezTo>
                  <a:cubicBezTo>
                    <a:pt x="2214303" y="132080"/>
                    <a:pt x="2228273" y="165100"/>
                    <a:pt x="2228273" y="201930"/>
                  </a:cubicBezTo>
                  <a:lnTo>
                    <a:pt x="2228273" y="363381"/>
                  </a:lnTo>
                  <a:cubicBezTo>
                    <a:pt x="2228273" y="363381"/>
                    <a:pt x="2228273" y="363381"/>
                    <a:pt x="2228273" y="363381"/>
                  </a:cubicBezTo>
                  <a:close/>
                </a:path>
              </a:pathLst>
            </a:custGeom>
            <a:solidFill>
              <a:srgbClr val="F3EAC0"/>
            </a:solidFill>
          </p:spPr>
        </p:sp>
      </p:grpSp>
      <p:grpSp>
        <p:nvGrpSpPr>
          <p:cNvPr id="26" name="Group 26"/>
          <p:cNvGrpSpPr/>
          <p:nvPr/>
        </p:nvGrpSpPr>
        <p:grpSpPr>
          <a:xfrm>
            <a:off x="12504861" y="4152047"/>
            <a:ext cx="4948159" cy="1153541"/>
            <a:chOff x="0" y="0"/>
            <a:chExt cx="2239703" cy="522131"/>
          </a:xfrm>
        </p:grpSpPr>
        <p:sp>
          <p:nvSpPr>
            <p:cNvPr id="27" name="Freeform 27"/>
            <p:cNvSpPr/>
            <p:nvPr/>
          </p:nvSpPr>
          <p:spPr>
            <a:xfrm>
              <a:off x="92710" y="106680"/>
              <a:ext cx="2135563" cy="402751"/>
            </a:xfrm>
            <a:custGeom>
              <a:avLst/>
              <a:gdLst/>
              <a:ahLst/>
              <a:cxnLst/>
              <a:rect l="l" t="t" r="r" b="b"/>
              <a:pathLst>
                <a:path w="2135563" h="402751">
                  <a:moveTo>
                    <a:pt x="2108893" y="213521"/>
                  </a:moveTo>
                  <a:cubicBezTo>
                    <a:pt x="2108893" y="301151"/>
                    <a:pt x="2032693" y="372271"/>
                    <a:pt x="1951413" y="372271"/>
                  </a:cubicBezTo>
                  <a:lnTo>
                    <a:pt x="66040" y="372271"/>
                  </a:lnTo>
                  <a:cubicBezTo>
                    <a:pt x="43180" y="372271"/>
                    <a:pt x="20320" y="367191"/>
                    <a:pt x="0" y="358301"/>
                  </a:cubicBezTo>
                  <a:cubicBezTo>
                    <a:pt x="26670" y="386241"/>
                    <a:pt x="63500" y="402751"/>
                    <a:pt x="107738" y="402751"/>
                  </a:cubicBezTo>
                  <a:lnTo>
                    <a:pt x="1989513" y="402751"/>
                  </a:lnTo>
                  <a:cubicBezTo>
                    <a:pt x="2069523" y="402751"/>
                    <a:pt x="2135563" y="336711"/>
                    <a:pt x="2135563" y="256701"/>
                  </a:cubicBezTo>
                  <a:lnTo>
                    <a:pt x="2135563" y="95250"/>
                  </a:lnTo>
                  <a:cubicBezTo>
                    <a:pt x="2135563" y="58420"/>
                    <a:pt x="2121593" y="25400"/>
                    <a:pt x="2100003" y="0"/>
                  </a:cubicBezTo>
                  <a:cubicBezTo>
                    <a:pt x="2106353" y="16510"/>
                    <a:pt x="2108893" y="34290"/>
                    <a:pt x="2108893" y="52070"/>
                  </a:cubicBezTo>
                  <a:lnTo>
                    <a:pt x="2108893" y="213521"/>
                  </a:lnTo>
                  <a:lnTo>
                    <a:pt x="2108893" y="213521"/>
                  </a:lnTo>
                  <a:close/>
                </a:path>
              </a:pathLst>
            </a:custGeom>
            <a:solidFill>
              <a:srgbClr val="F3EAC0"/>
            </a:solidFill>
          </p:spPr>
        </p:sp>
        <p:sp>
          <p:nvSpPr>
            <p:cNvPr id="28" name="Freeform 28"/>
            <p:cNvSpPr/>
            <p:nvPr/>
          </p:nvSpPr>
          <p:spPr>
            <a:xfrm>
              <a:off x="12700" y="12700"/>
              <a:ext cx="2174933" cy="453551"/>
            </a:xfrm>
            <a:custGeom>
              <a:avLst/>
              <a:gdLst/>
              <a:ahLst/>
              <a:cxnLst/>
              <a:rect l="l" t="t" r="r" b="b"/>
              <a:pathLst>
                <a:path w="2174933" h="453551">
                  <a:moveTo>
                    <a:pt x="146050" y="453551"/>
                  </a:moveTo>
                  <a:lnTo>
                    <a:pt x="2028883" y="453551"/>
                  </a:lnTo>
                  <a:cubicBezTo>
                    <a:pt x="2108893" y="453551"/>
                    <a:pt x="2174933" y="387511"/>
                    <a:pt x="2174933" y="307501"/>
                  </a:cubicBezTo>
                  <a:lnTo>
                    <a:pt x="2174933" y="146050"/>
                  </a:lnTo>
                  <a:cubicBezTo>
                    <a:pt x="2174933" y="66040"/>
                    <a:pt x="2108893" y="0"/>
                    <a:pt x="2028883" y="0"/>
                  </a:cubicBezTo>
                  <a:lnTo>
                    <a:pt x="146050" y="0"/>
                  </a:lnTo>
                  <a:cubicBezTo>
                    <a:pt x="66040" y="0"/>
                    <a:pt x="0" y="66040"/>
                    <a:pt x="0" y="146050"/>
                  </a:cubicBezTo>
                  <a:lnTo>
                    <a:pt x="0" y="307501"/>
                  </a:lnTo>
                  <a:cubicBezTo>
                    <a:pt x="0" y="388781"/>
                    <a:pt x="66040" y="453551"/>
                    <a:pt x="146050" y="453551"/>
                  </a:cubicBezTo>
                  <a:close/>
                </a:path>
              </a:pathLst>
            </a:custGeom>
            <a:solidFill>
              <a:srgbClr val="F3EAC0"/>
            </a:solidFill>
          </p:spPr>
        </p:sp>
        <p:sp>
          <p:nvSpPr>
            <p:cNvPr id="29" name="Freeform 29"/>
            <p:cNvSpPr/>
            <p:nvPr/>
          </p:nvSpPr>
          <p:spPr>
            <a:xfrm>
              <a:off x="0" y="0"/>
              <a:ext cx="2239703" cy="522131"/>
            </a:xfrm>
            <a:custGeom>
              <a:avLst/>
              <a:gdLst/>
              <a:ahLst/>
              <a:cxnLst/>
              <a:rect l="l" t="t" r="r" b="b"/>
              <a:pathLst>
                <a:path w="2239703" h="522131">
                  <a:moveTo>
                    <a:pt x="2176203" y="74930"/>
                  </a:moveTo>
                  <a:cubicBezTo>
                    <a:pt x="2148263" y="30480"/>
                    <a:pt x="2098733" y="0"/>
                    <a:pt x="2041583" y="0"/>
                  </a:cubicBezTo>
                  <a:lnTo>
                    <a:pt x="158750" y="0"/>
                  </a:lnTo>
                  <a:cubicBezTo>
                    <a:pt x="71120" y="0"/>
                    <a:pt x="0" y="71120"/>
                    <a:pt x="0" y="158750"/>
                  </a:cubicBezTo>
                  <a:lnTo>
                    <a:pt x="0" y="320201"/>
                  </a:lnTo>
                  <a:cubicBezTo>
                    <a:pt x="0" y="372271"/>
                    <a:pt x="25400" y="417991"/>
                    <a:pt x="63500" y="447201"/>
                  </a:cubicBezTo>
                  <a:cubicBezTo>
                    <a:pt x="91440" y="491651"/>
                    <a:pt x="140970" y="522131"/>
                    <a:pt x="202280" y="522131"/>
                  </a:cubicBezTo>
                  <a:lnTo>
                    <a:pt x="2080953" y="522131"/>
                  </a:lnTo>
                  <a:cubicBezTo>
                    <a:pt x="2168583" y="522131"/>
                    <a:pt x="2239703" y="451011"/>
                    <a:pt x="2239703" y="363381"/>
                  </a:cubicBezTo>
                  <a:lnTo>
                    <a:pt x="2239703" y="201930"/>
                  </a:lnTo>
                  <a:cubicBezTo>
                    <a:pt x="2239703" y="149860"/>
                    <a:pt x="2214303" y="104140"/>
                    <a:pt x="2176203" y="74930"/>
                  </a:cubicBezTo>
                  <a:close/>
                  <a:moveTo>
                    <a:pt x="12700" y="320201"/>
                  </a:moveTo>
                  <a:lnTo>
                    <a:pt x="12700" y="158750"/>
                  </a:lnTo>
                  <a:cubicBezTo>
                    <a:pt x="12700" y="78740"/>
                    <a:pt x="78740" y="12700"/>
                    <a:pt x="158750" y="12700"/>
                  </a:cubicBezTo>
                  <a:lnTo>
                    <a:pt x="2041583" y="12700"/>
                  </a:lnTo>
                  <a:cubicBezTo>
                    <a:pt x="2121593" y="12700"/>
                    <a:pt x="2187633" y="78740"/>
                    <a:pt x="2187633" y="158750"/>
                  </a:cubicBezTo>
                  <a:lnTo>
                    <a:pt x="2187633" y="320201"/>
                  </a:lnTo>
                  <a:cubicBezTo>
                    <a:pt x="2187633" y="400211"/>
                    <a:pt x="2121593" y="466251"/>
                    <a:pt x="2041583" y="466251"/>
                  </a:cubicBezTo>
                  <a:lnTo>
                    <a:pt x="158750" y="466251"/>
                  </a:lnTo>
                  <a:cubicBezTo>
                    <a:pt x="78740" y="466251"/>
                    <a:pt x="12700" y="401481"/>
                    <a:pt x="12700" y="320201"/>
                  </a:cubicBezTo>
                  <a:close/>
                  <a:moveTo>
                    <a:pt x="2228273" y="363381"/>
                  </a:moveTo>
                  <a:cubicBezTo>
                    <a:pt x="2228273" y="443391"/>
                    <a:pt x="2160963" y="509431"/>
                    <a:pt x="2080953" y="509431"/>
                  </a:cubicBezTo>
                  <a:lnTo>
                    <a:pt x="202280" y="509431"/>
                  </a:lnTo>
                  <a:cubicBezTo>
                    <a:pt x="157480" y="509431"/>
                    <a:pt x="120650" y="492921"/>
                    <a:pt x="93980" y="464981"/>
                  </a:cubicBezTo>
                  <a:cubicBezTo>
                    <a:pt x="114300" y="473871"/>
                    <a:pt x="135890" y="478951"/>
                    <a:pt x="160020" y="478951"/>
                  </a:cubicBezTo>
                  <a:lnTo>
                    <a:pt x="2042853" y="478951"/>
                  </a:lnTo>
                  <a:cubicBezTo>
                    <a:pt x="2130483" y="478951"/>
                    <a:pt x="2201603" y="407831"/>
                    <a:pt x="2201603" y="320201"/>
                  </a:cubicBezTo>
                  <a:lnTo>
                    <a:pt x="2201603" y="158750"/>
                  </a:lnTo>
                  <a:cubicBezTo>
                    <a:pt x="2201603" y="140970"/>
                    <a:pt x="2197793" y="123190"/>
                    <a:pt x="2192713" y="106680"/>
                  </a:cubicBezTo>
                  <a:cubicBezTo>
                    <a:pt x="2214303" y="132080"/>
                    <a:pt x="2228273" y="165100"/>
                    <a:pt x="2228273" y="201930"/>
                  </a:cubicBezTo>
                  <a:lnTo>
                    <a:pt x="2228273" y="363381"/>
                  </a:lnTo>
                  <a:cubicBezTo>
                    <a:pt x="2228273" y="363381"/>
                    <a:pt x="2228273" y="363381"/>
                    <a:pt x="2228273" y="363381"/>
                  </a:cubicBezTo>
                  <a:close/>
                </a:path>
              </a:pathLst>
            </a:custGeom>
            <a:solidFill>
              <a:srgbClr val="F3EAC0"/>
            </a:solidFill>
          </p:spPr>
        </p:sp>
      </p:grpSp>
      <p:grpSp>
        <p:nvGrpSpPr>
          <p:cNvPr id="30" name="Group 30"/>
          <p:cNvGrpSpPr/>
          <p:nvPr/>
        </p:nvGrpSpPr>
        <p:grpSpPr>
          <a:xfrm>
            <a:off x="12504861" y="5476952"/>
            <a:ext cx="4948159" cy="1153541"/>
            <a:chOff x="0" y="0"/>
            <a:chExt cx="2239703" cy="522131"/>
          </a:xfrm>
        </p:grpSpPr>
        <p:sp>
          <p:nvSpPr>
            <p:cNvPr id="31" name="Freeform 31"/>
            <p:cNvSpPr/>
            <p:nvPr/>
          </p:nvSpPr>
          <p:spPr>
            <a:xfrm>
              <a:off x="92710" y="106680"/>
              <a:ext cx="2135563" cy="402751"/>
            </a:xfrm>
            <a:custGeom>
              <a:avLst/>
              <a:gdLst/>
              <a:ahLst/>
              <a:cxnLst/>
              <a:rect l="l" t="t" r="r" b="b"/>
              <a:pathLst>
                <a:path w="2135563" h="402751">
                  <a:moveTo>
                    <a:pt x="2108893" y="213521"/>
                  </a:moveTo>
                  <a:cubicBezTo>
                    <a:pt x="2108893" y="301151"/>
                    <a:pt x="2032693" y="372271"/>
                    <a:pt x="1951413" y="372271"/>
                  </a:cubicBezTo>
                  <a:lnTo>
                    <a:pt x="66040" y="372271"/>
                  </a:lnTo>
                  <a:cubicBezTo>
                    <a:pt x="43180" y="372271"/>
                    <a:pt x="20320" y="367191"/>
                    <a:pt x="0" y="358301"/>
                  </a:cubicBezTo>
                  <a:cubicBezTo>
                    <a:pt x="26670" y="386241"/>
                    <a:pt x="63500" y="402751"/>
                    <a:pt x="107738" y="402751"/>
                  </a:cubicBezTo>
                  <a:lnTo>
                    <a:pt x="1989513" y="402751"/>
                  </a:lnTo>
                  <a:cubicBezTo>
                    <a:pt x="2069523" y="402751"/>
                    <a:pt x="2135563" y="336711"/>
                    <a:pt x="2135563" y="256701"/>
                  </a:cubicBezTo>
                  <a:lnTo>
                    <a:pt x="2135563" y="95250"/>
                  </a:lnTo>
                  <a:cubicBezTo>
                    <a:pt x="2135563" y="58420"/>
                    <a:pt x="2121593" y="25400"/>
                    <a:pt x="2100003" y="0"/>
                  </a:cubicBezTo>
                  <a:cubicBezTo>
                    <a:pt x="2106353" y="16510"/>
                    <a:pt x="2108893" y="34290"/>
                    <a:pt x="2108893" y="52070"/>
                  </a:cubicBezTo>
                  <a:lnTo>
                    <a:pt x="2108893" y="213521"/>
                  </a:lnTo>
                  <a:lnTo>
                    <a:pt x="2108893" y="213521"/>
                  </a:lnTo>
                  <a:close/>
                </a:path>
              </a:pathLst>
            </a:custGeom>
            <a:solidFill>
              <a:srgbClr val="F3EAC0"/>
            </a:solidFill>
          </p:spPr>
        </p:sp>
        <p:sp>
          <p:nvSpPr>
            <p:cNvPr id="32" name="Freeform 32"/>
            <p:cNvSpPr/>
            <p:nvPr/>
          </p:nvSpPr>
          <p:spPr>
            <a:xfrm>
              <a:off x="12700" y="12700"/>
              <a:ext cx="2174933" cy="453551"/>
            </a:xfrm>
            <a:custGeom>
              <a:avLst/>
              <a:gdLst/>
              <a:ahLst/>
              <a:cxnLst/>
              <a:rect l="l" t="t" r="r" b="b"/>
              <a:pathLst>
                <a:path w="2174933" h="453551">
                  <a:moveTo>
                    <a:pt x="146050" y="453551"/>
                  </a:moveTo>
                  <a:lnTo>
                    <a:pt x="2028883" y="453551"/>
                  </a:lnTo>
                  <a:cubicBezTo>
                    <a:pt x="2108893" y="453551"/>
                    <a:pt x="2174933" y="387511"/>
                    <a:pt x="2174933" y="307501"/>
                  </a:cubicBezTo>
                  <a:lnTo>
                    <a:pt x="2174933" y="146050"/>
                  </a:lnTo>
                  <a:cubicBezTo>
                    <a:pt x="2174933" y="66040"/>
                    <a:pt x="2108893" y="0"/>
                    <a:pt x="2028883" y="0"/>
                  </a:cubicBezTo>
                  <a:lnTo>
                    <a:pt x="146050" y="0"/>
                  </a:lnTo>
                  <a:cubicBezTo>
                    <a:pt x="66040" y="0"/>
                    <a:pt x="0" y="66040"/>
                    <a:pt x="0" y="146050"/>
                  </a:cubicBezTo>
                  <a:lnTo>
                    <a:pt x="0" y="307501"/>
                  </a:lnTo>
                  <a:cubicBezTo>
                    <a:pt x="0" y="388781"/>
                    <a:pt x="66040" y="453551"/>
                    <a:pt x="146050" y="453551"/>
                  </a:cubicBezTo>
                  <a:close/>
                </a:path>
              </a:pathLst>
            </a:custGeom>
            <a:solidFill>
              <a:srgbClr val="F3EAC0"/>
            </a:solidFill>
          </p:spPr>
        </p:sp>
        <p:sp>
          <p:nvSpPr>
            <p:cNvPr id="33" name="Freeform 33"/>
            <p:cNvSpPr/>
            <p:nvPr/>
          </p:nvSpPr>
          <p:spPr>
            <a:xfrm>
              <a:off x="0" y="0"/>
              <a:ext cx="2239703" cy="522131"/>
            </a:xfrm>
            <a:custGeom>
              <a:avLst/>
              <a:gdLst/>
              <a:ahLst/>
              <a:cxnLst/>
              <a:rect l="l" t="t" r="r" b="b"/>
              <a:pathLst>
                <a:path w="2239703" h="522131">
                  <a:moveTo>
                    <a:pt x="2176203" y="74930"/>
                  </a:moveTo>
                  <a:cubicBezTo>
                    <a:pt x="2148263" y="30480"/>
                    <a:pt x="2098733" y="0"/>
                    <a:pt x="2041583" y="0"/>
                  </a:cubicBezTo>
                  <a:lnTo>
                    <a:pt x="158750" y="0"/>
                  </a:lnTo>
                  <a:cubicBezTo>
                    <a:pt x="71120" y="0"/>
                    <a:pt x="0" y="71120"/>
                    <a:pt x="0" y="158750"/>
                  </a:cubicBezTo>
                  <a:lnTo>
                    <a:pt x="0" y="320201"/>
                  </a:lnTo>
                  <a:cubicBezTo>
                    <a:pt x="0" y="372271"/>
                    <a:pt x="25400" y="417991"/>
                    <a:pt x="63500" y="447201"/>
                  </a:cubicBezTo>
                  <a:cubicBezTo>
                    <a:pt x="91440" y="491651"/>
                    <a:pt x="140970" y="522131"/>
                    <a:pt x="202280" y="522131"/>
                  </a:cubicBezTo>
                  <a:lnTo>
                    <a:pt x="2080953" y="522131"/>
                  </a:lnTo>
                  <a:cubicBezTo>
                    <a:pt x="2168583" y="522131"/>
                    <a:pt x="2239703" y="451011"/>
                    <a:pt x="2239703" y="363381"/>
                  </a:cubicBezTo>
                  <a:lnTo>
                    <a:pt x="2239703" y="201930"/>
                  </a:lnTo>
                  <a:cubicBezTo>
                    <a:pt x="2239703" y="149860"/>
                    <a:pt x="2214303" y="104140"/>
                    <a:pt x="2176203" y="74930"/>
                  </a:cubicBezTo>
                  <a:close/>
                  <a:moveTo>
                    <a:pt x="12700" y="320201"/>
                  </a:moveTo>
                  <a:lnTo>
                    <a:pt x="12700" y="158750"/>
                  </a:lnTo>
                  <a:cubicBezTo>
                    <a:pt x="12700" y="78740"/>
                    <a:pt x="78740" y="12700"/>
                    <a:pt x="158750" y="12700"/>
                  </a:cubicBezTo>
                  <a:lnTo>
                    <a:pt x="2041583" y="12700"/>
                  </a:lnTo>
                  <a:cubicBezTo>
                    <a:pt x="2121593" y="12700"/>
                    <a:pt x="2187633" y="78740"/>
                    <a:pt x="2187633" y="158750"/>
                  </a:cubicBezTo>
                  <a:lnTo>
                    <a:pt x="2187633" y="320201"/>
                  </a:lnTo>
                  <a:cubicBezTo>
                    <a:pt x="2187633" y="400211"/>
                    <a:pt x="2121593" y="466251"/>
                    <a:pt x="2041583" y="466251"/>
                  </a:cubicBezTo>
                  <a:lnTo>
                    <a:pt x="158750" y="466251"/>
                  </a:lnTo>
                  <a:cubicBezTo>
                    <a:pt x="78740" y="466251"/>
                    <a:pt x="12700" y="401481"/>
                    <a:pt x="12700" y="320201"/>
                  </a:cubicBezTo>
                  <a:close/>
                  <a:moveTo>
                    <a:pt x="2228273" y="363381"/>
                  </a:moveTo>
                  <a:cubicBezTo>
                    <a:pt x="2228273" y="443391"/>
                    <a:pt x="2160963" y="509431"/>
                    <a:pt x="2080953" y="509431"/>
                  </a:cubicBezTo>
                  <a:lnTo>
                    <a:pt x="202280" y="509431"/>
                  </a:lnTo>
                  <a:cubicBezTo>
                    <a:pt x="157480" y="509431"/>
                    <a:pt x="120650" y="492921"/>
                    <a:pt x="93980" y="464981"/>
                  </a:cubicBezTo>
                  <a:cubicBezTo>
                    <a:pt x="114300" y="473871"/>
                    <a:pt x="135890" y="478951"/>
                    <a:pt x="160020" y="478951"/>
                  </a:cubicBezTo>
                  <a:lnTo>
                    <a:pt x="2042853" y="478951"/>
                  </a:lnTo>
                  <a:cubicBezTo>
                    <a:pt x="2130483" y="478951"/>
                    <a:pt x="2201603" y="407831"/>
                    <a:pt x="2201603" y="320201"/>
                  </a:cubicBezTo>
                  <a:lnTo>
                    <a:pt x="2201603" y="158750"/>
                  </a:lnTo>
                  <a:cubicBezTo>
                    <a:pt x="2201603" y="140970"/>
                    <a:pt x="2197793" y="123190"/>
                    <a:pt x="2192713" y="106680"/>
                  </a:cubicBezTo>
                  <a:cubicBezTo>
                    <a:pt x="2214303" y="132080"/>
                    <a:pt x="2228273" y="165100"/>
                    <a:pt x="2228273" y="201930"/>
                  </a:cubicBezTo>
                  <a:lnTo>
                    <a:pt x="2228273" y="363381"/>
                  </a:lnTo>
                  <a:cubicBezTo>
                    <a:pt x="2228273" y="363381"/>
                    <a:pt x="2228273" y="363381"/>
                    <a:pt x="2228273" y="363381"/>
                  </a:cubicBezTo>
                  <a:close/>
                </a:path>
              </a:pathLst>
            </a:custGeom>
            <a:solidFill>
              <a:srgbClr val="F3EAC0"/>
            </a:solidFill>
          </p:spPr>
        </p:sp>
      </p:grpSp>
      <p:grpSp>
        <p:nvGrpSpPr>
          <p:cNvPr id="34" name="Group 34"/>
          <p:cNvGrpSpPr/>
          <p:nvPr/>
        </p:nvGrpSpPr>
        <p:grpSpPr>
          <a:xfrm>
            <a:off x="12608532" y="8348561"/>
            <a:ext cx="4844488" cy="1659364"/>
            <a:chOff x="0" y="0"/>
            <a:chExt cx="2903440" cy="994504"/>
          </a:xfrm>
        </p:grpSpPr>
        <p:sp>
          <p:nvSpPr>
            <p:cNvPr id="35" name="Freeform 35"/>
            <p:cNvSpPr/>
            <p:nvPr/>
          </p:nvSpPr>
          <p:spPr>
            <a:xfrm>
              <a:off x="92710" y="106680"/>
              <a:ext cx="2799300" cy="875124"/>
            </a:xfrm>
            <a:custGeom>
              <a:avLst/>
              <a:gdLst/>
              <a:ahLst/>
              <a:cxnLst/>
              <a:rect l="l" t="t" r="r" b="b"/>
              <a:pathLst>
                <a:path w="2799300" h="875124">
                  <a:moveTo>
                    <a:pt x="2772629" y="685894"/>
                  </a:moveTo>
                  <a:cubicBezTo>
                    <a:pt x="2772629" y="773524"/>
                    <a:pt x="2696429" y="844644"/>
                    <a:pt x="2615150" y="844644"/>
                  </a:cubicBezTo>
                  <a:lnTo>
                    <a:pt x="66040" y="844644"/>
                  </a:lnTo>
                  <a:cubicBezTo>
                    <a:pt x="43180" y="844644"/>
                    <a:pt x="20320" y="839564"/>
                    <a:pt x="0" y="830674"/>
                  </a:cubicBezTo>
                  <a:cubicBezTo>
                    <a:pt x="26670" y="858614"/>
                    <a:pt x="63500" y="875124"/>
                    <a:pt x="111969" y="875124"/>
                  </a:cubicBezTo>
                  <a:lnTo>
                    <a:pt x="2653250" y="875124"/>
                  </a:lnTo>
                  <a:cubicBezTo>
                    <a:pt x="2733260" y="875124"/>
                    <a:pt x="2799300" y="809084"/>
                    <a:pt x="2799300" y="729074"/>
                  </a:cubicBezTo>
                  <a:lnTo>
                    <a:pt x="2799300" y="95250"/>
                  </a:lnTo>
                  <a:cubicBezTo>
                    <a:pt x="2799300" y="58420"/>
                    <a:pt x="2785329" y="25400"/>
                    <a:pt x="2763739" y="0"/>
                  </a:cubicBezTo>
                  <a:cubicBezTo>
                    <a:pt x="2770089" y="16510"/>
                    <a:pt x="2772629" y="34290"/>
                    <a:pt x="2772629" y="52070"/>
                  </a:cubicBezTo>
                  <a:lnTo>
                    <a:pt x="2772629" y="685894"/>
                  </a:lnTo>
                  <a:lnTo>
                    <a:pt x="2772629" y="685894"/>
                  </a:lnTo>
                  <a:close/>
                </a:path>
              </a:pathLst>
            </a:custGeom>
            <a:solidFill>
              <a:srgbClr val="F3EAC0"/>
            </a:solidFill>
          </p:spPr>
        </p:sp>
        <p:sp>
          <p:nvSpPr>
            <p:cNvPr id="36" name="Freeform 36"/>
            <p:cNvSpPr/>
            <p:nvPr/>
          </p:nvSpPr>
          <p:spPr>
            <a:xfrm>
              <a:off x="12700" y="12700"/>
              <a:ext cx="2838670" cy="925924"/>
            </a:xfrm>
            <a:custGeom>
              <a:avLst/>
              <a:gdLst/>
              <a:ahLst/>
              <a:cxnLst/>
              <a:rect l="l" t="t" r="r" b="b"/>
              <a:pathLst>
                <a:path w="2838670" h="925924">
                  <a:moveTo>
                    <a:pt x="146050" y="925924"/>
                  </a:moveTo>
                  <a:lnTo>
                    <a:pt x="2692620" y="925924"/>
                  </a:lnTo>
                  <a:cubicBezTo>
                    <a:pt x="2772630" y="925924"/>
                    <a:pt x="2838670" y="859884"/>
                    <a:pt x="2838670" y="779874"/>
                  </a:cubicBezTo>
                  <a:lnTo>
                    <a:pt x="2838670" y="146050"/>
                  </a:lnTo>
                  <a:cubicBezTo>
                    <a:pt x="2838670" y="66040"/>
                    <a:pt x="2772630" y="0"/>
                    <a:pt x="2692620" y="0"/>
                  </a:cubicBezTo>
                  <a:lnTo>
                    <a:pt x="146050" y="0"/>
                  </a:lnTo>
                  <a:cubicBezTo>
                    <a:pt x="66040" y="0"/>
                    <a:pt x="0" y="66040"/>
                    <a:pt x="0" y="146050"/>
                  </a:cubicBezTo>
                  <a:lnTo>
                    <a:pt x="0" y="779874"/>
                  </a:lnTo>
                  <a:cubicBezTo>
                    <a:pt x="0" y="861154"/>
                    <a:pt x="66040" y="925924"/>
                    <a:pt x="146050" y="925924"/>
                  </a:cubicBezTo>
                  <a:close/>
                </a:path>
              </a:pathLst>
            </a:custGeom>
            <a:solidFill>
              <a:srgbClr val="F3EAC0"/>
            </a:solidFill>
          </p:spPr>
        </p:sp>
        <p:sp>
          <p:nvSpPr>
            <p:cNvPr id="37" name="Freeform 37"/>
            <p:cNvSpPr/>
            <p:nvPr/>
          </p:nvSpPr>
          <p:spPr>
            <a:xfrm>
              <a:off x="0" y="0"/>
              <a:ext cx="2903440" cy="994504"/>
            </a:xfrm>
            <a:custGeom>
              <a:avLst/>
              <a:gdLst/>
              <a:ahLst/>
              <a:cxnLst/>
              <a:rect l="l" t="t" r="r" b="b"/>
              <a:pathLst>
                <a:path w="2903440" h="994504">
                  <a:moveTo>
                    <a:pt x="2839940" y="74930"/>
                  </a:moveTo>
                  <a:cubicBezTo>
                    <a:pt x="2812000" y="30480"/>
                    <a:pt x="2762470" y="0"/>
                    <a:pt x="2705320" y="0"/>
                  </a:cubicBezTo>
                  <a:lnTo>
                    <a:pt x="158750" y="0"/>
                  </a:lnTo>
                  <a:cubicBezTo>
                    <a:pt x="71120" y="0"/>
                    <a:pt x="0" y="71120"/>
                    <a:pt x="0" y="158750"/>
                  </a:cubicBezTo>
                  <a:lnTo>
                    <a:pt x="0" y="792574"/>
                  </a:lnTo>
                  <a:cubicBezTo>
                    <a:pt x="0" y="844644"/>
                    <a:pt x="25400" y="890364"/>
                    <a:pt x="63500" y="919574"/>
                  </a:cubicBezTo>
                  <a:cubicBezTo>
                    <a:pt x="91440" y="964024"/>
                    <a:pt x="140970" y="994504"/>
                    <a:pt x="207170" y="994504"/>
                  </a:cubicBezTo>
                  <a:lnTo>
                    <a:pt x="2744690" y="994504"/>
                  </a:lnTo>
                  <a:cubicBezTo>
                    <a:pt x="2832320" y="994504"/>
                    <a:pt x="2903440" y="923384"/>
                    <a:pt x="2903440" y="835754"/>
                  </a:cubicBezTo>
                  <a:lnTo>
                    <a:pt x="2903440" y="201930"/>
                  </a:lnTo>
                  <a:cubicBezTo>
                    <a:pt x="2903439" y="149860"/>
                    <a:pt x="2878039" y="104140"/>
                    <a:pt x="2839940" y="74930"/>
                  </a:cubicBezTo>
                  <a:close/>
                  <a:moveTo>
                    <a:pt x="12700" y="792574"/>
                  </a:moveTo>
                  <a:lnTo>
                    <a:pt x="12700" y="158750"/>
                  </a:lnTo>
                  <a:cubicBezTo>
                    <a:pt x="12700" y="78740"/>
                    <a:pt x="78740" y="12700"/>
                    <a:pt x="158750" y="12700"/>
                  </a:cubicBezTo>
                  <a:lnTo>
                    <a:pt x="2705320" y="12700"/>
                  </a:lnTo>
                  <a:cubicBezTo>
                    <a:pt x="2785330" y="12700"/>
                    <a:pt x="2851370" y="78740"/>
                    <a:pt x="2851370" y="158750"/>
                  </a:cubicBezTo>
                  <a:lnTo>
                    <a:pt x="2851370" y="792574"/>
                  </a:lnTo>
                  <a:cubicBezTo>
                    <a:pt x="2851370" y="872584"/>
                    <a:pt x="2785330" y="938624"/>
                    <a:pt x="2705320" y="938624"/>
                  </a:cubicBezTo>
                  <a:lnTo>
                    <a:pt x="158750" y="938624"/>
                  </a:lnTo>
                  <a:cubicBezTo>
                    <a:pt x="78740" y="938624"/>
                    <a:pt x="12700" y="873854"/>
                    <a:pt x="12700" y="792574"/>
                  </a:cubicBezTo>
                  <a:close/>
                  <a:moveTo>
                    <a:pt x="2892010" y="835754"/>
                  </a:moveTo>
                  <a:cubicBezTo>
                    <a:pt x="2892010" y="915764"/>
                    <a:pt x="2824699" y="981804"/>
                    <a:pt x="2744690" y="981804"/>
                  </a:cubicBezTo>
                  <a:lnTo>
                    <a:pt x="207170" y="981804"/>
                  </a:lnTo>
                  <a:cubicBezTo>
                    <a:pt x="157480" y="981804"/>
                    <a:pt x="120650" y="965294"/>
                    <a:pt x="93980" y="937354"/>
                  </a:cubicBezTo>
                  <a:cubicBezTo>
                    <a:pt x="114300" y="946244"/>
                    <a:pt x="135890" y="951324"/>
                    <a:pt x="160020" y="951324"/>
                  </a:cubicBezTo>
                  <a:lnTo>
                    <a:pt x="2706590" y="951324"/>
                  </a:lnTo>
                  <a:cubicBezTo>
                    <a:pt x="2794220" y="951324"/>
                    <a:pt x="2865340" y="880204"/>
                    <a:pt x="2865340" y="792574"/>
                  </a:cubicBezTo>
                  <a:lnTo>
                    <a:pt x="2865340" y="158750"/>
                  </a:lnTo>
                  <a:cubicBezTo>
                    <a:pt x="2865340" y="140970"/>
                    <a:pt x="2861530" y="123190"/>
                    <a:pt x="2856450" y="106680"/>
                  </a:cubicBezTo>
                  <a:cubicBezTo>
                    <a:pt x="2878040" y="132080"/>
                    <a:pt x="2892010" y="165100"/>
                    <a:pt x="2892010" y="201930"/>
                  </a:cubicBezTo>
                  <a:lnTo>
                    <a:pt x="2892010" y="835754"/>
                  </a:lnTo>
                  <a:cubicBezTo>
                    <a:pt x="2892010" y="835754"/>
                    <a:pt x="2892010" y="835754"/>
                    <a:pt x="2892010" y="835754"/>
                  </a:cubicBezTo>
                  <a:close/>
                </a:path>
              </a:pathLst>
            </a:custGeom>
            <a:solidFill>
              <a:srgbClr val="F3EAC0"/>
            </a:solidFill>
          </p:spPr>
        </p:sp>
      </p:grpSp>
      <p:sp>
        <p:nvSpPr>
          <p:cNvPr id="38" name="AutoShape 38"/>
          <p:cNvSpPr/>
          <p:nvPr/>
        </p:nvSpPr>
        <p:spPr>
          <a:xfrm>
            <a:off x="10933474" y="5150757"/>
            <a:ext cx="728301" cy="0"/>
          </a:xfrm>
          <a:prstGeom prst="line">
            <a:avLst/>
          </a:prstGeom>
          <a:ln w="9525" cap="flat">
            <a:solidFill>
              <a:srgbClr val="382A40"/>
            </a:solidFill>
            <a:prstDash val="solid"/>
            <a:headEnd type="none" w="sm" len="sm"/>
            <a:tailEnd type="none" w="sm" len="sm"/>
          </a:ln>
        </p:spPr>
      </p:sp>
      <p:sp>
        <p:nvSpPr>
          <p:cNvPr id="39" name="AutoShape 39"/>
          <p:cNvSpPr/>
          <p:nvPr/>
        </p:nvSpPr>
        <p:spPr>
          <a:xfrm rot="5400000">
            <a:off x="9603589" y="5298302"/>
            <a:ext cx="4106847" cy="0"/>
          </a:xfrm>
          <a:prstGeom prst="line">
            <a:avLst/>
          </a:prstGeom>
          <a:ln w="9525" cap="flat">
            <a:solidFill>
              <a:srgbClr val="382A40"/>
            </a:solidFill>
            <a:prstDash val="solid"/>
            <a:headEnd type="none" w="sm" len="sm"/>
            <a:tailEnd type="none" w="sm" len="sm"/>
          </a:ln>
        </p:spPr>
      </p:sp>
      <p:sp>
        <p:nvSpPr>
          <p:cNvPr id="40" name="AutoShape 40"/>
          <p:cNvSpPr/>
          <p:nvPr/>
        </p:nvSpPr>
        <p:spPr>
          <a:xfrm>
            <a:off x="11652250" y="3240116"/>
            <a:ext cx="861064" cy="0"/>
          </a:xfrm>
          <a:prstGeom prst="line">
            <a:avLst/>
          </a:prstGeom>
          <a:ln w="9525" cap="flat">
            <a:solidFill>
              <a:srgbClr val="382A40"/>
            </a:solidFill>
            <a:prstDash val="solid"/>
            <a:headEnd type="none" w="sm" len="sm"/>
            <a:tailEnd type="none" w="sm" len="sm"/>
          </a:ln>
        </p:spPr>
      </p:sp>
      <p:sp>
        <p:nvSpPr>
          <p:cNvPr id="41" name="AutoShape 41"/>
          <p:cNvSpPr/>
          <p:nvPr/>
        </p:nvSpPr>
        <p:spPr>
          <a:xfrm>
            <a:off x="11667184" y="6048960"/>
            <a:ext cx="837677" cy="0"/>
          </a:xfrm>
          <a:prstGeom prst="line">
            <a:avLst/>
          </a:prstGeom>
          <a:ln w="9525" cap="flat">
            <a:solidFill>
              <a:srgbClr val="382A40"/>
            </a:solidFill>
            <a:prstDash val="solid"/>
            <a:headEnd type="none" w="sm" len="sm"/>
            <a:tailEnd type="none" w="sm" len="sm"/>
          </a:ln>
        </p:spPr>
      </p:sp>
      <p:grpSp>
        <p:nvGrpSpPr>
          <p:cNvPr id="42" name="Group 42"/>
          <p:cNvGrpSpPr/>
          <p:nvPr/>
        </p:nvGrpSpPr>
        <p:grpSpPr>
          <a:xfrm>
            <a:off x="7935172" y="8567823"/>
            <a:ext cx="3040148" cy="1220840"/>
            <a:chOff x="0" y="0"/>
            <a:chExt cx="1822047" cy="731684"/>
          </a:xfrm>
        </p:grpSpPr>
        <p:sp>
          <p:nvSpPr>
            <p:cNvPr id="43" name="Freeform 43"/>
            <p:cNvSpPr/>
            <p:nvPr/>
          </p:nvSpPr>
          <p:spPr>
            <a:xfrm>
              <a:off x="92710" y="106680"/>
              <a:ext cx="1717907" cy="612304"/>
            </a:xfrm>
            <a:custGeom>
              <a:avLst/>
              <a:gdLst/>
              <a:ahLst/>
              <a:cxnLst/>
              <a:rect l="l" t="t" r="r" b="b"/>
              <a:pathLst>
                <a:path w="1717907" h="612304">
                  <a:moveTo>
                    <a:pt x="1691237" y="423074"/>
                  </a:moveTo>
                  <a:cubicBezTo>
                    <a:pt x="1691237" y="510704"/>
                    <a:pt x="1615037" y="581824"/>
                    <a:pt x="1533757" y="581824"/>
                  </a:cubicBezTo>
                  <a:lnTo>
                    <a:pt x="66040" y="581824"/>
                  </a:lnTo>
                  <a:cubicBezTo>
                    <a:pt x="43180" y="581824"/>
                    <a:pt x="20320" y="576744"/>
                    <a:pt x="0" y="567854"/>
                  </a:cubicBezTo>
                  <a:cubicBezTo>
                    <a:pt x="26670" y="595794"/>
                    <a:pt x="63500" y="612304"/>
                    <a:pt x="105076" y="612304"/>
                  </a:cubicBezTo>
                  <a:lnTo>
                    <a:pt x="1571857" y="612304"/>
                  </a:lnTo>
                  <a:cubicBezTo>
                    <a:pt x="1651867" y="612304"/>
                    <a:pt x="1717907" y="546264"/>
                    <a:pt x="1717907" y="466254"/>
                  </a:cubicBezTo>
                  <a:lnTo>
                    <a:pt x="1717907" y="95250"/>
                  </a:lnTo>
                  <a:cubicBezTo>
                    <a:pt x="1717907" y="58420"/>
                    <a:pt x="1703937" y="25400"/>
                    <a:pt x="1682347" y="0"/>
                  </a:cubicBezTo>
                  <a:cubicBezTo>
                    <a:pt x="1688697" y="16510"/>
                    <a:pt x="1691237" y="34290"/>
                    <a:pt x="1691237" y="52070"/>
                  </a:cubicBezTo>
                  <a:lnTo>
                    <a:pt x="1691237" y="423074"/>
                  </a:lnTo>
                  <a:lnTo>
                    <a:pt x="1691237" y="423074"/>
                  </a:lnTo>
                  <a:close/>
                </a:path>
              </a:pathLst>
            </a:custGeom>
            <a:solidFill>
              <a:srgbClr val="FFFFFF"/>
            </a:solidFill>
          </p:spPr>
        </p:sp>
        <p:sp>
          <p:nvSpPr>
            <p:cNvPr id="44" name="Freeform 44"/>
            <p:cNvSpPr/>
            <p:nvPr/>
          </p:nvSpPr>
          <p:spPr>
            <a:xfrm>
              <a:off x="12700" y="12700"/>
              <a:ext cx="1757277" cy="663104"/>
            </a:xfrm>
            <a:custGeom>
              <a:avLst/>
              <a:gdLst/>
              <a:ahLst/>
              <a:cxnLst/>
              <a:rect l="l" t="t" r="r" b="b"/>
              <a:pathLst>
                <a:path w="1757277" h="663104">
                  <a:moveTo>
                    <a:pt x="146050" y="663104"/>
                  </a:moveTo>
                  <a:lnTo>
                    <a:pt x="1611227" y="663104"/>
                  </a:lnTo>
                  <a:cubicBezTo>
                    <a:pt x="1691237" y="663104"/>
                    <a:pt x="1757277" y="597064"/>
                    <a:pt x="1757277" y="517054"/>
                  </a:cubicBezTo>
                  <a:lnTo>
                    <a:pt x="1757277" y="146050"/>
                  </a:lnTo>
                  <a:cubicBezTo>
                    <a:pt x="1757277" y="66040"/>
                    <a:pt x="1691237" y="0"/>
                    <a:pt x="1611227" y="0"/>
                  </a:cubicBezTo>
                  <a:lnTo>
                    <a:pt x="146050" y="0"/>
                  </a:lnTo>
                  <a:cubicBezTo>
                    <a:pt x="66040" y="0"/>
                    <a:pt x="0" y="66040"/>
                    <a:pt x="0" y="146050"/>
                  </a:cubicBezTo>
                  <a:lnTo>
                    <a:pt x="0" y="517054"/>
                  </a:lnTo>
                  <a:cubicBezTo>
                    <a:pt x="0" y="598334"/>
                    <a:pt x="66040" y="663104"/>
                    <a:pt x="146050" y="663104"/>
                  </a:cubicBezTo>
                  <a:close/>
                </a:path>
              </a:pathLst>
            </a:custGeom>
            <a:solidFill>
              <a:srgbClr val="E49771"/>
            </a:solidFill>
          </p:spPr>
        </p:sp>
        <p:sp>
          <p:nvSpPr>
            <p:cNvPr id="45" name="Freeform 45"/>
            <p:cNvSpPr/>
            <p:nvPr/>
          </p:nvSpPr>
          <p:spPr>
            <a:xfrm>
              <a:off x="0" y="0"/>
              <a:ext cx="1822047" cy="731684"/>
            </a:xfrm>
            <a:custGeom>
              <a:avLst/>
              <a:gdLst/>
              <a:ahLst/>
              <a:cxnLst/>
              <a:rect l="l" t="t" r="r" b="b"/>
              <a:pathLst>
                <a:path w="1822047" h="731684">
                  <a:moveTo>
                    <a:pt x="1758547" y="74930"/>
                  </a:moveTo>
                  <a:cubicBezTo>
                    <a:pt x="1730607" y="30480"/>
                    <a:pt x="1681077" y="0"/>
                    <a:pt x="1623927" y="0"/>
                  </a:cubicBezTo>
                  <a:lnTo>
                    <a:pt x="158750" y="0"/>
                  </a:lnTo>
                  <a:cubicBezTo>
                    <a:pt x="71120" y="0"/>
                    <a:pt x="0" y="71120"/>
                    <a:pt x="0" y="158750"/>
                  </a:cubicBezTo>
                  <a:lnTo>
                    <a:pt x="0" y="529754"/>
                  </a:lnTo>
                  <a:cubicBezTo>
                    <a:pt x="0" y="581824"/>
                    <a:pt x="25400" y="627544"/>
                    <a:pt x="63500" y="656754"/>
                  </a:cubicBezTo>
                  <a:cubicBezTo>
                    <a:pt x="91440" y="701204"/>
                    <a:pt x="140970" y="731684"/>
                    <a:pt x="199203" y="731684"/>
                  </a:cubicBezTo>
                  <a:lnTo>
                    <a:pt x="1663297" y="731684"/>
                  </a:lnTo>
                  <a:cubicBezTo>
                    <a:pt x="1750927" y="731684"/>
                    <a:pt x="1822047" y="660564"/>
                    <a:pt x="1822047" y="572934"/>
                  </a:cubicBezTo>
                  <a:lnTo>
                    <a:pt x="1822047" y="201930"/>
                  </a:lnTo>
                  <a:cubicBezTo>
                    <a:pt x="1822047" y="149860"/>
                    <a:pt x="1796647" y="104140"/>
                    <a:pt x="1758547" y="74930"/>
                  </a:cubicBezTo>
                  <a:close/>
                  <a:moveTo>
                    <a:pt x="12700" y="529754"/>
                  </a:moveTo>
                  <a:lnTo>
                    <a:pt x="12700" y="158750"/>
                  </a:lnTo>
                  <a:cubicBezTo>
                    <a:pt x="12700" y="78740"/>
                    <a:pt x="78740" y="12700"/>
                    <a:pt x="158750" y="12700"/>
                  </a:cubicBezTo>
                  <a:lnTo>
                    <a:pt x="1623927" y="12700"/>
                  </a:lnTo>
                  <a:cubicBezTo>
                    <a:pt x="1703937" y="12700"/>
                    <a:pt x="1769977" y="78740"/>
                    <a:pt x="1769977" y="158750"/>
                  </a:cubicBezTo>
                  <a:lnTo>
                    <a:pt x="1769977" y="529754"/>
                  </a:lnTo>
                  <a:cubicBezTo>
                    <a:pt x="1769977" y="609764"/>
                    <a:pt x="1703937" y="675804"/>
                    <a:pt x="1623927" y="675804"/>
                  </a:cubicBezTo>
                  <a:lnTo>
                    <a:pt x="158750" y="675804"/>
                  </a:lnTo>
                  <a:cubicBezTo>
                    <a:pt x="78740" y="675804"/>
                    <a:pt x="12700" y="611034"/>
                    <a:pt x="12700" y="529754"/>
                  </a:cubicBezTo>
                  <a:close/>
                  <a:moveTo>
                    <a:pt x="1810617" y="572934"/>
                  </a:moveTo>
                  <a:cubicBezTo>
                    <a:pt x="1810617" y="652944"/>
                    <a:pt x="1743307" y="718984"/>
                    <a:pt x="1663297" y="718984"/>
                  </a:cubicBezTo>
                  <a:lnTo>
                    <a:pt x="199203" y="718984"/>
                  </a:lnTo>
                  <a:cubicBezTo>
                    <a:pt x="157480" y="718984"/>
                    <a:pt x="120650" y="702474"/>
                    <a:pt x="93980" y="674534"/>
                  </a:cubicBezTo>
                  <a:cubicBezTo>
                    <a:pt x="114300" y="683424"/>
                    <a:pt x="135890" y="688504"/>
                    <a:pt x="160020" y="688504"/>
                  </a:cubicBezTo>
                  <a:lnTo>
                    <a:pt x="1625197" y="688504"/>
                  </a:lnTo>
                  <a:cubicBezTo>
                    <a:pt x="1712827" y="688504"/>
                    <a:pt x="1783947" y="617384"/>
                    <a:pt x="1783947" y="529754"/>
                  </a:cubicBezTo>
                  <a:lnTo>
                    <a:pt x="1783947" y="158750"/>
                  </a:lnTo>
                  <a:cubicBezTo>
                    <a:pt x="1783947" y="140970"/>
                    <a:pt x="1780137" y="123190"/>
                    <a:pt x="1775057" y="106680"/>
                  </a:cubicBezTo>
                  <a:cubicBezTo>
                    <a:pt x="1796647" y="132080"/>
                    <a:pt x="1810617" y="165100"/>
                    <a:pt x="1810617" y="201930"/>
                  </a:cubicBezTo>
                  <a:lnTo>
                    <a:pt x="1810617" y="572934"/>
                  </a:lnTo>
                  <a:cubicBezTo>
                    <a:pt x="1810617" y="572934"/>
                    <a:pt x="1810617" y="572934"/>
                    <a:pt x="1810617" y="572934"/>
                  </a:cubicBezTo>
                  <a:close/>
                </a:path>
              </a:pathLst>
            </a:custGeom>
            <a:solidFill>
              <a:srgbClr val="FFFFFF"/>
            </a:solidFill>
          </p:spPr>
        </p:sp>
      </p:grpSp>
      <p:sp>
        <p:nvSpPr>
          <p:cNvPr id="46" name="TextBox 46"/>
          <p:cNvSpPr txBox="1"/>
          <p:nvPr/>
        </p:nvSpPr>
        <p:spPr>
          <a:xfrm>
            <a:off x="7935027" y="8634653"/>
            <a:ext cx="3040148" cy="1035685"/>
          </a:xfrm>
          <a:prstGeom prst="rect">
            <a:avLst/>
          </a:prstGeom>
        </p:spPr>
        <p:txBody>
          <a:bodyPr lIns="0" tIns="0" rIns="0" bIns="0" rtlCol="0" anchor="t">
            <a:spAutoFit/>
          </a:bodyPr>
          <a:lstStyle/>
          <a:p>
            <a:pPr algn="ctr">
              <a:lnSpc>
                <a:spcPts val="4159"/>
              </a:lnSpc>
            </a:pPr>
            <a:r>
              <a:rPr lang="en-US" sz="3199" dirty="0" err="1">
                <a:solidFill>
                  <a:srgbClr val="65471B"/>
                </a:solidFill>
                <a:latin typeface="Fraunces Bold"/>
              </a:rPr>
              <a:t>Kết</a:t>
            </a:r>
            <a:r>
              <a:rPr lang="en-US" sz="3199" dirty="0">
                <a:solidFill>
                  <a:srgbClr val="65471B"/>
                </a:solidFill>
                <a:latin typeface="Fraunces Bold"/>
              </a:rPr>
              <a:t> </a:t>
            </a:r>
            <a:r>
              <a:rPr lang="en-US" sz="3199" dirty="0" err="1">
                <a:solidFill>
                  <a:srgbClr val="65471B"/>
                </a:solidFill>
                <a:latin typeface="Fraunces Bold"/>
              </a:rPr>
              <a:t>thúc</a:t>
            </a:r>
            <a:r>
              <a:rPr lang="en-US" sz="3199" dirty="0">
                <a:solidFill>
                  <a:srgbClr val="65471B"/>
                </a:solidFill>
                <a:latin typeface="Fraunces Bold"/>
              </a:rPr>
              <a:t> </a:t>
            </a:r>
          </a:p>
          <a:p>
            <a:pPr algn="ctr">
              <a:lnSpc>
                <a:spcPts val="4159"/>
              </a:lnSpc>
            </a:pPr>
            <a:r>
              <a:rPr lang="en-US" sz="3199" dirty="0" err="1">
                <a:solidFill>
                  <a:srgbClr val="65471B"/>
                </a:solidFill>
                <a:latin typeface="Fraunces Bold"/>
              </a:rPr>
              <a:t>vấn</a:t>
            </a:r>
            <a:r>
              <a:rPr lang="en-US" sz="3199" dirty="0">
                <a:solidFill>
                  <a:srgbClr val="65471B"/>
                </a:solidFill>
                <a:latin typeface="Fraunces Bold"/>
              </a:rPr>
              <a:t> </a:t>
            </a:r>
            <a:r>
              <a:rPr lang="en-US" sz="3199" dirty="0" err="1">
                <a:solidFill>
                  <a:srgbClr val="65471B"/>
                </a:solidFill>
                <a:latin typeface="Fraunces Bold"/>
              </a:rPr>
              <a:t>đề</a:t>
            </a:r>
            <a:endParaRPr lang="en-US" sz="3199" dirty="0">
              <a:solidFill>
                <a:srgbClr val="65471B"/>
              </a:solidFill>
              <a:latin typeface="Fraunces Bold"/>
            </a:endParaRPr>
          </a:p>
        </p:txBody>
      </p:sp>
      <p:sp>
        <p:nvSpPr>
          <p:cNvPr id="47" name="AutoShape 47"/>
          <p:cNvSpPr/>
          <p:nvPr/>
        </p:nvSpPr>
        <p:spPr>
          <a:xfrm rot="14096">
            <a:off x="10975313" y="9170132"/>
            <a:ext cx="1633226" cy="0"/>
          </a:xfrm>
          <a:prstGeom prst="line">
            <a:avLst/>
          </a:prstGeom>
          <a:ln w="9525" cap="flat">
            <a:solidFill>
              <a:srgbClr val="382A40"/>
            </a:solidFill>
            <a:prstDash val="solid"/>
            <a:headEnd type="none" w="sm" len="sm"/>
            <a:tailEnd type="none" w="sm" len="sm"/>
          </a:ln>
        </p:spPr>
      </p:sp>
      <p:sp>
        <p:nvSpPr>
          <p:cNvPr id="48" name="AutoShape 48"/>
          <p:cNvSpPr/>
          <p:nvPr/>
        </p:nvSpPr>
        <p:spPr>
          <a:xfrm>
            <a:off x="7253479" y="9244905"/>
            <a:ext cx="681693" cy="0"/>
          </a:xfrm>
          <a:prstGeom prst="line">
            <a:avLst/>
          </a:prstGeom>
          <a:ln w="9525" cap="flat">
            <a:solidFill>
              <a:srgbClr val="382A40"/>
            </a:solidFill>
            <a:prstDash val="solid"/>
            <a:headEnd type="none" w="sm" len="sm"/>
            <a:tailEnd type="none" w="sm" len="sm"/>
          </a:ln>
        </p:spPr>
      </p:sp>
      <p:grpSp>
        <p:nvGrpSpPr>
          <p:cNvPr id="49" name="Group 49"/>
          <p:cNvGrpSpPr/>
          <p:nvPr/>
        </p:nvGrpSpPr>
        <p:grpSpPr>
          <a:xfrm>
            <a:off x="12503249" y="6779717"/>
            <a:ext cx="4949771" cy="1153541"/>
            <a:chOff x="0" y="0"/>
            <a:chExt cx="2240433" cy="522131"/>
          </a:xfrm>
        </p:grpSpPr>
        <p:sp>
          <p:nvSpPr>
            <p:cNvPr id="50" name="Freeform 50"/>
            <p:cNvSpPr/>
            <p:nvPr/>
          </p:nvSpPr>
          <p:spPr>
            <a:xfrm>
              <a:off x="92710" y="106680"/>
              <a:ext cx="2136293" cy="402751"/>
            </a:xfrm>
            <a:custGeom>
              <a:avLst/>
              <a:gdLst/>
              <a:ahLst/>
              <a:cxnLst/>
              <a:rect l="l" t="t" r="r" b="b"/>
              <a:pathLst>
                <a:path w="2136293" h="402751">
                  <a:moveTo>
                    <a:pt x="2109623" y="213521"/>
                  </a:moveTo>
                  <a:cubicBezTo>
                    <a:pt x="2109623" y="301151"/>
                    <a:pt x="2033423" y="372271"/>
                    <a:pt x="1952143" y="372271"/>
                  </a:cubicBezTo>
                  <a:lnTo>
                    <a:pt x="66040" y="372271"/>
                  </a:lnTo>
                  <a:cubicBezTo>
                    <a:pt x="43180" y="372271"/>
                    <a:pt x="20320" y="367191"/>
                    <a:pt x="0" y="358301"/>
                  </a:cubicBezTo>
                  <a:cubicBezTo>
                    <a:pt x="26670" y="386241"/>
                    <a:pt x="63500" y="402751"/>
                    <a:pt x="107743" y="402751"/>
                  </a:cubicBezTo>
                  <a:lnTo>
                    <a:pt x="1990243" y="402751"/>
                  </a:lnTo>
                  <a:cubicBezTo>
                    <a:pt x="2070253" y="402751"/>
                    <a:pt x="2136293" y="336711"/>
                    <a:pt x="2136293" y="256701"/>
                  </a:cubicBezTo>
                  <a:lnTo>
                    <a:pt x="2136293" y="95250"/>
                  </a:lnTo>
                  <a:cubicBezTo>
                    <a:pt x="2136293" y="58420"/>
                    <a:pt x="2122323" y="25400"/>
                    <a:pt x="2100733" y="0"/>
                  </a:cubicBezTo>
                  <a:cubicBezTo>
                    <a:pt x="2107083" y="16510"/>
                    <a:pt x="2109623" y="34290"/>
                    <a:pt x="2109623" y="52070"/>
                  </a:cubicBezTo>
                  <a:lnTo>
                    <a:pt x="2109623" y="213521"/>
                  </a:lnTo>
                  <a:lnTo>
                    <a:pt x="2109623" y="213521"/>
                  </a:lnTo>
                  <a:close/>
                </a:path>
              </a:pathLst>
            </a:custGeom>
            <a:solidFill>
              <a:srgbClr val="F3EAC0"/>
            </a:solidFill>
          </p:spPr>
        </p:sp>
        <p:sp>
          <p:nvSpPr>
            <p:cNvPr id="51" name="Freeform 51"/>
            <p:cNvSpPr/>
            <p:nvPr/>
          </p:nvSpPr>
          <p:spPr>
            <a:xfrm>
              <a:off x="12700" y="12700"/>
              <a:ext cx="2175663" cy="453551"/>
            </a:xfrm>
            <a:custGeom>
              <a:avLst/>
              <a:gdLst/>
              <a:ahLst/>
              <a:cxnLst/>
              <a:rect l="l" t="t" r="r" b="b"/>
              <a:pathLst>
                <a:path w="2175663" h="453551">
                  <a:moveTo>
                    <a:pt x="146050" y="453551"/>
                  </a:moveTo>
                  <a:lnTo>
                    <a:pt x="2029613" y="453551"/>
                  </a:lnTo>
                  <a:cubicBezTo>
                    <a:pt x="2109623" y="453551"/>
                    <a:pt x="2175663" y="387511"/>
                    <a:pt x="2175663" y="307501"/>
                  </a:cubicBezTo>
                  <a:lnTo>
                    <a:pt x="2175663" y="146050"/>
                  </a:lnTo>
                  <a:cubicBezTo>
                    <a:pt x="2175663" y="66040"/>
                    <a:pt x="2109623" y="0"/>
                    <a:pt x="2029613" y="0"/>
                  </a:cubicBezTo>
                  <a:lnTo>
                    <a:pt x="146050" y="0"/>
                  </a:lnTo>
                  <a:cubicBezTo>
                    <a:pt x="66040" y="0"/>
                    <a:pt x="0" y="66040"/>
                    <a:pt x="0" y="146050"/>
                  </a:cubicBezTo>
                  <a:lnTo>
                    <a:pt x="0" y="307501"/>
                  </a:lnTo>
                  <a:cubicBezTo>
                    <a:pt x="0" y="388781"/>
                    <a:pt x="66040" y="453551"/>
                    <a:pt x="146050" y="453551"/>
                  </a:cubicBezTo>
                  <a:close/>
                </a:path>
              </a:pathLst>
            </a:custGeom>
            <a:solidFill>
              <a:srgbClr val="F3EAC0"/>
            </a:solidFill>
          </p:spPr>
        </p:sp>
        <p:sp>
          <p:nvSpPr>
            <p:cNvPr id="52" name="Freeform 52"/>
            <p:cNvSpPr/>
            <p:nvPr/>
          </p:nvSpPr>
          <p:spPr>
            <a:xfrm>
              <a:off x="0" y="0"/>
              <a:ext cx="2240433" cy="522131"/>
            </a:xfrm>
            <a:custGeom>
              <a:avLst/>
              <a:gdLst/>
              <a:ahLst/>
              <a:cxnLst/>
              <a:rect l="l" t="t" r="r" b="b"/>
              <a:pathLst>
                <a:path w="2240433" h="522131">
                  <a:moveTo>
                    <a:pt x="2176933" y="74930"/>
                  </a:moveTo>
                  <a:cubicBezTo>
                    <a:pt x="2148993" y="30480"/>
                    <a:pt x="2099463" y="0"/>
                    <a:pt x="2042313" y="0"/>
                  </a:cubicBezTo>
                  <a:lnTo>
                    <a:pt x="158750" y="0"/>
                  </a:lnTo>
                  <a:cubicBezTo>
                    <a:pt x="71120" y="0"/>
                    <a:pt x="0" y="71120"/>
                    <a:pt x="0" y="158750"/>
                  </a:cubicBezTo>
                  <a:lnTo>
                    <a:pt x="0" y="320201"/>
                  </a:lnTo>
                  <a:cubicBezTo>
                    <a:pt x="0" y="372271"/>
                    <a:pt x="25400" y="417991"/>
                    <a:pt x="63500" y="447201"/>
                  </a:cubicBezTo>
                  <a:cubicBezTo>
                    <a:pt x="91440" y="491651"/>
                    <a:pt x="140970" y="522131"/>
                    <a:pt x="202285" y="522131"/>
                  </a:cubicBezTo>
                  <a:lnTo>
                    <a:pt x="2081683" y="522131"/>
                  </a:lnTo>
                  <a:cubicBezTo>
                    <a:pt x="2169313" y="522131"/>
                    <a:pt x="2240433" y="451011"/>
                    <a:pt x="2240433" y="363381"/>
                  </a:cubicBezTo>
                  <a:lnTo>
                    <a:pt x="2240433" y="201930"/>
                  </a:lnTo>
                  <a:cubicBezTo>
                    <a:pt x="2240433" y="149860"/>
                    <a:pt x="2215033" y="104140"/>
                    <a:pt x="2176933" y="74930"/>
                  </a:cubicBezTo>
                  <a:close/>
                  <a:moveTo>
                    <a:pt x="12700" y="320201"/>
                  </a:moveTo>
                  <a:lnTo>
                    <a:pt x="12700" y="158750"/>
                  </a:lnTo>
                  <a:cubicBezTo>
                    <a:pt x="12700" y="78740"/>
                    <a:pt x="78740" y="12700"/>
                    <a:pt x="158750" y="12700"/>
                  </a:cubicBezTo>
                  <a:lnTo>
                    <a:pt x="2042313" y="12700"/>
                  </a:lnTo>
                  <a:cubicBezTo>
                    <a:pt x="2122323" y="12700"/>
                    <a:pt x="2188363" y="78740"/>
                    <a:pt x="2188363" y="158750"/>
                  </a:cubicBezTo>
                  <a:lnTo>
                    <a:pt x="2188363" y="320201"/>
                  </a:lnTo>
                  <a:cubicBezTo>
                    <a:pt x="2188363" y="400211"/>
                    <a:pt x="2122323" y="466251"/>
                    <a:pt x="2042313" y="466251"/>
                  </a:cubicBezTo>
                  <a:lnTo>
                    <a:pt x="158750" y="466251"/>
                  </a:lnTo>
                  <a:cubicBezTo>
                    <a:pt x="78740" y="466251"/>
                    <a:pt x="12700" y="401481"/>
                    <a:pt x="12700" y="320201"/>
                  </a:cubicBezTo>
                  <a:close/>
                  <a:moveTo>
                    <a:pt x="2229003" y="363381"/>
                  </a:moveTo>
                  <a:cubicBezTo>
                    <a:pt x="2229003" y="443391"/>
                    <a:pt x="2161693" y="509431"/>
                    <a:pt x="2081683" y="509431"/>
                  </a:cubicBezTo>
                  <a:lnTo>
                    <a:pt x="202285" y="509431"/>
                  </a:lnTo>
                  <a:cubicBezTo>
                    <a:pt x="157480" y="509431"/>
                    <a:pt x="120650" y="492921"/>
                    <a:pt x="93980" y="464981"/>
                  </a:cubicBezTo>
                  <a:cubicBezTo>
                    <a:pt x="114300" y="473871"/>
                    <a:pt x="135890" y="478951"/>
                    <a:pt x="160020" y="478951"/>
                  </a:cubicBezTo>
                  <a:lnTo>
                    <a:pt x="2043583" y="478951"/>
                  </a:lnTo>
                  <a:cubicBezTo>
                    <a:pt x="2131213" y="478951"/>
                    <a:pt x="2202333" y="407831"/>
                    <a:pt x="2202333" y="320201"/>
                  </a:cubicBezTo>
                  <a:lnTo>
                    <a:pt x="2202333" y="158750"/>
                  </a:lnTo>
                  <a:cubicBezTo>
                    <a:pt x="2202333" y="140970"/>
                    <a:pt x="2198523" y="123190"/>
                    <a:pt x="2193443" y="106680"/>
                  </a:cubicBezTo>
                  <a:cubicBezTo>
                    <a:pt x="2215033" y="132080"/>
                    <a:pt x="2229003" y="165100"/>
                    <a:pt x="2229003" y="201930"/>
                  </a:cubicBezTo>
                  <a:lnTo>
                    <a:pt x="2229003" y="363381"/>
                  </a:lnTo>
                  <a:cubicBezTo>
                    <a:pt x="2229003" y="363381"/>
                    <a:pt x="2229003" y="363381"/>
                    <a:pt x="2229003" y="363381"/>
                  </a:cubicBezTo>
                  <a:close/>
                </a:path>
              </a:pathLst>
            </a:custGeom>
            <a:solidFill>
              <a:srgbClr val="F3EAC0"/>
            </a:solidFill>
          </p:spPr>
        </p:sp>
      </p:grpSp>
      <p:sp>
        <p:nvSpPr>
          <p:cNvPr id="53" name="TextBox 53"/>
          <p:cNvSpPr txBox="1"/>
          <p:nvPr/>
        </p:nvSpPr>
        <p:spPr>
          <a:xfrm>
            <a:off x="12802252" y="6921005"/>
            <a:ext cx="4650768" cy="843214"/>
          </a:xfrm>
          <a:prstGeom prst="rect">
            <a:avLst/>
          </a:prstGeom>
        </p:spPr>
        <p:txBody>
          <a:bodyPr lIns="0" tIns="0" rIns="0" bIns="0" rtlCol="0" anchor="t">
            <a:spAutoFit/>
          </a:bodyPr>
          <a:lstStyle/>
          <a:p>
            <a:pPr algn="ctr">
              <a:lnSpc>
                <a:spcPts val="3200"/>
              </a:lnSpc>
            </a:pPr>
            <a:r>
              <a:rPr lang="en-US" sz="3200">
                <a:solidFill>
                  <a:srgbClr val="65471B"/>
                </a:solidFill>
                <a:latin typeface="Roboto Condensed"/>
              </a:rPr>
              <a:t>Gióng bay lên trời và </a:t>
            </a:r>
          </a:p>
          <a:p>
            <a:pPr algn="ctr">
              <a:lnSpc>
                <a:spcPts val="3200"/>
              </a:lnSpc>
            </a:pPr>
            <a:r>
              <a:rPr lang="en-US" sz="3200">
                <a:solidFill>
                  <a:srgbClr val="65471B"/>
                </a:solidFill>
                <a:latin typeface="Roboto Condensed"/>
              </a:rPr>
              <a:t>dấu xưa còn lại </a:t>
            </a:r>
          </a:p>
        </p:txBody>
      </p:sp>
      <p:sp>
        <p:nvSpPr>
          <p:cNvPr id="55" name="AutoShape 55"/>
          <p:cNvSpPr/>
          <p:nvPr/>
        </p:nvSpPr>
        <p:spPr>
          <a:xfrm rot="-19698">
            <a:off x="11667205" y="4478821"/>
            <a:ext cx="831156" cy="0"/>
          </a:xfrm>
          <a:prstGeom prst="line">
            <a:avLst/>
          </a:prstGeom>
          <a:ln w="9525" cap="flat">
            <a:solidFill>
              <a:srgbClr val="382A40"/>
            </a:solidFill>
            <a:prstDash val="solid"/>
            <a:headEnd type="none" w="sm" len="sm"/>
            <a:tailEnd type="none" w="sm" len="sm"/>
          </a:ln>
        </p:spPr>
      </p:sp>
      <p:pic>
        <p:nvPicPr>
          <p:cNvPr id="56" name="Picture 56"/>
          <p:cNvPicPr>
            <a:picLocks noChangeAspect="1"/>
          </p:cNvPicPr>
          <p:nvPr/>
        </p:nvPicPr>
        <p:blipFill>
          <a:blip r:embed="rId5"/>
          <a:srcRect/>
          <a:stretch>
            <a:fillRect/>
          </a:stretch>
        </p:blipFill>
        <p:spPr>
          <a:xfrm>
            <a:off x="-8164975" y="8348561"/>
            <a:ext cx="15418454" cy="8229600"/>
          </a:xfrm>
          <a:prstGeom prst="rect">
            <a:avLst/>
          </a:prstGeom>
        </p:spPr>
      </p:pic>
      <p:pic>
        <p:nvPicPr>
          <p:cNvPr id="57" name="Picture 57"/>
          <p:cNvPicPr>
            <a:picLocks noChangeAspect="1"/>
          </p:cNvPicPr>
          <p:nvPr/>
        </p:nvPicPr>
        <p:blipFill>
          <a:blip r:embed="rId6"/>
          <a:srcRect/>
          <a:stretch>
            <a:fillRect/>
          </a:stretch>
        </p:blipFill>
        <p:spPr>
          <a:xfrm>
            <a:off x="-591692" y="1506431"/>
            <a:ext cx="8229600" cy="8229600"/>
          </a:xfrm>
          <a:prstGeom prst="rect">
            <a:avLst/>
          </a:prstGeom>
        </p:spPr>
      </p:pic>
      <p:pic>
        <p:nvPicPr>
          <p:cNvPr id="58" name="Picture 5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91692" y="625624"/>
            <a:ext cx="3168396" cy="4114800"/>
          </a:xfrm>
          <a:prstGeom prst="rect">
            <a:avLst/>
          </a:prstGeom>
        </p:spPr>
      </p:pic>
      <p:sp>
        <p:nvSpPr>
          <p:cNvPr id="59" name="TextBox 59"/>
          <p:cNvSpPr txBox="1"/>
          <p:nvPr/>
        </p:nvSpPr>
        <p:spPr>
          <a:xfrm>
            <a:off x="1688096" y="3564713"/>
            <a:ext cx="3889489" cy="3313430"/>
          </a:xfrm>
          <a:prstGeom prst="rect">
            <a:avLst/>
          </a:prstGeom>
        </p:spPr>
        <p:txBody>
          <a:bodyPr lIns="0" tIns="0" rIns="0" bIns="0" rtlCol="0" anchor="t">
            <a:spAutoFit/>
          </a:bodyPr>
          <a:lstStyle/>
          <a:p>
            <a:pPr algn="ctr">
              <a:lnSpc>
                <a:spcPts val="5319"/>
              </a:lnSpc>
            </a:pPr>
            <a:r>
              <a:rPr lang="en-US" sz="3799">
                <a:solidFill>
                  <a:srgbClr val="65471B"/>
                </a:solidFill>
                <a:latin typeface="Roboto Condensed Bold Italics"/>
              </a:rPr>
              <a:t>THÁNH GIÓNG</a:t>
            </a:r>
          </a:p>
          <a:p>
            <a:pPr algn="ctr">
              <a:lnSpc>
                <a:spcPts val="5319"/>
              </a:lnSpc>
            </a:pPr>
            <a:r>
              <a:rPr lang="en-US" sz="3799">
                <a:solidFill>
                  <a:srgbClr val="65471B"/>
                </a:solidFill>
                <a:latin typeface="Roboto Condensed Bold Italics"/>
              </a:rPr>
              <a:t>TƯỢNG ĐÀI </a:t>
            </a:r>
          </a:p>
          <a:p>
            <a:pPr algn="ctr">
              <a:lnSpc>
                <a:spcPts val="5319"/>
              </a:lnSpc>
            </a:pPr>
            <a:r>
              <a:rPr lang="en-US" sz="3799">
                <a:solidFill>
                  <a:srgbClr val="65471B"/>
                </a:solidFill>
                <a:latin typeface="Roboto Condensed Bold Italics"/>
              </a:rPr>
              <a:t>VĨNH CỬU </a:t>
            </a:r>
          </a:p>
          <a:p>
            <a:pPr algn="ctr">
              <a:lnSpc>
                <a:spcPts val="5319"/>
              </a:lnSpc>
            </a:pPr>
            <a:r>
              <a:rPr lang="en-US" sz="3799">
                <a:solidFill>
                  <a:srgbClr val="65471B"/>
                </a:solidFill>
                <a:latin typeface="Roboto Condensed Bold Italics"/>
              </a:rPr>
              <a:t>CỦA </a:t>
            </a:r>
          </a:p>
          <a:p>
            <a:pPr algn="ctr">
              <a:lnSpc>
                <a:spcPts val="5319"/>
              </a:lnSpc>
              <a:spcBef>
                <a:spcPct val="0"/>
              </a:spcBef>
            </a:pPr>
            <a:r>
              <a:rPr lang="en-US" sz="3799">
                <a:solidFill>
                  <a:srgbClr val="65471B"/>
                </a:solidFill>
                <a:latin typeface="Roboto Condensed Bold Italics"/>
              </a:rPr>
              <a:t>LÒNG YÊU NƯỚC</a:t>
            </a:r>
          </a:p>
        </p:txBody>
      </p:sp>
      <p:pic>
        <p:nvPicPr>
          <p:cNvPr id="60" name="Picture 60"/>
          <p:cNvPicPr>
            <a:picLocks noChangeAspect="1"/>
          </p:cNvPicPr>
          <p:nvPr/>
        </p:nvPicPr>
        <p:blipFill>
          <a:blip r:embed="rId9"/>
          <a:srcRect/>
          <a:stretch>
            <a:fillRect/>
          </a:stretch>
        </p:blipFill>
        <p:spPr>
          <a:xfrm>
            <a:off x="-5363546" y="-2017051"/>
            <a:ext cx="9815596" cy="3754466"/>
          </a:xfrm>
          <a:prstGeom prst="rect">
            <a:avLst/>
          </a:prstGeom>
        </p:spPr>
      </p:pic>
      <p:sp>
        <p:nvSpPr>
          <p:cNvPr id="61" name="TextBox 61"/>
          <p:cNvSpPr txBox="1"/>
          <p:nvPr/>
        </p:nvSpPr>
        <p:spPr>
          <a:xfrm>
            <a:off x="12814452" y="917263"/>
            <a:ext cx="4450878" cy="1243231"/>
          </a:xfrm>
          <a:prstGeom prst="rect">
            <a:avLst/>
          </a:prstGeom>
        </p:spPr>
        <p:txBody>
          <a:bodyPr lIns="0" tIns="0" rIns="0" bIns="0" rtlCol="0" anchor="t">
            <a:spAutoFit/>
          </a:bodyPr>
          <a:lstStyle/>
          <a:p>
            <a:pPr algn="ctr">
              <a:lnSpc>
                <a:spcPts val="3200"/>
              </a:lnSpc>
            </a:pPr>
            <a:r>
              <a:rPr lang="en-US" sz="3200" dirty="0" err="1">
                <a:solidFill>
                  <a:srgbClr val="65471B"/>
                </a:solidFill>
                <a:latin typeface="Roboto Condensed"/>
              </a:rPr>
              <a:t>Thánh</a:t>
            </a:r>
            <a:r>
              <a:rPr lang="en-US" sz="3200" dirty="0">
                <a:solidFill>
                  <a:srgbClr val="65471B"/>
                </a:solidFill>
                <a:latin typeface="Roboto Condensed"/>
              </a:rPr>
              <a:t> </a:t>
            </a:r>
            <a:r>
              <a:rPr lang="en-US" sz="3200" dirty="0" err="1">
                <a:solidFill>
                  <a:srgbClr val="65471B"/>
                </a:solidFill>
                <a:latin typeface="Roboto Condensed"/>
              </a:rPr>
              <a:t>Gióng</a:t>
            </a:r>
            <a:r>
              <a:rPr lang="en-US" sz="3200" dirty="0">
                <a:solidFill>
                  <a:srgbClr val="65471B"/>
                </a:solidFill>
                <a:latin typeface="Roboto Condensed"/>
              </a:rPr>
              <a:t> </a:t>
            </a:r>
            <a:r>
              <a:rPr lang="en-US" sz="3200" dirty="0" err="1">
                <a:solidFill>
                  <a:srgbClr val="65471B"/>
                </a:solidFill>
                <a:latin typeface="Roboto Condensed"/>
              </a:rPr>
              <a:t>là</a:t>
            </a:r>
            <a:r>
              <a:rPr lang="en-US" sz="3200" dirty="0">
                <a:solidFill>
                  <a:srgbClr val="65471B"/>
                </a:solidFill>
                <a:latin typeface="Roboto Condensed"/>
              </a:rPr>
              <a:t> </a:t>
            </a:r>
            <a:r>
              <a:rPr lang="en-US" sz="3200" dirty="0" err="1">
                <a:solidFill>
                  <a:srgbClr val="65471B"/>
                </a:solidFill>
                <a:latin typeface="Roboto Condensed"/>
              </a:rPr>
              <a:t>tác</a:t>
            </a:r>
            <a:r>
              <a:rPr lang="en-US" sz="3200" dirty="0">
                <a:solidFill>
                  <a:srgbClr val="65471B"/>
                </a:solidFill>
                <a:latin typeface="Roboto Condensed"/>
              </a:rPr>
              <a:t> </a:t>
            </a:r>
            <a:r>
              <a:rPr lang="en-US" sz="3200" dirty="0" err="1">
                <a:solidFill>
                  <a:srgbClr val="65471B"/>
                </a:solidFill>
                <a:latin typeface="Roboto Condensed"/>
              </a:rPr>
              <a:t>phẩm</a:t>
            </a:r>
            <a:r>
              <a:rPr lang="en-US" sz="3200" dirty="0">
                <a:solidFill>
                  <a:srgbClr val="65471B"/>
                </a:solidFill>
                <a:latin typeface="Roboto Condensed"/>
              </a:rPr>
              <a:t> </a:t>
            </a:r>
            <a:r>
              <a:rPr lang="en-US" sz="3200" dirty="0" err="1">
                <a:solidFill>
                  <a:srgbClr val="65471B"/>
                </a:solidFill>
                <a:latin typeface="Roboto Condensed"/>
              </a:rPr>
              <a:t>tiêu</a:t>
            </a:r>
            <a:r>
              <a:rPr lang="en-US" sz="3200" dirty="0">
                <a:solidFill>
                  <a:srgbClr val="65471B"/>
                </a:solidFill>
                <a:latin typeface="Roboto Condensed"/>
              </a:rPr>
              <a:t> </a:t>
            </a:r>
            <a:r>
              <a:rPr lang="en-US" sz="3200" dirty="0" err="1">
                <a:solidFill>
                  <a:srgbClr val="65471B"/>
                </a:solidFill>
                <a:latin typeface="Roboto Condensed"/>
              </a:rPr>
              <a:t>biểu</a:t>
            </a:r>
            <a:r>
              <a:rPr lang="en-US" sz="3200" dirty="0">
                <a:solidFill>
                  <a:srgbClr val="65471B"/>
                </a:solidFill>
                <a:latin typeface="Roboto Condensed"/>
              </a:rPr>
              <a:t> </a:t>
            </a:r>
            <a:r>
              <a:rPr lang="en-US" sz="3200" dirty="0" err="1">
                <a:solidFill>
                  <a:srgbClr val="65471B"/>
                </a:solidFill>
                <a:latin typeface="Roboto Condensed"/>
              </a:rPr>
              <a:t>thuộc</a:t>
            </a:r>
            <a:r>
              <a:rPr lang="en-US" sz="3200" dirty="0">
                <a:solidFill>
                  <a:srgbClr val="65471B"/>
                </a:solidFill>
                <a:latin typeface="Roboto Condensed"/>
              </a:rPr>
              <a:t> </a:t>
            </a:r>
            <a:r>
              <a:rPr lang="en-US" sz="3200" dirty="0" err="1">
                <a:solidFill>
                  <a:srgbClr val="65471B"/>
                </a:solidFill>
                <a:latin typeface="Roboto Condensed"/>
              </a:rPr>
              <a:t>chủ</a:t>
            </a:r>
            <a:r>
              <a:rPr lang="en-US" sz="3200" dirty="0">
                <a:solidFill>
                  <a:srgbClr val="65471B"/>
                </a:solidFill>
                <a:latin typeface="Roboto Condensed"/>
              </a:rPr>
              <a:t> </a:t>
            </a:r>
            <a:r>
              <a:rPr lang="en-US" sz="3200" dirty="0" err="1">
                <a:solidFill>
                  <a:srgbClr val="65471B"/>
                </a:solidFill>
                <a:latin typeface="Roboto Condensed"/>
              </a:rPr>
              <a:t>đề</a:t>
            </a:r>
            <a:r>
              <a:rPr lang="en-US" sz="3200" dirty="0">
                <a:solidFill>
                  <a:srgbClr val="65471B"/>
                </a:solidFill>
                <a:latin typeface="Roboto Condensed"/>
              </a:rPr>
              <a:t> </a:t>
            </a:r>
            <a:r>
              <a:rPr lang="en-US" sz="3200" dirty="0" err="1">
                <a:solidFill>
                  <a:srgbClr val="65471B"/>
                </a:solidFill>
                <a:latin typeface="Roboto Condensed"/>
              </a:rPr>
              <a:t>đánh</a:t>
            </a:r>
            <a:r>
              <a:rPr lang="en-US" sz="3200" dirty="0">
                <a:solidFill>
                  <a:srgbClr val="65471B"/>
                </a:solidFill>
                <a:latin typeface="Roboto Condensed"/>
              </a:rPr>
              <a:t> </a:t>
            </a:r>
            <a:r>
              <a:rPr lang="en-US" sz="3200" dirty="0" err="1">
                <a:solidFill>
                  <a:srgbClr val="65471B"/>
                </a:solidFill>
                <a:latin typeface="Roboto Condensed"/>
              </a:rPr>
              <a:t>giặc</a:t>
            </a:r>
            <a:r>
              <a:rPr lang="en-US" sz="3200" dirty="0">
                <a:solidFill>
                  <a:srgbClr val="65471B"/>
                </a:solidFill>
                <a:latin typeface="Roboto Condensed"/>
              </a:rPr>
              <a:t> </a:t>
            </a:r>
            <a:r>
              <a:rPr lang="en-US" sz="3200" dirty="0" err="1">
                <a:solidFill>
                  <a:srgbClr val="65471B"/>
                </a:solidFill>
                <a:latin typeface="Roboto Condensed"/>
              </a:rPr>
              <a:t>cứu</a:t>
            </a:r>
            <a:r>
              <a:rPr lang="en-US" sz="3200" dirty="0">
                <a:solidFill>
                  <a:srgbClr val="65471B"/>
                </a:solidFill>
                <a:latin typeface="Roboto Condensed"/>
              </a:rPr>
              <a:t> </a:t>
            </a:r>
            <a:r>
              <a:rPr lang="en-US" sz="3200" dirty="0" err="1">
                <a:solidFill>
                  <a:srgbClr val="65471B"/>
                </a:solidFill>
                <a:latin typeface="Roboto Condensed"/>
              </a:rPr>
              <a:t>nước</a:t>
            </a:r>
            <a:r>
              <a:rPr lang="en-US" sz="3200" dirty="0">
                <a:solidFill>
                  <a:srgbClr val="65471B"/>
                </a:solidFill>
                <a:latin typeface="Roboto Condensed"/>
              </a:rPr>
              <a:t> </a:t>
            </a:r>
          </a:p>
        </p:txBody>
      </p:sp>
      <p:sp>
        <p:nvSpPr>
          <p:cNvPr id="62" name="TextBox 62"/>
          <p:cNvSpPr txBox="1"/>
          <p:nvPr/>
        </p:nvSpPr>
        <p:spPr>
          <a:xfrm>
            <a:off x="12608532" y="3036321"/>
            <a:ext cx="4650768" cy="833689"/>
          </a:xfrm>
          <a:prstGeom prst="rect">
            <a:avLst/>
          </a:prstGeom>
        </p:spPr>
        <p:txBody>
          <a:bodyPr lIns="0" tIns="0" rIns="0" bIns="0" rtlCol="0" anchor="t">
            <a:spAutoFit/>
          </a:bodyPr>
          <a:lstStyle/>
          <a:p>
            <a:pPr algn="ctr">
              <a:lnSpc>
                <a:spcPts val="3199"/>
              </a:lnSpc>
            </a:pPr>
            <a:r>
              <a:rPr lang="en-US" sz="3199" dirty="0">
                <a:solidFill>
                  <a:srgbClr val="65471B"/>
                </a:solidFill>
                <a:latin typeface="Roboto Condensed"/>
              </a:rPr>
              <a:t>Ý </a:t>
            </a:r>
            <a:r>
              <a:rPr lang="en-US" sz="3199" dirty="0" err="1">
                <a:solidFill>
                  <a:srgbClr val="65471B"/>
                </a:solidFill>
                <a:latin typeface="Roboto Condensed"/>
              </a:rPr>
              <a:t>nghĩa</a:t>
            </a:r>
            <a:r>
              <a:rPr lang="en-US" sz="3199" dirty="0">
                <a:solidFill>
                  <a:srgbClr val="65471B"/>
                </a:solidFill>
                <a:latin typeface="Roboto Condensed"/>
              </a:rPr>
              <a:t> </a:t>
            </a:r>
            <a:r>
              <a:rPr lang="en-US" sz="3199" dirty="0" err="1">
                <a:solidFill>
                  <a:srgbClr val="65471B"/>
                </a:solidFill>
                <a:latin typeface="Roboto Condensed"/>
              </a:rPr>
              <a:t>sự</a:t>
            </a:r>
            <a:r>
              <a:rPr lang="en-US" sz="3199" dirty="0">
                <a:solidFill>
                  <a:srgbClr val="65471B"/>
                </a:solidFill>
                <a:latin typeface="Roboto Condensed"/>
              </a:rPr>
              <a:t> </a:t>
            </a:r>
            <a:r>
              <a:rPr lang="en-US" sz="3199" dirty="0" err="1">
                <a:solidFill>
                  <a:srgbClr val="65471B"/>
                </a:solidFill>
                <a:latin typeface="Roboto Condensed"/>
              </a:rPr>
              <a:t>ra</a:t>
            </a:r>
            <a:r>
              <a:rPr lang="en-US" sz="3199" dirty="0">
                <a:solidFill>
                  <a:srgbClr val="65471B"/>
                </a:solidFill>
                <a:latin typeface="Roboto Condensed"/>
              </a:rPr>
              <a:t> </a:t>
            </a:r>
            <a:r>
              <a:rPr lang="en-US" sz="3199" dirty="0" err="1">
                <a:solidFill>
                  <a:srgbClr val="65471B"/>
                </a:solidFill>
                <a:latin typeface="Roboto Condensed"/>
              </a:rPr>
              <a:t>đời</a:t>
            </a:r>
            <a:r>
              <a:rPr lang="en-US" sz="3199" dirty="0">
                <a:solidFill>
                  <a:srgbClr val="65471B"/>
                </a:solidFill>
                <a:latin typeface="Roboto Condensed"/>
              </a:rPr>
              <a:t> </a:t>
            </a:r>
            <a:r>
              <a:rPr lang="en-US" sz="3199" dirty="0" err="1">
                <a:solidFill>
                  <a:srgbClr val="65471B"/>
                </a:solidFill>
                <a:latin typeface="Roboto Condensed"/>
              </a:rPr>
              <a:t>kì</a:t>
            </a:r>
            <a:r>
              <a:rPr lang="en-US" sz="3199" dirty="0">
                <a:solidFill>
                  <a:srgbClr val="65471B"/>
                </a:solidFill>
                <a:latin typeface="Roboto Condensed"/>
              </a:rPr>
              <a:t> </a:t>
            </a:r>
            <a:r>
              <a:rPr lang="en-US" sz="3199" dirty="0" err="1">
                <a:solidFill>
                  <a:srgbClr val="65471B"/>
                </a:solidFill>
                <a:latin typeface="Roboto Condensed"/>
              </a:rPr>
              <a:t>lạ</a:t>
            </a:r>
            <a:r>
              <a:rPr lang="en-US" sz="3199" dirty="0">
                <a:solidFill>
                  <a:srgbClr val="65471B"/>
                </a:solidFill>
                <a:latin typeface="Roboto Condensed"/>
              </a:rPr>
              <a:t> </a:t>
            </a:r>
          </a:p>
          <a:p>
            <a:pPr algn="ctr">
              <a:lnSpc>
                <a:spcPts val="3199"/>
              </a:lnSpc>
            </a:pPr>
            <a:r>
              <a:rPr lang="en-US" sz="3199" dirty="0" err="1">
                <a:solidFill>
                  <a:srgbClr val="65471B"/>
                </a:solidFill>
                <a:latin typeface="Roboto Condensed"/>
              </a:rPr>
              <a:t>của</a:t>
            </a:r>
            <a:r>
              <a:rPr lang="en-US" sz="3199" dirty="0">
                <a:solidFill>
                  <a:srgbClr val="65471B"/>
                </a:solidFill>
                <a:latin typeface="Roboto Condensed"/>
              </a:rPr>
              <a:t> </a:t>
            </a:r>
            <a:r>
              <a:rPr lang="en-US" sz="3199" dirty="0" err="1">
                <a:solidFill>
                  <a:srgbClr val="65471B"/>
                </a:solidFill>
                <a:latin typeface="Roboto Condensed"/>
              </a:rPr>
              <a:t>Gióng</a:t>
            </a:r>
            <a:r>
              <a:rPr lang="en-US" sz="3199" dirty="0">
                <a:solidFill>
                  <a:srgbClr val="65471B"/>
                </a:solidFill>
                <a:latin typeface="Roboto Condensed"/>
              </a:rPr>
              <a:t> </a:t>
            </a:r>
          </a:p>
        </p:txBody>
      </p:sp>
      <p:sp>
        <p:nvSpPr>
          <p:cNvPr id="63" name="TextBox 63"/>
          <p:cNvSpPr txBox="1"/>
          <p:nvPr/>
        </p:nvSpPr>
        <p:spPr>
          <a:xfrm>
            <a:off x="12722324" y="4470163"/>
            <a:ext cx="4498344" cy="443197"/>
          </a:xfrm>
          <a:prstGeom prst="rect">
            <a:avLst/>
          </a:prstGeom>
        </p:spPr>
        <p:txBody>
          <a:bodyPr lIns="0" tIns="0" rIns="0" bIns="0" rtlCol="0" anchor="t">
            <a:spAutoFit/>
          </a:bodyPr>
          <a:lstStyle/>
          <a:p>
            <a:pPr algn="ctr">
              <a:lnSpc>
                <a:spcPts val="3200"/>
              </a:lnSpc>
            </a:pPr>
            <a:r>
              <a:rPr lang="en-US" sz="3200">
                <a:solidFill>
                  <a:srgbClr val="65471B"/>
                </a:solidFill>
                <a:latin typeface="Roboto Condensed"/>
              </a:rPr>
              <a:t>Gióng lớn lên cũng kì lạ </a:t>
            </a:r>
          </a:p>
        </p:txBody>
      </p:sp>
      <p:sp>
        <p:nvSpPr>
          <p:cNvPr id="64" name="TextBox 64"/>
          <p:cNvSpPr txBox="1"/>
          <p:nvPr/>
        </p:nvSpPr>
        <p:spPr>
          <a:xfrm>
            <a:off x="12522433" y="5632789"/>
            <a:ext cx="4498344" cy="843214"/>
          </a:xfrm>
          <a:prstGeom prst="rect">
            <a:avLst/>
          </a:prstGeom>
        </p:spPr>
        <p:txBody>
          <a:bodyPr lIns="0" tIns="0" rIns="0" bIns="0" rtlCol="0" anchor="t">
            <a:spAutoFit/>
          </a:bodyPr>
          <a:lstStyle/>
          <a:p>
            <a:pPr algn="ctr">
              <a:lnSpc>
                <a:spcPts val="3200"/>
              </a:lnSpc>
            </a:pPr>
            <a:r>
              <a:rPr lang="en-US" sz="3200" dirty="0" err="1">
                <a:solidFill>
                  <a:srgbClr val="65471B"/>
                </a:solidFill>
                <a:latin typeface="Roboto Condensed"/>
              </a:rPr>
              <a:t>Gióng</a:t>
            </a:r>
            <a:r>
              <a:rPr lang="en-US" sz="3200" dirty="0">
                <a:solidFill>
                  <a:srgbClr val="65471B"/>
                </a:solidFill>
                <a:latin typeface="Roboto Condensed"/>
              </a:rPr>
              <a:t> </a:t>
            </a:r>
            <a:r>
              <a:rPr lang="en-US" sz="3200" dirty="0" err="1">
                <a:solidFill>
                  <a:srgbClr val="65471B"/>
                </a:solidFill>
                <a:latin typeface="Roboto Condensed"/>
              </a:rPr>
              <a:t>vươn</a:t>
            </a:r>
            <a:r>
              <a:rPr lang="en-US" sz="3200" dirty="0">
                <a:solidFill>
                  <a:srgbClr val="65471B"/>
                </a:solidFill>
                <a:latin typeface="Roboto Condensed"/>
              </a:rPr>
              <a:t> </a:t>
            </a:r>
            <a:r>
              <a:rPr lang="en-US" sz="3200" dirty="0" err="1">
                <a:solidFill>
                  <a:srgbClr val="65471B"/>
                </a:solidFill>
                <a:latin typeface="Roboto Condensed"/>
              </a:rPr>
              <a:t>vai</a:t>
            </a:r>
            <a:r>
              <a:rPr lang="en-US" sz="3200" dirty="0">
                <a:solidFill>
                  <a:srgbClr val="65471B"/>
                </a:solidFill>
                <a:latin typeface="Roboto Condensed"/>
              </a:rPr>
              <a:t> </a:t>
            </a:r>
            <a:r>
              <a:rPr lang="en-US" sz="3200" dirty="0" err="1">
                <a:solidFill>
                  <a:srgbClr val="65471B"/>
                </a:solidFill>
                <a:latin typeface="Roboto Condensed"/>
              </a:rPr>
              <a:t>ra</a:t>
            </a:r>
            <a:r>
              <a:rPr lang="en-US" sz="3200" dirty="0">
                <a:solidFill>
                  <a:srgbClr val="65471B"/>
                </a:solidFill>
                <a:latin typeface="Roboto Condensed"/>
              </a:rPr>
              <a:t> </a:t>
            </a:r>
            <a:r>
              <a:rPr lang="en-US" sz="3200" dirty="0" err="1">
                <a:solidFill>
                  <a:srgbClr val="65471B"/>
                </a:solidFill>
                <a:latin typeface="Roboto Condensed"/>
              </a:rPr>
              <a:t>trận</a:t>
            </a:r>
            <a:r>
              <a:rPr lang="en-US" sz="3200" dirty="0">
                <a:solidFill>
                  <a:srgbClr val="65471B"/>
                </a:solidFill>
                <a:latin typeface="Roboto Condensed"/>
              </a:rPr>
              <a:t> </a:t>
            </a:r>
          </a:p>
          <a:p>
            <a:pPr algn="ctr">
              <a:lnSpc>
                <a:spcPts val="3200"/>
              </a:lnSpc>
            </a:pPr>
            <a:r>
              <a:rPr lang="en-US" sz="3200" dirty="0" err="1">
                <a:solidFill>
                  <a:srgbClr val="65471B"/>
                </a:solidFill>
                <a:latin typeface="Roboto Condensed"/>
              </a:rPr>
              <a:t>đánh</a:t>
            </a:r>
            <a:r>
              <a:rPr lang="en-US" sz="3200" dirty="0">
                <a:solidFill>
                  <a:srgbClr val="65471B"/>
                </a:solidFill>
                <a:latin typeface="Roboto Condensed"/>
              </a:rPr>
              <a:t> </a:t>
            </a:r>
            <a:r>
              <a:rPr lang="en-US" sz="3200" dirty="0" err="1">
                <a:solidFill>
                  <a:srgbClr val="65471B"/>
                </a:solidFill>
                <a:latin typeface="Roboto Condensed"/>
              </a:rPr>
              <a:t>giặc</a:t>
            </a:r>
            <a:endParaRPr lang="en-US" sz="3200" dirty="0">
              <a:solidFill>
                <a:srgbClr val="65471B"/>
              </a:solidFill>
              <a:latin typeface="Roboto Condensed"/>
            </a:endParaRPr>
          </a:p>
        </p:txBody>
      </p:sp>
      <p:sp>
        <p:nvSpPr>
          <p:cNvPr id="65" name="TextBox 65"/>
          <p:cNvSpPr txBox="1"/>
          <p:nvPr/>
        </p:nvSpPr>
        <p:spPr>
          <a:xfrm>
            <a:off x="12708477" y="8764226"/>
            <a:ext cx="4450878" cy="843214"/>
          </a:xfrm>
          <a:prstGeom prst="rect">
            <a:avLst/>
          </a:prstGeom>
        </p:spPr>
        <p:txBody>
          <a:bodyPr lIns="0" tIns="0" rIns="0" bIns="0" rtlCol="0" anchor="t">
            <a:spAutoFit/>
          </a:bodyPr>
          <a:lstStyle/>
          <a:p>
            <a:pPr algn="ctr">
              <a:lnSpc>
                <a:spcPts val="3200"/>
              </a:lnSpc>
            </a:pPr>
            <a:r>
              <a:rPr lang="en-US" sz="3200">
                <a:solidFill>
                  <a:srgbClr val="65471B"/>
                </a:solidFill>
                <a:latin typeface="Roboto Condensed"/>
              </a:rPr>
              <a:t>Khẳng định lại truyền thống giữ nước của dân tộc</a:t>
            </a:r>
          </a:p>
        </p:txBody>
      </p:sp>
      <p:sp>
        <p:nvSpPr>
          <p:cNvPr id="66" name="TextBox 66"/>
          <p:cNvSpPr txBox="1"/>
          <p:nvPr/>
        </p:nvSpPr>
        <p:spPr>
          <a:xfrm>
            <a:off x="371964" y="506911"/>
            <a:ext cx="9498486" cy="633731"/>
          </a:xfrm>
          <a:prstGeom prst="rect">
            <a:avLst/>
          </a:prstGeom>
        </p:spPr>
        <p:txBody>
          <a:bodyPr lIns="0" tIns="0" rIns="0" bIns="0" rtlCol="0" anchor="t">
            <a:spAutoFit/>
          </a:bodyPr>
          <a:lstStyle/>
          <a:p>
            <a:pPr algn="just">
              <a:lnSpc>
                <a:spcPts val="4700"/>
              </a:lnSpc>
            </a:pPr>
            <a:r>
              <a:rPr lang="en-US" sz="4700">
                <a:solidFill>
                  <a:srgbClr val="65471B"/>
                </a:solidFill>
                <a:latin typeface="Fraunces Bold"/>
              </a:rPr>
              <a:t>3. KHÁM PHÁ VĂN BẢN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000"/>
                                        <p:tgtEl>
                                          <p:spTgt spid="61"/>
                                        </p:tgtEl>
                                      </p:cBhvr>
                                    </p:animEffect>
                                    <p:anim calcmode="lin" valueType="num">
                                      <p:cBhvr>
                                        <p:cTn id="44" dur="1000" fill="hold"/>
                                        <p:tgtEl>
                                          <p:spTgt spid="61"/>
                                        </p:tgtEl>
                                        <p:attrNameLst>
                                          <p:attrName>ppt_x</p:attrName>
                                        </p:attrNameLst>
                                      </p:cBhvr>
                                      <p:tavLst>
                                        <p:tav tm="0">
                                          <p:val>
                                            <p:strVal val="#ppt_x"/>
                                          </p:val>
                                        </p:tav>
                                        <p:tav tm="100000">
                                          <p:val>
                                            <p:strVal val="#ppt_x"/>
                                          </p:val>
                                        </p:tav>
                                      </p:tavLst>
                                    </p:anim>
                                    <p:anim calcmode="lin" valueType="num">
                                      <p:cBhvr>
                                        <p:cTn id="45" dur="1000" fill="hold"/>
                                        <p:tgtEl>
                                          <p:spTgt spid="6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fill="hold"/>
                                        <p:tgtEl>
                                          <p:spTgt spid="39"/>
                                        </p:tgtEl>
                                        <p:attrNameLst>
                                          <p:attrName>ppt_x</p:attrName>
                                        </p:attrNameLst>
                                      </p:cBhvr>
                                      <p:tavLst>
                                        <p:tav tm="0">
                                          <p:val>
                                            <p:strVal val="#ppt_x"/>
                                          </p:val>
                                        </p:tav>
                                        <p:tav tm="100000">
                                          <p:val>
                                            <p:strVal val="#ppt_x"/>
                                          </p:val>
                                        </p:tav>
                                      </p:tavLst>
                                    </p:anim>
                                    <p:anim calcmode="lin" valueType="num">
                                      <p:cBhvr additive="base">
                                        <p:cTn id="6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1000"/>
                                        <p:tgtEl>
                                          <p:spTgt spid="40"/>
                                        </p:tgtEl>
                                      </p:cBhvr>
                                    </p:animEffect>
                                    <p:anim calcmode="lin" valueType="num">
                                      <p:cBhvr>
                                        <p:cTn id="66" dur="1000" fill="hold"/>
                                        <p:tgtEl>
                                          <p:spTgt spid="40"/>
                                        </p:tgtEl>
                                        <p:attrNameLst>
                                          <p:attrName>ppt_x</p:attrName>
                                        </p:attrNameLst>
                                      </p:cBhvr>
                                      <p:tavLst>
                                        <p:tav tm="0">
                                          <p:val>
                                            <p:strVal val="#ppt_x"/>
                                          </p:val>
                                        </p:tav>
                                        <p:tav tm="100000">
                                          <p:val>
                                            <p:strVal val="#ppt_x"/>
                                          </p:val>
                                        </p:tav>
                                      </p:tavLst>
                                    </p:anim>
                                    <p:anim calcmode="lin" valueType="num">
                                      <p:cBhvr>
                                        <p:cTn id="6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1000"/>
                                        <p:tgtEl>
                                          <p:spTgt spid="62"/>
                                        </p:tgtEl>
                                      </p:cBhvr>
                                    </p:animEffect>
                                    <p:anim calcmode="lin" valueType="num">
                                      <p:cBhvr>
                                        <p:cTn id="73" dur="1000" fill="hold"/>
                                        <p:tgtEl>
                                          <p:spTgt spid="62"/>
                                        </p:tgtEl>
                                        <p:attrNameLst>
                                          <p:attrName>ppt_x</p:attrName>
                                        </p:attrNameLst>
                                      </p:cBhvr>
                                      <p:tavLst>
                                        <p:tav tm="0">
                                          <p:val>
                                            <p:strVal val="#ppt_x"/>
                                          </p:val>
                                        </p:tav>
                                        <p:tav tm="100000">
                                          <p:val>
                                            <p:strVal val="#ppt_x"/>
                                          </p:val>
                                        </p:tav>
                                      </p:tavLst>
                                    </p:anim>
                                    <p:anim calcmode="lin" valueType="num">
                                      <p:cBhvr>
                                        <p:cTn id="74" dur="1000" fill="hold"/>
                                        <p:tgtEl>
                                          <p:spTgt spid="6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fade">
                                      <p:cBhvr>
                                        <p:cTn id="84" dur="1000"/>
                                        <p:tgtEl>
                                          <p:spTgt spid="55"/>
                                        </p:tgtEl>
                                      </p:cBhvr>
                                    </p:animEffect>
                                    <p:anim calcmode="lin" valueType="num">
                                      <p:cBhvr>
                                        <p:cTn id="85" dur="1000" fill="hold"/>
                                        <p:tgtEl>
                                          <p:spTgt spid="55"/>
                                        </p:tgtEl>
                                        <p:attrNameLst>
                                          <p:attrName>ppt_x</p:attrName>
                                        </p:attrNameLst>
                                      </p:cBhvr>
                                      <p:tavLst>
                                        <p:tav tm="0">
                                          <p:val>
                                            <p:strVal val="#ppt_x"/>
                                          </p:val>
                                        </p:tav>
                                        <p:tav tm="100000">
                                          <p:val>
                                            <p:strVal val="#ppt_x"/>
                                          </p:val>
                                        </p:tav>
                                      </p:tavLst>
                                    </p:anim>
                                    <p:anim calcmode="lin" valueType="num">
                                      <p:cBhvr>
                                        <p:cTn id="86" dur="1000" fill="hold"/>
                                        <p:tgtEl>
                                          <p:spTgt spid="55"/>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1000"/>
                                        <p:tgtEl>
                                          <p:spTgt spid="63"/>
                                        </p:tgtEl>
                                      </p:cBhvr>
                                    </p:animEffect>
                                    <p:anim calcmode="lin" valueType="num">
                                      <p:cBhvr>
                                        <p:cTn id="90" dur="1000" fill="hold"/>
                                        <p:tgtEl>
                                          <p:spTgt spid="63"/>
                                        </p:tgtEl>
                                        <p:attrNameLst>
                                          <p:attrName>ppt_x</p:attrName>
                                        </p:attrNameLst>
                                      </p:cBhvr>
                                      <p:tavLst>
                                        <p:tav tm="0">
                                          <p:val>
                                            <p:strVal val="#ppt_x"/>
                                          </p:val>
                                        </p:tav>
                                        <p:tav tm="100000">
                                          <p:val>
                                            <p:strVal val="#ppt_x"/>
                                          </p:val>
                                        </p:tav>
                                      </p:tavLst>
                                    </p:anim>
                                    <p:anim calcmode="lin" valueType="num">
                                      <p:cBhvr>
                                        <p:cTn id="91" dur="1000" fill="hold"/>
                                        <p:tgtEl>
                                          <p:spTgt spid="63"/>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1000"/>
                                        <p:tgtEl>
                                          <p:spTgt spid="26"/>
                                        </p:tgtEl>
                                      </p:cBhvr>
                                    </p:animEffect>
                                    <p:anim calcmode="lin" valueType="num">
                                      <p:cBhvr>
                                        <p:cTn id="95" dur="1000" fill="hold"/>
                                        <p:tgtEl>
                                          <p:spTgt spid="26"/>
                                        </p:tgtEl>
                                        <p:attrNameLst>
                                          <p:attrName>ppt_x</p:attrName>
                                        </p:attrNameLst>
                                      </p:cBhvr>
                                      <p:tavLst>
                                        <p:tav tm="0">
                                          <p:val>
                                            <p:strVal val="#ppt_x"/>
                                          </p:val>
                                        </p:tav>
                                        <p:tav tm="100000">
                                          <p:val>
                                            <p:strVal val="#ppt_x"/>
                                          </p:val>
                                        </p:tav>
                                      </p:tavLst>
                                    </p:anim>
                                    <p:anim calcmode="lin" valueType="num">
                                      <p:cBhvr>
                                        <p:cTn id="9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1000"/>
                                        <p:tgtEl>
                                          <p:spTgt spid="41"/>
                                        </p:tgtEl>
                                      </p:cBhvr>
                                    </p:animEffect>
                                    <p:anim calcmode="lin" valueType="num">
                                      <p:cBhvr>
                                        <p:cTn id="102" dur="1000" fill="hold"/>
                                        <p:tgtEl>
                                          <p:spTgt spid="41"/>
                                        </p:tgtEl>
                                        <p:attrNameLst>
                                          <p:attrName>ppt_x</p:attrName>
                                        </p:attrNameLst>
                                      </p:cBhvr>
                                      <p:tavLst>
                                        <p:tav tm="0">
                                          <p:val>
                                            <p:strVal val="#ppt_x"/>
                                          </p:val>
                                        </p:tav>
                                        <p:tav tm="100000">
                                          <p:val>
                                            <p:strVal val="#ppt_x"/>
                                          </p:val>
                                        </p:tav>
                                      </p:tavLst>
                                    </p:anim>
                                    <p:anim calcmode="lin" valueType="num">
                                      <p:cBhvr>
                                        <p:cTn id="103" dur="1000" fill="hold"/>
                                        <p:tgtEl>
                                          <p:spTgt spid="41"/>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64"/>
                                        </p:tgtEl>
                                        <p:attrNameLst>
                                          <p:attrName>style.visibility</p:attrName>
                                        </p:attrNameLst>
                                      </p:cBhvr>
                                      <p:to>
                                        <p:strVal val="visible"/>
                                      </p:to>
                                    </p:set>
                                    <p:animEffect transition="in" filter="fade">
                                      <p:cBhvr>
                                        <p:cTn id="106" dur="1000"/>
                                        <p:tgtEl>
                                          <p:spTgt spid="64"/>
                                        </p:tgtEl>
                                      </p:cBhvr>
                                    </p:animEffect>
                                    <p:anim calcmode="lin" valueType="num">
                                      <p:cBhvr>
                                        <p:cTn id="107" dur="1000" fill="hold"/>
                                        <p:tgtEl>
                                          <p:spTgt spid="64"/>
                                        </p:tgtEl>
                                        <p:attrNameLst>
                                          <p:attrName>ppt_x</p:attrName>
                                        </p:attrNameLst>
                                      </p:cBhvr>
                                      <p:tavLst>
                                        <p:tav tm="0">
                                          <p:val>
                                            <p:strVal val="#ppt_x"/>
                                          </p:val>
                                        </p:tav>
                                        <p:tav tm="100000">
                                          <p:val>
                                            <p:strVal val="#ppt_x"/>
                                          </p:val>
                                        </p:tav>
                                      </p:tavLst>
                                    </p:anim>
                                    <p:anim calcmode="lin" valueType="num">
                                      <p:cBhvr>
                                        <p:cTn id="108" dur="1000" fill="hold"/>
                                        <p:tgtEl>
                                          <p:spTgt spid="64"/>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30"/>
                                        </p:tgtEl>
                                        <p:attrNameLst>
                                          <p:attrName>style.visibility</p:attrName>
                                        </p:attrNameLst>
                                      </p:cBhvr>
                                      <p:to>
                                        <p:strVal val="visible"/>
                                      </p:to>
                                    </p:set>
                                    <p:animEffect transition="in" filter="fade">
                                      <p:cBhvr>
                                        <p:cTn id="111" dur="1000"/>
                                        <p:tgtEl>
                                          <p:spTgt spid="30"/>
                                        </p:tgtEl>
                                      </p:cBhvr>
                                    </p:animEffect>
                                    <p:anim calcmode="lin" valueType="num">
                                      <p:cBhvr>
                                        <p:cTn id="112" dur="1000" fill="hold"/>
                                        <p:tgtEl>
                                          <p:spTgt spid="30"/>
                                        </p:tgtEl>
                                        <p:attrNameLst>
                                          <p:attrName>ppt_x</p:attrName>
                                        </p:attrNameLst>
                                      </p:cBhvr>
                                      <p:tavLst>
                                        <p:tav tm="0">
                                          <p:val>
                                            <p:strVal val="#ppt_x"/>
                                          </p:val>
                                        </p:tav>
                                        <p:tav tm="100000">
                                          <p:val>
                                            <p:strVal val="#ppt_x"/>
                                          </p:val>
                                        </p:tav>
                                      </p:tavLst>
                                    </p:anim>
                                    <p:anim calcmode="lin" valueType="num">
                                      <p:cBhvr>
                                        <p:cTn id="11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54"/>
                                        </p:tgtEl>
                                        <p:attrNameLst>
                                          <p:attrName>style.visibility</p:attrName>
                                        </p:attrNameLst>
                                      </p:cBhvr>
                                      <p:to>
                                        <p:strVal val="visible"/>
                                      </p:to>
                                    </p:set>
                                    <p:animEffect transition="in" filter="fade">
                                      <p:cBhvr>
                                        <p:cTn id="118" dur="1000"/>
                                        <p:tgtEl>
                                          <p:spTgt spid="54"/>
                                        </p:tgtEl>
                                      </p:cBhvr>
                                    </p:animEffect>
                                    <p:anim calcmode="lin" valueType="num">
                                      <p:cBhvr>
                                        <p:cTn id="119" dur="1000" fill="hold"/>
                                        <p:tgtEl>
                                          <p:spTgt spid="54"/>
                                        </p:tgtEl>
                                        <p:attrNameLst>
                                          <p:attrName>ppt_x</p:attrName>
                                        </p:attrNameLst>
                                      </p:cBhvr>
                                      <p:tavLst>
                                        <p:tav tm="0">
                                          <p:val>
                                            <p:strVal val="#ppt_x"/>
                                          </p:val>
                                        </p:tav>
                                        <p:tav tm="100000">
                                          <p:val>
                                            <p:strVal val="#ppt_x"/>
                                          </p:val>
                                        </p:tav>
                                      </p:tavLst>
                                    </p:anim>
                                    <p:anim calcmode="lin" valueType="num">
                                      <p:cBhvr>
                                        <p:cTn id="120" dur="1000" fill="hold"/>
                                        <p:tgtEl>
                                          <p:spTgt spid="54"/>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49"/>
                                        </p:tgtEl>
                                        <p:attrNameLst>
                                          <p:attrName>style.visibility</p:attrName>
                                        </p:attrNameLst>
                                      </p:cBhvr>
                                      <p:to>
                                        <p:strVal val="visible"/>
                                      </p:to>
                                    </p:set>
                                    <p:animEffect transition="in" filter="fade">
                                      <p:cBhvr>
                                        <p:cTn id="123" dur="1000"/>
                                        <p:tgtEl>
                                          <p:spTgt spid="49"/>
                                        </p:tgtEl>
                                      </p:cBhvr>
                                    </p:animEffect>
                                    <p:anim calcmode="lin" valueType="num">
                                      <p:cBhvr>
                                        <p:cTn id="124" dur="1000" fill="hold"/>
                                        <p:tgtEl>
                                          <p:spTgt spid="49"/>
                                        </p:tgtEl>
                                        <p:attrNameLst>
                                          <p:attrName>ppt_x</p:attrName>
                                        </p:attrNameLst>
                                      </p:cBhvr>
                                      <p:tavLst>
                                        <p:tav tm="0">
                                          <p:val>
                                            <p:strVal val="#ppt_x"/>
                                          </p:val>
                                        </p:tav>
                                        <p:tav tm="100000">
                                          <p:val>
                                            <p:strVal val="#ppt_x"/>
                                          </p:val>
                                        </p:tav>
                                      </p:tavLst>
                                    </p:anim>
                                    <p:anim calcmode="lin" valueType="num">
                                      <p:cBhvr>
                                        <p:cTn id="125" dur="1000" fill="hold"/>
                                        <p:tgtEl>
                                          <p:spTgt spid="49"/>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53"/>
                                        </p:tgtEl>
                                        <p:attrNameLst>
                                          <p:attrName>style.visibility</p:attrName>
                                        </p:attrNameLst>
                                      </p:cBhvr>
                                      <p:to>
                                        <p:strVal val="visible"/>
                                      </p:to>
                                    </p:set>
                                    <p:animEffect transition="in" filter="fade">
                                      <p:cBhvr>
                                        <p:cTn id="128" dur="1000"/>
                                        <p:tgtEl>
                                          <p:spTgt spid="53"/>
                                        </p:tgtEl>
                                      </p:cBhvr>
                                    </p:animEffect>
                                    <p:anim calcmode="lin" valueType="num">
                                      <p:cBhvr>
                                        <p:cTn id="129" dur="1000" fill="hold"/>
                                        <p:tgtEl>
                                          <p:spTgt spid="53"/>
                                        </p:tgtEl>
                                        <p:attrNameLst>
                                          <p:attrName>ppt_x</p:attrName>
                                        </p:attrNameLst>
                                      </p:cBhvr>
                                      <p:tavLst>
                                        <p:tav tm="0">
                                          <p:val>
                                            <p:strVal val="#ppt_x"/>
                                          </p:val>
                                        </p:tav>
                                        <p:tav tm="100000">
                                          <p:val>
                                            <p:strVal val="#ppt_x"/>
                                          </p:val>
                                        </p:tav>
                                      </p:tavLst>
                                    </p:anim>
                                    <p:anim calcmode="lin" valueType="num">
                                      <p:cBhvr>
                                        <p:cTn id="13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nodeType="clickEffect">
                                  <p:stCondLst>
                                    <p:cond delay="0"/>
                                  </p:stCondLst>
                                  <p:childTnLst>
                                    <p:set>
                                      <p:cBhvr>
                                        <p:cTn id="134" dur="1" fill="hold">
                                          <p:stCondLst>
                                            <p:cond delay="0"/>
                                          </p:stCondLst>
                                        </p:cTn>
                                        <p:tgtEl>
                                          <p:spTgt spid="47"/>
                                        </p:tgtEl>
                                        <p:attrNameLst>
                                          <p:attrName>style.visibility</p:attrName>
                                        </p:attrNameLst>
                                      </p:cBhvr>
                                      <p:to>
                                        <p:strVal val="visible"/>
                                      </p:to>
                                    </p:set>
                                    <p:animEffect transition="in" filter="fade">
                                      <p:cBhvr>
                                        <p:cTn id="135" dur="1000"/>
                                        <p:tgtEl>
                                          <p:spTgt spid="47"/>
                                        </p:tgtEl>
                                      </p:cBhvr>
                                    </p:animEffect>
                                    <p:anim calcmode="lin" valueType="num">
                                      <p:cBhvr>
                                        <p:cTn id="136" dur="1000" fill="hold"/>
                                        <p:tgtEl>
                                          <p:spTgt spid="47"/>
                                        </p:tgtEl>
                                        <p:attrNameLst>
                                          <p:attrName>ppt_x</p:attrName>
                                        </p:attrNameLst>
                                      </p:cBhvr>
                                      <p:tavLst>
                                        <p:tav tm="0">
                                          <p:val>
                                            <p:strVal val="#ppt_x"/>
                                          </p:val>
                                        </p:tav>
                                        <p:tav tm="100000">
                                          <p:val>
                                            <p:strVal val="#ppt_x"/>
                                          </p:val>
                                        </p:tav>
                                      </p:tavLst>
                                    </p:anim>
                                    <p:anim calcmode="lin" valueType="num">
                                      <p:cBhvr>
                                        <p:cTn id="137" dur="1000" fill="hold"/>
                                        <p:tgtEl>
                                          <p:spTgt spid="47"/>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65"/>
                                        </p:tgtEl>
                                        <p:attrNameLst>
                                          <p:attrName>style.visibility</p:attrName>
                                        </p:attrNameLst>
                                      </p:cBhvr>
                                      <p:to>
                                        <p:strVal val="visible"/>
                                      </p:to>
                                    </p:set>
                                    <p:animEffect transition="in" filter="fade">
                                      <p:cBhvr>
                                        <p:cTn id="140" dur="1000"/>
                                        <p:tgtEl>
                                          <p:spTgt spid="65"/>
                                        </p:tgtEl>
                                      </p:cBhvr>
                                    </p:animEffect>
                                    <p:anim calcmode="lin" valueType="num">
                                      <p:cBhvr>
                                        <p:cTn id="141" dur="1000" fill="hold"/>
                                        <p:tgtEl>
                                          <p:spTgt spid="65"/>
                                        </p:tgtEl>
                                        <p:attrNameLst>
                                          <p:attrName>ppt_x</p:attrName>
                                        </p:attrNameLst>
                                      </p:cBhvr>
                                      <p:tavLst>
                                        <p:tav tm="0">
                                          <p:val>
                                            <p:strVal val="#ppt_x"/>
                                          </p:val>
                                        </p:tav>
                                        <p:tav tm="100000">
                                          <p:val>
                                            <p:strVal val="#ppt_x"/>
                                          </p:val>
                                        </p:tav>
                                      </p:tavLst>
                                    </p:anim>
                                    <p:anim calcmode="lin" valueType="num">
                                      <p:cBhvr>
                                        <p:cTn id="142" dur="1000" fill="hold"/>
                                        <p:tgtEl>
                                          <p:spTgt spid="65"/>
                                        </p:tgtEl>
                                        <p:attrNameLst>
                                          <p:attrName>ppt_y</p:attrName>
                                        </p:attrNameLst>
                                      </p:cBhvr>
                                      <p:tavLst>
                                        <p:tav tm="0">
                                          <p:val>
                                            <p:strVal val="#ppt_y+.1"/>
                                          </p:val>
                                        </p:tav>
                                        <p:tav tm="100000">
                                          <p:val>
                                            <p:strVal val="#ppt_y"/>
                                          </p:val>
                                        </p:tav>
                                      </p:tavLst>
                                    </p:anim>
                                  </p:childTnLst>
                                </p:cTn>
                              </p:par>
                              <p:par>
                                <p:cTn id="143" presetID="42" presetClass="entr" presetSubtype="0" fill="hold" nodeType="withEffect">
                                  <p:stCondLst>
                                    <p:cond delay="0"/>
                                  </p:stCondLst>
                                  <p:childTnLst>
                                    <p:set>
                                      <p:cBhvr>
                                        <p:cTn id="144" dur="1" fill="hold">
                                          <p:stCondLst>
                                            <p:cond delay="0"/>
                                          </p:stCondLst>
                                        </p:cTn>
                                        <p:tgtEl>
                                          <p:spTgt spid="34"/>
                                        </p:tgtEl>
                                        <p:attrNameLst>
                                          <p:attrName>style.visibility</p:attrName>
                                        </p:attrNameLst>
                                      </p:cBhvr>
                                      <p:to>
                                        <p:strVal val="visible"/>
                                      </p:to>
                                    </p:set>
                                    <p:animEffect transition="in" filter="fade">
                                      <p:cBhvr>
                                        <p:cTn id="145" dur="1000"/>
                                        <p:tgtEl>
                                          <p:spTgt spid="34"/>
                                        </p:tgtEl>
                                      </p:cBhvr>
                                    </p:animEffect>
                                    <p:anim calcmode="lin" valueType="num">
                                      <p:cBhvr>
                                        <p:cTn id="146" dur="1000" fill="hold"/>
                                        <p:tgtEl>
                                          <p:spTgt spid="34"/>
                                        </p:tgtEl>
                                        <p:attrNameLst>
                                          <p:attrName>ppt_x</p:attrName>
                                        </p:attrNameLst>
                                      </p:cBhvr>
                                      <p:tavLst>
                                        <p:tav tm="0">
                                          <p:val>
                                            <p:strVal val="#ppt_x"/>
                                          </p:val>
                                        </p:tav>
                                        <p:tav tm="100000">
                                          <p:val>
                                            <p:strVal val="#ppt_x"/>
                                          </p:val>
                                        </p:tav>
                                      </p:tavLst>
                                    </p:anim>
                                    <p:anim calcmode="lin" valueType="num">
                                      <p:cBhvr>
                                        <p:cTn id="14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46" grpId="0"/>
      <p:bldP spid="53" grpId="0"/>
      <p:bldP spid="61" grpId="0"/>
      <p:bldP spid="62" grpId="0"/>
      <p:bldP spid="63" grpId="0"/>
      <p:bldP spid="64" grpId="0"/>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0E0"/>
        </a:solidFill>
        <a:effectLst/>
      </p:bgPr>
    </p:bg>
    <p:spTree>
      <p:nvGrpSpPr>
        <p:cNvPr id="1" name=""/>
        <p:cNvGrpSpPr/>
        <p:nvPr/>
      </p:nvGrpSpPr>
      <p:grpSpPr>
        <a:xfrm>
          <a:off x="0" y="0"/>
          <a:ext cx="0" cy="0"/>
          <a:chOff x="0" y="0"/>
          <a:chExt cx="0" cy="0"/>
        </a:xfrm>
      </p:grpSpPr>
      <p:sp>
        <p:nvSpPr>
          <p:cNvPr id="2" name="TextBox 2"/>
          <p:cNvSpPr txBox="1"/>
          <p:nvPr/>
        </p:nvSpPr>
        <p:spPr>
          <a:xfrm>
            <a:off x="408379" y="1458536"/>
            <a:ext cx="6162786" cy="1979930"/>
          </a:xfrm>
          <a:prstGeom prst="rect">
            <a:avLst/>
          </a:prstGeom>
        </p:spPr>
        <p:txBody>
          <a:bodyPr lIns="0" tIns="0" rIns="0" bIns="0" rtlCol="0" anchor="t">
            <a:spAutoFit/>
          </a:bodyPr>
          <a:lstStyle/>
          <a:p>
            <a:pPr algn="ctr">
              <a:lnSpc>
                <a:spcPts val="5319"/>
              </a:lnSpc>
            </a:pPr>
            <a:r>
              <a:rPr lang="en-US" sz="3799">
                <a:solidFill>
                  <a:srgbClr val="65471B"/>
                </a:solidFill>
                <a:latin typeface="Roboto Condensed Bold Italics"/>
              </a:rPr>
              <a:t>THÁNH GIÓNG</a:t>
            </a:r>
          </a:p>
          <a:p>
            <a:pPr algn="ctr">
              <a:lnSpc>
                <a:spcPts val="5319"/>
              </a:lnSpc>
            </a:pPr>
            <a:r>
              <a:rPr lang="en-US" sz="3799">
                <a:solidFill>
                  <a:srgbClr val="65471B"/>
                </a:solidFill>
                <a:latin typeface="Roboto Condensed Bold Italics"/>
              </a:rPr>
              <a:t>TƯỢNG ĐÀI VĨNH CỬU </a:t>
            </a:r>
          </a:p>
          <a:p>
            <a:pPr algn="ctr">
              <a:lnSpc>
                <a:spcPts val="5319"/>
              </a:lnSpc>
              <a:spcBef>
                <a:spcPct val="0"/>
              </a:spcBef>
            </a:pPr>
            <a:r>
              <a:rPr lang="en-US" sz="3799">
                <a:solidFill>
                  <a:srgbClr val="65471B"/>
                </a:solidFill>
                <a:latin typeface="Roboto Condensed Bold Italics"/>
              </a:rPr>
              <a:t>CỦA LÒNG YÊU NƯỚC</a:t>
            </a:r>
          </a:p>
        </p:txBody>
      </p:sp>
      <p:grpSp>
        <p:nvGrpSpPr>
          <p:cNvPr id="3" name="Group 3"/>
          <p:cNvGrpSpPr/>
          <p:nvPr/>
        </p:nvGrpSpPr>
        <p:grpSpPr>
          <a:xfrm>
            <a:off x="7935156" y="879163"/>
            <a:ext cx="3040148" cy="1220840"/>
            <a:chOff x="0" y="0"/>
            <a:chExt cx="1822047" cy="731684"/>
          </a:xfrm>
        </p:grpSpPr>
        <p:sp>
          <p:nvSpPr>
            <p:cNvPr id="4" name="Freeform 4"/>
            <p:cNvSpPr/>
            <p:nvPr/>
          </p:nvSpPr>
          <p:spPr>
            <a:xfrm>
              <a:off x="92710" y="106680"/>
              <a:ext cx="1717907" cy="612304"/>
            </a:xfrm>
            <a:custGeom>
              <a:avLst/>
              <a:gdLst/>
              <a:ahLst/>
              <a:cxnLst/>
              <a:rect l="l" t="t" r="r" b="b"/>
              <a:pathLst>
                <a:path w="1717907" h="612304">
                  <a:moveTo>
                    <a:pt x="1691237" y="423074"/>
                  </a:moveTo>
                  <a:cubicBezTo>
                    <a:pt x="1691237" y="510704"/>
                    <a:pt x="1615037" y="581824"/>
                    <a:pt x="1533757" y="581824"/>
                  </a:cubicBezTo>
                  <a:lnTo>
                    <a:pt x="66040" y="581824"/>
                  </a:lnTo>
                  <a:cubicBezTo>
                    <a:pt x="43180" y="581824"/>
                    <a:pt x="20320" y="576744"/>
                    <a:pt x="0" y="567854"/>
                  </a:cubicBezTo>
                  <a:cubicBezTo>
                    <a:pt x="26670" y="595794"/>
                    <a:pt x="63500" y="612304"/>
                    <a:pt x="105076" y="612304"/>
                  </a:cubicBezTo>
                  <a:lnTo>
                    <a:pt x="1571857" y="612304"/>
                  </a:lnTo>
                  <a:cubicBezTo>
                    <a:pt x="1651867" y="612304"/>
                    <a:pt x="1717907" y="546264"/>
                    <a:pt x="1717907" y="466254"/>
                  </a:cubicBezTo>
                  <a:lnTo>
                    <a:pt x="1717907" y="95250"/>
                  </a:lnTo>
                  <a:cubicBezTo>
                    <a:pt x="1717907" y="58420"/>
                    <a:pt x="1703937" y="25400"/>
                    <a:pt x="1682347" y="0"/>
                  </a:cubicBezTo>
                  <a:cubicBezTo>
                    <a:pt x="1688697" y="16510"/>
                    <a:pt x="1691237" y="34290"/>
                    <a:pt x="1691237" y="52070"/>
                  </a:cubicBezTo>
                  <a:lnTo>
                    <a:pt x="1691237" y="423074"/>
                  </a:lnTo>
                  <a:lnTo>
                    <a:pt x="1691237" y="423074"/>
                  </a:lnTo>
                  <a:close/>
                </a:path>
              </a:pathLst>
            </a:custGeom>
            <a:solidFill>
              <a:srgbClr val="FFFFFF"/>
            </a:solidFill>
          </p:spPr>
        </p:sp>
        <p:sp>
          <p:nvSpPr>
            <p:cNvPr id="5" name="Freeform 5"/>
            <p:cNvSpPr/>
            <p:nvPr/>
          </p:nvSpPr>
          <p:spPr>
            <a:xfrm>
              <a:off x="12700" y="12700"/>
              <a:ext cx="1757277" cy="663104"/>
            </a:xfrm>
            <a:custGeom>
              <a:avLst/>
              <a:gdLst/>
              <a:ahLst/>
              <a:cxnLst/>
              <a:rect l="l" t="t" r="r" b="b"/>
              <a:pathLst>
                <a:path w="1757277" h="663104">
                  <a:moveTo>
                    <a:pt x="146050" y="663104"/>
                  </a:moveTo>
                  <a:lnTo>
                    <a:pt x="1611227" y="663104"/>
                  </a:lnTo>
                  <a:cubicBezTo>
                    <a:pt x="1691237" y="663104"/>
                    <a:pt x="1757277" y="597064"/>
                    <a:pt x="1757277" y="517054"/>
                  </a:cubicBezTo>
                  <a:lnTo>
                    <a:pt x="1757277" y="146050"/>
                  </a:lnTo>
                  <a:cubicBezTo>
                    <a:pt x="1757277" y="66040"/>
                    <a:pt x="1691237" y="0"/>
                    <a:pt x="1611227" y="0"/>
                  </a:cubicBezTo>
                  <a:lnTo>
                    <a:pt x="146050" y="0"/>
                  </a:lnTo>
                  <a:cubicBezTo>
                    <a:pt x="66040" y="0"/>
                    <a:pt x="0" y="66040"/>
                    <a:pt x="0" y="146050"/>
                  </a:cubicBezTo>
                  <a:lnTo>
                    <a:pt x="0" y="517054"/>
                  </a:lnTo>
                  <a:cubicBezTo>
                    <a:pt x="0" y="598334"/>
                    <a:pt x="66040" y="663104"/>
                    <a:pt x="146050" y="663104"/>
                  </a:cubicBezTo>
                  <a:close/>
                </a:path>
              </a:pathLst>
            </a:custGeom>
            <a:solidFill>
              <a:srgbClr val="E49771"/>
            </a:solidFill>
          </p:spPr>
        </p:sp>
        <p:sp>
          <p:nvSpPr>
            <p:cNvPr id="6" name="Freeform 6"/>
            <p:cNvSpPr/>
            <p:nvPr/>
          </p:nvSpPr>
          <p:spPr>
            <a:xfrm>
              <a:off x="0" y="0"/>
              <a:ext cx="1822047" cy="731684"/>
            </a:xfrm>
            <a:custGeom>
              <a:avLst/>
              <a:gdLst/>
              <a:ahLst/>
              <a:cxnLst/>
              <a:rect l="l" t="t" r="r" b="b"/>
              <a:pathLst>
                <a:path w="1822047" h="731684">
                  <a:moveTo>
                    <a:pt x="1758547" y="74930"/>
                  </a:moveTo>
                  <a:cubicBezTo>
                    <a:pt x="1730607" y="30480"/>
                    <a:pt x="1681077" y="0"/>
                    <a:pt x="1623927" y="0"/>
                  </a:cubicBezTo>
                  <a:lnTo>
                    <a:pt x="158750" y="0"/>
                  </a:lnTo>
                  <a:cubicBezTo>
                    <a:pt x="71120" y="0"/>
                    <a:pt x="0" y="71120"/>
                    <a:pt x="0" y="158750"/>
                  </a:cubicBezTo>
                  <a:lnTo>
                    <a:pt x="0" y="529754"/>
                  </a:lnTo>
                  <a:cubicBezTo>
                    <a:pt x="0" y="581824"/>
                    <a:pt x="25400" y="627544"/>
                    <a:pt x="63500" y="656754"/>
                  </a:cubicBezTo>
                  <a:cubicBezTo>
                    <a:pt x="91440" y="701204"/>
                    <a:pt x="140970" y="731684"/>
                    <a:pt x="199203" y="731684"/>
                  </a:cubicBezTo>
                  <a:lnTo>
                    <a:pt x="1663297" y="731684"/>
                  </a:lnTo>
                  <a:cubicBezTo>
                    <a:pt x="1750927" y="731684"/>
                    <a:pt x="1822047" y="660564"/>
                    <a:pt x="1822047" y="572934"/>
                  </a:cubicBezTo>
                  <a:lnTo>
                    <a:pt x="1822047" y="201930"/>
                  </a:lnTo>
                  <a:cubicBezTo>
                    <a:pt x="1822047" y="149860"/>
                    <a:pt x="1796647" y="104140"/>
                    <a:pt x="1758547" y="74930"/>
                  </a:cubicBezTo>
                  <a:close/>
                  <a:moveTo>
                    <a:pt x="12700" y="529754"/>
                  </a:moveTo>
                  <a:lnTo>
                    <a:pt x="12700" y="158750"/>
                  </a:lnTo>
                  <a:cubicBezTo>
                    <a:pt x="12700" y="78740"/>
                    <a:pt x="78740" y="12700"/>
                    <a:pt x="158750" y="12700"/>
                  </a:cubicBezTo>
                  <a:lnTo>
                    <a:pt x="1623927" y="12700"/>
                  </a:lnTo>
                  <a:cubicBezTo>
                    <a:pt x="1703937" y="12700"/>
                    <a:pt x="1769977" y="78740"/>
                    <a:pt x="1769977" y="158750"/>
                  </a:cubicBezTo>
                  <a:lnTo>
                    <a:pt x="1769977" y="529754"/>
                  </a:lnTo>
                  <a:cubicBezTo>
                    <a:pt x="1769977" y="609764"/>
                    <a:pt x="1703937" y="675804"/>
                    <a:pt x="1623927" y="675804"/>
                  </a:cubicBezTo>
                  <a:lnTo>
                    <a:pt x="158750" y="675804"/>
                  </a:lnTo>
                  <a:cubicBezTo>
                    <a:pt x="78740" y="675804"/>
                    <a:pt x="12700" y="611034"/>
                    <a:pt x="12700" y="529754"/>
                  </a:cubicBezTo>
                  <a:close/>
                  <a:moveTo>
                    <a:pt x="1810617" y="572934"/>
                  </a:moveTo>
                  <a:cubicBezTo>
                    <a:pt x="1810617" y="652944"/>
                    <a:pt x="1743307" y="718984"/>
                    <a:pt x="1663297" y="718984"/>
                  </a:cubicBezTo>
                  <a:lnTo>
                    <a:pt x="199203" y="718984"/>
                  </a:lnTo>
                  <a:cubicBezTo>
                    <a:pt x="157480" y="718984"/>
                    <a:pt x="120650" y="702474"/>
                    <a:pt x="93980" y="674534"/>
                  </a:cubicBezTo>
                  <a:cubicBezTo>
                    <a:pt x="114300" y="683424"/>
                    <a:pt x="135890" y="688504"/>
                    <a:pt x="160020" y="688504"/>
                  </a:cubicBezTo>
                  <a:lnTo>
                    <a:pt x="1625197" y="688504"/>
                  </a:lnTo>
                  <a:cubicBezTo>
                    <a:pt x="1712827" y="688504"/>
                    <a:pt x="1783947" y="617384"/>
                    <a:pt x="1783947" y="529754"/>
                  </a:cubicBezTo>
                  <a:lnTo>
                    <a:pt x="1783947" y="158750"/>
                  </a:lnTo>
                  <a:cubicBezTo>
                    <a:pt x="1783947" y="140970"/>
                    <a:pt x="1780137" y="123190"/>
                    <a:pt x="1775057" y="106680"/>
                  </a:cubicBezTo>
                  <a:cubicBezTo>
                    <a:pt x="1796647" y="132080"/>
                    <a:pt x="1810617" y="165100"/>
                    <a:pt x="1810617" y="201930"/>
                  </a:cubicBezTo>
                  <a:lnTo>
                    <a:pt x="1810617" y="572934"/>
                  </a:lnTo>
                  <a:cubicBezTo>
                    <a:pt x="1810617" y="572934"/>
                    <a:pt x="1810617" y="572934"/>
                    <a:pt x="1810617" y="572934"/>
                  </a:cubicBezTo>
                  <a:close/>
                </a:path>
              </a:pathLst>
            </a:custGeom>
            <a:solidFill>
              <a:srgbClr val="FFFFFF"/>
            </a:solidFill>
          </p:spPr>
        </p:sp>
      </p:grpSp>
      <p:sp>
        <p:nvSpPr>
          <p:cNvPr id="7" name="TextBox 7"/>
          <p:cNvSpPr txBox="1"/>
          <p:nvPr/>
        </p:nvSpPr>
        <p:spPr>
          <a:xfrm>
            <a:off x="7935172" y="1256118"/>
            <a:ext cx="3040148" cy="485775"/>
          </a:xfrm>
          <a:prstGeom prst="rect">
            <a:avLst/>
          </a:prstGeom>
        </p:spPr>
        <p:txBody>
          <a:bodyPr lIns="0" tIns="0" rIns="0" bIns="0" rtlCol="0" anchor="t">
            <a:spAutoFit/>
          </a:bodyPr>
          <a:lstStyle/>
          <a:p>
            <a:pPr algn="ctr">
              <a:lnSpc>
                <a:spcPts val="3839"/>
              </a:lnSpc>
            </a:pPr>
            <a:r>
              <a:rPr lang="en-US" sz="3199">
                <a:solidFill>
                  <a:srgbClr val="65471B"/>
                </a:solidFill>
                <a:latin typeface="Fraunces Bold"/>
              </a:rPr>
              <a:t>Nêu vấn đề</a:t>
            </a:r>
          </a:p>
        </p:txBody>
      </p:sp>
      <p:pic>
        <p:nvPicPr>
          <p:cNvPr id="8" name="Picture 8"/>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15229377" y="-1252476"/>
            <a:ext cx="4695920" cy="4114800"/>
          </a:xfrm>
          <a:prstGeom prst="rect">
            <a:avLst/>
          </a:prstGeom>
        </p:spPr>
      </p:pic>
      <p:grpSp>
        <p:nvGrpSpPr>
          <p:cNvPr id="9" name="Group 9"/>
          <p:cNvGrpSpPr/>
          <p:nvPr/>
        </p:nvGrpSpPr>
        <p:grpSpPr>
          <a:xfrm>
            <a:off x="12519032" y="756767"/>
            <a:ext cx="4933989" cy="1546418"/>
            <a:chOff x="0" y="0"/>
            <a:chExt cx="1822047" cy="571069"/>
          </a:xfrm>
        </p:grpSpPr>
        <p:sp>
          <p:nvSpPr>
            <p:cNvPr id="10" name="Freeform 10"/>
            <p:cNvSpPr/>
            <p:nvPr/>
          </p:nvSpPr>
          <p:spPr>
            <a:xfrm>
              <a:off x="92710" y="106680"/>
              <a:ext cx="1717907" cy="451689"/>
            </a:xfrm>
            <a:custGeom>
              <a:avLst/>
              <a:gdLst/>
              <a:ahLst/>
              <a:cxnLst/>
              <a:rect l="l" t="t" r="r" b="b"/>
              <a:pathLst>
                <a:path w="1717907" h="451689">
                  <a:moveTo>
                    <a:pt x="1691237" y="262459"/>
                  </a:moveTo>
                  <a:cubicBezTo>
                    <a:pt x="1691237" y="350089"/>
                    <a:pt x="1615037" y="421209"/>
                    <a:pt x="1533757" y="421209"/>
                  </a:cubicBezTo>
                  <a:lnTo>
                    <a:pt x="66040" y="421209"/>
                  </a:lnTo>
                  <a:cubicBezTo>
                    <a:pt x="43180" y="421209"/>
                    <a:pt x="20320" y="416129"/>
                    <a:pt x="0" y="407239"/>
                  </a:cubicBezTo>
                  <a:cubicBezTo>
                    <a:pt x="26670" y="435179"/>
                    <a:pt x="63500" y="451689"/>
                    <a:pt x="105076" y="451689"/>
                  </a:cubicBezTo>
                  <a:lnTo>
                    <a:pt x="1571857" y="451689"/>
                  </a:lnTo>
                  <a:cubicBezTo>
                    <a:pt x="1651867" y="451689"/>
                    <a:pt x="1717907" y="385649"/>
                    <a:pt x="1717907" y="305639"/>
                  </a:cubicBezTo>
                  <a:lnTo>
                    <a:pt x="1717907" y="95250"/>
                  </a:lnTo>
                  <a:cubicBezTo>
                    <a:pt x="1717907" y="58420"/>
                    <a:pt x="1703937" y="25400"/>
                    <a:pt x="1682347" y="0"/>
                  </a:cubicBezTo>
                  <a:cubicBezTo>
                    <a:pt x="1688697" y="16510"/>
                    <a:pt x="1691237" y="34290"/>
                    <a:pt x="1691237" y="52070"/>
                  </a:cubicBezTo>
                  <a:lnTo>
                    <a:pt x="1691237" y="262459"/>
                  </a:lnTo>
                  <a:lnTo>
                    <a:pt x="1691237" y="262459"/>
                  </a:lnTo>
                  <a:close/>
                </a:path>
              </a:pathLst>
            </a:custGeom>
            <a:solidFill>
              <a:srgbClr val="F3EAC0"/>
            </a:solidFill>
          </p:spPr>
        </p:sp>
        <p:sp>
          <p:nvSpPr>
            <p:cNvPr id="11" name="Freeform 11"/>
            <p:cNvSpPr/>
            <p:nvPr/>
          </p:nvSpPr>
          <p:spPr>
            <a:xfrm>
              <a:off x="12700" y="12700"/>
              <a:ext cx="1757277" cy="502489"/>
            </a:xfrm>
            <a:custGeom>
              <a:avLst/>
              <a:gdLst/>
              <a:ahLst/>
              <a:cxnLst/>
              <a:rect l="l" t="t" r="r" b="b"/>
              <a:pathLst>
                <a:path w="1757277" h="502489">
                  <a:moveTo>
                    <a:pt x="146050" y="502489"/>
                  </a:moveTo>
                  <a:lnTo>
                    <a:pt x="1611227" y="502489"/>
                  </a:lnTo>
                  <a:cubicBezTo>
                    <a:pt x="1691237" y="502489"/>
                    <a:pt x="1757277" y="436449"/>
                    <a:pt x="1757277" y="356439"/>
                  </a:cubicBezTo>
                  <a:lnTo>
                    <a:pt x="1757277" y="146050"/>
                  </a:lnTo>
                  <a:cubicBezTo>
                    <a:pt x="1757277" y="66040"/>
                    <a:pt x="1691237" y="0"/>
                    <a:pt x="1611227" y="0"/>
                  </a:cubicBezTo>
                  <a:lnTo>
                    <a:pt x="146050" y="0"/>
                  </a:lnTo>
                  <a:cubicBezTo>
                    <a:pt x="66040" y="0"/>
                    <a:pt x="0" y="66040"/>
                    <a:pt x="0" y="146050"/>
                  </a:cubicBezTo>
                  <a:lnTo>
                    <a:pt x="0" y="356439"/>
                  </a:lnTo>
                  <a:cubicBezTo>
                    <a:pt x="0" y="437719"/>
                    <a:pt x="66040" y="502489"/>
                    <a:pt x="146050" y="502489"/>
                  </a:cubicBezTo>
                  <a:close/>
                </a:path>
              </a:pathLst>
            </a:custGeom>
            <a:solidFill>
              <a:srgbClr val="F3EAC0"/>
            </a:solidFill>
          </p:spPr>
        </p:sp>
        <p:sp>
          <p:nvSpPr>
            <p:cNvPr id="12" name="Freeform 12"/>
            <p:cNvSpPr/>
            <p:nvPr/>
          </p:nvSpPr>
          <p:spPr>
            <a:xfrm>
              <a:off x="0" y="0"/>
              <a:ext cx="1822047" cy="571069"/>
            </a:xfrm>
            <a:custGeom>
              <a:avLst/>
              <a:gdLst/>
              <a:ahLst/>
              <a:cxnLst/>
              <a:rect l="l" t="t" r="r" b="b"/>
              <a:pathLst>
                <a:path w="1822047" h="571069">
                  <a:moveTo>
                    <a:pt x="1758547" y="74930"/>
                  </a:moveTo>
                  <a:cubicBezTo>
                    <a:pt x="1730607" y="30480"/>
                    <a:pt x="1681077" y="0"/>
                    <a:pt x="1623927" y="0"/>
                  </a:cubicBezTo>
                  <a:lnTo>
                    <a:pt x="158750" y="0"/>
                  </a:lnTo>
                  <a:cubicBezTo>
                    <a:pt x="71120" y="0"/>
                    <a:pt x="0" y="71120"/>
                    <a:pt x="0" y="158750"/>
                  </a:cubicBezTo>
                  <a:lnTo>
                    <a:pt x="0" y="369139"/>
                  </a:lnTo>
                  <a:cubicBezTo>
                    <a:pt x="0" y="421209"/>
                    <a:pt x="25400" y="466929"/>
                    <a:pt x="63500" y="496139"/>
                  </a:cubicBezTo>
                  <a:cubicBezTo>
                    <a:pt x="91440" y="540589"/>
                    <a:pt x="140970" y="571069"/>
                    <a:pt x="199203" y="571069"/>
                  </a:cubicBezTo>
                  <a:lnTo>
                    <a:pt x="1663297" y="571069"/>
                  </a:lnTo>
                  <a:cubicBezTo>
                    <a:pt x="1750927" y="571069"/>
                    <a:pt x="1822047" y="499949"/>
                    <a:pt x="1822047" y="412319"/>
                  </a:cubicBezTo>
                  <a:lnTo>
                    <a:pt x="1822047" y="201930"/>
                  </a:lnTo>
                  <a:cubicBezTo>
                    <a:pt x="1822047" y="149860"/>
                    <a:pt x="1796647" y="104140"/>
                    <a:pt x="1758547" y="74930"/>
                  </a:cubicBezTo>
                  <a:close/>
                  <a:moveTo>
                    <a:pt x="12700" y="369139"/>
                  </a:moveTo>
                  <a:lnTo>
                    <a:pt x="12700" y="158750"/>
                  </a:lnTo>
                  <a:cubicBezTo>
                    <a:pt x="12700" y="78740"/>
                    <a:pt x="78740" y="12700"/>
                    <a:pt x="158750" y="12700"/>
                  </a:cubicBezTo>
                  <a:lnTo>
                    <a:pt x="1623927" y="12700"/>
                  </a:lnTo>
                  <a:cubicBezTo>
                    <a:pt x="1703937" y="12700"/>
                    <a:pt x="1769977" y="78740"/>
                    <a:pt x="1769977" y="158750"/>
                  </a:cubicBezTo>
                  <a:lnTo>
                    <a:pt x="1769977" y="369139"/>
                  </a:lnTo>
                  <a:cubicBezTo>
                    <a:pt x="1769977" y="449149"/>
                    <a:pt x="1703937" y="515189"/>
                    <a:pt x="1623927" y="515189"/>
                  </a:cubicBezTo>
                  <a:lnTo>
                    <a:pt x="158750" y="515189"/>
                  </a:lnTo>
                  <a:cubicBezTo>
                    <a:pt x="78740" y="515189"/>
                    <a:pt x="12700" y="450419"/>
                    <a:pt x="12700" y="369139"/>
                  </a:cubicBezTo>
                  <a:close/>
                  <a:moveTo>
                    <a:pt x="1810617" y="412319"/>
                  </a:moveTo>
                  <a:cubicBezTo>
                    <a:pt x="1810617" y="492329"/>
                    <a:pt x="1743307" y="558369"/>
                    <a:pt x="1663297" y="558369"/>
                  </a:cubicBezTo>
                  <a:lnTo>
                    <a:pt x="199203" y="558369"/>
                  </a:lnTo>
                  <a:cubicBezTo>
                    <a:pt x="157480" y="558369"/>
                    <a:pt x="120650" y="541859"/>
                    <a:pt x="93980" y="513919"/>
                  </a:cubicBezTo>
                  <a:cubicBezTo>
                    <a:pt x="114300" y="522809"/>
                    <a:pt x="135890" y="527889"/>
                    <a:pt x="160020" y="527889"/>
                  </a:cubicBezTo>
                  <a:lnTo>
                    <a:pt x="1625197" y="527889"/>
                  </a:lnTo>
                  <a:cubicBezTo>
                    <a:pt x="1712827" y="527889"/>
                    <a:pt x="1783947" y="456769"/>
                    <a:pt x="1783947" y="369139"/>
                  </a:cubicBezTo>
                  <a:lnTo>
                    <a:pt x="1783947" y="158750"/>
                  </a:lnTo>
                  <a:cubicBezTo>
                    <a:pt x="1783947" y="140970"/>
                    <a:pt x="1780137" y="123190"/>
                    <a:pt x="1775057" y="106680"/>
                  </a:cubicBezTo>
                  <a:cubicBezTo>
                    <a:pt x="1796647" y="132080"/>
                    <a:pt x="1810617" y="165100"/>
                    <a:pt x="1810617" y="201930"/>
                  </a:cubicBezTo>
                  <a:lnTo>
                    <a:pt x="1810617" y="412319"/>
                  </a:lnTo>
                  <a:cubicBezTo>
                    <a:pt x="1810617" y="412319"/>
                    <a:pt x="1810617" y="412319"/>
                    <a:pt x="1810617" y="412319"/>
                  </a:cubicBezTo>
                  <a:close/>
                </a:path>
              </a:pathLst>
            </a:custGeom>
            <a:solidFill>
              <a:srgbClr val="F3EAC0"/>
            </a:solidFill>
          </p:spPr>
        </p:sp>
      </p:grpSp>
      <p:sp>
        <p:nvSpPr>
          <p:cNvPr id="13" name="TextBox 13"/>
          <p:cNvSpPr txBox="1"/>
          <p:nvPr/>
        </p:nvSpPr>
        <p:spPr>
          <a:xfrm>
            <a:off x="12722324" y="843024"/>
            <a:ext cx="4450878" cy="1243231"/>
          </a:xfrm>
          <a:prstGeom prst="rect">
            <a:avLst/>
          </a:prstGeom>
        </p:spPr>
        <p:txBody>
          <a:bodyPr lIns="0" tIns="0" rIns="0" bIns="0" rtlCol="0" anchor="t">
            <a:spAutoFit/>
          </a:bodyPr>
          <a:lstStyle/>
          <a:p>
            <a:pPr algn="ctr">
              <a:lnSpc>
                <a:spcPts val="3200"/>
              </a:lnSpc>
            </a:pPr>
            <a:r>
              <a:rPr lang="en-US" sz="3200">
                <a:solidFill>
                  <a:srgbClr val="65471B"/>
                </a:solidFill>
                <a:latin typeface="Roboto Condensed"/>
              </a:rPr>
              <a:t>Thánh Gióng là tác phẩm tiêu biểu thuộc chủ đề đánh giặc cứu nước </a:t>
            </a:r>
          </a:p>
        </p:txBody>
      </p:sp>
      <p:sp>
        <p:nvSpPr>
          <p:cNvPr id="14" name="AutoShape 14"/>
          <p:cNvSpPr/>
          <p:nvPr/>
        </p:nvSpPr>
        <p:spPr>
          <a:xfrm rot="104835">
            <a:off x="10974961" y="1501668"/>
            <a:ext cx="1544430" cy="0"/>
          </a:xfrm>
          <a:prstGeom prst="line">
            <a:avLst/>
          </a:prstGeom>
          <a:ln w="9525" cap="flat">
            <a:solidFill>
              <a:srgbClr val="382A40"/>
            </a:solidFill>
            <a:prstDash val="solid"/>
            <a:headEnd type="none" w="sm" len="sm"/>
            <a:tailEnd type="none" w="sm" len="sm"/>
          </a:ln>
        </p:spPr>
      </p:sp>
      <p:sp>
        <p:nvSpPr>
          <p:cNvPr id="15" name="AutoShape 15"/>
          <p:cNvSpPr/>
          <p:nvPr/>
        </p:nvSpPr>
        <p:spPr>
          <a:xfrm>
            <a:off x="7253479" y="5138738"/>
            <a:ext cx="681693" cy="0"/>
          </a:xfrm>
          <a:prstGeom prst="line">
            <a:avLst/>
          </a:prstGeom>
          <a:ln w="9525" cap="flat">
            <a:solidFill>
              <a:srgbClr val="382A40"/>
            </a:solidFill>
            <a:prstDash val="solid"/>
            <a:headEnd type="none" w="sm" len="sm"/>
            <a:tailEnd type="none" w="sm" len="sm"/>
          </a:ln>
        </p:spPr>
      </p:sp>
      <p:sp>
        <p:nvSpPr>
          <p:cNvPr id="16" name="AutoShape 16"/>
          <p:cNvSpPr/>
          <p:nvPr/>
        </p:nvSpPr>
        <p:spPr>
          <a:xfrm rot="5400000">
            <a:off x="3379166" y="5372528"/>
            <a:ext cx="7762020" cy="0"/>
          </a:xfrm>
          <a:prstGeom prst="line">
            <a:avLst/>
          </a:prstGeom>
          <a:ln w="9525" cap="flat">
            <a:solidFill>
              <a:srgbClr val="382A40"/>
            </a:solidFill>
            <a:prstDash val="solid"/>
            <a:headEnd type="none" w="sm" len="sm"/>
            <a:tailEnd type="none" w="sm" len="sm"/>
          </a:ln>
        </p:spPr>
      </p:sp>
      <p:sp>
        <p:nvSpPr>
          <p:cNvPr id="17" name="AutoShape 17"/>
          <p:cNvSpPr/>
          <p:nvPr/>
        </p:nvSpPr>
        <p:spPr>
          <a:xfrm>
            <a:off x="7253479" y="1489583"/>
            <a:ext cx="681693" cy="0"/>
          </a:xfrm>
          <a:prstGeom prst="line">
            <a:avLst/>
          </a:prstGeom>
          <a:ln w="9525" cap="flat">
            <a:solidFill>
              <a:srgbClr val="382A40"/>
            </a:solidFill>
            <a:prstDash val="solid"/>
            <a:headEnd type="none" w="sm" len="sm"/>
            <a:tailEnd type="none" w="sm" len="sm"/>
          </a:ln>
        </p:spPr>
      </p:sp>
      <p:grpSp>
        <p:nvGrpSpPr>
          <p:cNvPr id="18" name="Group 18"/>
          <p:cNvGrpSpPr/>
          <p:nvPr/>
        </p:nvGrpSpPr>
        <p:grpSpPr>
          <a:xfrm>
            <a:off x="7935172" y="4536582"/>
            <a:ext cx="3040148" cy="1220840"/>
            <a:chOff x="0" y="0"/>
            <a:chExt cx="1822047" cy="731684"/>
          </a:xfrm>
        </p:grpSpPr>
        <p:sp>
          <p:nvSpPr>
            <p:cNvPr id="19" name="Freeform 19"/>
            <p:cNvSpPr/>
            <p:nvPr/>
          </p:nvSpPr>
          <p:spPr>
            <a:xfrm>
              <a:off x="92710" y="106680"/>
              <a:ext cx="1717907" cy="612304"/>
            </a:xfrm>
            <a:custGeom>
              <a:avLst/>
              <a:gdLst/>
              <a:ahLst/>
              <a:cxnLst/>
              <a:rect l="l" t="t" r="r" b="b"/>
              <a:pathLst>
                <a:path w="1717907" h="612304">
                  <a:moveTo>
                    <a:pt x="1691237" y="423074"/>
                  </a:moveTo>
                  <a:cubicBezTo>
                    <a:pt x="1691237" y="510704"/>
                    <a:pt x="1615037" y="581824"/>
                    <a:pt x="1533757" y="581824"/>
                  </a:cubicBezTo>
                  <a:lnTo>
                    <a:pt x="66040" y="581824"/>
                  </a:lnTo>
                  <a:cubicBezTo>
                    <a:pt x="43180" y="581824"/>
                    <a:pt x="20320" y="576744"/>
                    <a:pt x="0" y="567854"/>
                  </a:cubicBezTo>
                  <a:cubicBezTo>
                    <a:pt x="26670" y="595794"/>
                    <a:pt x="63500" y="612304"/>
                    <a:pt x="105076" y="612304"/>
                  </a:cubicBezTo>
                  <a:lnTo>
                    <a:pt x="1571857" y="612304"/>
                  </a:lnTo>
                  <a:cubicBezTo>
                    <a:pt x="1651867" y="612304"/>
                    <a:pt x="1717907" y="546264"/>
                    <a:pt x="1717907" y="466254"/>
                  </a:cubicBezTo>
                  <a:lnTo>
                    <a:pt x="1717907" y="95250"/>
                  </a:lnTo>
                  <a:cubicBezTo>
                    <a:pt x="1717907" y="58420"/>
                    <a:pt x="1703937" y="25400"/>
                    <a:pt x="1682347" y="0"/>
                  </a:cubicBezTo>
                  <a:cubicBezTo>
                    <a:pt x="1688697" y="16510"/>
                    <a:pt x="1691237" y="34290"/>
                    <a:pt x="1691237" y="52070"/>
                  </a:cubicBezTo>
                  <a:lnTo>
                    <a:pt x="1691237" y="423074"/>
                  </a:lnTo>
                  <a:lnTo>
                    <a:pt x="1691237" y="423074"/>
                  </a:lnTo>
                  <a:close/>
                </a:path>
              </a:pathLst>
            </a:custGeom>
            <a:solidFill>
              <a:srgbClr val="FFFFFF"/>
            </a:solidFill>
          </p:spPr>
        </p:sp>
        <p:sp>
          <p:nvSpPr>
            <p:cNvPr id="20" name="Freeform 20"/>
            <p:cNvSpPr/>
            <p:nvPr/>
          </p:nvSpPr>
          <p:spPr>
            <a:xfrm>
              <a:off x="12700" y="12700"/>
              <a:ext cx="1757277" cy="663104"/>
            </a:xfrm>
            <a:custGeom>
              <a:avLst/>
              <a:gdLst/>
              <a:ahLst/>
              <a:cxnLst/>
              <a:rect l="l" t="t" r="r" b="b"/>
              <a:pathLst>
                <a:path w="1757277" h="663104">
                  <a:moveTo>
                    <a:pt x="146050" y="663104"/>
                  </a:moveTo>
                  <a:lnTo>
                    <a:pt x="1611227" y="663104"/>
                  </a:lnTo>
                  <a:cubicBezTo>
                    <a:pt x="1691237" y="663104"/>
                    <a:pt x="1757277" y="597064"/>
                    <a:pt x="1757277" y="517054"/>
                  </a:cubicBezTo>
                  <a:lnTo>
                    <a:pt x="1757277" y="146050"/>
                  </a:lnTo>
                  <a:cubicBezTo>
                    <a:pt x="1757277" y="66040"/>
                    <a:pt x="1691237" y="0"/>
                    <a:pt x="1611227" y="0"/>
                  </a:cubicBezTo>
                  <a:lnTo>
                    <a:pt x="146050" y="0"/>
                  </a:lnTo>
                  <a:cubicBezTo>
                    <a:pt x="66040" y="0"/>
                    <a:pt x="0" y="66040"/>
                    <a:pt x="0" y="146050"/>
                  </a:cubicBezTo>
                  <a:lnTo>
                    <a:pt x="0" y="517054"/>
                  </a:lnTo>
                  <a:cubicBezTo>
                    <a:pt x="0" y="598334"/>
                    <a:pt x="66040" y="663104"/>
                    <a:pt x="146050" y="663104"/>
                  </a:cubicBezTo>
                  <a:close/>
                </a:path>
              </a:pathLst>
            </a:custGeom>
            <a:solidFill>
              <a:srgbClr val="E49771"/>
            </a:solidFill>
          </p:spPr>
        </p:sp>
        <p:sp>
          <p:nvSpPr>
            <p:cNvPr id="21" name="Freeform 21"/>
            <p:cNvSpPr/>
            <p:nvPr/>
          </p:nvSpPr>
          <p:spPr>
            <a:xfrm>
              <a:off x="0" y="0"/>
              <a:ext cx="1822047" cy="731684"/>
            </a:xfrm>
            <a:custGeom>
              <a:avLst/>
              <a:gdLst/>
              <a:ahLst/>
              <a:cxnLst/>
              <a:rect l="l" t="t" r="r" b="b"/>
              <a:pathLst>
                <a:path w="1822047" h="731684">
                  <a:moveTo>
                    <a:pt x="1758547" y="74930"/>
                  </a:moveTo>
                  <a:cubicBezTo>
                    <a:pt x="1730607" y="30480"/>
                    <a:pt x="1681077" y="0"/>
                    <a:pt x="1623927" y="0"/>
                  </a:cubicBezTo>
                  <a:lnTo>
                    <a:pt x="158750" y="0"/>
                  </a:lnTo>
                  <a:cubicBezTo>
                    <a:pt x="71120" y="0"/>
                    <a:pt x="0" y="71120"/>
                    <a:pt x="0" y="158750"/>
                  </a:cubicBezTo>
                  <a:lnTo>
                    <a:pt x="0" y="529754"/>
                  </a:lnTo>
                  <a:cubicBezTo>
                    <a:pt x="0" y="581824"/>
                    <a:pt x="25400" y="627544"/>
                    <a:pt x="63500" y="656754"/>
                  </a:cubicBezTo>
                  <a:cubicBezTo>
                    <a:pt x="91440" y="701204"/>
                    <a:pt x="140970" y="731684"/>
                    <a:pt x="199203" y="731684"/>
                  </a:cubicBezTo>
                  <a:lnTo>
                    <a:pt x="1663297" y="731684"/>
                  </a:lnTo>
                  <a:cubicBezTo>
                    <a:pt x="1750927" y="731684"/>
                    <a:pt x="1822047" y="660564"/>
                    <a:pt x="1822047" y="572934"/>
                  </a:cubicBezTo>
                  <a:lnTo>
                    <a:pt x="1822047" y="201930"/>
                  </a:lnTo>
                  <a:cubicBezTo>
                    <a:pt x="1822047" y="149860"/>
                    <a:pt x="1796647" y="104140"/>
                    <a:pt x="1758547" y="74930"/>
                  </a:cubicBezTo>
                  <a:close/>
                  <a:moveTo>
                    <a:pt x="12700" y="529754"/>
                  </a:moveTo>
                  <a:lnTo>
                    <a:pt x="12700" y="158750"/>
                  </a:lnTo>
                  <a:cubicBezTo>
                    <a:pt x="12700" y="78740"/>
                    <a:pt x="78740" y="12700"/>
                    <a:pt x="158750" y="12700"/>
                  </a:cubicBezTo>
                  <a:lnTo>
                    <a:pt x="1623927" y="12700"/>
                  </a:lnTo>
                  <a:cubicBezTo>
                    <a:pt x="1703937" y="12700"/>
                    <a:pt x="1769977" y="78740"/>
                    <a:pt x="1769977" y="158750"/>
                  </a:cubicBezTo>
                  <a:lnTo>
                    <a:pt x="1769977" y="529754"/>
                  </a:lnTo>
                  <a:cubicBezTo>
                    <a:pt x="1769977" y="609764"/>
                    <a:pt x="1703937" y="675804"/>
                    <a:pt x="1623927" y="675804"/>
                  </a:cubicBezTo>
                  <a:lnTo>
                    <a:pt x="158750" y="675804"/>
                  </a:lnTo>
                  <a:cubicBezTo>
                    <a:pt x="78740" y="675804"/>
                    <a:pt x="12700" y="611034"/>
                    <a:pt x="12700" y="529754"/>
                  </a:cubicBezTo>
                  <a:close/>
                  <a:moveTo>
                    <a:pt x="1810617" y="572934"/>
                  </a:moveTo>
                  <a:cubicBezTo>
                    <a:pt x="1810617" y="652944"/>
                    <a:pt x="1743307" y="718984"/>
                    <a:pt x="1663297" y="718984"/>
                  </a:cubicBezTo>
                  <a:lnTo>
                    <a:pt x="199203" y="718984"/>
                  </a:lnTo>
                  <a:cubicBezTo>
                    <a:pt x="157480" y="718984"/>
                    <a:pt x="120650" y="702474"/>
                    <a:pt x="93980" y="674534"/>
                  </a:cubicBezTo>
                  <a:cubicBezTo>
                    <a:pt x="114300" y="683424"/>
                    <a:pt x="135890" y="688504"/>
                    <a:pt x="160020" y="688504"/>
                  </a:cubicBezTo>
                  <a:lnTo>
                    <a:pt x="1625197" y="688504"/>
                  </a:lnTo>
                  <a:cubicBezTo>
                    <a:pt x="1712827" y="688504"/>
                    <a:pt x="1783947" y="617384"/>
                    <a:pt x="1783947" y="529754"/>
                  </a:cubicBezTo>
                  <a:lnTo>
                    <a:pt x="1783947" y="158750"/>
                  </a:lnTo>
                  <a:cubicBezTo>
                    <a:pt x="1783947" y="140970"/>
                    <a:pt x="1780137" y="123190"/>
                    <a:pt x="1775057" y="106680"/>
                  </a:cubicBezTo>
                  <a:cubicBezTo>
                    <a:pt x="1796647" y="132080"/>
                    <a:pt x="1810617" y="165100"/>
                    <a:pt x="1810617" y="201930"/>
                  </a:cubicBezTo>
                  <a:lnTo>
                    <a:pt x="1810617" y="572934"/>
                  </a:lnTo>
                  <a:cubicBezTo>
                    <a:pt x="1810617" y="572934"/>
                    <a:pt x="1810617" y="572934"/>
                    <a:pt x="1810617" y="572934"/>
                  </a:cubicBezTo>
                  <a:close/>
                </a:path>
              </a:pathLst>
            </a:custGeom>
            <a:solidFill>
              <a:srgbClr val="FFFFFF"/>
            </a:solidFill>
          </p:spPr>
        </p:sp>
      </p:grpSp>
      <p:sp>
        <p:nvSpPr>
          <p:cNvPr id="22" name="TextBox 22"/>
          <p:cNvSpPr txBox="1"/>
          <p:nvPr/>
        </p:nvSpPr>
        <p:spPr>
          <a:xfrm>
            <a:off x="7935172" y="4693365"/>
            <a:ext cx="3040148" cy="971550"/>
          </a:xfrm>
          <a:prstGeom prst="rect">
            <a:avLst/>
          </a:prstGeom>
        </p:spPr>
        <p:txBody>
          <a:bodyPr lIns="0" tIns="0" rIns="0" bIns="0" rtlCol="0" anchor="t">
            <a:spAutoFit/>
          </a:bodyPr>
          <a:lstStyle/>
          <a:p>
            <a:pPr algn="ctr">
              <a:lnSpc>
                <a:spcPts val="3839"/>
              </a:lnSpc>
            </a:pPr>
            <a:r>
              <a:rPr lang="en-US" sz="3199">
                <a:solidFill>
                  <a:srgbClr val="65471B"/>
                </a:solidFill>
                <a:latin typeface="Fraunces Bold"/>
              </a:rPr>
              <a:t>Giải quyết </a:t>
            </a:r>
          </a:p>
          <a:p>
            <a:pPr algn="ctr">
              <a:lnSpc>
                <a:spcPts val="3839"/>
              </a:lnSpc>
            </a:pPr>
            <a:r>
              <a:rPr lang="en-US" sz="3199">
                <a:solidFill>
                  <a:srgbClr val="65471B"/>
                </a:solidFill>
                <a:latin typeface="Fraunces Bold"/>
              </a:rPr>
              <a:t>vấn đề</a:t>
            </a:r>
          </a:p>
        </p:txBody>
      </p:sp>
      <p:grpSp>
        <p:nvGrpSpPr>
          <p:cNvPr id="23" name="Group 23"/>
          <p:cNvGrpSpPr/>
          <p:nvPr/>
        </p:nvGrpSpPr>
        <p:grpSpPr>
          <a:xfrm>
            <a:off x="12504861" y="2821322"/>
            <a:ext cx="4948159" cy="1153541"/>
            <a:chOff x="0" y="0"/>
            <a:chExt cx="2239703" cy="522131"/>
          </a:xfrm>
        </p:grpSpPr>
        <p:sp>
          <p:nvSpPr>
            <p:cNvPr id="24" name="Freeform 24"/>
            <p:cNvSpPr/>
            <p:nvPr/>
          </p:nvSpPr>
          <p:spPr>
            <a:xfrm>
              <a:off x="92710" y="106680"/>
              <a:ext cx="2135563" cy="402751"/>
            </a:xfrm>
            <a:custGeom>
              <a:avLst/>
              <a:gdLst/>
              <a:ahLst/>
              <a:cxnLst/>
              <a:rect l="l" t="t" r="r" b="b"/>
              <a:pathLst>
                <a:path w="2135563" h="402751">
                  <a:moveTo>
                    <a:pt x="2108893" y="213521"/>
                  </a:moveTo>
                  <a:cubicBezTo>
                    <a:pt x="2108893" y="301151"/>
                    <a:pt x="2032693" y="372271"/>
                    <a:pt x="1951413" y="372271"/>
                  </a:cubicBezTo>
                  <a:lnTo>
                    <a:pt x="66040" y="372271"/>
                  </a:lnTo>
                  <a:cubicBezTo>
                    <a:pt x="43180" y="372271"/>
                    <a:pt x="20320" y="367191"/>
                    <a:pt x="0" y="358301"/>
                  </a:cubicBezTo>
                  <a:cubicBezTo>
                    <a:pt x="26670" y="386241"/>
                    <a:pt x="63500" y="402751"/>
                    <a:pt x="107738" y="402751"/>
                  </a:cubicBezTo>
                  <a:lnTo>
                    <a:pt x="1989513" y="402751"/>
                  </a:lnTo>
                  <a:cubicBezTo>
                    <a:pt x="2069523" y="402751"/>
                    <a:pt x="2135563" y="336711"/>
                    <a:pt x="2135563" y="256701"/>
                  </a:cubicBezTo>
                  <a:lnTo>
                    <a:pt x="2135563" y="95250"/>
                  </a:lnTo>
                  <a:cubicBezTo>
                    <a:pt x="2135563" y="58420"/>
                    <a:pt x="2121593" y="25400"/>
                    <a:pt x="2100003" y="0"/>
                  </a:cubicBezTo>
                  <a:cubicBezTo>
                    <a:pt x="2106353" y="16510"/>
                    <a:pt x="2108893" y="34290"/>
                    <a:pt x="2108893" y="52070"/>
                  </a:cubicBezTo>
                  <a:lnTo>
                    <a:pt x="2108893" y="213521"/>
                  </a:lnTo>
                  <a:lnTo>
                    <a:pt x="2108893" y="213521"/>
                  </a:lnTo>
                  <a:close/>
                </a:path>
              </a:pathLst>
            </a:custGeom>
            <a:solidFill>
              <a:srgbClr val="F3EAC0"/>
            </a:solidFill>
          </p:spPr>
        </p:sp>
        <p:sp>
          <p:nvSpPr>
            <p:cNvPr id="25" name="Freeform 25"/>
            <p:cNvSpPr/>
            <p:nvPr/>
          </p:nvSpPr>
          <p:spPr>
            <a:xfrm>
              <a:off x="12700" y="12700"/>
              <a:ext cx="2174933" cy="453551"/>
            </a:xfrm>
            <a:custGeom>
              <a:avLst/>
              <a:gdLst/>
              <a:ahLst/>
              <a:cxnLst/>
              <a:rect l="l" t="t" r="r" b="b"/>
              <a:pathLst>
                <a:path w="2174933" h="453551">
                  <a:moveTo>
                    <a:pt x="146050" y="453551"/>
                  </a:moveTo>
                  <a:lnTo>
                    <a:pt x="2028883" y="453551"/>
                  </a:lnTo>
                  <a:cubicBezTo>
                    <a:pt x="2108893" y="453551"/>
                    <a:pt x="2174933" y="387511"/>
                    <a:pt x="2174933" y="307501"/>
                  </a:cubicBezTo>
                  <a:lnTo>
                    <a:pt x="2174933" y="146050"/>
                  </a:lnTo>
                  <a:cubicBezTo>
                    <a:pt x="2174933" y="66040"/>
                    <a:pt x="2108893" y="0"/>
                    <a:pt x="2028883" y="0"/>
                  </a:cubicBezTo>
                  <a:lnTo>
                    <a:pt x="146050" y="0"/>
                  </a:lnTo>
                  <a:cubicBezTo>
                    <a:pt x="66040" y="0"/>
                    <a:pt x="0" y="66040"/>
                    <a:pt x="0" y="146050"/>
                  </a:cubicBezTo>
                  <a:lnTo>
                    <a:pt x="0" y="307501"/>
                  </a:lnTo>
                  <a:cubicBezTo>
                    <a:pt x="0" y="388781"/>
                    <a:pt x="66040" y="453551"/>
                    <a:pt x="146050" y="453551"/>
                  </a:cubicBezTo>
                  <a:close/>
                </a:path>
              </a:pathLst>
            </a:custGeom>
            <a:solidFill>
              <a:srgbClr val="F3EAC0"/>
            </a:solidFill>
          </p:spPr>
        </p:sp>
        <p:sp>
          <p:nvSpPr>
            <p:cNvPr id="26" name="Freeform 26"/>
            <p:cNvSpPr/>
            <p:nvPr/>
          </p:nvSpPr>
          <p:spPr>
            <a:xfrm>
              <a:off x="0" y="0"/>
              <a:ext cx="2239703" cy="522131"/>
            </a:xfrm>
            <a:custGeom>
              <a:avLst/>
              <a:gdLst/>
              <a:ahLst/>
              <a:cxnLst/>
              <a:rect l="l" t="t" r="r" b="b"/>
              <a:pathLst>
                <a:path w="2239703" h="522131">
                  <a:moveTo>
                    <a:pt x="2176203" y="74930"/>
                  </a:moveTo>
                  <a:cubicBezTo>
                    <a:pt x="2148263" y="30480"/>
                    <a:pt x="2098733" y="0"/>
                    <a:pt x="2041583" y="0"/>
                  </a:cubicBezTo>
                  <a:lnTo>
                    <a:pt x="158750" y="0"/>
                  </a:lnTo>
                  <a:cubicBezTo>
                    <a:pt x="71120" y="0"/>
                    <a:pt x="0" y="71120"/>
                    <a:pt x="0" y="158750"/>
                  </a:cubicBezTo>
                  <a:lnTo>
                    <a:pt x="0" y="320201"/>
                  </a:lnTo>
                  <a:cubicBezTo>
                    <a:pt x="0" y="372271"/>
                    <a:pt x="25400" y="417991"/>
                    <a:pt x="63500" y="447201"/>
                  </a:cubicBezTo>
                  <a:cubicBezTo>
                    <a:pt x="91440" y="491651"/>
                    <a:pt x="140970" y="522131"/>
                    <a:pt x="202280" y="522131"/>
                  </a:cubicBezTo>
                  <a:lnTo>
                    <a:pt x="2080953" y="522131"/>
                  </a:lnTo>
                  <a:cubicBezTo>
                    <a:pt x="2168583" y="522131"/>
                    <a:pt x="2239703" y="451011"/>
                    <a:pt x="2239703" y="363381"/>
                  </a:cubicBezTo>
                  <a:lnTo>
                    <a:pt x="2239703" y="201930"/>
                  </a:lnTo>
                  <a:cubicBezTo>
                    <a:pt x="2239703" y="149860"/>
                    <a:pt x="2214303" y="104140"/>
                    <a:pt x="2176203" y="74930"/>
                  </a:cubicBezTo>
                  <a:close/>
                  <a:moveTo>
                    <a:pt x="12700" y="320201"/>
                  </a:moveTo>
                  <a:lnTo>
                    <a:pt x="12700" y="158750"/>
                  </a:lnTo>
                  <a:cubicBezTo>
                    <a:pt x="12700" y="78740"/>
                    <a:pt x="78740" y="12700"/>
                    <a:pt x="158750" y="12700"/>
                  </a:cubicBezTo>
                  <a:lnTo>
                    <a:pt x="2041583" y="12700"/>
                  </a:lnTo>
                  <a:cubicBezTo>
                    <a:pt x="2121593" y="12700"/>
                    <a:pt x="2187633" y="78740"/>
                    <a:pt x="2187633" y="158750"/>
                  </a:cubicBezTo>
                  <a:lnTo>
                    <a:pt x="2187633" y="320201"/>
                  </a:lnTo>
                  <a:cubicBezTo>
                    <a:pt x="2187633" y="400211"/>
                    <a:pt x="2121593" y="466251"/>
                    <a:pt x="2041583" y="466251"/>
                  </a:cubicBezTo>
                  <a:lnTo>
                    <a:pt x="158750" y="466251"/>
                  </a:lnTo>
                  <a:cubicBezTo>
                    <a:pt x="78740" y="466251"/>
                    <a:pt x="12700" y="401481"/>
                    <a:pt x="12700" y="320201"/>
                  </a:cubicBezTo>
                  <a:close/>
                  <a:moveTo>
                    <a:pt x="2228273" y="363381"/>
                  </a:moveTo>
                  <a:cubicBezTo>
                    <a:pt x="2228273" y="443391"/>
                    <a:pt x="2160963" y="509431"/>
                    <a:pt x="2080953" y="509431"/>
                  </a:cubicBezTo>
                  <a:lnTo>
                    <a:pt x="202280" y="509431"/>
                  </a:lnTo>
                  <a:cubicBezTo>
                    <a:pt x="157480" y="509431"/>
                    <a:pt x="120650" y="492921"/>
                    <a:pt x="93980" y="464981"/>
                  </a:cubicBezTo>
                  <a:cubicBezTo>
                    <a:pt x="114300" y="473871"/>
                    <a:pt x="135890" y="478951"/>
                    <a:pt x="160020" y="478951"/>
                  </a:cubicBezTo>
                  <a:lnTo>
                    <a:pt x="2042853" y="478951"/>
                  </a:lnTo>
                  <a:cubicBezTo>
                    <a:pt x="2130483" y="478951"/>
                    <a:pt x="2201603" y="407831"/>
                    <a:pt x="2201603" y="320201"/>
                  </a:cubicBezTo>
                  <a:lnTo>
                    <a:pt x="2201603" y="158750"/>
                  </a:lnTo>
                  <a:cubicBezTo>
                    <a:pt x="2201603" y="140970"/>
                    <a:pt x="2197793" y="123190"/>
                    <a:pt x="2192713" y="106680"/>
                  </a:cubicBezTo>
                  <a:cubicBezTo>
                    <a:pt x="2214303" y="132080"/>
                    <a:pt x="2228273" y="165100"/>
                    <a:pt x="2228273" y="201930"/>
                  </a:cubicBezTo>
                  <a:lnTo>
                    <a:pt x="2228273" y="363381"/>
                  </a:lnTo>
                  <a:cubicBezTo>
                    <a:pt x="2228273" y="363381"/>
                    <a:pt x="2228273" y="363381"/>
                    <a:pt x="2228273" y="363381"/>
                  </a:cubicBezTo>
                  <a:close/>
                </a:path>
              </a:pathLst>
            </a:custGeom>
            <a:solidFill>
              <a:srgbClr val="F3EAC0"/>
            </a:solidFill>
          </p:spPr>
        </p:sp>
      </p:grpSp>
      <p:sp>
        <p:nvSpPr>
          <p:cNvPr id="27" name="TextBox 27"/>
          <p:cNvSpPr txBox="1"/>
          <p:nvPr/>
        </p:nvSpPr>
        <p:spPr>
          <a:xfrm>
            <a:off x="12608532" y="3036321"/>
            <a:ext cx="4650768" cy="833689"/>
          </a:xfrm>
          <a:prstGeom prst="rect">
            <a:avLst/>
          </a:prstGeom>
        </p:spPr>
        <p:txBody>
          <a:bodyPr lIns="0" tIns="0" rIns="0" bIns="0" rtlCol="0" anchor="t">
            <a:spAutoFit/>
          </a:bodyPr>
          <a:lstStyle/>
          <a:p>
            <a:pPr algn="ctr">
              <a:lnSpc>
                <a:spcPts val="3199"/>
              </a:lnSpc>
            </a:pPr>
            <a:r>
              <a:rPr lang="en-US" sz="3199">
                <a:solidFill>
                  <a:srgbClr val="65471B"/>
                </a:solidFill>
                <a:latin typeface="Roboto Condensed"/>
              </a:rPr>
              <a:t>Ý nghĩa sự ra đời kì lạ </a:t>
            </a:r>
          </a:p>
          <a:p>
            <a:pPr algn="ctr">
              <a:lnSpc>
                <a:spcPts val="3199"/>
              </a:lnSpc>
            </a:pPr>
            <a:r>
              <a:rPr lang="en-US" sz="3199">
                <a:solidFill>
                  <a:srgbClr val="65471B"/>
                </a:solidFill>
                <a:latin typeface="Roboto Condensed"/>
              </a:rPr>
              <a:t>của Gióng </a:t>
            </a:r>
          </a:p>
        </p:txBody>
      </p:sp>
      <p:grpSp>
        <p:nvGrpSpPr>
          <p:cNvPr id="28" name="Group 28"/>
          <p:cNvGrpSpPr/>
          <p:nvPr/>
        </p:nvGrpSpPr>
        <p:grpSpPr>
          <a:xfrm>
            <a:off x="12504861" y="4152047"/>
            <a:ext cx="4948159" cy="1153541"/>
            <a:chOff x="0" y="0"/>
            <a:chExt cx="2239703" cy="522131"/>
          </a:xfrm>
        </p:grpSpPr>
        <p:sp>
          <p:nvSpPr>
            <p:cNvPr id="29" name="Freeform 29"/>
            <p:cNvSpPr/>
            <p:nvPr/>
          </p:nvSpPr>
          <p:spPr>
            <a:xfrm>
              <a:off x="92710" y="106680"/>
              <a:ext cx="2135563" cy="402751"/>
            </a:xfrm>
            <a:custGeom>
              <a:avLst/>
              <a:gdLst/>
              <a:ahLst/>
              <a:cxnLst/>
              <a:rect l="l" t="t" r="r" b="b"/>
              <a:pathLst>
                <a:path w="2135563" h="402751">
                  <a:moveTo>
                    <a:pt x="2108893" y="213521"/>
                  </a:moveTo>
                  <a:cubicBezTo>
                    <a:pt x="2108893" y="301151"/>
                    <a:pt x="2032693" y="372271"/>
                    <a:pt x="1951413" y="372271"/>
                  </a:cubicBezTo>
                  <a:lnTo>
                    <a:pt x="66040" y="372271"/>
                  </a:lnTo>
                  <a:cubicBezTo>
                    <a:pt x="43180" y="372271"/>
                    <a:pt x="20320" y="367191"/>
                    <a:pt x="0" y="358301"/>
                  </a:cubicBezTo>
                  <a:cubicBezTo>
                    <a:pt x="26670" y="386241"/>
                    <a:pt x="63500" y="402751"/>
                    <a:pt x="107738" y="402751"/>
                  </a:cubicBezTo>
                  <a:lnTo>
                    <a:pt x="1989513" y="402751"/>
                  </a:lnTo>
                  <a:cubicBezTo>
                    <a:pt x="2069523" y="402751"/>
                    <a:pt x="2135563" y="336711"/>
                    <a:pt x="2135563" y="256701"/>
                  </a:cubicBezTo>
                  <a:lnTo>
                    <a:pt x="2135563" y="95250"/>
                  </a:lnTo>
                  <a:cubicBezTo>
                    <a:pt x="2135563" y="58420"/>
                    <a:pt x="2121593" y="25400"/>
                    <a:pt x="2100003" y="0"/>
                  </a:cubicBezTo>
                  <a:cubicBezTo>
                    <a:pt x="2106353" y="16510"/>
                    <a:pt x="2108893" y="34290"/>
                    <a:pt x="2108893" y="52070"/>
                  </a:cubicBezTo>
                  <a:lnTo>
                    <a:pt x="2108893" y="213521"/>
                  </a:lnTo>
                  <a:lnTo>
                    <a:pt x="2108893" y="213521"/>
                  </a:lnTo>
                  <a:close/>
                </a:path>
              </a:pathLst>
            </a:custGeom>
            <a:solidFill>
              <a:srgbClr val="F3EAC0"/>
            </a:solidFill>
          </p:spPr>
        </p:sp>
        <p:sp>
          <p:nvSpPr>
            <p:cNvPr id="30" name="Freeform 30"/>
            <p:cNvSpPr/>
            <p:nvPr/>
          </p:nvSpPr>
          <p:spPr>
            <a:xfrm>
              <a:off x="12700" y="12700"/>
              <a:ext cx="2174933" cy="453551"/>
            </a:xfrm>
            <a:custGeom>
              <a:avLst/>
              <a:gdLst/>
              <a:ahLst/>
              <a:cxnLst/>
              <a:rect l="l" t="t" r="r" b="b"/>
              <a:pathLst>
                <a:path w="2174933" h="453551">
                  <a:moveTo>
                    <a:pt x="146050" y="453551"/>
                  </a:moveTo>
                  <a:lnTo>
                    <a:pt x="2028883" y="453551"/>
                  </a:lnTo>
                  <a:cubicBezTo>
                    <a:pt x="2108893" y="453551"/>
                    <a:pt x="2174933" y="387511"/>
                    <a:pt x="2174933" y="307501"/>
                  </a:cubicBezTo>
                  <a:lnTo>
                    <a:pt x="2174933" y="146050"/>
                  </a:lnTo>
                  <a:cubicBezTo>
                    <a:pt x="2174933" y="66040"/>
                    <a:pt x="2108893" y="0"/>
                    <a:pt x="2028883" y="0"/>
                  </a:cubicBezTo>
                  <a:lnTo>
                    <a:pt x="146050" y="0"/>
                  </a:lnTo>
                  <a:cubicBezTo>
                    <a:pt x="66040" y="0"/>
                    <a:pt x="0" y="66040"/>
                    <a:pt x="0" y="146050"/>
                  </a:cubicBezTo>
                  <a:lnTo>
                    <a:pt x="0" y="307501"/>
                  </a:lnTo>
                  <a:cubicBezTo>
                    <a:pt x="0" y="388781"/>
                    <a:pt x="66040" y="453551"/>
                    <a:pt x="146050" y="453551"/>
                  </a:cubicBezTo>
                  <a:close/>
                </a:path>
              </a:pathLst>
            </a:custGeom>
            <a:solidFill>
              <a:srgbClr val="F3EAC0"/>
            </a:solidFill>
          </p:spPr>
        </p:sp>
        <p:sp>
          <p:nvSpPr>
            <p:cNvPr id="31" name="Freeform 31"/>
            <p:cNvSpPr/>
            <p:nvPr/>
          </p:nvSpPr>
          <p:spPr>
            <a:xfrm>
              <a:off x="0" y="0"/>
              <a:ext cx="2239703" cy="522131"/>
            </a:xfrm>
            <a:custGeom>
              <a:avLst/>
              <a:gdLst/>
              <a:ahLst/>
              <a:cxnLst/>
              <a:rect l="l" t="t" r="r" b="b"/>
              <a:pathLst>
                <a:path w="2239703" h="522131">
                  <a:moveTo>
                    <a:pt x="2176203" y="74930"/>
                  </a:moveTo>
                  <a:cubicBezTo>
                    <a:pt x="2148263" y="30480"/>
                    <a:pt x="2098733" y="0"/>
                    <a:pt x="2041583" y="0"/>
                  </a:cubicBezTo>
                  <a:lnTo>
                    <a:pt x="158750" y="0"/>
                  </a:lnTo>
                  <a:cubicBezTo>
                    <a:pt x="71120" y="0"/>
                    <a:pt x="0" y="71120"/>
                    <a:pt x="0" y="158750"/>
                  </a:cubicBezTo>
                  <a:lnTo>
                    <a:pt x="0" y="320201"/>
                  </a:lnTo>
                  <a:cubicBezTo>
                    <a:pt x="0" y="372271"/>
                    <a:pt x="25400" y="417991"/>
                    <a:pt x="63500" y="447201"/>
                  </a:cubicBezTo>
                  <a:cubicBezTo>
                    <a:pt x="91440" y="491651"/>
                    <a:pt x="140970" y="522131"/>
                    <a:pt x="202280" y="522131"/>
                  </a:cubicBezTo>
                  <a:lnTo>
                    <a:pt x="2080953" y="522131"/>
                  </a:lnTo>
                  <a:cubicBezTo>
                    <a:pt x="2168583" y="522131"/>
                    <a:pt x="2239703" y="451011"/>
                    <a:pt x="2239703" y="363381"/>
                  </a:cubicBezTo>
                  <a:lnTo>
                    <a:pt x="2239703" y="201930"/>
                  </a:lnTo>
                  <a:cubicBezTo>
                    <a:pt x="2239703" y="149860"/>
                    <a:pt x="2214303" y="104140"/>
                    <a:pt x="2176203" y="74930"/>
                  </a:cubicBezTo>
                  <a:close/>
                  <a:moveTo>
                    <a:pt x="12700" y="320201"/>
                  </a:moveTo>
                  <a:lnTo>
                    <a:pt x="12700" y="158750"/>
                  </a:lnTo>
                  <a:cubicBezTo>
                    <a:pt x="12700" y="78740"/>
                    <a:pt x="78740" y="12700"/>
                    <a:pt x="158750" y="12700"/>
                  </a:cubicBezTo>
                  <a:lnTo>
                    <a:pt x="2041583" y="12700"/>
                  </a:lnTo>
                  <a:cubicBezTo>
                    <a:pt x="2121593" y="12700"/>
                    <a:pt x="2187633" y="78740"/>
                    <a:pt x="2187633" y="158750"/>
                  </a:cubicBezTo>
                  <a:lnTo>
                    <a:pt x="2187633" y="320201"/>
                  </a:lnTo>
                  <a:cubicBezTo>
                    <a:pt x="2187633" y="400211"/>
                    <a:pt x="2121593" y="466251"/>
                    <a:pt x="2041583" y="466251"/>
                  </a:cubicBezTo>
                  <a:lnTo>
                    <a:pt x="158750" y="466251"/>
                  </a:lnTo>
                  <a:cubicBezTo>
                    <a:pt x="78740" y="466251"/>
                    <a:pt x="12700" y="401481"/>
                    <a:pt x="12700" y="320201"/>
                  </a:cubicBezTo>
                  <a:close/>
                  <a:moveTo>
                    <a:pt x="2228273" y="363381"/>
                  </a:moveTo>
                  <a:cubicBezTo>
                    <a:pt x="2228273" y="443391"/>
                    <a:pt x="2160963" y="509431"/>
                    <a:pt x="2080953" y="509431"/>
                  </a:cubicBezTo>
                  <a:lnTo>
                    <a:pt x="202280" y="509431"/>
                  </a:lnTo>
                  <a:cubicBezTo>
                    <a:pt x="157480" y="509431"/>
                    <a:pt x="120650" y="492921"/>
                    <a:pt x="93980" y="464981"/>
                  </a:cubicBezTo>
                  <a:cubicBezTo>
                    <a:pt x="114300" y="473871"/>
                    <a:pt x="135890" y="478951"/>
                    <a:pt x="160020" y="478951"/>
                  </a:cubicBezTo>
                  <a:lnTo>
                    <a:pt x="2042853" y="478951"/>
                  </a:lnTo>
                  <a:cubicBezTo>
                    <a:pt x="2130483" y="478951"/>
                    <a:pt x="2201603" y="407831"/>
                    <a:pt x="2201603" y="320201"/>
                  </a:cubicBezTo>
                  <a:lnTo>
                    <a:pt x="2201603" y="158750"/>
                  </a:lnTo>
                  <a:cubicBezTo>
                    <a:pt x="2201603" y="140970"/>
                    <a:pt x="2197793" y="123190"/>
                    <a:pt x="2192713" y="106680"/>
                  </a:cubicBezTo>
                  <a:cubicBezTo>
                    <a:pt x="2214303" y="132080"/>
                    <a:pt x="2228273" y="165100"/>
                    <a:pt x="2228273" y="201930"/>
                  </a:cubicBezTo>
                  <a:lnTo>
                    <a:pt x="2228273" y="363381"/>
                  </a:lnTo>
                  <a:cubicBezTo>
                    <a:pt x="2228273" y="363381"/>
                    <a:pt x="2228273" y="363381"/>
                    <a:pt x="2228273" y="363381"/>
                  </a:cubicBezTo>
                  <a:close/>
                </a:path>
              </a:pathLst>
            </a:custGeom>
            <a:solidFill>
              <a:srgbClr val="F3EAC0"/>
            </a:solidFill>
          </p:spPr>
        </p:sp>
      </p:grpSp>
      <p:sp>
        <p:nvSpPr>
          <p:cNvPr id="32" name="TextBox 32"/>
          <p:cNvSpPr txBox="1"/>
          <p:nvPr/>
        </p:nvSpPr>
        <p:spPr>
          <a:xfrm>
            <a:off x="12722324" y="4470163"/>
            <a:ext cx="4498344" cy="443197"/>
          </a:xfrm>
          <a:prstGeom prst="rect">
            <a:avLst/>
          </a:prstGeom>
        </p:spPr>
        <p:txBody>
          <a:bodyPr lIns="0" tIns="0" rIns="0" bIns="0" rtlCol="0" anchor="t">
            <a:spAutoFit/>
          </a:bodyPr>
          <a:lstStyle/>
          <a:p>
            <a:pPr algn="ctr">
              <a:lnSpc>
                <a:spcPts val="3200"/>
              </a:lnSpc>
            </a:pPr>
            <a:r>
              <a:rPr lang="en-US" sz="3200">
                <a:solidFill>
                  <a:srgbClr val="65471B"/>
                </a:solidFill>
                <a:latin typeface="Roboto Condensed"/>
              </a:rPr>
              <a:t>Gióng lớn lên cũng kì lạ </a:t>
            </a:r>
          </a:p>
        </p:txBody>
      </p:sp>
      <p:grpSp>
        <p:nvGrpSpPr>
          <p:cNvPr id="33" name="Group 33"/>
          <p:cNvGrpSpPr/>
          <p:nvPr/>
        </p:nvGrpSpPr>
        <p:grpSpPr>
          <a:xfrm>
            <a:off x="12504861" y="5476952"/>
            <a:ext cx="4948159" cy="1153541"/>
            <a:chOff x="0" y="0"/>
            <a:chExt cx="2239703" cy="522131"/>
          </a:xfrm>
        </p:grpSpPr>
        <p:sp>
          <p:nvSpPr>
            <p:cNvPr id="34" name="Freeform 34"/>
            <p:cNvSpPr/>
            <p:nvPr/>
          </p:nvSpPr>
          <p:spPr>
            <a:xfrm>
              <a:off x="92710" y="106680"/>
              <a:ext cx="2135563" cy="402751"/>
            </a:xfrm>
            <a:custGeom>
              <a:avLst/>
              <a:gdLst/>
              <a:ahLst/>
              <a:cxnLst/>
              <a:rect l="l" t="t" r="r" b="b"/>
              <a:pathLst>
                <a:path w="2135563" h="402751">
                  <a:moveTo>
                    <a:pt x="2108893" y="213521"/>
                  </a:moveTo>
                  <a:cubicBezTo>
                    <a:pt x="2108893" y="301151"/>
                    <a:pt x="2032693" y="372271"/>
                    <a:pt x="1951413" y="372271"/>
                  </a:cubicBezTo>
                  <a:lnTo>
                    <a:pt x="66040" y="372271"/>
                  </a:lnTo>
                  <a:cubicBezTo>
                    <a:pt x="43180" y="372271"/>
                    <a:pt x="20320" y="367191"/>
                    <a:pt x="0" y="358301"/>
                  </a:cubicBezTo>
                  <a:cubicBezTo>
                    <a:pt x="26670" y="386241"/>
                    <a:pt x="63500" y="402751"/>
                    <a:pt x="107738" y="402751"/>
                  </a:cubicBezTo>
                  <a:lnTo>
                    <a:pt x="1989513" y="402751"/>
                  </a:lnTo>
                  <a:cubicBezTo>
                    <a:pt x="2069523" y="402751"/>
                    <a:pt x="2135563" y="336711"/>
                    <a:pt x="2135563" y="256701"/>
                  </a:cubicBezTo>
                  <a:lnTo>
                    <a:pt x="2135563" y="95250"/>
                  </a:lnTo>
                  <a:cubicBezTo>
                    <a:pt x="2135563" y="58420"/>
                    <a:pt x="2121593" y="25400"/>
                    <a:pt x="2100003" y="0"/>
                  </a:cubicBezTo>
                  <a:cubicBezTo>
                    <a:pt x="2106353" y="16510"/>
                    <a:pt x="2108893" y="34290"/>
                    <a:pt x="2108893" y="52070"/>
                  </a:cubicBezTo>
                  <a:lnTo>
                    <a:pt x="2108893" y="213521"/>
                  </a:lnTo>
                  <a:lnTo>
                    <a:pt x="2108893" y="213521"/>
                  </a:lnTo>
                  <a:close/>
                </a:path>
              </a:pathLst>
            </a:custGeom>
            <a:solidFill>
              <a:srgbClr val="F3EAC0"/>
            </a:solidFill>
          </p:spPr>
        </p:sp>
        <p:sp>
          <p:nvSpPr>
            <p:cNvPr id="35" name="Freeform 35"/>
            <p:cNvSpPr/>
            <p:nvPr/>
          </p:nvSpPr>
          <p:spPr>
            <a:xfrm>
              <a:off x="12700" y="12700"/>
              <a:ext cx="2174933" cy="453551"/>
            </a:xfrm>
            <a:custGeom>
              <a:avLst/>
              <a:gdLst/>
              <a:ahLst/>
              <a:cxnLst/>
              <a:rect l="l" t="t" r="r" b="b"/>
              <a:pathLst>
                <a:path w="2174933" h="453551">
                  <a:moveTo>
                    <a:pt x="146050" y="453551"/>
                  </a:moveTo>
                  <a:lnTo>
                    <a:pt x="2028883" y="453551"/>
                  </a:lnTo>
                  <a:cubicBezTo>
                    <a:pt x="2108893" y="453551"/>
                    <a:pt x="2174933" y="387511"/>
                    <a:pt x="2174933" y="307501"/>
                  </a:cubicBezTo>
                  <a:lnTo>
                    <a:pt x="2174933" y="146050"/>
                  </a:lnTo>
                  <a:cubicBezTo>
                    <a:pt x="2174933" y="66040"/>
                    <a:pt x="2108893" y="0"/>
                    <a:pt x="2028883" y="0"/>
                  </a:cubicBezTo>
                  <a:lnTo>
                    <a:pt x="146050" y="0"/>
                  </a:lnTo>
                  <a:cubicBezTo>
                    <a:pt x="66040" y="0"/>
                    <a:pt x="0" y="66040"/>
                    <a:pt x="0" y="146050"/>
                  </a:cubicBezTo>
                  <a:lnTo>
                    <a:pt x="0" y="307501"/>
                  </a:lnTo>
                  <a:cubicBezTo>
                    <a:pt x="0" y="388781"/>
                    <a:pt x="66040" y="453551"/>
                    <a:pt x="146050" y="453551"/>
                  </a:cubicBezTo>
                  <a:close/>
                </a:path>
              </a:pathLst>
            </a:custGeom>
            <a:solidFill>
              <a:srgbClr val="F3EAC0"/>
            </a:solidFill>
          </p:spPr>
        </p:sp>
        <p:sp>
          <p:nvSpPr>
            <p:cNvPr id="36" name="Freeform 36"/>
            <p:cNvSpPr/>
            <p:nvPr/>
          </p:nvSpPr>
          <p:spPr>
            <a:xfrm>
              <a:off x="0" y="0"/>
              <a:ext cx="2239703" cy="522131"/>
            </a:xfrm>
            <a:custGeom>
              <a:avLst/>
              <a:gdLst/>
              <a:ahLst/>
              <a:cxnLst/>
              <a:rect l="l" t="t" r="r" b="b"/>
              <a:pathLst>
                <a:path w="2239703" h="522131">
                  <a:moveTo>
                    <a:pt x="2176203" y="74930"/>
                  </a:moveTo>
                  <a:cubicBezTo>
                    <a:pt x="2148263" y="30480"/>
                    <a:pt x="2098733" y="0"/>
                    <a:pt x="2041583" y="0"/>
                  </a:cubicBezTo>
                  <a:lnTo>
                    <a:pt x="158750" y="0"/>
                  </a:lnTo>
                  <a:cubicBezTo>
                    <a:pt x="71120" y="0"/>
                    <a:pt x="0" y="71120"/>
                    <a:pt x="0" y="158750"/>
                  </a:cubicBezTo>
                  <a:lnTo>
                    <a:pt x="0" y="320201"/>
                  </a:lnTo>
                  <a:cubicBezTo>
                    <a:pt x="0" y="372271"/>
                    <a:pt x="25400" y="417991"/>
                    <a:pt x="63500" y="447201"/>
                  </a:cubicBezTo>
                  <a:cubicBezTo>
                    <a:pt x="91440" y="491651"/>
                    <a:pt x="140970" y="522131"/>
                    <a:pt x="202280" y="522131"/>
                  </a:cubicBezTo>
                  <a:lnTo>
                    <a:pt x="2080953" y="522131"/>
                  </a:lnTo>
                  <a:cubicBezTo>
                    <a:pt x="2168583" y="522131"/>
                    <a:pt x="2239703" y="451011"/>
                    <a:pt x="2239703" y="363381"/>
                  </a:cubicBezTo>
                  <a:lnTo>
                    <a:pt x="2239703" y="201930"/>
                  </a:lnTo>
                  <a:cubicBezTo>
                    <a:pt x="2239703" y="149860"/>
                    <a:pt x="2214303" y="104140"/>
                    <a:pt x="2176203" y="74930"/>
                  </a:cubicBezTo>
                  <a:close/>
                  <a:moveTo>
                    <a:pt x="12700" y="320201"/>
                  </a:moveTo>
                  <a:lnTo>
                    <a:pt x="12700" y="158750"/>
                  </a:lnTo>
                  <a:cubicBezTo>
                    <a:pt x="12700" y="78740"/>
                    <a:pt x="78740" y="12700"/>
                    <a:pt x="158750" y="12700"/>
                  </a:cubicBezTo>
                  <a:lnTo>
                    <a:pt x="2041583" y="12700"/>
                  </a:lnTo>
                  <a:cubicBezTo>
                    <a:pt x="2121593" y="12700"/>
                    <a:pt x="2187633" y="78740"/>
                    <a:pt x="2187633" y="158750"/>
                  </a:cubicBezTo>
                  <a:lnTo>
                    <a:pt x="2187633" y="320201"/>
                  </a:lnTo>
                  <a:cubicBezTo>
                    <a:pt x="2187633" y="400211"/>
                    <a:pt x="2121593" y="466251"/>
                    <a:pt x="2041583" y="466251"/>
                  </a:cubicBezTo>
                  <a:lnTo>
                    <a:pt x="158750" y="466251"/>
                  </a:lnTo>
                  <a:cubicBezTo>
                    <a:pt x="78740" y="466251"/>
                    <a:pt x="12700" y="401481"/>
                    <a:pt x="12700" y="320201"/>
                  </a:cubicBezTo>
                  <a:close/>
                  <a:moveTo>
                    <a:pt x="2228273" y="363381"/>
                  </a:moveTo>
                  <a:cubicBezTo>
                    <a:pt x="2228273" y="443391"/>
                    <a:pt x="2160963" y="509431"/>
                    <a:pt x="2080953" y="509431"/>
                  </a:cubicBezTo>
                  <a:lnTo>
                    <a:pt x="202280" y="509431"/>
                  </a:lnTo>
                  <a:cubicBezTo>
                    <a:pt x="157480" y="509431"/>
                    <a:pt x="120650" y="492921"/>
                    <a:pt x="93980" y="464981"/>
                  </a:cubicBezTo>
                  <a:cubicBezTo>
                    <a:pt x="114300" y="473871"/>
                    <a:pt x="135890" y="478951"/>
                    <a:pt x="160020" y="478951"/>
                  </a:cubicBezTo>
                  <a:lnTo>
                    <a:pt x="2042853" y="478951"/>
                  </a:lnTo>
                  <a:cubicBezTo>
                    <a:pt x="2130483" y="478951"/>
                    <a:pt x="2201603" y="407831"/>
                    <a:pt x="2201603" y="320201"/>
                  </a:cubicBezTo>
                  <a:lnTo>
                    <a:pt x="2201603" y="158750"/>
                  </a:lnTo>
                  <a:cubicBezTo>
                    <a:pt x="2201603" y="140970"/>
                    <a:pt x="2197793" y="123190"/>
                    <a:pt x="2192713" y="106680"/>
                  </a:cubicBezTo>
                  <a:cubicBezTo>
                    <a:pt x="2214303" y="132080"/>
                    <a:pt x="2228273" y="165100"/>
                    <a:pt x="2228273" y="201930"/>
                  </a:cubicBezTo>
                  <a:lnTo>
                    <a:pt x="2228273" y="363381"/>
                  </a:lnTo>
                  <a:cubicBezTo>
                    <a:pt x="2228273" y="363381"/>
                    <a:pt x="2228273" y="363381"/>
                    <a:pt x="2228273" y="363381"/>
                  </a:cubicBezTo>
                  <a:close/>
                </a:path>
              </a:pathLst>
            </a:custGeom>
            <a:solidFill>
              <a:srgbClr val="F3EAC0"/>
            </a:solidFill>
          </p:spPr>
        </p:sp>
      </p:grpSp>
      <p:sp>
        <p:nvSpPr>
          <p:cNvPr id="37" name="TextBox 37"/>
          <p:cNvSpPr txBox="1"/>
          <p:nvPr/>
        </p:nvSpPr>
        <p:spPr>
          <a:xfrm>
            <a:off x="12522433" y="5632789"/>
            <a:ext cx="4930587" cy="843280"/>
          </a:xfrm>
          <a:prstGeom prst="rect">
            <a:avLst/>
          </a:prstGeom>
        </p:spPr>
        <p:txBody>
          <a:bodyPr lIns="0" tIns="0" rIns="0" bIns="0" rtlCol="0" anchor="t">
            <a:spAutoFit/>
          </a:bodyPr>
          <a:lstStyle/>
          <a:p>
            <a:pPr algn="ctr">
              <a:lnSpc>
                <a:spcPts val="3200"/>
              </a:lnSpc>
            </a:pPr>
            <a:r>
              <a:rPr lang="en-US" sz="3200">
                <a:solidFill>
                  <a:srgbClr val="65471B"/>
                </a:solidFill>
                <a:latin typeface="Roboto Condensed"/>
              </a:rPr>
              <a:t>Gióng vươn vai ra trận </a:t>
            </a:r>
          </a:p>
          <a:p>
            <a:pPr algn="ctr">
              <a:lnSpc>
                <a:spcPts val="3200"/>
              </a:lnSpc>
            </a:pPr>
            <a:r>
              <a:rPr lang="en-US" sz="3200">
                <a:solidFill>
                  <a:srgbClr val="65471B"/>
                </a:solidFill>
                <a:latin typeface="Roboto Condensed"/>
              </a:rPr>
              <a:t>đánh giặc</a:t>
            </a:r>
          </a:p>
        </p:txBody>
      </p:sp>
      <p:grpSp>
        <p:nvGrpSpPr>
          <p:cNvPr id="38" name="Group 38"/>
          <p:cNvGrpSpPr/>
          <p:nvPr/>
        </p:nvGrpSpPr>
        <p:grpSpPr>
          <a:xfrm>
            <a:off x="12608532" y="8348561"/>
            <a:ext cx="4844488" cy="1659364"/>
            <a:chOff x="0" y="0"/>
            <a:chExt cx="2903440" cy="994504"/>
          </a:xfrm>
        </p:grpSpPr>
        <p:sp>
          <p:nvSpPr>
            <p:cNvPr id="39" name="Freeform 39"/>
            <p:cNvSpPr/>
            <p:nvPr/>
          </p:nvSpPr>
          <p:spPr>
            <a:xfrm>
              <a:off x="92710" y="106680"/>
              <a:ext cx="2799300" cy="875124"/>
            </a:xfrm>
            <a:custGeom>
              <a:avLst/>
              <a:gdLst/>
              <a:ahLst/>
              <a:cxnLst/>
              <a:rect l="l" t="t" r="r" b="b"/>
              <a:pathLst>
                <a:path w="2799300" h="875124">
                  <a:moveTo>
                    <a:pt x="2772629" y="685894"/>
                  </a:moveTo>
                  <a:cubicBezTo>
                    <a:pt x="2772629" y="773524"/>
                    <a:pt x="2696429" y="844644"/>
                    <a:pt x="2615150" y="844644"/>
                  </a:cubicBezTo>
                  <a:lnTo>
                    <a:pt x="66040" y="844644"/>
                  </a:lnTo>
                  <a:cubicBezTo>
                    <a:pt x="43180" y="844644"/>
                    <a:pt x="20320" y="839564"/>
                    <a:pt x="0" y="830674"/>
                  </a:cubicBezTo>
                  <a:cubicBezTo>
                    <a:pt x="26670" y="858614"/>
                    <a:pt x="63500" y="875124"/>
                    <a:pt x="111969" y="875124"/>
                  </a:cubicBezTo>
                  <a:lnTo>
                    <a:pt x="2653250" y="875124"/>
                  </a:lnTo>
                  <a:cubicBezTo>
                    <a:pt x="2733260" y="875124"/>
                    <a:pt x="2799300" y="809084"/>
                    <a:pt x="2799300" y="729074"/>
                  </a:cubicBezTo>
                  <a:lnTo>
                    <a:pt x="2799300" y="95250"/>
                  </a:lnTo>
                  <a:cubicBezTo>
                    <a:pt x="2799300" y="58420"/>
                    <a:pt x="2785329" y="25400"/>
                    <a:pt x="2763739" y="0"/>
                  </a:cubicBezTo>
                  <a:cubicBezTo>
                    <a:pt x="2770089" y="16510"/>
                    <a:pt x="2772629" y="34290"/>
                    <a:pt x="2772629" y="52070"/>
                  </a:cubicBezTo>
                  <a:lnTo>
                    <a:pt x="2772629" y="685894"/>
                  </a:lnTo>
                  <a:lnTo>
                    <a:pt x="2772629" y="685894"/>
                  </a:lnTo>
                  <a:close/>
                </a:path>
              </a:pathLst>
            </a:custGeom>
            <a:solidFill>
              <a:srgbClr val="F3EAC0"/>
            </a:solidFill>
          </p:spPr>
        </p:sp>
        <p:sp>
          <p:nvSpPr>
            <p:cNvPr id="40" name="Freeform 40"/>
            <p:cNvSpPr/>
            <p:nvPr/>
          </p:nvSpPr>
          <p:spPr>
            <a:xfrm>
              <a:off x="12700" y="12700"/>
              <a:ext cx="2838670" cy="925924"/>
            </a:xfrm>
            <a:custGeom>
              <a:avLst/>
              <a:gdLst/>
              <a:ahLst/>
              <a:cxnLst/>
              <a:rect l="l" t="t" r="r" b="b"/>
              <a:pathLst>
                <a:path w="2838670" h="925924">
                  <a:moveTo>
                    <a:pt x="146050" y="925924"/>
                  </a:moveTo>
                  <a:lnTo>
                    <a:pt x="2692620" y="925924"/>
                  </a:lnTo>
                  <a:cubicBezTo>
                    <a:pt x="2772630" y="925924"/>
                    <a:pt x="2838670" y="859884"/>
                    <a:pt x="2838670" y="779874"/>
                  </a:cubicBezTo>
                  <a:lnTo>
                    <a:pt x="2838670" y="146050"/>
                  </a:lnTo>
                  <a:cubicBezTo>
                    <a:pt x="2838670" y="66040"/>
                    <a:pt x="2772630" y="0"/>
                    <a:pt x="2692620" y="0"/>
                  </a:cubicBezTo>
                  <a:lnTo>
                    <a:pt x="146050" y="0"/>
                  </a:lnTo>
                  <a:cubicBezTo>
                    <a:pt x="66040" y="0"/>
                    <a:pt x="0" y="66040"/>
                    <a:pt x="0" y="146050"/>
                  </a:cubicBezTo>
                  <a:lnTo>
                    <a:pt x="0" y="779874"/>
                  </a:lnTo>
                  <a:cubicBezTo>
                    <a:pt x="0" y="861154"/>
                    <a:pt x="66040" y="925924"/>
                    <a:pt x="146050" y="925924"/>
                  </a:cubicBezTo>
                  <a:close/>
                </a:path>
              </a:pathLst>
            </a:custGeom>
            <a:solidFill>
              <a:srgbClr val="F3EAC0"/>
            </a:solidFill>
          </p:spPr>
        </p:sp>
        <p:sp>
          <p:nvSpPr>
            <p:cNvPr id="41" name="Freeform 41"/>
            <p:cNvSpPr/>
            <p:nvPr/>
          </p:nvSpPr>
          <p:spPr>
            <a:xfrm>
              <a:off x="0" y="0"/>
              <a:ext cx="2903440" cy="994504"/>
            </a:xfrm>
            <a:custGeom>
              <a:avLst/>
              <a:gdLst/>
              <a:ahLst/>
              <a:cxnLst/>
              <a:rect l="l" t="t" r="r" b="b"/>
              <a:pathLst>
                <a:path w="2903440" h="994504">
                  <a:moveTo>
                    <a:pt x="2839940" y="74930"/>
                  </a:moveTo>
                  <a:cubicBezTo>
                    <a:pt x="2812000" y="30480"/>
                    <a:pt x="2762470" y="0"/>
                    <a:pt x="2705320" y="0"/>
                  </a:cubicBezTo>
                  <a:lnTo>
                    <a:pt x="158750" y="0"/>
                  </a:lnTo>
                  <a:cubicBezTo>
                    <a:pt x="71120" y="0"/>
                    <a:pt x="0" y="71120"/>
                    <a:pt x="0" y="158750"/>
                  </a:cubicBezTo>
                  <a:lnTo>
                    <a:pt x="0" y="792574"/>
                  </a:lnTo>
                  <a:cubicBezTo>
                    <a:pt x="0" y="844644"/>
                    <a:pt x="25400" y="890364"/>
                    <a:pt x="63500" y="919574"/>
                  </a:cubicBezTo>
                  <a:cubicBezTo>
                    <a:pt x="91440" y="964024"/>
                    <a:pt x="140970" y="994504"/>
                    <a:pt x="207170" y="994504"/>
                  </a:cubicBezTo>
                  <a:lnTo>
                    <a:pt x="2744690" y="994504"/>
                  </a:lnTo>
                  <a:cubicBezTo>
                    <a:pt x="2832320" y="994504"/>
                    <a:pt x="2903440" y="923384"/>
                    <a:pt x="2903440" y="835754"/>
                  </a:cubicBezTo>
                  <a:lnTo>
                    <a:pt x="2903440" y="201930"/>
                  </a:lnTo>
                  <a:cubicBezTo>
                    <a:pt x="2903439" y="149860"/>
                    <a:pt x="2878039" y="104140"/>
                    <a:pt x="2839940" y="74930"/>
                  </a:cubicBezTo>
                  <a:close/>
                  <a:moveTo>
                    <a:pt x="12700" y="792574"/>
                  </a:moveTo>
                  <a:lnTo>
                    <a:pt x="12700" y="158750"/>
                  </a:lnTo>
                  <a:cubicBezTo>
                    <a:pt x="12700" y="78740"/>
                    <a:pt x="78740" y="12700"/>
                    <a:pt x="158750" y="12700"/>
                  </a:cubicBezTo>
                  <a:lnTo>
                    <a:pt x="2705320" y="12700"/>
                  </a:lnTo>
                  <a:cubicBezTo>
                    <a:pt x="2785330" y="12700"/>
                    <a:pt x="2851370" y="78740"/>
                    <a:pt x="2851370" y="158750"/>
                  </a:cubicBezTo>
                  <a:lnTo>
                    <a:pt x="2851370" y="792574"/>
                  </a:lnTo>
                  <a:cubicBezTo>
                    <a:pt x="2851370" y="872584"/>
                    <a:pt x="2785330" y="938624"/>
                    <a:pt x="2705320" y="938624"/>
                  </a:cubicBezTo>
                  <a:lnTo>
                    <a:pt x="158750" y="938624"/>
                  </a:lnTo>
                  <a:cubicBezTo>
                    <a:pt x="78740" y="938624"/>
                    <a:pt x="12700" y="873854"/>
                    <a:pt x="12700" y="792574"/>
                  </a:cubicBezTo>
                  <a:close/>
                  <a:moveTo>
                    <a:pt x="2892010" y="835754"/>
                  </a:moveTo>
                  <a:cubicBezTo>
                    <a:pt x="2892010" y="915764"/>
                    <a:pt x="2824699" y="981804"/>
                    <a:pt x="2744690" y="981804"/>
                  </a:cubicBezTo>
                  <a:lnTo>
                    <a:pt x="207170" y="981804"/>
                  </a:lnTo>
                  <a:cubicBezTo>
                    <a:pt x="157480" y="981804"/>
                    <a:pt x="120650" y="965294"/>
                    <a:pt x="93980" y="937354"/>
                  </a:cubicBezTo>
                  <a:cubicBezTo>
                    <a:pt x="114300" y="946244"/>
                    <a:pt x="135890" y="951324"/>
                    <a:pt x="160020" y="951324"/>
                  </a:cubicBezTo>
                  <a:lnTo>
                    <a:pt x="2706590" y="951324"/>
                  </a:lnTo>
                  <a:cubicBezTo>
                    <a:pt x="2794220" y="951324"/>
                    <a:pt x="2865340" y="880204"/>
                    <a:pt x="2865340" y="792574"/>
                  </a:cubicBezTo>
                  <a:lnTo>
                    <a:pt x="2865340" y="158750"/>
                  </a:lnTo>
                  <a:cubicBezTo>
                    <a:pt x="2865340" y="140970"/>
                    <a:pt x="2861530" y="123190"/>
                    <a:pt x="2856450" y="106680"/>
                  </a:cubicBezTo>
                  <a:cubicBezTo>
                    <a:pt x="2878040" y="132080"/>
                    <a:pt x="2892010" y="165100"/>
                    <a:pt x="2892010" y="201930"/>
                  </a:cubicBezTo>
                  <a:lnTo>
                    <a:pt x="2892010" y="835754"/>
                  </a:lnTo>
                  <a:cubicBezTo>
                    <a:pt x="2892010" y="835754"/>
                    <a:pt x="2892010" y="835754"/>
                    <a:pt x="2892010" y="835754"/>
                  </a:cubicBezTo>
                  <a:close/>
                </a:path>
              </a:pathLst>
            </a:custGeom>
            <a:solidFill>
              <a:srgbClr val="F3EAC0"/>
            </a:solidFill>
          </p:spPr>
        </p:sp>
      </p:grpSp>
      <p:sp>
        <p:nvSpPr>
          <p:cNvPr id="42" name="TextBox 42"/>
          <p:cNvSpPr txBox="1"/>
          <p:nvPr/>
        </p:nvSpPr>
        <p:spPr>
          <a:xfrm>
            <a:off x="12708477" y="8764226"/>
            <a:ext cx="4450878" cy="843214"/>
          </a:xfrm>
          <a:prstGeom prst="rect">
            <a:avLst/>
          </a:prstGeom>
        </p:spPr>
        <p:txBody>
          <a:bodyPr lIns="0" tIns="0" rIns="0" bIns="0" rtlCol="0" anchor="t">
            <a:spAutoFit/>
          </a:bodyPr>
          <a:lstStyle/>
          <a:p>
            <a:pPr algn="ctr">
              <a:lnSpc>
                <a:spcPts val="3200"/>
              </a:lnSpc>
            </a:pPr>
            <a:r>
              <a:rPr lang="en-US" sz="3200">
                <a:solidFill>
                  <a:srgbClr val="65471B"/>
                </a:solidFill>
                <a:latin typeface="Roboto Condensed"/>
              </a:rPr>
              <a:t>Khẳng định lại truyền thống giữ nước của dân tộc</a:t>
            </a:r>
          </a:p>
        </p:txBody>
      </p:sp>
      <p:sp>
        <p:nvSpPr>
          <p:cNvPr id="43" name="AutoShape 43"/>
          <p:cNvSpPr/>
          <p:nvPr/>
        </p:nvSpPr>
        <p:spPr>
          <a:xfrm>
            <a:off x="10933474" y="5150757"/>
            <a:ext cx="728301" cy="0"/>
          </a:xfrm>
          <a:prstGeom prst="line">
            <a:avLst/>
          </a:prstGeom>
          <a:ln w="9525" cap="flat">
            <a:solidFill>
              <a:srgbClr val="382A40"/>
            </a:solidFill>
            <a:prstDash val="solid"/>
            <a:headEnd type="none" w="sm" len="sm"/>
            <a:tailEnd type="none" w="sm" len="sm"/>
          </a:ln>
        </p:spPr>
      </p:sp>
      <p:sp>
        <p:nvSpPr>
          <p:cNvPr id="44" name="AutoShape 44"/>
          <p:cNvSpPr/>
          <p:nvPr/>
        </p:nvSpPr>
        <p:spPr>
          <a:xfrm rot="5400000">
            <a:off x="9603589" y="5298302"/>
            <a:ext cx="4106847" cy="0"/>
          </a:xfrm>
          <a:prstGeom prst="line">
            <a:avLst/>
          </a:prstGeom>
          <a:ln w="9525" cap="flat">
            <a:solidFill>
              <a:srgbClr val="382A40"/>
            </a:solidFill>
            <a:prstDash val="solid"/>
            <a:headEnd type="none" w="sm" len="sm"/>
            <a:tailEnd type="none" w="sm" len="sm"/>
          </a:ln>
        </p:spPr>
      </p:sp>
      <p:sp>
        <p:nvSpPr>
          <p:cNvPr id="45" name="AutoShape 45"/>
          <p:cNvSpPr/>
          <p:nvPr/>
        </p:nvSpPr>
        <p:spPr>
          <a:xfrm>
            <a:off x="11652250" y="3240116"/>
            <a:ext cx="861064" cy="0"/>
          </a:xfrm>
          <a:prstGeom prst="line">
            <a:avLst/>
          </a:prstGeom>
          <a:ln w="9525" cap="flat">
            <a:solidFill>
              <a:srgbClr val="382A40"/>
            </a:solidFill>
            <a:prstDash val="solid"/>
            <a:headEnd type="none" w="sm" len="sm"/>
            <a:tailEnd type="none" w="sm" len="sm"/>
          </a:ln>
        </p:spPr>
      </p:sp>
      <p:sp>
        <p:nvSpPr>
          <p:cNvPr id="46" name="AutoShape 46"/>
          <p:cNvSpPr/>
          <p:nvPr/>
        </p:nvSpPr>
        <p:spPr>
          <a:xfrm>
            <a:off x="11667184" y="6048960"/>
            <a:ext cx="837677" cy="0"/>
          </a:xfrm>
          <a:prstGeom prst="line">
            <a:avLst/>
          </a:prstGeom>
          <a:ln w="9525" cap="flat">
            <a:solidFill>
              <a:srgbClr val="382A40"/>
            </a:solidFill>
            <a:prstDash val="solid"/>
            <a:headEnd type="none" w="sm" len="sm"/>
            <a:tailEnd type="none" w="sm" len="sm"/>
          </a:ln>
        </p:spPr>
      </p:sp>
      <p:grpSp>
        <p:nvGrpSpPr>
          <p:cNvPr id="47" name="Group 47"/>
          <p:cNvGrpSpPr/>
          <p:nvPr/>
        </p:nvGrpSpPr>
        <p:grpSpPr>
          <a:xfrm>
            <a:off x="7935172" y="8567823"/>
            <a:ext cx="3040148" cy="1220840"/>
            <a:chOff x="0" y="0"/>
            <a:chExt cx="1822047" cy="731684"/>
          </a:xfrm>
        </p:grpSpPr>
        <p:sp>
          <p:nvSpPr>
            <p:cNvPr id="48" name="Freeform 48"/>
            <p:cNvSpPr/>
            <p:nvPr/>
          </p:nvSpPr>
          <p:spPr>
            <a:xfrm>
              <a:off x="92710" y="106680"/>
              <a:ext cx="1717907" cy="612304"/>
            </a:xfrm>
            <a:custGeom>
              <a:avLst/>
              <a:gdLst/>
              <a:ahLst/>
              <a:cxnLst/>
              <a:rect l="l" t="t" r="r" b="b"/>
              <a:pathLst>
                <a:path w="1717907" h="612304">
                  <a:moveTo>
                    <a:pt x="1691237" y="423074"/>
                  </a:moveTo>
                  <a:cubicBezTo>
                    <a:pt x="1691237" y="510704"/>
                    <a:pt x="1615037" y="581824"/>
                    <a:pt x="1533757" y="581824"/>
                  </a:cubicBezTo>
                  <a:lnTo>
                    <a:pt x="66040" y="581824"/>
                  </a:lnTo>
                  <a:cubicBezTo>
                    <a:pt x="43180" y="581824"/>
                    <a:pt x="20320" y="576744"/>
                    <a:pt x="0" y="567854"/>
                  </a:cubicBezTo>
                  <a:cubicBezTo>
                    <a:pt x="26670" y="595794"/>
                    <a:pt x="63500" y="612304"/>
                    <a:pt x="105076" y="612304"/>
                  </a:cubicBezTo>
                  <a:lnTo>
                    <a:pt x="1571857" y="612304"/>
                  </a:lnTo>
                  <a:cubicBezTo>
                    <a:pt x="1651867" y="612304"/>
                    <a:pt x="1717907" y="546264"/>
                    <a:pt x="1717907" y="466254"/>
                  </a:cubicBezTo>
                  <a:lnTo>
                    <a:pt x="1717907" y="95250"/>
                  </a:lnTo>
                  <a:cubicBezTo>
                    <a:pt x="1717907" y="58420"/>
                    <a:pt x="1703937" y="25400"/>
                    <a:pt x="1682347" y="0"/>
                  </a:cubicBezTo>
                  <a:cubicBezTo>
                    <a:pt x="1688697" y="16510"/>
                    <a:pt x="1691237" y="34290"/>
                    <a:pt x="1691237" y="52070"/>
                  </a:cubicBezTo>
                  <a:lnTo>
                    <a:pt x="1691237" y="423074"/>
                  </a:lnTo>
                  <a:lnTo>
                    <a:pt x="1691237" y="423074"/>
                  </a:lnTo>
                  <a:close/>
                </a:path>
              </a:pathLst>
            </a:custGeom>
            <a:solidFill>
              <a:srgbClr val="FFFFFF"/>
            </a:solidFill>
          </p:spPr>
        </p:sp>
        <p:sp>
          <p:nvSpPr>
            <p:cNvPr id="49" name="Freeform 49"/>
            <p:cNvSpPr/>
            <p:nvPr/>
          </p:nvSpPr>
          <p:spPr>
            <a:xfrm>
              <a:off x="12700" y="12700"/>
              <a:ext cx="1757277" cy="663104"/>
            </a:xfrm>
            <a:custGeom>
              <a:avLst/>
              <a:gdLst/>
              <a:ahLst/>
              <a:cxnLst/>
              <a:rect l="l" t="t" r="r" b="b"/>
              <a:pathLst>
                <a:path w="1757277" h="663104">
                  <a:moveTo>
                    <a:pt x="146050" y="663104"/>
                  </a:moveTo>
                  <a:lnTo>
                    <a:pt x="1611227" y="663104"/>
                  </a:lnTo>
                  <a:cubicBezTo>
                    <a:pt x="1691237" y="663104"/>
                    <a:pt x="1757277" y="597064"/>
                    <a:pt x="1757277" y="517054"/>
                  </a:cubicBezTo>
                  <a:lnTo>
                    <a:pt x="1757277" y="146050"/>
                  </a:lnTo>
                  <a:cubicBezTo>
                    <a:pt x="1757277" y="66040"/>
                    <a:pt x="1691237" y="0"/>
                    <a:pt x="1611227" y="0"/>
                  </a:cubicBezTo>
                  <a:lnTo>
                    <a:pt x="146050" y="0"/>
                  </a:lnTo>
                  <a:cubicBezTo>
                    <a:pt x="66040" y="0"/>
                    <a:pt x="0" y="66040"/>
                    <a:pt x="0" y="146050"/>
                  </a:cubicBezTo>
                  <a:lnTo>
                    <a:pt x="0" y="517054"/>
                  </a:lnTo>
                  <a:cubicBezTo>
                    <a:pt x="0" y="598334"/>
                    <a:pt x="66040" y="663104"/>
                    <a:pt x="146050" y="663104"/>
                  </a:cubicBezTo>
                  <a:close/>
                </a:path>
              </a:pathLst>
            </a:custGeom>
            <a:solidFill>
              <a:srgbClr val="E49771"/>
            </a:solidFill>
          </p:spPr>
        </p:sp>
        <p:sp>
          <p:nvSpPr>
            <p:cNvPr id="50" name="Freeform 50"/>
            <p:cNvSpPr/>
            <p:nvPr/>
          </p:nvSpPr>
          <p:spPr>
            <a:xfrm>
              <a:off x="0" y="0"/>
              <a:ext cx="1822047" cy="731684"/>
            </a:xfrm>
            <a:custGeom>
              <a:avLst/>
              <a:gdLst/>
              <a:ahLst/>
              <a:cxnLst/>
              <a:rect l="l" t="t" r="r" b="b"/>
              <a:pathLst>
                <a:path w="1822047" h="731684">
                  <a:moveTo>
                    <a:pt x="1758547" y="74930"/>
                  </a:moveTo>
                  <a:cubicBezTo>
                    <a:pt x="1730607" y="30480"/>
                    <a:pt x="1681077" y="0"/>
                    <a:pt x="1623927" y="0"/>
                  </a:cubicBezTo>
                  <a:lnTo>
                    <a:pt x="158750" y="0"/>
                  </a:lnTo>
                  <a:cubicBezTo>
                    <a:pt x="71120" y="0"/>
                    <a:pt x="0" y="71120"/>
                    <a:pt x="0" y="158750"/>
                  </a:cubicBezTo>
                  <a:lnTo>
                    <a:pt x="0" y="529754"/>
                  </a:lnTo>
                  <a:cubicBezTo>
                    <a:pt x="0" y="581824"/>
                    <a:pt x="25400" y="627544"/>
                    <a:pt x="63500" y="656754"/>
                  </a:cubicBezTo>
                  <a:cubicBezTo>
                    <a:pt x="91440" y="701204"/>
                    <a:pt x="140970" y="731684"/>
                    <a:pt x="199203" y="731684"/>
                  </a:cubicBezTo>
                  <a:lnTo>
                    <a:pt x="1663297" y="731684"/>
                  </a:lnTo>
                  <a:cubicBezTo>
                    <a:pt x="1750927" y="731684"/>
                    <a:pt x="1822047" y="660564"/>
                    <a:pt x="1822047" y="572934"/>
                  </a:cubicBezTo>
                  <a:lnTo>
                    <a:pt x="1822047" y="201930"/>
                  </a:lnTo>
                  <a:cubicBezTo>
                    <a:pt x="1822047" y="149860"/>
                    <a:pt x="1796647" y="104140"/>
                    <a:pt x="1758547" y="74930"/>
                  </a:cubicBezTo>
                  <a:close/>
                  <a:moveTo>
                    <a:pt x="12700" y="529754"/>
                  </a:moveTo>
                  <a:lnTo>
                    <a:pt x="12700" y="158750"/>
                  </a:lnTo>
                  <a:cubicBezTo>
                    <a:pt x="12700" y="78740"/>
                    <a:pt x="78740" y="12700"/>
                    <a:pt x="158750" y="12700"/>
                  </a:cubicBezTo>
                  <a:lnTo>
                    <a:pt x="1623927" y="12700"/>
                  </a:lnTo>
                  <a:cubicBezTo>
                    <a:pt x="1703937" y="12700"/>
                    <a:pt x="1769977" y="78740"/>
                    <a:pt x="1769977" y="158750"/>
                  </a:cubicBezTo>
                  <a:lnTo>
                    <a:pt x="1769977" y="529754"/>
                  </a:lnTo>
                  <a:cubicBezTo>
                    <a:pt x="1769977" y="609764"/>
                    <a:pt x="1703937" y="675804"/>
                    <a:pt x="1623927" y="675804"/>
                  </a:cubicBezTo>
                  <a:lnTo>
                    <a:pt x="158750" y="675804"/>
                  </a:lnTo>
                  <a:cubicBezTo>
                    <a:pt x="78740" y="675804"/>
                    <a:pt x="12700" y="611034"/>
                    <a:pt x="12700" y="529754"/>
                  </a:cubicBezTo>
                  <a:close/>
                  <a:moveTo>
                    <a:pt x="1810617" y="572934"/>
                  </a:moveTo>
                  <a:cubicBezTo>
                    <a:pt x="1810617" y="652944"/>
                    <a:pt x="1743307" y="718984"/>
                    <a:pt x="1663297" y="718984"/>
                  </a:cubicBezTo>
                  <a:lnTo>
                    <a:pt x="199203" y="718984"/>
                  </a:lnTo>
                  <a:cubicBezTo>
                    <a:pt x="157480" y="718984"/>
                    <a:pt x="120650" y="702474"/>
                    <a:pt x="93980" y="674534"/>
                  </a:cubicBezTo>
                  <a:cubicBezTo>
                    <a:pt x="114300" y="683424"/>
                    <a:pt x="135890" y="688504"/>
                    <a:pt x="160020" y="688504"/>
                  </a:cubicBezTo>
                  <a:lnTo>
                    <a:pt x="1625197" y="688504"/>
                  </a:lnTo>
                  <a:cubicBezTo>
                    <a:pt x="1712827" y="688504"/>
                    <a:pt x="1783947" y="617384"/>
                    <a:pt x="1783947" y="529754"/>
                  </a:cubicBezTo>
                  <a:lnTo>
                    <a:pt x="1783947" y="158750"/>
                  </a:lnTo>
                  <a:cubicBezTo>
                    <a:pt x="1783947" y="140970"/>
                    <a:pt x="1780137" y="123190"/>
                    <a:pt x="1775057" y="106680"/>
                  </a:cubicBezTo>
                  <a:cubicBezTo>
                    <a:pt x="1796647" y="132080"/>
                    <a:pt x="1810617" y="165100"/>
                    <a:pt x="1810617" y="201930"/>
                  </a:cubicBezTo>
                  <a:lnTo>
                    <a:pt x="1810617" y="572934"/>
                  </a:lnTo>
                  <a:cubicBezTo>
                    <a:pt x="1810617" y="572934"/>
                    <a:pt x="1810617" y="572934"/>
                    <a:pt x="1810617" y="572934"/>
                  </a:cubicBezTo>
                  <a:close/>
                </a:path>
              </a:pathLst>
            </a:custGeom>
            <a:solidFill>
              <a:srgbClr val="FFFFFF"/>
            </a:solidFill>
          </p:spPr>
        </p:sp>
      </p:grpSp>
      <p:sp>
        <p:nvSpPr>
          <p:cNvPr id="51" name="TextBox 51"/>
          <p:cNvSpPr txBox="1"/>
          <p:nvPr/>
        </p:nvSpPr>
        <p:spPr>
          <a:xfrm>
            <a:off x="7968313" y="8710172"/>
            <a:ext cx="3040148" cy="971550"/>
          </a:xfrm>
          <a:prstGeom prst="rect">
            <a:avLst/>
          </a:prstGeom>
        </p:spPr>
        <p:txBody>
          <a:bodyPr lIns="0" tIns="0" rIns="0" bIns="0" rtlCol="0" anchor="t">
            <a:spAutoFit/>
          </a:bodyPr>
          <a:lstStyle/>
          <a:p>
            <a:pPr algn="ctr">
              <a:lnSpc>
                <a:spcPts val="3839"/>
              </a:lnSpc>
            </a:pPr>
            <a:r>
              <a:rPr lang="en-US" sz="3199">
                <a:solidFill>
                  <a:srgbClr val="65471B"/>
                </a:solidFill>
                <a:latin typeface="Fraunces Bold"/>
              </a:rPr>
              <a:t>Kết thúc </a:t>
            </a:r>
          </a:p>
          <a:p>
            <a:pPr algn="ctr">
              <a:lnSpc>
                <a:spcPts val="3839"/>
              </a:lnSpc>
            </a:pPr>
            <a:r>
              <a:rPr lang="en-US" sz="3199">
                <a:solidFill>
                  <a:srgbClr val="65471B"/>
                </a:solidFill>
                <a:latin typeface="Fraunces Bold"/>
              </a:rPr>
              <a:t>vấn đề</a:t>
            </a:r>
          </a:p>
        </p:txBody>
      </p:sp>
      <p:sp>
        <p:nvSpPr>
          <p:cNvPr id="52" name="AutoShape 52"/>
          <p:cNvSpPr/>
          <p:nvPr/>
        </p:nvSpPr>
        <p:spPr>
          <a:xfrm rot="14096">
            <a:off x="10975313" y="9170132"/>
            <a:ext cx="1633226" cy="0"/>
          </a:xfrm>
          <a:prstGeom prst="line">
            <a:avLst/>
          </a:prstGeom>
          <a:ln w="9525" cap="flat">
            <a:solidFill>
              <a:srgbClr val="382A40"/>
            </a:solidFill>
            <a:prstDash val="solid"/>
            <a:headEnd type="none" w="sm" len="sm"/>
            <a:tailEnd type="none" w="sm" len="sm"/>
          </a:ln>
        </p:spPr>
      </p:sp>
      <p:sp>
        <p:nvSpPr>
          <p:cNvPr id="53" name="AutoShape 53"/>
          <p:cNvSpPr/>
          <p:nvPr/>
        </p:nvSpPr>
        <p:spPr>
          <a:xfrm>
            <a:off x="7253479" y="9244905"/>
            <a:ext cx="681693" cy="0"/>
          </a:xfrm>
          <a:prstGeom prst="line">
            <a:avLst/>
          </a:prstGeom>
          <a:ln w="9525" cap="flat">
            <a:solidFill>
              <a:srgbClr val="382A40"/>
            </a:solidFill>
            <a:prstDash val="solid"/>
            <a:headEnd type="none" w="sm" len="sm"/>
            <a:tailEnd type="none" w="sm" len="sm"/>
          </a:ln>
        </p:spPr>
      </p:sp>
      <p:grpSp>
        <p:nvGrpSpPr>
          <p:cNvPr id="54" name="Group 54"/>
          <p:cNvGrpSpPr/>
          <p:nvPr/>
        </p:nvGrpSpPr>
        <p:grpSpPr>
          <a:xfrm>
            <a:off x="12503249" y="6779717"/>
            <a:ext cx="4949771" cy="1153541"/>
            <a:chOff x="0" y="0"/>
            <a:chExt cx="2240433" cy="522131"/>
          </a:xfrm>
        </p:grpSpPr>
        <p:sp>
          <p:nvSpPr>
            <p:cNvPr id="55" name="Freeform 55"/>
            <p:cNvSpPr/>
            <p:nvPr/>
          </p:nvSpPr>
          <p:spPr>
            <a:xfrm>
              <a:off x="92710" y="106680"/>
              <a:ext cx="2136293" cy="402751"/>
            </a:xfrm>
            <a:custGeom>
              <a:avLst/>
              <a:gdLst/>
              <a:ahLst/>
              <a:cxnLst/>
              <a:rect l="l" t="t" r="r" b="b"/>
              <a:pathLst>
                <a:path w="2136293" h="402751">
                  <a:moveTo>
                    <a:pt x="2109623" y="213521"/>
                  </a:moveTo>
                  <a:cubicBezTo>
                    <a:pt x="2109623" y="301151"/>
                    <a:pt x="2033423" y="372271"/>
                    <a:pt x="1952143" y="372271"/>
                  </a:cubicBezTo>
                  <a:lnTo>
                    <a:pt x="66040" y="372271"/>
                  </a:lnTo>
                  <a:cubicBezTo>
                    <a:pt x="43180" y="372271"/>
                    <a:pt x="20320" y="367191"/>
                    <a:pt x="0" y="358301"/>
                  </a:cubicBezTo>
                  <a:cubicBezTo>
                    <a:pt x="26670" y="386241"/>
                    <a:pt x="63500" y="402751"/>
                    <a:pt x="107743" y="402751"/>
                  </a:cubicBezTo>
                  <a:lnTo>
                    <a:pt x="1990243" y="402751"/>
                  </a:lnTo>
                  <a:cubicBezTo>
                    <a:pt x="2070253" y="402751"/>
                    <a:pt x="2136293" y="336711"/>
                    <a:pt x="2136293" y="256701"/>
                  </a:cubicBezTo>
                  <a:lnTo>
                    <a:pt x="2136293" y="95250"/>
                  </a:lnTo>
                  <a:cubicBezTo>
                    <a:pt x="2136293" y="58420"/>
                    <a:pt x="2122323" y="25400"/>
                    <a:pt x="2100733" y="0"/>
                  </a:cubicBezTo>
                  <a:cubicBezTo>
                    <a:pt x="2107083" y="16510"/>
                    <a:pt x="2109623" y="34290"/>
                    <a:pt x="2109623" y="52070"/>
                  </a:cubicBezTo>
                  <a:lnTo>
                    <a:pt x="2109623" y="213521"/>
                  </a:lnTo>
                  <a:lnTo>
                    <a:pt x="2109623" y="213521"/>
                  </a:lnTo>
                  <a:close/>
                </a:path>
              </a:pathLst>
            </a:custGeom>
            <a:solidFill>
              <a:srgbClr val="F3EAC0"/>
            </a:solidFill>
          </p:spPr>
        </p:sp>
        <p:sp>
          <p:nvSpPr>
            <p:cNvPr id="56" name="Freeform 56"/>
            <p:cNvSpPr/>
            <p:nvPr/>
          </p:nvSpPr>
          <p:spPr>
            <a:xfrm>
              <a:off x="12700" y="12700"/>
              <a:ext cx="2175663" cy="453551"/>
            </a:xfrm>
            <a:custGeom>
              <a:avLst/>
              <a:gdLst/>
              <a:ahLst/>
              <a:cxnLst/>
              <a:rect l="l" t="t" r="r" b="b"/>
              <a:pathLst>
                <a:path w="2175663" h="453551">
                  <a:moveTo>
                    <a:pt x="146050" y="453551"/>
                  </a:moveTo>
                  <a:lnTo>
                    <a:pt x="2029613" y="453551"/>
                  </a:lnTo>
                  <a:cubicBezTo>
                    <a:pt x="2109623" y="453551"/>
                    <a:pt x="2175663" y="387511"/>
                    <a:pt x="2175663" y="307501"/>
                  </a:cubicBezTo>
                  <a:lnTo>
                    <a:pt x="2175663" y="146050"/>
                  </a:lnTo>
                  <a:cubicBezTo>
                    <a:pt x="2175663" y="66040"/>
                    <a:pt x="2109623" y="0"/>
                    <a:pt x="2029613" y="0"/>
                  </a:cubicBezTo>
                  <a:lnTo>
                    <a:pt x="146050" y="0"/>
                  </a:lnTo>
                  <a:cubicBezTo>
                    <a:pt x="66040" y="0"/>
                    <a:pt x="0" y="66040"/>
                    <a:pt x="0" y="146050"/>
                  </a:cubicBezTo>
                  <a:lnTo>
                    <a:pt x="0" y="307501"/>
                  </a:lnTo>
                  <a:cubicBezTo>
                    <a:pt x="0" y="388781"/>
                    <a:pt x="66040" y="453551"/>
                    <a:pt x="146050" y="453551"/>
                  </a:cubicBezTo>
                  <a:close/>
                </a:path>
              </a:pathLst>
            </a:custGeom>
            <a:solidFill>
              <a:srgbClr val="F3EAC0"/>
            </a:solidFill>
          </p:spPr>
        </p:sp>
        <p:sp>
          <p:nvSpPr>
            <p:cNvPr id="57" name="Freeform 57"/>
            <p:cNvSpPr/>
            <p:nvPr/>
          </p:nvSpPr>
          <p:spPr>
            <a:xfrm>
              <a:off x="0" y="0"/>
              <a:ext cx="2240433" cy="522131"/>
            </a:xfrm>
            <a:custGeom>
              <a:avLst/>
              <a:gdLst/>
              <a:ahLst/>
              <a:cxnLst/>
              <a:rect l="l" t="t" r="r" b="b"/>
              <a:pathLst>
                <a:path w="2240433" h="522131">
                  <a:moveTo>
                    <a:pt x="2176933" y="74930"/>
                  </a:moveTo>
                  <a:cubicBezTo>
                    <a:pt x="2148993" y="30480"/>
                    <a:pt x="2099463" y="0"/>
                    <a:pt x="2042313" y="0"/>
                  </a:cubicBezTo>
                  <a:lnTo>
                    <a:pt x="158750" y="0"/>
                  </a:lnTo>
                  <a:cubicBezTo>
                    <a:pt x="71120" y="0"/>
                    <a:pt x="0" y="71120"/>
                    <a:pt x="0" y="158750"/>
                  </a:cubicBezTo>
                  <a:lnTo>
                    <a:pt x="0" y="320201"/>
                  </a:lnTo>
                  <a:cubicBezTo>
                    <a:pt x="0" y="372271"/>
                    <a:pt x="25400" y="417991"/>
                    <a:pt x="63500" y="447201"/>
                  </a:cubicBezTo>
                  <a:cubicBezTo>
                    <a:pt x="91440" y="491651"/>
                    <a:pt x="140970" y="522131"/>
                    <a:pt x="202285" y="522131"/>
                  </a:cubicBezTo>
                  <a:lnTo>
                    <a:pt x="2081683" y="522131"/>
                  </a:lnTo>
                  <a:cubicBezTo>
                    <a:pt x="2169313" y="522131"/>
                    <a:pt x="2240433" y="451011"/>
                    <a:pt x="2240433" y="363381"/>
                  </a:cubicBezTo>
                  <a:lnTo>
                    <a:pt x="2240433" y="201930"/>
                  </a:lnTo>
                  <a:cubicBezTo>
                    <a:pt x="2240433" y="149860"/>
                    <a:pt x="2215033" y="104140"/>
                    <a:pt x="2176933" y="74930"/>
                  </a:cubicBezTo>
                  <a:close/>
                  <a:moveTo>
                    <a:pt x="12700" y="320201"/>
                  </a:moveTo>
                  <a:lnTo>
                    <a:pt x="12700" y="158750"/>
                  </a:lnTo>
                  <a:cubicBezTo>
                    <a:pt x="12700" y="78740"/>
                    <a:pt x="78740" y="12700"/>
                    <a:pt x="158750" y="12700"/>
                  </a:cubicBezTo>
                  <a:lnTo>
                    <a:pt x="2042313" y="12700"/>
                  </a:lnTo>
                  <a:cubicBezTo>
                    <a:pt x="2122323" y="12700"/>
                    <a:pt x="2188363" y="78740"/>
                    <a:pt x="2188363" y="158750"/>
                  </a:cubicBezTo>
                  <a:lnTo>
                    <a:pt x="2188363" y="320201"/>
                  </a:lnTo>
                  <a:cubicBezTo>
                    <a:pt x="2188363" y="400211"/>
                    <a:pt x="2122323" y="466251"/>
                    <a:pt x="2042313" y="466251"/>
                  </a:cubicBezTo>
                  <a:lnTo>
                    <a:pt x="158750" y="466251"/>
                  </a:lnTo>
                  <a:cubicBezTo>
                    <a:pt x="78740" y="466251"/>
                    <a:pt x="12700" y="401481"/>
                    <a:pt x="12700" y="320201"/>
                  </a:cubicBezTo>
                  <a:close/>
                  <a:moveTo>
                    <a:pt x="2229003" y="363381"/>
                  </a:moveTo>
                  <a:cubicBezTo>
                    <a:pt x="2229003" y="443391"/>
                    <a:pt x="2161693" y="509431"/>
                    <a:pt x="2081683" y="509431"/>
                  </a:cubicBezTo>
                  <a:lnTo>
                    <a:pt x="202285" y="509431"/>
                  </a:lnTo>
                  <a:cubicBezTo>
                    <a:pt x="157480" y="509431"/>
                    <a:pt x="120650" y="492921"/>
                    <a:pt x="93980" y="464981"/>
                  </a:cubicBezTo>
                  <a:cubicBezTo>
                    <a:pt x="114300" y="473871"/>
                    <a:pt x="135890" y="478951"/>
                    <a:pt x="160020" y="478951"/>
                  </a:cubicBezTo>
                  <a:lnTo>
                    <a:pt x="2043583" y="478951"/>
                  </a:lnTo>
                  <a:cubicBezTo>
                    <a:pt x="2131213" y="478951"/>
                    <a:pt x="2202333" y="407831"/>
                    <a:pt x="2202333" y="320201"/>
                  </a:cubicBezTo>
                  <a:lnTo>
                    <a:pt x="2202333" y="158750"/>
                  </a:lnTo>
                  <a:cubicBezTo>
                    <a:pt x="2202333" y="140970"/>
                    <a:pt x="2198523" y="123190"/>
                    <a:pt x="2193443" y="106680"/>
                  </a:cubicBezTo>
                  <a:cubicBezTo>
                    <a:pt x="2215033" y="132080"/>
                    <a:pt x="2229003" y="165100"/>
                    <a:pt x="2229003" y="201930"/>
                  </a:cubicBezTo>
                  <a:lnTo>
                    <a:pt x="2229003" y="363381"/>
                  </a:lnTo>
                  <a:cubicBezTo>
                    <a:pt x="2229003" y="363381"/>
                    <a:pt x="2229003" y="363381"/>
                    <a:pt x="2229003" y="363381"/>
                  </a:cubicBezTo>
                  <a:close/>
                </a:path>
              </a:pathLst>
            </a:custGeom>
            <a:solidFill>
              <a:srgbClr val="F3EAC0"/>
            </a:solidFill>
          </p:spPr>
        </p:sp>
      </p:grpSp>
      <p:sp>
        <p:nvSpPr>
          <p:cNvPr id="58" name="TextBox 58"/>
          <p:cNvSpPr txBox="1"/>
          <p:nvPr/>
        </p:nvSpPr>
        <p:spPr>
          <a:xfrm>
            <a:off x="12522433" y="6916243"/>
            <a:ext cx="4650768" cy="843214"/>
          </a:xfrm>
          <a:prstGeom prst="rect">
            <a:avLst/>
          </a:prstGeom>
        </p:spPr>
        <p:txBody>
          <a:bodyPr lIns="0" tIns="0" rIns="0" bIns="0" rtlCol="0" anchor="t">
            <a:spAutoFit/>
          </a:bodyPr>
          <a:lstStyle/>
          <a:p>
            <a:pPr algn="ctr">
              <a:lnSpc>
                <a:spcPts val="3200"/>
              </a:lnSpc>
            </a:pPr>
            <a:r>
              <a:rPr lang="en-US" sz="3200">
                <a:solidFill>
                  <a:srgbClr val="65471B"/>
                </a:solidFill>
                <a:latin typeface="Roboto Condensed"/>
              </a:rPr>
              <a:t>Gióng bay lên trời và </a:t>
            </a:r>
          </a:p>
          <a:p>
            <a:pPr algn="ctr">
              <a:lnSpc>
                <a:spcPts val="3200"/>
              </a:lnSpc>
            </a:pPr>
            <a:r>
              <a:rPr lang="en-US" sz="3200">
                <a:solidFill>
                  <a:srgbClr val="65471B"/>
                </a:solidFill>
                <a:latin typeface="Roboto Condensed"/>
              </a:rPr>
              <a:t>dấu xưa còn lại </a:t>
            </a:r>
          </a:p>
        </p:txBody>
      </p:sp>
      <p:sp>
        <p:nvSpPr>
          <p:cNvPr id="59" name="AutoShape 59"/>
          <p:cNvSpPr/>
          <p:nvPr/>
        </p:nvSpPr>
        <p:spPr>
          <a:xfrm>
            <a:off x="11661775" y="7314037"/>
            <a:ext cx="860658" cy="0"/>
          </a:xfrm>
          <a:prstGeom prst="line">
            <a:avLst/>
          </a:prstGeom>
          <a:ln w="9525" cap="flat">
            <a:solidFill>
              <a:srgbClr val="382A40"/>
            </a:solidFill>
            <a:prstDash val="solid"/>
            <a:headEnd type="none" w="sm" len="sm"/>
            <a:tailEnd type="none" w="sm" len="sm"/>
          </a:ln>
        </p:spPr>
      </p:sp>
      <p:sp>
        <p:nvSpPr>
          <p:cNvPr id="60" name="AutoShape 60"/>
          <p:cNvSpPr/>
          <p:nvPr/>
        </p:nvSpPr>
        <p:spPr>
          <a:xfrm rot="-19698">
            <a:off x="11667205" y="4478821"/>
            <a:ext cx="831156" cy="0"/>
          </a:xfrm>
          <a:prstGeom prst="line">
            <a:avLst/>
          </a:prstGeom>
          <a:ln w="9525" cap="flat">
            <a:solidFill>
              <a:srgbClr val="382A40"/>
            </a:solidFill>
            <a:prstDash val="solid"/>
            <a:headEnd type="none" w="sm" len="sm"/>
            <a:tailEnd type="none" w="sm" len="sm"/>
          </a:ln>
        </p:spPr>
      </p:sp>
      <p:sp>
        <p:nvSpPr>
          <p:cNvPr id="61" name="TextBox 61"/>
          <p:cNvSpPr txBox="1"/>
          <p:nvPr/>
        </p:nvSpPr>
        <p:spPr>
          <a:xfrm>
            <a:off x="408379" y="375767"/>
            <a:ext cx="9498486" cy="575913"/>
          </a:xfrm>
          <a:prstGeom prst="rect">
            <a:avLst/>
          </a:prstGeom>
        </p:spPr>
        <p:txBody>
          <a:bodyPr lIns="0" tIns="0" rIns="0" bIns="0" rtlCol="0" anchor="t">
            <a:spAutoFit/>
          </a:bodyPr>
          <a:lstStyle/>
          <a:p>
            <a:pPr algn="just">
              <a:lnSpc>
                <a:spcPts val="4300"/>
              </a:lnSpc>
            </a:pPr>
            <a:r>
              <a:rPr lang="en-US" sz="4300">
                <a:solidFill>
                  <a:srgbClr val="65471B"/>
                </a:solidFill>
                <a:latin typeface="Fraunces Bold"/>
              </a:rPr>
              <a:t>3. KHÁM PHÁ VĂN BẢN</a:t>
            </a:r>
          </a:p>
        </p:txBody>
      </p:sp>
      <p:sp>
        <p:nvSpPr>
          <p:cNvPr id="62" name="TextBox 62"/>
          <p:cNvSpPr txBox="1"/>
          <p:nvPr/>
        </p:nvSpPr>
        <p:spPr>
          <a:xfrm>
            <a:off x="528282" y="3661688"/>
            <a:ext cx="6366177" cy="5523738"/>
          </a:xfrm>
          <a:prstGeom prst="rect">
            <a:avLst/>
          </a:prstGeom>
        </p:spPr>
        <p:txBody>
          <a:bodyPr lIns="0" tIns="0" rIns="0" bIns="0" rtlCol="0" anchor="t">
            <a:spAutoFit/>
          </a:bodyPr>
          <a:lstStyle/>
          <a:p>
            <a:pPr algn="just">
              <a:lnSpc>
                <a:spcPts val="4385"/>
              </a:lnSpc>
            </a:pPr>
            <a:r>
              <a:rPr lang="en-US" sz="3399" dirty="0" err="1">
                <a:solidFill>
                  <a:srgbClr val="65471B"/>
                </a:solidFill>
                <a:latin typeface="Roboto Condensed"/>
              </a:rPr>
              <a:t>Các</a:t>
            </a:r>
            <a:r>
              <a:rPr lang="en-US" sz="3399" dirty="0">
                <a:solidFill>
                  <a:srgbClr val="65471B"/>
                </a:solidFill>
                <a:latin typeface="Roboto Condensed"/>
              </a:rPr>
              <a:t> </a:t>
            </a:r>
            <a:r>
              <a:rPr lang="en-US" sz="3399" dirty="0" err="1">
                <a:solidFill>
                  <a:srgbClr val="65471B"/>
                </a:solidFill>
                <a:latin typeface="Roboto Condensed"/>
              </a:rPr>
              <a:t>lí</a:t>
            </a:r>
            <a:r>
              <a:rPr lang="en-US" sz="3399" dirty="0">
                <a:solidFill>
                  <a:srgbClr val="65471B"/>
                </a:solidFill>
                <a:latin typeface="Roboto Condensed"/>
              </a:rPr>
              <a:t> </a:t>
            </a:r>
            <a:r>
              <a:rPr lang="en-US" sz="3399" dirty="0" err="1">
                <a:solidFill>
                  <a:srgbClr val="65471B"/>
                </a:solidFill>
                <a:latin typeface="Roboto Condensed"/>
              </a:rPr>
              <a:t>lẽ</a:t>
            </a:r>
            <a:r>
              <a:rPr lang="en-US" sz="3399" dirty="0">
                <a:solidFill>
                  <a:srgbClr val="65471B"/>
                </a:solidFill>
                <a:latin typeface="Roboto Condensed"/>
              </a:rPr>
              <a:t> </a:t>
            </a:r>
            <a:r>
              <a:rPr lang="en-US" sz="3399" dirty="0" err="1">
                <a:solidFill>
                  <a:srgbClr val="65471B"/>
                </a:solidFill>
                <a:latin typeface="Roboto Condensed"/>
              </a:rPr>
              <a:t>và</a:t>
            </a:r>
            <a:r>
              <a:rPr lang="en-US" sz="3399" dirty="0">
                <a:solidFill>
                  <a:srgbClr val="65471B"/>
                </a:solidFill>
                <a:latin typeface="Roboto Condensed"/>
              </a:rPr>
              <a:t> </a:t>
            </a:r>
            <a:r>
              <a:rPr lang="en-US" sz="3399" dirty="0" err="1">
                <a:solidFill>
                  <a:srgbClr val="65471B"/>
                </a:solidFill>
                <a:latin typeface="Roboto Condensed"/>
              </a:rPr>
              <a:t>bằng</a:t>
            </a:r>
            <a:r>
              <a:rPr lang="en-US" sz="3399" dirty="0">
                <a:solidFill>
                  <a:srgbClr val="65471B"/>
                </a:solidFill>
                <a:latin typeface="Roboto Condensed"/>
              </a:rPr>
              <a:t> </a:t>
            </a:r>
            <a:r>
              <a:rPr lang="en-US" sz="3399" dirty="0" err="1">
                <a:solidFill>
                  <a:srgbClr val="65471B"/>
                </a:solidFill>
                <a:latin typeface="Roboto Condensed"/>
              </a:rPr>
              <a:t>chứng</a:t>
            </a:r>
            <a:r>
              <a:rPr lang="en-US" sz="3399" dirty="0">
                <a:solidFill>
                  <a:srgbClr val="65471B"/>
                </a:solidFill>
                <a:latin typeface="Roboto Condensed"/>
              </a:rPr>
              <a:t> </a:t>
            </a:r>
            <a:r>
              <a:rPr lang="en-US" sz="3399" dirty="0" err="1">
                <a:solidFill>
                  <a:srgbClr val="65471B"/>
                </a:solidFill>
                <a:latin typeface="Roboto Condensed"/>
              </a:rPr>
              <a:t>đều</a:t>
            </a:r>
            <a:r>
              <a:rPr lang="en-US" sz="3399" dirty="0">
                <a:solidFill>
                  <a:srgbClr val="65471B"/>
                </a:solidFill>
                <a:latin typeface="Roboto Condensed"/>
              </a:rPr>
              <a:t> </a:t>
            </a:r>
            <a:r>
              <a:rPr lang="en-US" sz="3399" dirty="0" err="1">
                <a:solidFill>
                  <a:srgbClr val="65471B"/>
                </a:solidFill>
                <a:latin typeface="Roboto Condensed"/>
              </a:rPr>
              <a:t>triển</a:t>
            </a:r>
            <a:r>
              <a:rPr lang="en-US" sz="3399" dirty="0">
                <a:solidFill>
                  <a:srgbClr val="65471B"/>
                </a:solidFill>
                <a:latin typeface="Roboto Condensed"/>
              </a:rPr>
              <a:t> </a:t>
            </a:r>
            <a:r>
              <a:rPr lang="en-US" sz="3399" dirty="0" err="1">
                <a:solidFill>
                  <a:srgbClr val="65471B"/>
                </a:solidFill>
                <a:latin typeface="Roboto Condensed"/>
              </a:rPr>
              <a:t>khai</a:t>
            </a:r>
            <a:r>
              <a:rPr lang="en-US" sz="3399" dirty="0">
                <a:solidFill>
                  <a:srgbClr val="65471B"/>
                </a:solidFill>
                <a:latin typeface="Roboto Condensed"/>
              </a:rPr>
              <a:t> </a:t>
            </a:r>
            <a:r>
              <a:rPr lang="en-US" sz="3399" dirty="0" err="1">
                <a:solidFill>
                  <a:srgbClr val="65471B"/>
                </a:solidFill>
                <a:latin typeface="Roboto Condensed"/>
              </a:rPr>
              <a:t>theo</a:t>
            </a:r>
            <a:r>
              <a:rPr lang="en-US" sz="3399" dirty="0">
                <a:solidFill>
                  <a:srgbClr val="65471B"/>
                </a:solidFill>
                <a:latin typeface="Roboto Condensed"/>
              </a:rPr>
              <a:t> </a:t>
            </a:r>
            <a:r>
              <a:rPr lang="en-US" sz="3399" dirty="0" err="1">
                <a:solidFill>
                  <a:srgbClr val="65471B"/>
                </a:solidFill>
                <a:latin typeface="Roboto Condensed"/>
              </a:rPr>
              <a:t>các</a:t>
            </a:r>
            <a:r>
              <a:rPr lang="en-US" sz="3399" dirty="0">
                <a:solidFill>
                  <a:srgbClr val="65471B"/>
                </a:solidFill>
                <a:latin typeface="Roboto Condensed"/>
              </a:rPr>
              <a:t> </a:t>
            </a:r>
            <a:r>
              <a:rPr lang="en-US" sz="3399" dirty="0" err="1">
                <a:solidFill>
                  <a:srgbClr val="65471B"/>
                </a:solidFill>
                <a:latin typeface="Roboto Condensed"/>
              </a:rPr>
              <a:t>sự</a:t>
            </a:r>
            <a:r>
              <a:rPr lang="en-US" sz="3399" dirty="0">
                <a:solidFill>
                  <a:srgbClr val="65471B"/>
                </a:solidFill>
                <a:latin typeface="Roboto Condensed"/>
              </a:rPr>
              <a:t> </a:t>
            </a:r>
            <a:r>
              <a:rPr lang="en-US" sz="3399" dirty="0" err="1">
                <a:solidFill>
                  <a:srgbClr val="65471B"/>
                </a:solidFill>
                <a:latin typeface="Roboto Condensed"/>
              </a:rPr>
              <a:t>kiện</a:t>
            </a:r>
            <a:r>
              <a:rPr lang="en-US" sz="3399" dirty="0">
                <a:solidFill>
                  <a:srgbClr val="65471B"/>
                </a:solidFill>
                <a:latin typeface="Roboto Condensed"/>
              </a:rPr>
              <a:t> </a:t>
            </a:r>
            <a:r>
              <a:rPr lang="en-US" sz="3399" dirty="0" err="1">
                <a:solidFill>
                  <a:srgbClr val="65471B"/>
                </a:solidFill>
                <a:latin typeface="Roboto Condensed"/>
              </a:rPr>
              <a:t>của</a:t>
            </a:r>
            <a:r>
              <a:rPr lang="en-US" sz="3399" dirty="0">
                <a:solidFill>
                  <a:srgbClr val="65471B"/>
                </a:solidFill>
                <a:latin typeface="Roboto Condensed"/>
              </a:rPr>
              <a:t> </a:t>
            </a:r>
            <a:r>
              <a:rPr lang="en-US" sz="3399" dirty="0" err="1">
                <a:solidFill>
                  <a:srgbClr val="65471B"/>
                </a:solidFill>
                <a:latin typeface="Roboto Condensed"/>
              </a:rPr>
              <a:t>truyền</a:t>
            </a:r>
            <a:r>
              <a:rPr lang="en-US" sz="3399" dirty="0">
                <a:solidFill>
                  <a:srgbClr val="65471B"/>
                </a:solidFill>
                <a:latin typeface="Roboto Condensed"/>
              </a:rPr>
              <a:t> </a:t>
            </a:r>
            <a:r>
              <a:rPr lang="en-US" sz="3399" dirty="0" err="1">
                <a:solidFill>
                  <a:srgbClr val="65471B"/>
                </a:solidFill>
                <a:latin typeface="Roboto Condensed"/>
              </a:rPr>
              <a:t>thuyết</a:t>
            </a:r>
            <a:r>
              <a:rPr lang="en-US" sz="3399" dirty="0">
                <a:solidFill>
                  <a:srgbClr val="65471B"/>
                </a:solidFill>
                <a:latin typeface="Roboto Condensed"/>
              </a:rPr>
              <a:t> </a:t>
            </a:r>
            <a:r>
              <a:rPr lang="en-US" sz="3399" dirty="0" err="1">
                <a:solidFill>
                  <a:srgbClr val="65471B"/>
                </a:solidFill>
                <a:latin typeface="Roboto Condensed"/>
              </a:rPr>
              <a:t>Thánh</a:t>
            </a:r>
            <a:r>
              <a:rPr lang="en-US" sz="3399" dirty="0">
                <a:solidFill>
                  <a:srgbClr val="65471B"/>
                </a:solidFill>
                <a:latin typeface="Roboto Condensed"/>
              </a:rPr>
              <a:t> </a:t>
            </a:r>
            <a:r>
              <a:rPr lang="en-US" sz="3399" dirty="0" err="1">
                <a:solidFill>
                  <a:srgbClr val="65471B"/>
                </a:solidFill>
                <a:latin typeface="Roboto Condensed"/>
              </a:rPr>
              <a:t>Gióng</a:t>
            </a:r>
            <a:r>
              <a:rPr lang="en-US" sz="3399" dirty="0">
                <a:solidFill>
                  <a:srgbClr val="65471B"/>
                </a:solidFill>
                <a:latin typeface="Roboto Condensed"/>
              </a:rPr>
              <a:t>, </a:t>
            </a:r>
            <a:r>
              <a:rPr lang="en-US" sz="3399" dirty="0" err="1">
                <a:solidFill>
                  <a:srgbClr val="65471B"/>
                </a:solidFill>
                <a:latin typeface="Roboto Condensed"/>
              </a:rPr>
              <a:t>thế</a:t>
            </a:r>
            <a:r>
              <a:rPr lang="en-US" sz="3399" dirty="0">
                <a:solidFill>
                  <a:srgbClr val="65471B"/>
                </a:solidFill>
                <a:latin typeface="Roboto Condensed"/>
              </a:rPr>
              <a:t> </a:t>
            </a:r>
            <a:r>
              <a:rPr lang="en-US" sz="3399" dirty="0" err="1">
                <a:solidFill>
                  <a:srgbClr val="65471B"/>
                </a:solidFill>
                <a:latin typeface="Roboto Condensed"/>
              </a:rPr>
              <a:t>nhưng</a:t>
            </a:r>
            <a:r>
              <a:rPr lang="en-US" sz="3399" dirty="0">
                <a:solidFill>
                  <a:srgbClr val="65471B"/>
                </a:solidFill>
                <a:latin typeface="Roboto Condensed"/>
              </a:rPr>
              <a:t> </a:t>
            </a:r>
            <a:r>
              <a:rPr lang="en-US" sz="3399" dirty="0" err="1">
                <a:solidFill>
                  <a:srgbClr val="65471B"/>
                </a:solidFill>
                <a:latin typeface="Roboto Condensed"/>
              </a:rPr>
              <a:t>tác</a:t>
            </a:r>
            <a:r>
              <a:rPr lang="en-US" sz="3399" dirty="0">
                <a:solidFill>
                  <a:srgbClr val="65471B"/>
                </a:solidFill>
                <a:latin typeface="Roboto Condensed"/>
              </a:rPr>
              <a:t> </a:t>
            </a:r>
            <a:r>
              <a:rPr lang="en-US" sz="3399" dirty="0" err="1">
                <a:solidFill>
                  <a:srgbClr val="65471B"/>
                </a:solidFill>
                <a:latin typeface="Roboto Condensed"/>
              </a:rPr>
              <a:t>giả</a:t>
            </a:r>
            <a:r>
              <a:rPr lang="en-US" sz="3399" dirty="0">
                <a:solidFill>
                  <a:srgbClr val="65471B"/>
                </a:solidFill>
                <a:latin typeface="Roboto Condensed"/>
              </a:rPr>
              <a:t> </a:t>
            </a:r>
            <a:r>
              <a:rPr lang="en-US" sz="3399" dirty="0" err="1">
                <a:solidFill>
                  <a:srgbClr val="65471B"/>
                </a:solidFill>
                <a:latin typeface="Roboto Condensed"/>
              </a:rPr>
              <a:t>không</a:t>
            </a:r>
            <a:r>
              <a:rPr lang="en-US" sz="3399" dirty="0">
                <a:solidFill>
                  <a:srgbClr val="65471B"/>
                </a:solidFill>
                <a:latin typeface="Roboto Condensed"/>
              </a:rPr>
              <a:t> </a:t>
            </a:r>
            <a:r>
              <a:rPr lang="en-US" sz="3399" dirty="0" err="1">
                <a:solidFill>
                  <a:srgbClr val="65471B"/>
                </a:solidFill>
                <a:latin typeface="Roboto Condensed"/>
              </a:rPr>
              <a:t>kể</a:t>
            </a:r>
            <a:r>
              <a:rPr lang="en-US" sz="3399" dirty="0">
                <a:solidFill>
                  <a:srgbClr val="65471B"/>
                </a:solidFill>
                <a:latin typeface="Roboto Condensed"/>
              </a:rPr>
              <a:t> </a:t>
            </a:r>
            <a:r>
              <a:rPr lang="en-US" sz="3399" dirty="0" err="1">
                <a:solidFill>
                  <a:srgbClr val="65471B"/>
                </a:solidFill>
                <a:latin typeface="Roboto Condensed"/>
              </a:rPr>
              <a:t>lại</a:t>
            </a:r>
            <a:r>
              <a:rPr lang="en-US" sz="3399" dirty="0">
                <a:solidFill>
                  <a:srgbClr val="65471B"/>
                </a:solidFill>
                <a:latin typeface="Roboto Condensed"/>
              </a:rPr>
              <a:t> </a:t>
            </a:r>
            <a:r>
              <a:rPr lang="en-US" sz="3399" dirty="0" err="1">
                <a:solidFill>
                  <a:srgbClr val="65471B"/>
                </a:solidFill>
                <a:latin typeface="Roboto Condensed"/>
              </a:rPr>
              <a:t>sự</a:t>
            </a:r>
            <a:r>
              <a:rPr lang="en-US" sz="3399" dirty="0">
                <a:solidFill>
                  <a:srgbClr val="65471B"/>
                </a:solidFill>
                <a:latin typeface="Roboto Condensed"/>
              </a:rPr>
              <a:t> </a:t>
            </a:r>
            <a:r>
              <a:rPr lang="en-US" sz="3399" dirty="0" err="1">
                <a:solidFill>
                  <a:srgbClr val="65471B"/>
                </a:solidFill>
                <a:latin typeface="Roboto Condensed"/>
              </a:rPr>
              <a:t>kiện</a:t>
            </a:r>
            <a:r>
              <a:rPr lang="en-US" sz="3399" dirty="0">
                <a:solidFill>
                  <a:srgbClr val="65471B"/>
                </a:solidFill>
                <a:latin typeface="Roboto Condensed"/>
              </a:rPr>
              <a:t> </a:t>
            </a:r>
            <a:r>
              <a:rPr lang="en-US" sz="3399" dirty="0" err="1">
                <a:solidFill>
                  <a:srgbClr val="65471B"/>
                </a:solidFill>
                <a:latin typeface="Roboto Condensed Bold"/>
              </a:rPr>
              <a:t>mà</a:t>
            </a:r>
            <a:r>
              <a:rPr lang="en-US" sz="3399" dirty="0">
                <a:solidFill>
                  <a:srgbClr val="65471B"/>
                </a:solidFill>
                <a:latin typeface="Roboto Condensed Bold"/>
              </a:rPr>
              <a:t> </a:t>
            </a:r>
            <a:r>
              <a:rPr lang="en-US" sz="3399" dirty="0" err="1">
                <a:solidFill>
                  <a:srgbClr val="65471B"/>
                </a:solidFill>
                <a:latin typeface="Roboto Condensed Bold"/>
              </a:rPr>
              <a:t>nêu</a:t>
            </a:r>
            <a:r>
              <a:rPr lang="en-US" sz="3399" dirty="0">
                <a:solidFill>
                  <a:srgbClr val="65471B"/>
                </a:solidFill>
                <a:latin typeface="Roboto Condensed Bold"/>
              </a:rPr>
              <a:t> ý </a:t>
            </a:r>
            <a:r>
              <a:rPr lang="en-US" sz="3399" dirty="0" err="1">
                <a:solidFill>
                  <a:srgbClr val="65471B"/>
                </a:solidFill>
                <a:latin typeface="Roboto Condensed Bold"/>
              </a:rPr>
              <a:t>nghĩa</a:t>
            </a:r>
            <a:r>
              <a:rPr lang="en-US" sz="3399" dirty="0">
                <a:solidFill>
                  <a:srgbClr val="65471B"/>
                </a:solidFill>
                <a:latin typeface="Roboto Condensed Bold"/>
              </a:rPr>
              <a:t> </a:t>
            </a:r>
            <a:r>
              <a:rPr lang="en-US" sz="3399" dirty="0" err="1">
                <a:solidFill>
                  <a:srgbClr val="65471B"/>
                </a:solidFill>
                <a:latin typeface="Roboto Condensed Bold"/>
              </a:rPr>
              <a:t>của</a:t>
            </a:r>
            <a:r>
              <a:rPr lang="en-US" sz="3399" dirty="0">
                <a:solidFill>
                  <a:srgbClr val="65471B"/>
                </a:solidFill>
                <a:latin typeface="Roboto Condensed Bold"/>
              </a:rPr>
              <a:t> </a:t>
            </a:r>
            <a:r>
              <a:rPr lang="en-US" sz="3399" dirty="0" err="1">
                <a:solidFill>
                  <a:srgbClr val="65471B"/>
                </a:solidFill>
                <a:latin typeface="Roboto Condensed Bold"/>
              </a:rPr>
              <a:t>các</a:t>
            </a:r>
            <a:r>
              <a:rPr lang="en-US" sz="3399" dirty="0">
                <a:solidFill>
                  <a:srgbClr val="65471B"/>
                </a:solidFill>
                <a:latin typeface="Roboto Condensed Bold"/>
              </a:rPr>
              <a:t> </a:t>
            </a:r>
            <a:r>
              <a:rPr lang="en-US" sz="3399" dirty="0" err="1">
                <a:solidFill>
                  <a:srgbClr val="65471B"/>
                </a:solidFill>
                <a:latin typeface="Roboto Condensed Bold"/>
              </a:rPr>
              <a:t>sự</a:t>
            </a:r>
            <a:r>
              <a:rPr lang="en-US" sz="3399" dirty="0">
                <a:solidFill>
                  <a:srgbClr val="65471B"/>
                </a:solidFill>
                <a:latin typeface="Roboto Condensed Bold"/>
              </a:rPr>
              <a:t> </a:t>
            </a:r>
            <a:r>
              <a:rPr lang="en-US" sz="3399" dirty="0" err="1">
                <a:solidFill>
                  <a:srgbClr val="65471B"/>
                </a:solidFill>
                <a:latin typeface="Roboto Condensed Bold"/>
              </a:rPr>
              <a:t>kiện</a:t>
            </a:r>
            <a:r>
              <a:rPr lang="en-US" sz="3399" dirty="0">
                <a:solidFill>
                  <a:srgbClr val="65471B"/>
                </a:solidFill>
                <a:latin typeface="Roboto Condensed Bold"/>
              </a:rPr>
              <a:t> </a:t>
            </a:r>
            <a:r>
              <a:rPr lang="en-US" sz="3399" dirty="0" err="1">
                <a:solidFill>
                  <a:srgbClr val="65471B"/>
                </a:solidFill>
                <a:latin typeface="Roboto Condensed Bold"/>
              </a:rPr>
              <a:t>đó</a:t>
            </a:r>
            <a:r>
              <a:rPr lang="en-US" sz="3399" dirty="0">
                <a:solidFill>
                  <a:srgbClr val="65471B"/>
                </a:solidFill>
                <a:latin typeface="Roboto Condensed Bold"/>
              </a:rPr>
              <a:t> </a:t>
            </a:r>
            <a:r>
              <a:rPr lang="en-US" sz="3399" dirty="0" err="1">
                <a:solidFill>
                  <a:srgbClr val="65471B"/>
                </a:solidFill>
                <a:latin typeface="Roboto Condensed Bold"/>
              </a:rPr>
              <a:t>để</a:t>
            </a:r>
            <a:r>
              <a:rPr lang="en-US" sz="3399" dirty="0">
                <a:solidFill>
                  <a:srgbClr val="65471B"/>
                </a:solidFill>
                <a:latin typeface="Roboto Condensed Bold"/>
              </a:rPr>
              <a:t> </a:t>
            </a:r>
            <a:r>
              <a:rPr lang="en-US" sz="3399" dirty="0" err="1">
                <a:solidFill>
                  <a:srgbClr val="65471B"/>
                </a:solidFill>
                <a:latin typeface="Roboto Condensed Bold"/>
              </a:rPr>
              <a:t>chứng</a:t>
            </a:r>
            <a:r>
              <a:rPr lang="en-US" sz="3399" dirty="0">
                <a:solidFill>
                  <a:srgbClr val="65471B"/>
                </a:solidFill>
                <a:latin typeface="Roboto Condensed Bold"/>
              </a:rPr>
              <a:t> </a:t>
            </a:r>
            <a:r>
              <a:rPr lang="en-US" sz="3399" dirty="0" err="1">
                <a:solidFill>
                  <a:srgbClr val="65471B"/>
                </a:solidFill>
                <a:latin typeface="Roboto Condensed Bold"/>
              </a:rPr>
              <a:t>minh</a:t>
            </a:r>
            <a:r>
              <a:rPr lang="en-US" sz="3399" dirty="0">
                <a:solidFill>
                  <a:srgbClr val="65471B"/>
                </a:solidFill>
                <a:latin typeface="Roboto Condensed Bold"/>
              </a:rPr>
              <a:t> </a:t>
            </a:r>
            <a:r>
              <a:rPr lang="en-US" sz="3399" dirty="0" err="1">
                <a:solidFill>
                  <a:srgbClr val="65471B"/>
                </a:solidFill>
                <a:latin typeface="Roboto Condensed Bold"/>
              </a:rPr>
              <a:t>rằng</a:t>
            </a:r>
            <a:r>
              <a:rPr lang="en-US" sz="3399" dirty="0">
                <a:solidFill>
                  <a:srgbClr val="65471B"/>
                </a:solidFill>
                <a:latin typeface="Roboto Condensed Bold"/>
              </a:rPr>
              <a:t> </a:t>
            </a:r>
            <a:r>
              <a:rPr lang="en-US" sz="3399" dirty="0" err="1">
                <a:solidFill>
                  <a:srgbClr val="65471B"/>
                </a:solidFill>
                <a:latin typeface="Roboto Condensed Bold"/>
              </a:rPr>
              <a:t>Thánh</a:t>
            </a:r>
            <a:r>
              <a:rPr lang="en-US" sz="3399" dirty="0">
                <a:solidFill>
                  <a:srgbClr val="65471B"/>
                </a:solidFill>
                <a:latin typeface="Roboto Condensed Bold"/>
              </a:rPr>
              <a:t> </a:t>
            </a:r>
            <a:r>
              <a:rPr lang="en-US" sz="3399" dirty="0" err="1">
                <a:solidFill>
                  <a:srgbClr val="65471B"/>
                </a:solidFill>
                <a:latin typeface="Roboto Condensed Bold"/>
              </a:rPr>
              <a:t>Gióng</a:t>
            </a:r>
            <a:r>
              <a:rPr lang="en-US" sz="3399" dirty="0">
                <a:solidFill>
                  <a:srgbClr val="65471B"/>
                </a:solidFill>
                <a:latin typeface="Roboto Condensed Bold"/>
              </a:rPr>
              <a:t> </a:t>
            </a:r>
            <a:r>
              <a:rPr lang="en-US" sz="3399" dirty="0" err="1">
                <a:solidFill>
                  <a:srgbClr val="65471B"/>
                </a:solidFill>
                <a:latin typeface="Roboto Condensed Bold"/>
              </a:rPr>
              <a:t>là</a:t>
            </a:r>
            <a:r>
              <a:rPr lang="en-US" sz="3399" dirty="0">
                <a:solidFill>
                  <a:srgbClr val="65471B"/>
                </a:solidFill>
                <a:latin typeface="Roboto Condensed Bold"/>
              </a:rPr>
              <a:t> </a:t>
            </a:r>
            <a:r>
              <a:rPr lang="en-US" sz="3399" dirty="0" err="1">
                <a:solidFill>
                  <a:srgbClr val="65471B"/>
                </a:solidFill>
                <a:latin typeface="Roboto Condensed Bold"/>
              </a:rPr>
              <a:t>tượng</a:t>
            </a:r>
            <a:r>
              <a:rPr lang="en-US" sz="3399" dirty="0">
                <a:solidFill>
                  <a:srgbClr val="65471B"/>
                </a:solidFill>
                <a:latin typeface="Roboto Condensed Bold"/>
              </a:rPr>
              <a:t> </a:t>
            </a:r>
            <a:r>
              <a:rPr lang="en-US" sz="3399" dirty="0" err="1">
                <a:solidFill>
                  <a:srgbClr val="65471B"/>
                </a:solidFill>
                <a:latin typeface="Roboto Condensed Bold"/>
              </a:rPr>
              <a:t>đài</a:t>
            </a:r>
            <a:r>
              <a:rPr lang="en-US" sz="3399" dirty="0">
                <a:solidFill>
                  <a:srgbClr val="65471B"/>
                </a:solidFill>
                <a:latin typeface="Roboto Condensed Bold"/>
              </a:rPr>
              <a:t> </a:t>
            </a:r>
            <a:r>
              <a:rPr lang="en-US" sz="3399" dirty="0" err="1">
                <a:solidFill>
                  <a:srgbClr val="65471B"/>
                </a:solidFill>
                <a:latin typeface="Roboto Condensed Bold"/>
              </a:rPr>
              <a:t>vĩnh</a:t>
            </a:r>
            <a:r>
              <a:rPr lang="en-US" sz="3399" dirty="0">
                <a:solidFill>
                  <a:srgbClr val="65471B"/>
                </a:solidFill>
                <a:latin typeface="Roboto Condensed Bold"/>
              </a:rPr>
              <a:t> </a:t>
            </a:r>
            <a:r>
              <a:rPr lang="en-US" sz="3399" dirty="0" err="1">
                <a:solidFill>
                  <a:srgbClr val="65471B"/>
                </a:solidFill>
                <a:latin typeface="Roboto Condensed Bold"/>
              </a:rPr>
              <a:t>cửu</a:t>
            </a:r>
            <a:r>
              <a:rPr lang="en-US" sz="3399" dirty="0">
                <a:solidFill>
                  <a:srgbClr val="65471B"/>
                </a:solidFill>
                <a:latin typeface="Roboto Condensed Bold"/>
              </a:rPr>
              <a:t> </a:t>
            </a:r>
            <a:r>
              <a:rPr lang="en-US" sz="3399" dirty="0" err="1">
                <a:solidFill>
                  <a:srgbClr val="65471B"/>
                </a:solidFill>
                <a:latin typeface="Roboto Condensed Bold"/>
              </a:rPr>
              <a:t>của</a:t>
            </a:r>
            <a:r>
              <a:rPr lang="en-US" sz="3399" dirty="0">
                <a:solidFill>
                  <a:srgbClr val="65471B"/>
                </a:solidFill>
                <a:latin typeface="Roboto Condensed Bold"/>
              </a:rPr>
              <a:t> </a:t>
            </a:r>
            <a:r>
              <a:rPr lang="en-US" sz="3399" dirty="0" err="1">
                <a:solidFill>
                  <a:srgbClr val="65471B"/>
                </a:solidFill>
                <a:latin typeface="Roboto Condensed Bold"/>
              </a:rPr>
              <a:t>lòng</a:t>
            </a:r>
            <a:r>
              <a:rPr lang="en-US" sz="3399" dirty="0">
                <a:solidFill>
                  <a:srgbClr val="65471B"/>
                </a:solidFill>
                <a:latin typeface="Roboto Condensed Bold"/>
              </a:rPr>
              <a:t> </a:t>
            </a:r>
            <a:r>
              <a:rPr lang="en-US" sz="3399" dirty="0" err="1">
                <a:solidFill>
                  <a:srgbClr val="65471B"/>
                </a:solidFill>
                <a:latin typeface="Roboto Condensed Bold"/>
              </a:rPr>
              <a:t>yêu</a:t>
            </a:r>
            <a:r>
              <a:rPr lang="en-US" sz="3399" dirty="0">
                <a:solidFill>
                  <a:srgbClr val="65471B"/>
                </a:solidFill>
                <a:latin typeface="Roboto Condensed Bold"/>
              </a:rPr>
              <a:t> </a:t>
            </a:r>
            <a:r>
              <a:rPr lang="en-US" sz="3399" dirty="0" err="1">
                <a:solidFill>
                  <a:srgbClr val="65471B"/>
                </a:solidFill>
                <a:latin typeface="Roboto Condensed Bold"/>
              </a:rPr>
              <a:t>nước</a:t>
            </a:r>
            <a:r>
              <a:rPr lang="en-US" sz="3399" dirty="0">
                <a:solidFill>
                  <a:srgbClr val="65471B"/>
                </a:solidFill>
                <a:latin typeface="Roboto Condensed"/>
              </a:rPr>
              <a:t>. </a:t>
            </a:r>
            <a:r>
              <a:rPr lang="en-US" sz="3399" dirty="0" err="1">
                <a:solidFill>
                  <a:srgbClr val="65471B"/>
                </a:solidFill>
                <a:latin typeface="Roboto Condensed"/>
              </a:rPr>
              <a:t>Từ</a:t>
            </a:r>
            <a:r>
              <a:rPr lang="en-US" sz="3399" dirty="0">
                <a:solidFill>
                  <a:srgbClr val="65471B"/>
                </a:solidFill>
                <a:latin typeface="Roboto Condensed"/>
              </a:rPr>
              <a:t> </a:t>
            </a:r>
            <a:r>
              <a:rPr lang="en-US" sz="3399" dirty="0" err="1">
                <a:solidFill>
                  <a:srgbClr val="65471B"/>
                </a:solidFill>
                <a:latin typeface="Roboto Condensed"/>
              </a:rPr>
              <a:t>đó</a:t>
            </a:r>
            <a:r>
              <a:rPr lang="en-US" sz="3399" dirty="0">
                <a:solidFill>
                  <a:srgbClr val="65471B"/>
                </a:solidFill>
                <a:latin typeface="Roboto Condensed"/>
              </a:rPr>
              <a:t> </a:t>
            </a:r>
            <a:r>
              <a:rPr lang="en-US" sz="3399" dirty="0" err="1">
                <a:solidFill>
                  <a:srgbClr val="65471B"/>
                </a:solidFill>
                <a:latin typeface="Roboto Condensed"/>
              </a:rPr>
              <a:t>có</a:t>
            </a:r>
            <a:r>
              <a:rPr lang="en-US" sz="3399" dirty="0">
                <a:solidFill>
                  <a:srgbClr val="65471B"/>
                </a:solidFill>
                <a:latin typeface="Roboto Condensed"/>
              </a:rPr>
              <a:t> </a:t>
            </a:r>
            <a:r>
              <a:rPr lang="en-US" sz="3399" dirty="0" err="1">
                <a:solidFill>
                  <a:srgbClr val="65471B"/>
                </a:solidFill>
                <a:latin typeface="Roboto Condensed"/>
              </a:rPr>
              <a:t>thể</a:t>
            </a:r>
            <a:r>
              <a:rPr lang="en-US" sz="3399" dirty="0">
                <a:solidFill>
                  <a:srgbClr val="65471B"/>
                </a:solidFill>
                <a:latin typeface="Roboto Condensed"/>
              </a:rPr>
              <a:t> </a:t>
            </a:r>
            <a:r>
              <a:rPr lang="en-US" sz="3399" dirty="0" err="1">
                <a:solidFill>
                  <a:srgbClr val="65471B"/>
                </a:solidFill>
                <a:latin typeface="Roboto Condensed"/>
              </a:rPr>
              <a:t>thấy</a:t>
            </a:r>
            <a:r>
              <a:rPr lang="en-US" sz="3399" dirty="0">
                <a:solidFill>
                  <a:srgbClr val="65471B"/>
                </a:solidFill>
                <a:latin typeface="Roboto Condensed"/>
              </a:rPr>
              <a:t> </a:t>
            </a:r>
            <a:r>
              <a:rPr lang="en-US" sz="3399" dirty="0" err="1">
                <a:solidFill>
                  <a:srgbClr val="65471B"/>
                </a:solidFill>
                <a:latin typeface="Roboto Condensed"/>
              </a:rPr>
              <a:t>được</a:t>
            </a:r>
            <a:r>
              <a:rPr lang="en-US" sz="3399" dirty="0">
                <a:solidFill>
                  <a:srgbClr val="65471B"/>
                </a:solidFill>
                <a:latin typeface="Roboto Condensed"/>
              </a:rPr>
              <a:t> </a:t>
            </a:r>
            <a:r>
              <a:rPr lang="en-US" sz="3399" dirty="0" err="1">
                <a:solidFill>
                  <a:srgbClr val="65471B"/>
                </a:solidFill>
                <a:latin typeface="Roboto Condensed Bold"/>
              </a:rPr>
              <a:t>cách</a:t>
            </a:r>
            <a:r>
              <a:rPr lang="en-US" sz="3399" dirty="0">
                <a:solidFill>
                  <a:srgbClr val="65471B"/>
                </a:solidFill>
                <a:latin typeface="Roboto Condensed Bold"/>
              </a:rPr>
              <a:t> </a:t>
            </a:r>
            <a:r>
              <a:rPr lang="en-US" sz="3399" dirty="0" err="1">
                <a:solidFill>
                  <a:srgbClr val="65471B"/>
                </a:solidFill>
                <a:latin typeface="Roboto Condensed Bold"/>
              </a:rPr>
              <a:t>triển</a:t>
            </a:r>
            <a:r>
              <a:rPr lang="en-US" sz="3399" dirty="0">
                <a:solidFill>
                  <a:srgbClr val="65471B"/>
                </a:solidFill>
                <a:latin typeface="Roboto Condensed Bold"/>
              </a:rPr>
              <a:t> </a:t>
            </a:r>
            <a:r>
              <a:rPr lang="en-US" sz="3399" dirty="0" err="1">
                <a:solidFill>
                  <a:srgbClr val="65471B"/>
                </a:solidFill>
                <a:latin typeface="Roboto Condensed Bold"/>
              </a:rPr>
              <a:t>khai</a:t>
            </a:r>
            <a:r>
              <a:rPr lang="en-US" sz="3399" dirty="0">
                <a:solidFill>
                  <a:srgbClr val="65471B"/>
                </a:solidFill>
                <a:latin typeface="Roboto Condensed Bold"/>
              </a:rPr>
              <a:t> </a:t>
            </a:r>
            <a:r>
              <a:rPr lang="en-US" sz="3399" dirty="0" err="1">
                <a:solidFill>
                  <a:srgbClr val="65471B"/>
                </a:solidFill>
                <a:latin typeface="Roboto Condensed Bold"/>
              </a:rPr>
              <a:t>hợp</a:t>
            </a:r>
            <a:r>
              <a:rPr lang="en-US" sz="3399" dirty="0">
                <a:solidFill>
                  <a:srgbClr val="65471B"/>
                </a:solidFill>
                <a:latin typeface="Roboto Condensed Bold"/>
              </a:rPr>
              <a:t> </a:t>
            </a:r>
            <a:r>
              <a:rPr lang="en-US" sz="3399" dirty="0" err="1">
                <a:solidFill>
                  <a:srgbClr val="65471B"/>
                </a:solidFill>
                <a:latin typeface="Roboto Condensed Bold"/>
              </a:rPr>
              <a:t>lí</a:t>
            </a:r>
            <a:r>
              <a:rPr lang="en-US" sz="3399" dirty="0">
                <a:solidFill>
                  <a:srgbClr val="65471B"/>
                </a:solidFill>
                <a:latin typeface="Roboto Condensed Bold"/>
              </a:rPr>
              <a:t>, </a:t>
            </a:r>
            <a:r>
              <a:rPr lang="en-US" sz="3399" dirty="0" err="1">
                <a:solidFill>
                  <a:srgbClr val="65471B"/>
                </a:solidFill>
                <a:latin typeface="Roboto Condensed Bold"/>
              </a:rPr>
              <a:t>mạch</a:t>
            </a:r>
            <a:r>
              <a:rPr lang="en-US" sz="3399" dirty="0">
                <a:solidFill>
                  <a:srgbClr val="65471B"/>
                </a:solidFill>
                <a:latin typeface="Roboto Condensed Bold"/>
              </a:rPr>
              <a:t> </a:t>
            </a:r>
            <a:r>
              <a:rPr lang="en-US" sz="3399" dirty="0" err="1">
                <a:solidFill>
                  <a:srgbClr val="65471B"/>
                </a:solidFill>
                <a:latin typeface="Roboto Condensed Bold"/>
              </a:rPr>
              <a:t>lạc</a:t>
            </a:r>
            <a:r>
              <a:rPr lang="en-US" sz="3399" dirty="0">
                <a:solidFill>
                  <a:srgbClr val="65471B"/>
                </a:solidFill>
                <a:latin typeface="Roboto Condensed Bold"/>
              </a:rPr>
              <a:t>, </a:t>
            </a:r>
            <a:r>
              <a:rPr lang="en-US" sz="3399" dirty="0" err="1">
                <a:solidFill>
                  <a:srgbClr val="65471B"/>
                </a:solidFill>
                <a:latin typeface="Roboto Condensed Bold"/>
              </a:rPr>
              <a:t>lí</a:t>
            </a:r>
            <a:r>
              <a:rPr lang="en-US" sz="3399" dirty="0">
                <a:solidFill>
                  <a:srgbClr val="65471B"/>
                </a:solidFill>
                <a:latin typeface="Roboto Condensed Bold"/>
              </a:rPr>
              <a:t> </a:t>
            </a:r>
            <a:r>
              <a:rPr lang="en-US" sz="3399" dirty="0" err="1">
                <a:solidFill>
                  <a:srgbClr val="65471B"/>
                </a:solidFill>
                <a:latin typeface="Roboto Condensed Bold"/>
              </a:rPr>
              <a:t>lẽ</a:t>
            </a:r>
            <a:r>
              <a:rPr lang="en-US" sz="3399" dirty="0">
                <a:solidFill>
                  <a:srgbClr val="65471B"/>
                </a:solidFill>
                <a:latin typeface="Roboto Condensed Bold"/>
              </a:rPr>
              <a:t> </a:t>
            </a:r>
            <a:r>
              <a:rPr lang="en-US" sz="3399" dirty="0" err="1">
                <a:solidFill>
                  <a:srgbClr val="65471B"/>
                </a:solidFill>
                <a:latin typeface="Roboto Condensed Bold"/>
              </a:rPr>
              <a:t>và</a:t>
            </a:r>
            <a:r>
              <a:rPr lang="en-US" sz="3399" dirty="0">
                <a:solidFill>
                  <a:srgbClr val="65471B"/>
                </a:solidFill>
                <a:latin typeface="Roboto Condensed Bold"/>
              </a:rPr>
              <a:t> </a:t>
            </a:r>
            <a:r>
              <a:rPr lang="en-US" sz="3399" dirty="0" err="1">
                <a:solidFill>
                  <a:srgbClr val="65471B"/>
                </a:solidFill>
                <a:latin typeface="Roboto Condensed Bold"/>
              </a:rPr>
              <a:t>bằng</a:t>
            </a:r>
            <a:r>
              <a:rPr lang="en-US" sz="3399" dirty="0">
                <a:solidFill>
                  <a:srgbClr val="65471B"/>
                </a:solidFill>
                <a:latin typeface="Roboto Condensed Bold"/>
              </a:rPr>
              <a:t> </a:t>
            </a:r>
            <a:r>
              <a:rPr lang="en-US" sz="3399" dirty="0" err="1">
                <a:solidFill>
                  <a:srgbClr val="65471B"/>
                </a:solidFill>
                <a:latin typeface="Roboto Condensed Bold"/>
              </a:rPr>
              <a:t>chứng</a:t>
            </a:r>
            <a:r>
              <a:rPr lang="en-US" sz="3399" dirty="0">
                <a:solidFill>
                  <a:srgbClr val="65471B"/>
                </a:solidFill>
                <a:latin typeface="Roboto Condensed Bold"/>
              </a:rPr>
              <a:t> </a:t>
            </a:r>
            <a:r>
              <a:rPr lang="en-US" sz="3399" dirty="0" err="1">
                <a:solidFill>
                  <a:srgbClr val="65471B"/>
                </a:solidFill>
                <a:latin typeface="Roboto Condensed Bold"/>
              </a:rPr>
              <a:t>chặt</a:t>
            </a:r>
            <a:r>
              <a:rPr lang="en-US" sz="3399" dirty="0">
                <a:solidFill>
                  <a:srgbClr val="65471B"/>
                </a:solidFill>
                <a:latin typeface="Roboto Condensed Bold"/>
              </a:rPr>
              <a:t> </a:t>
            </a:r>
            <a:r>
              <a:rPr lang="en-US" sz="3399" dirty="0" err="1">
                <a:solidFill>
                  <a:srgbClr val="65471B"/>
                </a:solidFill>
                <a:latin typeface="Roboto Condensed Bold"/>
              </a:rPr>
              <a:t>chẽ</a:t>
            </a:r>
            <a:r>
              <a:rPr lang="en-US" sz="3399" dirty="0">
                <a:solidFill>
                  <a:srgbClr val="65471B"/>
                </a:solidFill>
                <a:latin typeface="Roboto Condensed Bold"/>
              </a:rPr>
              <a:t>, </a:t>
            </a:r>
            <a:r>
              <a:rPr lang="en-US" sz="3399" dirty="0" err="1">
                <a:solidFill>
                  <a:srgbClr val="65471B"/>
                </a:solidFill>
                <a:latin typeface="Roboto Condensed Bold"/>
              </a:rPr>
              <a:t>giàu</a:t>
            </a:r>
            <a:r>
              <a:rPr lang="en-US" sz="3399" dirty="0">
                <a:solidFill>
                  <a:srgbClr val="65471B"/>
                </a:solidFill>
                <a:latin typeface="Roboto Condensed Bold"/>
              </a:rPr>
              <a:t> </a:t>
            </a:r>
            <a:r>
              <a:rPr lang="en-US" sz="3399" dirty="0" err="1">
                <a:solidFill>
                  <a:srgbClr val="65471B"/>
                </a:solidFill>
                <a:latin typeface="Roboto Condensed Bold"/>
              </a:rPr>
              <a:t>sức</a:t>
            </a:r>
            <a:r>
              <a:rPr lang="en-US" sz="3399" dirty="0">
                <a:solidFill>
                  <a:srgbClr val="65471B"/>
                </a:solidFill>
                <a:latin typeface="Roboto Condensed Bold"/>
              </a:rPr>
              <a:t> </a:t>
            </a:r>
            <a:r>
              <a:rPr lang="en-US" sz="3399" dirty="0" err="1">
                <a:solidFill>
                  <a:srgbClr val="65471B"/>
                </a:solidFill>
                <a:latin typeface="Roboto Condensed Bold"/>
              </a:rPr>
              <a:t>thuyết</a:t>
            </a:r>
            <a:r>
              <a:rPr lang="en-US" sz="3399" dirty="0">
                <a:solidFill>
                  <a:srgbClr val="65471B"/>
                </a:solidFill>
                <a:latin typeface="Roboto Condensed Bold"/>
              </a:rPr>
              <a:t> </a:t>
            </a:r>
            <a:r>
              <a:rPr lang="en-US" sz="3399" dirty="0" err="1">
                <a:solidFill>
                  <a:srgbClr val="65471B"/>
                </a:solidFill>
                <a:latin typeface="Roboto Condensed Bold"/>
              </a:rPr>
              <a:t>phục</a:t>
            </a:r>
            <a:r>
              <a:rPr lang="en-US" sz="3399" dirty="0">
                <a:solidFill>
                  <a:srgbClr val="65471B"/>
                </a:solidFill>
                <a:latin typeface="Roboto Condensed"/>
              </a:rPr>
              <a:t>.</a:t>
            </a:r>
          </a:p>
        </p:txBody>
      </p:sp>
      <p:pic>
        <p:nvPicPr>
          <p:cNvPr id="63" name="Picture 6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02962" y="1423185"/>
            <a:ext cx="1964792" cy="2551678"/>
          </a:xfrm>
          <a:prstGeom prst="rect">
            <a:avLst/>
          </a:prstGeom>
        </p:spPr>
      </p:pic>
      <p:pic>
        <p:nvPicPr>
          <p:cNvPr id="64" name="Picture 64"/>
          <p:cNvPicPr>
            <a:picLocks noChangeAspect="1"/>
          </p:cNvPicPr>
          <p:nvPr/>
        </p:nvPicPr>
        <p:blipFill>
          <a:blip r:embed="rId6"/>
          <a:srcRect/>
          <a:stretch>
            <a:fillRect/>
          </a:stretch>
        </p:blipFill>
        <p:spPr>
          <a:xfrm>
            <a:off x="-7928038" y="8944778"/>
            <a:ext cx="14296280" cy="763064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14478" y="7058060"/>
            <a:ext cx="9653490" cy="8229600"/>
          </a:xfrm>
          <a:prstGeom prst="rect">
            <a:avLst/>
          </a:prstGeom>
        </p:spPr>
      </p:pic>
      <p:pic>
        <p:nvPicPr>
          <p:cNvPr id="3" name="Picture 3"/>
          <p:cNvPicPr>
            <a:picLocks noChangeAspect="1"/>
          </p:cNvPicPr>
          <p:nvPr/>
        </p:nvPicPr>
        <p:blipFill>
          <a:blip r:embed="rId2"/>
          <a:srcRect/>
          <a:stretch>
            <a:fillRect/>
          </a:stretch>
        </p:blipFill>
        <p:spPr>
          <a:xfrm>
            <a:off x="6073745" y="7574543"/>
            <a:ext cx="9653490" cy="82296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969939" y="2476715"/>
            <a:ext cx="12104024" cy="4992910"/>
          </a:xfrm>
          <a:prstGeom prst="rect">
            <a:avLst/>
          </a:prstGeom>
        </p:spPr>
      </p:pic>
      <p:pic>
        <p:nvPicPr>
          <p:cNvPr id="5" name="Picture 5"/>
          <p:cNvPicPr>
            <a:picLocks noChangeAspect="1"/>
          </p:cNvPicPr>
          <p:nvPr/>
        </p:nvPicPr>
        <p:blipFill>
          <a:blip r:embed="rId5"/>
          <a:srcRect/>
          <a:stretch>
            <a:fillRect/>
          </a:stretch>
        </p:blipFill>
        <p:spPr>
          <a:xfrm>
            <a:off x="-1918026" y="-1604859"/>
            <a:ext cx="7601883" cy="2708171"/>
          </a:xfrm>
          <a:prstGeom prst="rect">
            <a:avLst/>
          </a:prstGeom>
        </p:spPr>
      </p:pic>
      <p:pic>
        <p:nvPicPr>
          <p:cNvPr id="6" name="Picture 6"/>
          <p:cNvPicPr>
            <a:picLocks noChangeAspect="1"/>
          </p:cNvPicPr>
          <p:nvPr/>
        </p:nvPicPr>
        <p:blipFill>
          <a:blip r:embed="rId6"/>
          <a:srcRect/>
          <a:stretch>
            <a:fillRect/>
          </a:stretch>
        </p:blipFill>
        <p:spPr>
          <a:xfrm>
            <a:off x="4619750" y="7857496"/>
            <a:ext cx="13814015" cy="663072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4108" y="3976227"/>
            <a:ext cx="4174047" cy="7196633"/>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481710" y="-1982788"/>
            <a:ext cx="6830402" cy="617220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86865" y="5326479"/>
            <a:ext cx="5602270" cy="7018790"/>
          </a:xfrm>
          <a:prstGeom prst="rect">
            <a:avLst/>
          </a:prstGeom>
        </p:spPr>
      </p:pic>
      <p:pic>
        <p:nvPicPr>
          <p:cNvPr id="10" name="Picture 10"/>
          <p:cNvPicPr>
            <a:picLocks noChangeAspect="1"/>
          </p:cNvPicPr>
          <p:nvPr/>
        </p:nvPicPr>
        <p:blipFill>
          <a:blip r:embed="rId13"/>
          <a:srcRect/>
          <a:stretch>
            <a:fillRect/>
          </a:stretch>
        </p:blipFill>
        <p:spPr>
          <a:xfrm rot="-875947">
            <a:off x="744375" y="2960347"/>
            <a:ext cx="5081148" cy="7119060"/>
          </a:xfrm>
          <a:prstGeom prst="rect">
            <a:avLst/>
          </a:prstGeom>
        </p:spPr>
      </p:pic>
      <p:sp>
        <p:nvSpPr>
          <p:cNvPr id="11" name="TextBox 11"/>
          <p:cNvSpPr txBox="1"/>
          <p:nvPr/>
        </p:nvSpPr>
        <p:spPr>
          <a:xfrm>
            <a:off x="6400800" y="750252"/>
            <a:ext cx="9498486" cy="706120"/>
          </a:xfrm>
          <a:prstGeom prst="rect">
            <a:avLst/>
          </a:prstGeom>
        </p:spPr>
        <p:txBody>
          <a:bodyPr lIns="0" tIns="0" rIns="0" bIns="0" rtlCol="0" anchor="t">
            <a:spAutoFit/>
          </a:bodyPr>
          <a:lstStyle/>
          <a:p>
            <a:pPr algn="just">
              <a:lnSpc>
                <a:spcPts val="5300"/>
              </a:lnSpc>
            </a:pPr>
            <a:r>
              <a:rPr lang="en-US" sz="5300" dirty="0">
                <a:solidFill>
                  <a:srgbClr val="65471B"/>
                </a:solidFill>
                <a:latin typeface="Fraunces Bold"/>
              </a:rPr>
              <a:t>4. LUYỆN TẬP</a:t>
            </a:r>
          </a:p>
        </p:txBody>
      </p:sp>
      <p:sp>
        <p:nvSpPr>
          <p:cNvPr id="12" name="TextBox 12"/>
          <p:cNvSpPr txBox="1"/>
          <p:nvPr/>
        </p:nvSpPr>
        <p:spPr>
          <a:xfrm>
            <a:off x="5447107" y="3376035"/>
            <a:ext cx="9149690" cy="3143842"/>
          </a:xfrm>
          <a:prstGeom prst="rect">
            <a:avLst/>
          </a:prstGeom>
        </p:spPr>
        <p:txBody>
          <a:bodyPr lIns="0" tIns="0" rIns="0" bIns="0" rtlCol="0" anchor="t">
            <a:spAutoFit/>
          </a:bodyPr>
          <a:lstStyle/>
          <a:p>
            <a:pPr algn="ctr">
              <a:lnSpc>
                <a:spcPts val="6238"/>
              </a:lnSpc>
            </a:pPr>
            <a:r>
              <a:rPr lang="en-US" sz="4455" dirty="0" err="1">
                <a:solidFill>
                  <a:srgbClr val="65471B"/>
                </a:solidFill>
                <a:latin typeface="Roboto Condensed"/>
              </a:rPr>
              <a:t>Khái</a:t>
            </a:r>
            <a:r>
              <a:rPr lang="en-US" sz="4455" dirty="0">
                <a:solidFill>
                  <a:srgbClr val="65471B"/>
                </a:solidFill>
                <a:latin typeface="Roboto Condensed"/>
              </a:rPr>
              <a:t> </a:t>
            </a:r>
            <a:r>
              <a:rPr lang="en-US" sz="4455" dirty="0" err="1">
                <a:solidFill>
                  <a:srgbClr val="65471B"/>
                </a:solidFill>
                <a:latin typeface="Roboto Condensed"/>
              </a:rPr>
              <a:t>quát</a:t>
            </a:r>
            <a:r>
              <a:rPr lang="en-US" sz="4455" dirty="0">
                <a:solidFill>
                  <a:srgbClr val="65471B"/>
                </a:solidFill>
                <a:latin typeface="Roboto Condensed"/>
              </a:rPr>
              <a:t> </a:t>
            </a:r>
            <a:r>
              <a:rPr lang="en-US" sz="4455" dirty="0" err="1">
                <a:solidFill>
                  <a:srgbClr val="65471B"/>
                </a:solidFill>
                <a:latin typeface="Roboto Condensed"/>
              </a:rPr>
              <a:t>đặc</a:t>
            </a:r>
            <a:r>
              <a:rPr lang="en-US" sz="4455" dirty="0">
                <a:solidFill>
                  <a:srgbClr val="65471B"/>
                </a:solidFill>
                <a:latin typeface="Roboto Condensed"/>
              </a:rPr>
              <a:t> </a:t>
            </a:r>
            <a:r>
              <a:rPr lang="en-US" sz="4455" dirty="0" err="1">
                <a:solidFill>
                  <a:srgbClr val="65471B"/>
                </a:solidFill>
                <a:latin typeface="Roboto Condensed"/>
              </a:rPr>
              <a:t>điểm</a:t>
            </a:r>
            <a:r>
              <a:rPr lang="en-US" sz="4455" dirty="0">
                <a:solidFill>
                  <a:srgbClr val="65471B"/>
                </a:solidFill>
                <a:latin typeface="Roboto Condensed"/>
              </a:rPr>
              <a:t> </a:t>
            </a:r>
            <a:r>
              <a:rPr lang="en-US" sz="4455" dirty="0" err="1">
                <a:solidFill>
                  <a:srgbClr val="65471B"/>
                </a:solidFill>
                <a:latin typeface="Roboto Condensed"/>
              </a:rPr>
              <a:t>thể</a:t>
            </a:r>
            <a:r>
              <a:rPr lang="en-US" sz="4455" dirty="0">
                <a:solidFill>
                  <a:srgbClr val="65471B"/>
                </a:solidFill>
                <a:latin typeface="Roboto Condensed"/>
              </a:rPr>
              <a:t> </a:t>
            </a:r>
            <a:r>
              <a:rPr lang="en-US" sz="4455" dirty="0" err="1">
                <a:solidFill>
                  <a:srgbClr val="65471B"/>
                </a:solidFill>
                <a:latin typeface="Roboto Condensed"/>
              </a:rPr>
              <a:t>loại</a:t>
            </a:r>
            <a:r>
              <a:rPr lang="en-US" sz="4455" dirty="0">
                <a:solidFill>
                  <a:srgbClr val="65471B"/>
                </a:solidFill>
                <a:latin typeface="Roboto Condensed"/>
              </a:rPr>
              <a:t> qua </a:t>
            </a:r>
            <a:r>
              <a:rPr lang="en-US" sz="4455" dirty="0" err="1">
                <a:solidFill>
                  <a:srgbClr val="65471B"/>
                </a:solidFill>
                <a:latin typeface="Roboto Condensed"/>
              </a:rPr>
              <a:t>văn</a:t>
            </a:r>
            <a:r>
              <a:rPr lang="en-US" sz="4455" dirty="0">
                <a:solidFill>
                  <a:srgbClr val="65471B"/>
                </a:solidFill>
                <a:latin typeface="Roboto Condensed"/>
              </a:rPr>
              <a:t> </a:t>
            </a:r>
            <a:r>
              <a:rPr lang="en-US" sz="4455" dirty="0" err="1">
                <a:solidFill>
                  <a:srgbClr val="65471B"/>
                </a:solidFill>
                <a:latin typeface="Roboto Condensed"/>
              </a:rPr>
              <a:t>bản</a:t>
            </a:r>
            <a:r>
              <a:rPr lang="en-US" sz="4455" dirty="0">
                <a:solidFill>
                  <a:srgbClr val="65471B"/>
                </a:solidFill>
                <a:latin typeface="Roboto Condensed"/>
              </a:rPr>
              <a:t> </a:t>
            </a:r>
            <a:r>
              <a:rPr lang="en-US" sz="4455" dirty="0" err="1">
                <a:solidFill>
                  <a:srgbClr val="65471B"/>
                </a:solidFill>
                <a:latin typeface="Roboto Condensed Italics"/>
              </a:rPr>
              <a:t>Thánh</a:t>
            </a:r>
            <a:r>
              <a:rPr lang="en-US" sz="4455" dirty="0">
                <a:solidFill>
                  <a:srgbClr val="65471B"/>
                </a:solidFill>
                <a:latin typeface="Roboto Condensed Italics"/>
              </a:rPr>
              <a:t> </a:t>
            </a:r>
            <a:r>
              <a:rPr lang="en-US" sz="4455" dirty="0" err="1">
                <a:solidFill>
                  <a:srgbClr val="65471B"/>
                </a:solidFill>
                <a:latin typeface="Roboto Condensed Italics"/>
              </a:rPr>
              <a:t>Gióng</a:t>
            </a:r>
            <a:r>
              <a:rPr lang="en-US" sz="4455" dirty="0">
                <a:solidFill>
                  <a:srgbClr val="65471B"/>
                </a:solidFill>
                <a:latin typeface="Roboto Condensed Italics"/>
              </a:rPr>
              <a:t> – </a:t>
            </a:r>
            <a:r>
              <a:rPr lang="en-US" sz="4455" dirty="0" err="1">
                <a:solidFill>
                  <a:srgbClr val="65471B"/>
                </a:solidFill>
                <a:latin typeface="Roboto Condensed Italics"/>
              </a:rPr>
              <a:t>tượng</a:t>
            </a:r>
            <a:r>
              <a:rPr lang="en-US" sz="4455" dirty="0">
                <a:solidFill>
                  <a:srgbClr val="65471B"/>
                </a:solidFill>
                <a:latin typeface="Roboto Condensed Italics"/>
              </a:rPr>
              <a:t> </a:t>
            </a:r>
            <a:r>
              <a:rPr lang="en-US" sz="4455" dirty="0" err="1">
                <a:solidFill>
                  <a:srgbClr val="65471B"/>
                </a:solidFill>
                <a:latin typeface="Roboto Condensed Italics"/>
              </a:rPr>
              <a:t>đài</a:t>
            </a:r>
            <a:r>
              <a:rPr lang="en-US" sz="4455" dirty="0">
                <a:solidFill>
                  <a:srgbClr val="65471B"/>
                </a:solidFill>
                <a:latin typeface="Roboto Condensed Italics"/>
              </a:rPr>
              <a:t> </a:t>
            </a:r>
          </a:p>
          <a:p>
            <a:pPr algn="ctr">
              <a:lnSpc>
                <a:spcPts val="6238"/>
              </a:lnSpc>
            </a:pPr>
            <a:r>
              <a:rPr lang="en-US" sz="4455" dirty="0" err="1">
                <a:solidFill>
                  <a:srgbClr val="65471B"/>
                </a:solidFill>
                <a:latin typeface="Roboto Condensed Italics"/>
              </a:rPr>
              <a:t>vĩnh</a:t>
            </a:r>
            <a:r>
              <a:rPr lang="en-US" sz="4455" dirty="0">
                <a:solidFill>
                  <a:srgbClr val="65471B"/>
                </a:solidFill>
                <a:latin typeface="Roboto Condensed Italics"/>
              </a:rPr>
              <a:t> </a:t>
            </a:r>
            <a:r>
              <a:rPr lang="en-US" sz="4455" dirty="0" err="1">
                <a:solidFill>
                  <a:srgbClr val="65471B"/>
                </a:solidFill>
                <a:latin typeface="Roboto Condensed Italics"/>
              </a:rPr>
              <a:t>cửu</a:t>
            </a:r>
            <a:r>
              <a:rPr lang="en-US" sz="4455" dirty="0">
                <a:solidFill>
                  <a:srgbClr val="65471B"/>
                </a:solidFill>
                <a:latin typeface="Roboto Condensed Italics"/>
              </a:rPr>
              <a:t> </a:t>
            </a:r>
            <a:r>
              <a:rPr lang="en-US" sz="4455" dirty="0" err="1">
                <a:solidFill>
                  <a:srgbClr val="65471B"/>
                </a:solidFill>
                <a:latin typeface="Roboto Condensed Italics"/>
              </a:rPr>
              <a:t>của</a:t>
            </a:r>
            <a:r>
              <a:rPr lang="en-US" sz="4455" dirty="0">
                <a:solidFill>
                  <a:srgbClr val="65471B"/>
                </a:solidFill>
                <a:latin typeface="Roboto Condensed Italics"/>
              </a:rPr>
              <a:t> </a:t>
            </a:r>
            <a:r>
              <a:rPr lang="en-US" sz="4455" dirty="0" err="1">
                <a:solidFill>
                  <a:srgbClr val="65471B"/>
                </a:solidFill>
                <a:latin typeface="Roboto Condensed Italics"/>
              </a:rPr>
              <a:t>lòng</a:t>
            </a:r>
            <a:r>
              <a:rPr lang="en-US" sz="4455" dirty="0">
                <a:solidFill>
                  <a:srgbClr val="65471B"/>
                </a:solidFill>
                <a:latin typeface="Roboto Condensed Italics"/>
              </a:rPr>
              <a:t> </a:t>
            </a:r>
            <a:r>
              <a:rPr lang="en-US" sz="4455" dirty="0" err="1">
                <a:solidFill>
                  <a:srgbClr val="65471B"/>
                </a:solidFill>
                <a:latin typeface="Roboto Condensed Italics"/>
              </a:rPr>
              <a:t>yêu</a:t>
            </a:r>
            <a:r>
              <a:rPr lang="en-US" sz="4455" dirty="0">
                <a:solidFill>
                  <a:srgbClr val="65471B"/>
                </a:solidFill>
                <a:latin typeface="Roboto Condensed Italics"/>
              </a:rPr>
              <a:t> </a:t>
            </a:r>
            <a:r>
              <a:rPr lang="en-US" sz="4455" dirty="0" err="1">
                <a:solidFill>
                  <a:srgbClr val="65471B"/>
                </a:solidFill>
                <a:latin typeface="Roboto Condensed Italics"/>
              </a:rPr>
              <a:t>nước</a:t>
            </a:r>
            <a:endParaRPr lang="en-US" sz="4455" dirty="0">
              <a:solidFill>
                <a:srgbClr val="65471B"/>
              </a:solidFill>
              <a:latin typeface="Roboto Condensed Italics"/>
            </a:endParaRPr>
          </a:p>
          <a:p>
            <a:pPr algn="ctr">
              <a:lnSpc>
                <a:spcPts val="6238"/>
              </a:lnSpc>
            </a:pPr>
            <a:r>
              <a:rPr lang="en-US" sz="4455" dirty="0">
                <a:solidFill>
                  <a:srgbClr val="65471B"/>
                </a:solidFill>
                <a:latin typeface="Roboto Condensed Italics"/>
              </a:rPr>
              <a:t>(PHT </a:t>
            </a:r>
            <a:r>
              <a:rPr lang="en-US" sz="4455" dirty="0" err="1">
                <a:solidFill>
                  <a:srgbClr val="65471B"/>
                </a:solidFill>
                <a:latin typeface="Roboto Condensed Italics"/>
              </a:rPr>
              <a:t>số</a:t>
            </a:r>
            <a:r>
              <a:rPr lang="en-US" sz="4455" dirty="0">
                <a:solidFill>
                  <a:srgbClr val="65471B"/>
                </a:solidFill>
                <a:latin typeface="Roboto Condensed Italics"/>
              </a:rPr>
              <a:t> 2)</a:t>
            </a:r>
          </a:p>
        </p:txBody>
      </p:sp>
      <p:sp>
        <p:nvSpPr>
          <p:cNvPr id="13" name="TextBox 12">
            <a:extLst>
              <a:ext uri="{FF2B5EF4-FFF2-40B4-BE49-F238E27FC236}">
                <a16:creationId xmlns:a16="http://schemas.microsoft.com/office/drawing/2014/main" id="{55C21BA6-B636-77C4-3A3B-29116B6F079C}"/>
              </a:ext>
            </a:extLst>
          </p:cNvPr>
          <p:cNvSpPr txBox="1"/>
          <p:nvPr/>
        </p:nvSpPr>
        <p:spPr>
          <a:xfrm>
            <a:off x="6668220" y="1456372"/>
            <a:ext cx="9149690" cy="1534266"/>
          </a:xfrm>
          <a:prstGeom prst="rect">
            <a:avLst/>
          </a:prstGeom>
        </p:spPr>
        <p:txBody>
          <a:bodyPr lIns="0" tIns="0" rIns="0" bIns="0" rtlCol="0" anchor="t">
            <a:spAutoFit/>
          </a:bodyPr>
          <a:lstStyle/>
          <a:p>
            <a:pPr>
              <a:lnSpc>
                <a:spcPts val="6238"/>
              </a:lnSpc>
            </a:pPr>
            <a:r>
              <a:rPr lang="en-US" sz="4000" dirty="0">
                <a:solidFill>
                  <a:srgbClr val="65471B"/>
                </a:solidFill>
                <a:latin typeface="Roboto Condensed" panose="02000000000000000000" pitchFamily="2" charset="0"/>
                <a:ea typeface="Roboto Condensed" panose="02000000000000000000" pitchFamily="2" charset="0"/>
              </a:rPr>
              <a:t>- HS </a:t>
            </a:r>
            <a:r>
              <a:rPr lang="en-US" sz="4000" dirty="0" err="1">
                <a:solidFill>
                  <a:srgbClr val="65471B"/>
                </a:solidFill>
                <a:latin typeface="Roboto Condensed" panose="02000000000000000000" pitchFamily="2" charset="0"/>
                <a:ea typeface="Roboto Condensed" panose="02000000000000000000" pitchFamily="2" charset="0"/>
              </a:rPr>
              <a:t>thực</a:t>
            </a:r>
            <a:r>
              <a:rPr lang="en-US" sz="4000" dirty="0">
                <a:solidFill>
                  <a:srgbClr val="65471B"/>
                </a:solidFill>
                <a:latin typeface="Roboto Condensed" panose="02000000000000000000" pitchFamily="2" charset="0"/>
                <a:ea typeface="Roboto Condensed" panose="02000000000000000000" pitchFamily="2" charset="0"/>
              </a:rPr>
              <a:t> </a:t>
            </a:r>
            <a:r>
              <a:rPr lang="en-US" sz="4000" dirty="0" err="1">
                <a:solidFill>
                  <a:srgbClr val="65471B"/>
                </a:solidFill>
                <a:latin typeface="Roboto Condensed" panose="02000000000000000000" pitchFamily="2" charset="0"/>
                <a:ea typeface="Roboto Condensed" panose="02000000000000000000" pitchFamily="2" charset="0"/>
              </a:rPr>
              <a:t>hiện</a:t>
            </a:r>
            <a:r>
              <a:rPr lang="en-US" sz="4000" dirty="0">
                <a:solidFill>
                  <a:srgbClr val="65471B"/>
                </a:solidFill>
                <a:latin typeface="Roboto Condensed" panose="02000000000000000000" pitchFamily="2" charset="0"/>
                <a:ea typeface="Roboto Condensed" panose="02000000000000000000" pitchFamily="2" charset="0"/>
              </a:rPr>
              <a:t> </a:t>
            </a:r>
            <a:r>
              <a:rPr lang="en-US" sz="4000" dirty="0" err="1">
                <a:solidFill>
                  <a:srgbClr val="65471B"/>
                </a:solidFill>
                <a:latin typeface="Roboto Condensed" panose="02000000000000000000" pitchFamily="2" charset="0"/>
                <a:ea typeface="Roboto Condensed" panose="02000000000000000000" pitchFamily="2" charset="0"/>
              </a:rPr>
              <a:t>cá</a:t>
            </a:r>
            <a:r>
              <a:rPr lang="en-US" sz="4000" dirty="0">
                <a:solidFill>
                  <a:srgbClr val="65471B"/>
                </a:solidFill>
                <a:latin typeface="Roboto Condensed" panose="02000000000000000000" pitchFamily="2" charset="0"/>
                <a:ea typeface="Roboto Condensed" panose="02000000000000000000" pitchFamily="2" charset="0"/>
              </a:rPr>
              <a:t> </a:t>
            </a:r>
            <a:r>
              <a:rPr lang="en-US" sz="4000" dirty="0" err="1">
                <a:solidFill>
                  <a:srgbClr val="65471B"/>
                </a:solidFill>
                <a:latin typeface="Roboto Condensed" panose="02000000000000000000" pitchFamily="2" charset="0"/>
                <a:ea typeface="Roboto Condensed" panose="02000000000000000000" pitchFamily="2" charset="0"/>
              </a:rPr>
              <a:t>nhân</a:t>
            </a:r>
            <a:endParaRPr lang="en-US" sz="4000" dirty="0">
              <a:solidFill>
                <a:srgbClr val="65471B"/>
              </a:solidFill>
              <a:latin typeface="Roboto Condensed" panose="02000000000000000000" pitchFamily="2" charset="0"/>
              <a:ea typeface="Roboto Condensed" panose="02000000000000000000" pitchFamily="2" charset="0"/>
            </a:endParaRPr>
          </a:p>
          <a:p>
            <a:pPr>
              <a:lnSpc>
                <a:spcPts val="6238"/>
              </a:lnSpc>
            </a:pPr>
            <a:r>
              <a:rPr lang="en-US" sz="4000" dirty="0">
                <a:solidFill>
                  <a:srgbClr val="65471B"/>
                </a:solidFill>
                <a:latin typeface="Roboto Condensed" panose="02000000000000000000" pitchFamily="2" charset="0"/>
                <a:ea typeface="Roboto Condensed" panose="02000000000000000000" pitchFamily="2" charset="0"/>
              </a:rPr>
              <a:t>- </a:t>
            </a:r>
            <a:r>
              <a:rPr lang="en-US" sz="4000" dirty="0" err="1">
                <a:solidFill>
                  <a:srgbClr val="65471B"/>
                </a:solidFill>
                <a:latin typeface="Roboto Condensed" panose="02000000000000000000" pitchFamily="2" charset="0"/>
                <a:ea typeface="Roboto Condensed" panose="02000000000000000000" pitchFamily="2" charset="0"/>
              </a:rPr>
              <a:t>Thời</a:t>
            </a:r>
            <a:r>
              <a:rPr lang="en-US" sz="4000" dirty="0">
                <a:solidFill>
                  <a:srgbClr val="65471B"/>
                </a:solidFill>
                <a:latin typeface="Roboto Condensed" panose="02000000000000000000" pitchFamily="2" charset="0"/>
                <a:ea typeface="Roboto Condensed" panose="02000000000000000000" pitchFamily="2" charset="0"/>
              </a:rPr>
              <a:t> </a:t>
            </a:r>
            <a:r>
              <a:rPr lang="en-US" sz="4000" dirty="0" err="1">
                <a:solidFill>
                  <a:srgbClr val="65471B"/>
                </a:solidFill>
                <a:latin typeface="Roboto Condensed" panose="02000000000000000000" pitchFamily="2" charset="0"/>
                <a:ea typeface="Roboto Condensed" panose="02000000000000000000" pitchFamily="2" charset="0"/>
              </a:rPr>
              <a:t>gian</a:t>
            </a:r>
            <a:r>
              <a:rPr lang="en-US" sz="4000" dirty="0">
                <a:solidFill>
                  <a:srgbClr val="65471B"/>
                </a:solidFill>
                <a:latin typeface="Roboto Condensed" panose="02000000000000000000" pitchFamily="2" charset="0"/>
                <a:ea typeface="Roboto Condensed" panose="02000000000000000000" pitchFamily="2" charset="0"/>
              </a:rPr>
              <a:t>: 5 </a:t>
            </a:r>
            <a:r>
              <a:rPr lang="en-US" sz="4000" dirty="0" err="1">
                <a:solidFill>
                  <a:srgbClr val="65471B"/>
                </a:solidFill>
                <a:latin typeface="Roboto Condensed" panose="02000000000000000000" pitchFamily="2" charset="0"/>
                <a:ea typeface="Roboto Condensed" panose="02000000000000000000" pitchFamily="2" charset="0"/>
              </a:rPr>
              <a:t>phút</a:t>
            </a:r>
            <a:endParaRPr lang="en-US" sz="4000" dirty="0">
              <a:solidFill>
                <a:srgbClr val="65471B"/>
              </a:solidFill>
              <a:latin typeface="Roboto Condensed" panose="02000000000000000000" pitchFamily="2" charset="0"/>
              <a:ea typeface="Roboto Condensed" panose="02000000000000000000" pitchFamily="2" charset="0"/>
            </a:endParaRP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918026" y="-1604859"/>
            <a:ext cx="7601883" cy="2708171"/>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4108" y="3976227"/>
            <a:ext cx="4174047" cy="719663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481710" y="-1982788"/>
            <a:ext cx="6830402" cy="6172200"/>
          </a:xfrm>
          <a:prstGeom prst="rect">
            <a:avLst/>
          </a:prstGeom>
        </p:spPr>
      </p:pic>
      <p:graphicFrame>
        <p:nvGraphicFramePr>
          <p:cNvPr id="5" name="Table 5"/>
          <p:cNvGraphicFramePr>
            <a:graphicFrameLocks noGrp="1"/>
          </p:cNvGraphicFramePr>
          <p:nvPr>
            <p:extLst>
              <p:ext uri="{D42A27DB-BD31-4B8C-83A1-F6EECF244321}">
                <p14:modId xmlns:p14="http://schemas.microsoft.com/office/powerpoint/2010/main" val="3158174444"/>
              </p:ext>
            </p:extLst>
          </p:nvPr>
        </p:nvGraphicFramePr>
        <p:xfrm>
          <a:off x="542490" y="1442054"/>
          <a:ext cx="17354421" cy="8374627"/>
        </p:xfrm>
        <a:graphic>
          <a:graphicData uri="http://schemas.openxmlformats.org/drawingml/2006/table">
            <a:tbl>
              <a:tblPr/>
              <a:tblGrid>
                <a:gridCol w="5102123">
                  <a:extLst>
                    <a:ext uri="{9D8B030D-6E8A-4147-A177-3AD203B41FA5}">
                      <a16:colId xmlns:a16="http://schemas.microsoft.com/office/drawing/2014/main" val="20000"/>
                    </a:ext>
                  </a:extLst>
                </a:gridCol>
                <a:gridCol w="12252298">
                  <a:extLst>
                    <a:ext uri="{9D8B030D-6E8A-4147-A177-3AD203B41FA5}">
                      <a16:colId xmlns:a16="http://schemas.microsoft.com/office/drawing/2014/main" val="20001"/>
                    </a:ext>
                  </a:extLst>
                </a:gridCol>
              </a:tblGrid>
              <a:tr h="1167687">
                <a:tc>
                  <a:txBody>
                    <a:bodyPr/>
                    <a:lstStyle/>
                    <a:p>
                      <a:pPr algn="ctr">
                        <a:defRPr/>
                      </a:pPr>
                      <a:r>
                        <a:rPr lang="en-US" sz="3500" b="1" dirty="0" err="1">
                          <a:solidFill>
                            <a:srgbClr val="000000"/>
                          </a:solidFill>
                          <a:latin typeface="Roboto Condensed" panose="02000000000000000000" pitchFamily="2" charset="0"/>
                          <a:ea typeface="Roboto Condensed" panose="02000000000000000000" pitchFamily="2" charset="0"/>
                        </a:rPr>
                        <a:t>Yêu</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cầu</a:t>
                      </a:r>
                      <a:r>
                        <a:rPr lang="en-US" sz="3500" b="1" dirty="0">
                          <a:solidFill>
                            <a:srgbClr val="000000"/>
                          </a:solidFill>
                          <a:latin typeface="Roboto Condensed" panose="02000000000000000000" pitchFamily="2" charset="0"/>
                          <a:ea typeface="Roboto Condensed" panose="02000000000000000000" pitchFamily="2" charset="0"/>
                        </a:rPr>
                        <a:t> </a:t>
                      </a:r>
                      <a:endParaRPr lang="en-US" sz="3500" b="1" dirty="0">
                        <a:latin typeface="Roboto Condensed" panose="02000000000000000000" pitchFamily="2" charset="0"/>
                        <a:ea typeface="Roboto Condensed"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c>
                  <a:txBody>
                    <a:bodyPr/>
                    <a:lstStyle/>
                    <a:p>
                      <a:pPr algn="ctr">
                        <a:defRPr/>
                      </a:pPr>
                      <a:r>
                        <a:rPr lang="en-US" sz="3500" b="1" dirty="0" err="1">
                          <a:solidFill>
                            <a:srgbClr val="000000"/>
                          </a:solidFill>
                          <a:latin typeface="Roboto Condensed" panose="02000000000000000000" pitchFamily="2" charset="0"/>
                          <a:ea typeface="Roboto Condensed" panose="02000000000000000000" pitchFamily="2" charset="0"/>
                        </a:rPr>
                        <a:t>Thực</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hiện</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yêu</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cầu</a:t>
                      </a:r>
                      <a:r>
                        <a:rPr lang="en-US" sz="3500" b="1" dirty="0">
                          <a:solidFill>
                            <a:srgbClr val="000000"/>
                          </a:solidFill>
                          <a:latin typeface="Roboto Condensed" panose="02000000000000000000" pitchFamily="2" charset="0"/>
                          <a:ea typeface="Roboto Condensed" panose="02000000000000000000" pitchFamily="2" charset="0"/>
                        </a:rPr>
                        <a:t> </a:t>
                      </a:r>
                      <a:endParaRPr lang="en-US" sz="3500" b="1" dirty="0">
                        <a:latin typeface="Roboto Condensed" panose="02000000000000000000" pitchFamily="2" charset="0"/>
                        <a:ea typeface="Roboto Condensed"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extLst>
                  <a:ext uri="{0D108BD9-81ED-4DB2-BD59-A6C34878D82A}">
                    <a16:rowId xmlns:a16="http://schemas.microsoft.com/office/drawing/2014/main" val="10000"/>
                  </a:ext>
                </a:extLst>
              </a:tr>
              <a:tr h="1758289">
                <a:tc>
                  <a:txBody>
                    <a:bodyPr/>
                    <a:lstStyle/>
                    <a:p>
                      <a:pPr algn="ctr">
                        <a:defRPr/>
                      </a:pPr>
                      <a:r>
                        <a:rPr lang="en-US" sz="3500" dirty="0" err="1">
                          <a:solidFill>
                            <a:srgbClr val="000000"/>
                          </a:solidFill>
                          <a:latin typeface="Roboto Condensed" panose="02000000000000000000" pitchFamily="2" charset="0"/>
                          <a:ea typeface="Roboto Condensed" panose="02000000000000000000" pitchFamily="2" charset="0"/>
                        </a:rPr>
                        <a:t>Văn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bản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viết</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về</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vấn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đề</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gì</a:t>
                      </a:r>
                      <a:r>
                        <a:rPr lang="en-US" sz="3500" dirty="0">
                          <a:solidFill>
                            <a:srgbClr val="000000"/>
                          </a:solidFill>
                          <a:latin typeface="Roboto Condensed" panose="02000000000000000000" pitchFamily="2" charset="0"/>
                          <a:ea typeface="Roboto Condensed" panose="02000000000000000000" pitchFamily="2" charset="0"/>
                        </a:rPr>
                        <a:t>? </a:t>
                      </a:r>
                      <a:endParaRPr lang="en-US" sz="3500" dirty="0">
                        <a:latin typeface="Roboto Condensed" panose="02000000000000000000" pitchFamily="2" charset="0"/>
                        <a:ea typeface="Roboto Condensed"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C7B4"/>
                    </a:solidFill>
                  </a:tcPr>
                </a:tc>
                <a:tc>
                  <a:txBody>
                    <a:bodyPr/>
                    <a:lstStyle/>
                    <a:p>
                      <a:pPr algn="l">
                        <a:defRPr/>
                      </a:pPr>
                      <a:r>
                        <a:rPr lang="en-US" sz="3500" dirty="0" err="1">
                          <a:solidFill>
                            <a:srgbClr val="000000"/>
                          </a:solidFill>
                          <a:latin typeface="Roboto Condensed" panose="02000000000000000000" pitchFamily="2" charset="0"/>
                          <a:ea typeface="Roboto Condensed" panose="02000000000000000000" pitchFamily="2" charset="0"/>
                        </a:rPr>
                        <a:t>Văn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bản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viết</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về</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vấn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đề</a:t>
                      </a:r>
                      <a:r>
                        <a:rPr lang="en-US" sz="3500"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Thánh</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Gióng</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là</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tượng</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đài</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vĩnh</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cửu</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của</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lòng</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yêu</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nước</a:t>
                      </a:r>
                      <a:endParaRPr lang="en-US" sz="3500" b="1" dirty="0">
                        <a:latin typeface="Roboto Condensed" panose="02000000000000000000" pitchFamily="2" charset="0"/>
                        <a:ea typeface="Roboto Condensed"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extLst>
                  <a:ext uri="{0D108BD9-81ED-4DB2-BD59-A6C34878D82A}">
                    <a16:rowId xmlns:a16="http://schemas.microsoft.com/office/drawing/2014/main" val="10001"/>
                  </a:ext>
                </a:extLst>
              </a:tr>
              <a:tr h="1758289">
                <a:tc>
                  <a:txBody>
                    <a:bodyPr/>
                    <a:lstStyle/>
                    <a:p>
                      <a:pPr algn="ctr">
                        <a:defRPr/>
                      </a:pPr>
                      <a:r>
                        <a:rPr lang="en-US" sz="3500" dirty="0" err="1">
                          <a:latin typeface="Roboto Condensed" panose="02000000000000000000" pitchFamily="2" charset="0"/>
                          <a:ea typeface="Roboto Condensed" panose="02000000000000000000" pitchFamily="2" charset="0"/>
                        </a:rPr>
                        <a:t>Văn</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bản</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viết</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ra</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nhằm</a:t>
                      </a:r>
                      <a:r>
                        <a:rPr lang="en-US" sz="3500" dirty="0">
                          <a:latin typeface="Roboto Condensed" panose="02000000000000000000" pitchFamily="2" charset="0"/>
                          <a:ea typeface="Roboto Condensed" panose="02000000000000000000" pitchFamily="2" charset="0"/>
                        </a:rPr>
                        <a:t> </a:t>
                      </a:r>
                    </a:p>
                    <a:p>
                      <a:pPr algn="ctr"/>
                      <a:r>
                        <a:rPr lang="en-US" sz="3500" dirty="0" err="1">
                          <a:solidFill>
                            <a:srgbClr val="000000"/>
                          </a:solidFill>
                          <a:latin typeface="Roboto Condensed" panose="02000000000000000000" pitchFamily="2" charset="0"/>
                          <a:ea typeface="Roboto Condensed" panose="02000000000000000000" pitchFamily="2" charset="0"/>
                        </a:rPr>
                        <a:t>mục</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đích</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gì</a:t>
                      </a:r>
                      <a:r>
                        <a:rPr lang="en-US" sz="3500" dirty="0">
                          <a:solidFill>
                            <a:srgbClr val="000000"/>
                          </a:solidFill>
                          <a:latin typeface="Roboto Condensed" panose="02000000000000000000" pitchFamily="2" charset="0"/>
                          <a:ea typeface="Roboto Condensed" panose="02000000000000000000"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C7B4"/>
                    </a:solidFill>
                  </a:tcPr>
                </a:tc>
                <a:tc>
                  <a:txBody>
                    <a:bodyPr/>
                    <a:lstStyle/>
                    <a:p>
                      <a:pPr algn="l">
                        <a:defRPr/>
                      </a:pPr>
                      <a:r>
                        <a:rPr lang="en-US" sz="3500" dirty="0" err="1">
                          <a:solidFill>
                            <a:srgbClr val="000000"/>
                          </a:solidFill>
                          <a:latin typeface="Roboto Condensed" panose="02000000000000000000" pitchFamily="2" charset="0"/>
                          <a:ea typeface="Roboto Condensed" panose="02000000000000000000" pitchFamily="2" charset="0"/>
                        </a:rPr>
                        <a:t>Văn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bản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viết</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ra</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nhằm</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mục</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đích</a:t>
                      </a:r>
                      <a:r>
                        <a:rPr lang="en-US" sz="3500"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thuyết</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phục</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người</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đọc</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Thánh</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Gióng</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là</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biểu</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tượng</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cho</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tinh</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thần</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yêu</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nước</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của</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nhân</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dân</a:t>
                      </a:r>
                      <a:r>
                        <a:rPr lang="en-US" sz="3500" b="1" dirty="0">
                          <a:solidFill>
                            <a:srgbClr val="000000"/>
                          </a:solidFill>
                          <a:latin typeface="Roboto Condensed" panose="02000000000000000000" pitchFamily="2" charset="0"/>
                          <a:ea typeface="Roboto Condensed" panose="02000000000000000000" pitchFamily="2" charset="0"/>
                        </a:rPr>
                        <a:t> ta</a:t>
                      </a:r>
                      <a:endParaRPr lang="en-US" sz="3500" b="1" dirty="0">
                        <a:latin typeface="Roboto Condensed" panose="02000000000000000000" pitchFamily="2" charset="0"/>
                        <a:ea typeface="Roboto Condensed"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extLst>
                  <a:ext uri="{0D108BD9-81ED-4DB2-BD59-A6C34878D82A}">
                    <a16:rowId xmlns:a16="http://schemas.microsoft.com/office/drawing/2014/main" val="10002"/>
                  </a:ext>
                </a:extLst>
              </a:tr>
              <a:tr h="3690362">
                <a:tc>
                  <a:txBody>
                    <a:bodyPr/>
                    <a:lstStyle/>
                    <a:p>
                      <a:pPr algn="ctr">
                        <a:defRPr/>
                      </a:pPr>
                      <a:r>
                        <a:rPr lang="en-US" sz="3500" dirty="0" err="1">
                          <a:solidFill>
                            <a:srgbClr val="000000"/>
                          </a:solidFill>
                          <a:latin typeface="Roboto Condensed" panose="02000000000000000000" pitchFamily="2" charset="0"/>
                          <a:ea typeface="Roboto Condensed" panose="02000000000000000000" pitchFamily="2" charset="0"/>
                        </a:rPr>
                        <a:t>Văn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bản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bàn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về</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những</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khía</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cạnh</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nào</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của</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vấn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đề</a:t>
                      </a:r>
                      <a:r>
                        <a:rPr lang="en-US" sz="3500" dirty="0">
                          <a:solidFill>
                            <a:srgbClr val="000000"/>
                          </a:solidFill>
                          <a:latin typeface="Roboto Condensed" panose="02000000000000000000" pitchFamily="2" charset="0"/>
                          <a:ea typeface="Roboto Condensed" panose="02000000000000000000" pitchFamily="2" charset="0"/>
                        </a:rPr>
                        <a:t>?</a:t>
                      </a:r>
                      <a:endParaRPr lang="en-US" sz="3500" dirty="0">
                        <a:latin typeface="Roboto Condensed" panose="02000000000000000000" pitchFamily="2" charset="0"/>
                        <a:ea typeface="Roboto Condensed"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C7B4"/>
                    </a:solidFill>
                  </a:tcPr>
                </a:tc>
                <a:tc>
                  <a:txBody>
                    <a:bodyPr/>
                    <a:lstStyle/>
                    <a:p>
                      <a:pPr algn="l">
                        <a:defRPr/>
                      </a:pPr>
                      <a:r>
                        <a:rPr lang="en-US" sz="3500" dirty="0" err="1">
                          <a:latin typeface="Roboto Condensed" panose="02000000000000000000" pitchFamily="2" charset="0"/>
                          <a:ea typeface="Roboto Condensed" panose="02000000000000000000" pitchFamily="2" charset="0"/>
                        </a:rPr>
                        <a:t>Tác</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giả</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bàn</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về</a:t>
                      </a:r>
                      <a:r>
                        <a:rPr lang="en-US" sz="3500" dirty="0">
                          <a:latin typeface="Roboto Condensed" panose="02000000000000000000" pitchFamily="2" charset="0"/>
                          <a:ea typeface="Roboto Condensed" panose="02000000000000000000" pitchFamily="2" charset="0"/>
                        </a:rPr>
                        <a:t>:</a:t>
                      </a:r>
                    </a:p>
                    <a:p>
                      <a:r>
                        <a:rPr lang="en-US" sz="3500" b="1" dirty="0" err="1">
                          <a:latin typeface="Roboto Condensed" panose="02000000000000000000" pitchFamily="2" charset="0"/>
                          <a:ea typeface="Roboto Condensed" panose="02000000000000000000" pitchFamily="2" charset="0"/>
                        </a:rPr>
                        <a:t>Gióng</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lớn</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lên</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từ</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sức</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mạnh</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từ</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tình</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yêu</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của</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nhân</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dân</a:t>
                      </a:r>
                      <a:r>
                        <a:rPr lang="en-US" sz="3500" b="1" dirty="0">
                          <a:latin typeface="Roboto Condensed" panose="02000000000000000000" pitchFamily="2" charset="0"/>
                          <a:ea typeface="Roboto Condensed" panose="02000000000000000000" pitchFamily="2" charset="0"/>
                        </a:rPr>
                        <a:t> ta.</a:t>
                      </a:r>
                    </a:p>
                    <a:p>
                      <a:r>
                        <a:rPr lang="en-US" sz="3500" b="1" dirty="0" err="1">
                          <a:latin typeface="Roboto Condensed" panose="02000000000000000000" pitchFamily="2" charset="0"/>
                          <a:ea typeface="Roboto Condensed" panose="02000000000000000000" pitchFamily="2" charset="0"/>
                        </a:rPr>
                        <a:t>Gióng</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vươn</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vai</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ra</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trận</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để</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đánh</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giặc</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bảo</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vệ</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đất</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nước</a:t>
                      </a:r>
                      <a:r>
                        <a:rPr lang="en-US" sz="3500" b="1" dirty="0">
                          <a:latin typeface="Roboto Condensed" panose="02000000000000000000" pitchFamily="2" charset="0"/>
                          <a:ea typeface="Roboto Condensed" panose="02000000000000000000" pitchFamily="2" charset="0"/>
                        </a:rPr>
                        <a:t>.</a:t>
                      </a:r>
                    </a:p>
                    <a:p>
                      <a:r>
                        <a:rPr lang="en-US" sz="3500" b="1" dirty="0">
                          <a:solidFill>
                            <a:srgbClr val="000000"/>
                          </a:solidFill>
                          <a:latin typeface="Roboto Condensed" panose="02000000000000000000" pitchFamily="2" charset="0"/>
                          <a:ea typeface="Roboto Condensed" panose="02000000000000000000" pitchFamily="2" charset="0"/>
                        </a:rPr>
                        <a:t>Sau </a:t>
                      </a:r>
                      <a:r>
                        <a:rPr lang="en-US" sz="3500" b="1" dirty="0" err="1">
                          <a:solidFill>
                            <a:srgbClr val="000000"/>
                          </a:solidFill>
                          <a:latin typeface="Roboto Condensed" panose="02000000000000000000" pitchFamily="2" charset="0"/>
                          <a:ea typeface="Roboto Condensed" panose="02000000000000000000" pitchFamily="2" charset="0"/>
                        </a:rPr>
                        <a:t>khi</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chiến</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thắng</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Gióng</a:t>
                      </a:r>
                      <a:r>
                        <a:rPr lang="en-US" sz="3500" b="1" dirty="0">
                          <a:solidFill>
                            <a:srgbClr val="000000"/>
                          </a:solidFill>
                          <a:latin typeface="Roboto Condensed" panose="02000000000000000000" pitchFamily="2" charset="0"/>
                          <a:ea typeface="Roboto Condensed" panose="02000000000000000000" pitchFamily="2" charset="0"/>
                        </a:rPr>
                        <a:t> bay </a:t>
                      </a:r>
                      <a:r>
                        <a:rPr lang="en-US" sz="3500" b="1" dirty="0" err="1">
                          <a:solidFill>
                            <a:srgbClr val="000000"/>
                          </a:solidFill>
                          <a:latin typeface="Roboto Condensed" panose="02000000000000000000" pitchFamily="2" charset="0"/>
                          <a:ea typeface="Roboto Condensed" panose="02000000000000000000" pitchFamily="2" charset="0"/>
                        </a:rPr>
                        <a:t>về</a:t>
                      </a:r>
                      <a:r>
                        <a:rPr lang="en-US" sz="3500" b="1" dirty="0">
                          <a:solidFill>
                            <a:srgbClr val="000000"/>
                          </a:solidFill>
                          <a:latin typeface="Roboto Condensed" panose="02000000000000000000" pitchFamily="2" charset="0"/>
                          <a:ea typeface="Roboto Condensed" panose="02000000000000000000" pitchFamily="2" charset="0"/>
                        </a:rPr>
                        <a:t> </a:t>
                      </a:r>
                      <a:r>
                        <a:rPr lang="en-US" sz="3500" b="1" dirty="0" err="1">
                          <a:solidFill>
                            <a:srgbClr val="000000"/>
                          </a:solidFill>
                          <a:latin typeface="Roboto Condensed" panose="02000000000000000000" pitchFamily="2" charset="0"/>
                          <a:ea typeface="Roboto Condensed" panose="02000000000000000000" pitchFamily="2" charset="0"/>
                        </a:rPr>
                        <a:t>trời</a:t>
                      </a:r>
                      <a:r>
                        <a:rPr lang="en-US" sz="3500" b="1" dirty="0">
                          <a:solidFill>
                            <a:srgbClr val="000000"/>
                          </a:solidFill>
                          <a:latin typeface="Roboto Condensed" panose="02000000000000000000" pitchFamily="2" charset="0"/>
                          <a:ea typeface="Roboto Condensed"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extLst>
                  <a:ext uri="{0D108BD9-81ED-4DB2-BD59-A6C34878D82A}">
                    <a16:rowId xmlns:a16="http://schemas.microsoft.com/office/drawing/2014/main" val="10003"/>
                  </a:ext>
                </a:extLst>
              </a:tr>
            </a:tbl>
          </a:graphicData>
        </a:graphic>
      </p:graphicFrame>
      <p:sp>
        <p:nvSpPr>
          <p:cNvPr id="6" name="TextBox 6"/>
          <p:cNvSpPr txBox="1"/>
          <p:nvPr/>
        </p:nvSpPr>
        <p:spPr>
          <a:xfrm>
            <a:off x="6659476" y="382970"/>
            <a:ext cx="9498486" cy="645730"/>
          </a:xfrm>
          <a:prstGeom prst="rect">
            <a:avLst/>
          </a:prstGeom>
        </p:spPr>
        <p:txBody>
          <a:bodyPr lIns="0" tIns="0" rIns="0" bIns="0" rtlCol="0" anchor="t">
            <a:spAutoFit/>
          </a:bodyPr>
          <a:lstStyle/>
          <a:p>
            <a:pPr algn="just">
              <a:lnSpc>
                <a:spcPts val="4800"/>
              </a:lnSpc>
            </a:pPr>
            <a:r>
              <a:rPr lang="en-US" sz="4800">
                <a:solidFill>
                  <a:srgbClr val="65471B"/>
                </a:solidFill>
                <a:latin typeface="Fraunces Bold"/>
              </a:rPr>
              <a:t>4. LUYỆN TẬP</a:t>
            </a: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918026" y="-1604859"/>
            <a:ext cx="7601883" cy="2708171"/>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4108" y="3976227"/>
            <a:ext cx="4174047" cy="719663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481710" y="-1982788"/>
            <a:ext cx="6830402" cy="6172200"/>
          </a:xfrm>
          <a:prstGeom prst="rect">
            <a:avLst/>
          </a:prstGeom>
        </p:spPr>
      </p:pic>
      <p:graphicFrame>
        <p:nvGraphicFramePr>
          <p:cNvPr id="5" name="Table 5"/>
          <p:cNvGraphicFramePr>
            <a:graphicFrameLocks noGrp="1"/>
          </p:cNvGraphicFramePr>
          <p:nvPr>
            <p:extLst>
              <p:ext uri="{D42A27DB-BD31-4B8C-83A1-F6EECF244321}">
                <p14:modId xmlns:p14="http://schemas.microsoft.com/office/powerpoint/2010/main" val="866177210"/>
              </p:ext>
            </p:extLst>
          </p:nvPr>
        </p:nvGraphicFramePr>
        <p:xfrm>
          <a:off x="942872" y="2049846"/>
          <a:ext cx="16596386" cy="7152047"/>
        </p:xfrm>
        <a:graphic>
          <a:graphicData uri="http://schemas.openxmlformats.org/drawingml/2006/table">
            <a:tbl>
              <a:tblPr/>
              <a:tblGrid>
                <a:gridCol w="5822624">
                  <a:extLst>
                    <a:ext uri="{9D8B030D-6E8A-4147-A177-3AD203B41FA5}">
                      <a16:colId xmlns:a16="http://schemas.microsoft.com/office/drawing/2014/main" val="20000"/>
                    </a:ext>
                  </a:extLst>
                </a:gridCol>
                <a:gridCol w="10773762">
                  <a:extLst>
                    <a:ext uri="{9D8B030D-6E8A-4147-A177-3AD203B41FA5}">
                      <a16:colId xmlns:a16="http://schemas.microsoft.com/office/drawing/2014/main" val="20001"/>
                    </a:ext>
                  </a:extLst>
                </a:gridCol>
              </a:tblGrid>
              <a:tr h="1142741">
                <a:tc>
                  <a:txBody>
                    <a:bodyPr/>
                    <a:lstStyle/>
                    <a:p>
                      <a:pPr algn="ctr">
                        <a:defRPr/>
                      </a:pPr>
                      <a:r>
                        <a:rPr lang="en-US" sz="3380" dirty="0" err="1">
                          <a:solidFill>
                            <a:srgbClr val="000000"/>
                          </a:solidFill>
                          <a:latin typeface="Roboto Condensed Bold"/>
                        </a:rPr>
                        <a:t>Yêu</a:t>
                      </a:r>
                      <a:r>
                        <a:rPr lang="en-US" sz="3380" dirty="0">
                          <a:solidFill>
                            <a:srgbClr val="000000"/>
                          </a:solidFill>
                          <a:latin typeface="Roboto Condensed Bold"/>
                        </a:rPr>
                        <a:t> </a:t>
                      </a:r>
                      <a:r>
                        <a:rPr lang="en-US" sz="3380" dirty="0" err="1">
                          <a:solidFill>
                            <a:srgbClr val="000000"/>
                          </a:solidFill>
                          <a:latin typeface="Roboto Condensed Bold"/>
                        </a:rPr>
                        <a:t>cầu</a:t>
                      </a:r>
                      <a:r>
                        <a:rPr lang="en-US" sz="3380" dirty="0">
                          <a:solidFill>
                            <a:srgbClr val="000000"/>
                          </a:solidFill>
                          <a:latin typeface="Roboto Condensed Bold"/>
                        </a:rPr>
                        <a:t> </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c>
                  <a:txBody>
                    <a:bodyPr/>
                    <a:lstStyle/>
                    <a:p>
                      <a:pPr algn="ctr">
                        <a:defRPr/>
                      </a:pPr>
                      <a:r>
                        <a:rPr lang="en-US" sz="3380" dirty="0" err="1">
                          <a:solidFill>
                            <a:srgbClr val="000000"/>
                          </a:solidFill>
                          <a:latin typeface="Roboto Condensed Bold"/>
                        </a:rPr>
                        <a:t>Thực</a:t>
                      </a:r>
                      <a:r>
                        <a:rPr lang="en-US" sz="3380" dirty="0">
                          <a:solidFill>
                            <a:srgbClr val="000000"/>
                          </a:solidFill>
                          <a:latin typeface="Roboto Condensed Bold"/>
                        </a:rPr>
                        <a:t> </a:t>
                      </a:r>
                      <a:r>
                        <a:rPr lang="en-US" sz="3380" dirty="0" err="1">
                          <a:solidFill>
                            <a:srgbClr val="000000"/>
                          </a:solidFill>
                          <a:latin typeface="Roboto Condensed Bold"/>
                        </a:rPr>
                        <a:t>hiện</a:t>
                      </a:r>
                      <a:r>
                        <a:rPr lang="en-US" sz="3380" dirty="0">
                          <a:solidFill>
                            <a:srgbClr val="000000"/>
                          </a:solidFill>
                          <a:latin typeface="Roboto Condensed Bold"/>
                        </a:rPr>
                        <a:t> </a:t>
                      </a:r>
                      <a:r>
                        <a:rPr lang="en-US" sz="3380" dirty="0" err="1">
                          <a:solidFill>
                            <a:srgbClr val="000000"/>
                          </a:solidFill>
                          <a:latin typeface="Roboto Condensed Bold"/>
                        </a:rPr>
                        <a:t>yêu</a:t>
                      </a:r>
                      <a:r>
                        <a:rPr lang="en-US" sz="3380" dirty="0">
                          <a:solidFill>
                            <a:srgbClr val="000000"/>
                          </a:solidFill>
                          <a:latin typeface="Roboto Condensed Bold"/>
                        </a:rPr>
                        <a:t> </a:t>
                      </a:r>
                      <a:r>
                        <a:rPr lang="en-US" sz="3380" dirty="0" err="1">
                          <a:solidFill>
                            <a:srgbClr val="000000"/>
                          </a:solidFill>
                          <a:latin typeface="Roboto Condensed Bold"/>
                        </a:rPr>
                        <a:t>cầu</a:t>
                      </a:r>
                      <a:r>
                        <a:rPr lang="en-US" sz="3380" dirty="0">
                          <a:solidFill>
                            <a:srgbClr val="000000"/>
                          </a:solidFill>
                          <a:latin typeface="Roboto Condensed Bold"/>
                        </a:rPr>
                        <a:t> </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extLst>
                  <a:ext uri="{0D108BD9-81ED-4DB2-BD59-A6C34878D82A}">
                    <a16:rowId xmlns:a16="http://schemas.microsoft.com/office/drawing/2014/main" val="10000"/>
                  </a:ext>
                </a:extLst>
              </a:tr>
              <a:tr h="2569363">
                <a:tc>
                  <a:txBody>
                    <a:bodyPr/>
                    <a:lstStyle/>
                    <a:p>
                      <a:pPr algn="ctr">
                        <a:defRPr/>
                      </a:pPr>
                      <a:r>
                        <a:rPr lang="en-US" sz="3380" dirty="0" err="1">
                          <a:solidFill>
                            <a:srgbClr val="000000"/>
                          </a:solidFill>
                          <a:latin typeface="Roboto Condensed"/>
                        </a:rPr>
                        <a:t>Nhận</a:t>
                      </a:r>
                      <a:r>
                        <a:rPr lang="en-US" sz="3380" dirty="0">
                          <a:solidFill>
                            <a:srgbClr val="000000"/>
                          </a:solidFill>
                          <a:latin typeface="Roboto Condensed"/>
                        </a:rPr>
                        <a:t> </a:t>
                      </a:r>
                      <a:r>
                        <a:rPr lang="en-US" sz="3380" dirty="0" err="1">
                          <a:solidFill>
                            <a:srgbClr val="000000"/>
                          </a:solidFill>
                          <a:latin typeface="Roboto Condensed"/>
                        </a:rPr>
                        <a:t>xét</a:t>
                      </a:r>
                      <a:r>
                        <a:rPr lang="en-US" sz="3380" dirty="0">
                          <a:solidFill>
                            <a:srgbClr val="000000"/>
                          </a:solidFill>
                          <a:latin typeface="Roboto Condensed"/>
                        </a:rPr>
                        <a:t> </a:t>
                      </a:r>
                      <a:r>
                        <a:rPr lang="en-US" sz="3380" dirty="0" err="1">
                          <a:solidFill>
                            <a:srgbClr val="000000"/>
                          </a:solidFill>
                          <a:latin typeface="Roboto Condensed"/>
                        </a:rPr>
                        <a:t>về</a:t>
                      </a:r>
                      <a:r>
                        <a:rPr lang="en-US" sz="3380" dirty="0">
                          <a:solidFill>
                            <a:srgbClr val="000000"/>
                          </a:solidFill>
                          <a:latin typeface="Roboto Condensed"/>
                        </a:rPr>
                        <a:t> </a:t>
                      </a:r>
                      <a:r>
                        <a:rPr lang="en-US" sz="3380" dirty="0" err="1">
                          <a:solidFill>
                            <a:srgbClr val="000000"/>
                          </a:solidFill>
                          <a:latin typeface="Roboto Condensed"/>
                        </a:rPr>
                        <a:t>tình</a:t>
                      </a:r>
                      <a:r>
                        <a:rPr lang="en-US" sz="3380" dirty="0">
                          <a:solidFill>
                            <a:srgbClr val="000000"/>
                          </a:solidFill>
                          <a:latin typeface="Roboto Condensed"/>
                        </a:rPr>
                        <a:t> </a:t>
                      </a:r>
                      <a:r>
                        <a:rPr lang="en-US" sz="3380" dirty="0" err="1">
                          <a:solidFill>
                            <a:srgbClr val="000000"/>
                          </a:solidFill>
                          <a:latin typeface="Roboto Condensed"/>
                        </a:rPr>
                        <a:t>cảm</a:t>
                      </a:r>
                      <a:r>
                        <a:rPr lang="en-US" sz="3380" dirty="0">
                          <a:solidFill>
                            <a:srgbClr val="000000"/>
                          </a:solidFill>
                          <a:latin typeface="Roboto Condensed"/>
                        </a:rPr>
                        <a:t> </a:t>
                      </a:r>
                      <a:r>
                        <a:rPr lang="en-US" sz="3380" dirty="0" err="1">
                          <a:solidFill>
                            <a:srgbClr val="000000"/>
                          </a:solidFill>
                          <a:latin typeface="Roboto Condensed"/>
                        </a:rPr>
                        <a:t>của</a:t>
                      </a:r>
                      <a:r>
                        <a:rPr lang="en-US" sz="3380" dirty="0">
                          <a:solidFill>
                            <a:srgbClr val="000000"/>
                          </a:solidFill>
                          <a:latin typeface="Roboto Condensed"/>
                        </a:rPr>
                        <a:t> </a:t>
                      </a:r>
                      <a:r>
                        <a:rPr lang="en-US" sz="3380" dirty="0" err="1">
                          <a:solidFill>
                            <a:srgbClr val="000000"/>
                          </a:solidFill>
                          <a:latin typeface="Roboto Condensed"/>
                        </a:rPr>
                        <a:t>tác</a:t>
                      </a:r>
                      <a:r>
                        <a:rPr lang="en-US" sz="3380" dirty="0">
                          <a:solidFill>
                            <a:srgbClr val="000000"/>
                          </a:solidFill>
                          <a:latin typeface="Roboto Condensed"/>
                        </a:rPr>
                        <a:t> </a:t>
                      </a:r>
                      <a:r>
                        <a:rPr lang="en-US" sz="3380" dirty="0" err="1">
                          <a:solidFill>
                            <a:srgbClr val="000000"/>
                          </a:solidFill>
                          <a:latin typeface="Roboto Condensed"/>
                        </a:rPr>
                        <a:t>giả</a:t>
                      </a:r>
                      <a:r>
                        <a:rPr lang="en-US" sz="3380" dirty="0">
                          <a:solidFill>
                            <a:srgbClr val="000000"/>
                          </a:solidFill>
                          <a:latin typeface="Roboto Condensed"/>
                        </a:rPr>
                        <a:t> </a:t>
                      </a:r>
                      <a:r>
                        <a:rPr lang="en-US" sz="3380" dirty="0" err="1">
                          <a:solidFill>
                            <a:srgbClr val="000000"/>
                          </a:solidFill>
                          <a:latin typeface="Roboto Condensed"/>
                        </a:rPr>
                        <a:t>được</a:t>
                      </a:r>
                      <a:r>
                        <a:rPr lang="en-US" sz="3380" dirty="0">
                          <a:solidFill>
                            <a:srgbClr val="000000"/>
                          </a:solidFill>
                          <a:latin typeface="Roboto Condensed"/>
                        </a:rPr>
                        <a:t> </a:t>
                      </a:r>
                      <a:r>
                        <a:rPr lang="en-US" sz="3380" dirty="0" err="1">
                          <a:solidFill>
                            <a:srgbClr val="000000"/>
                          </a:solidFill>
                          <a:latin typeface="Roboto Condensed"/>
                        </a:rPr>
                        <a:t>thể</a:t>
                      </a:r>
                      <a:r>
                        <a:rPr lang="en-US" sz="3380" dirty="0">
                          <a:solidFill>
                            <a:srgbClr val="000000"/>
                          </a:solidFill>
                          <a:latin typeface="Roboto Condensed"/>
                        </a:rPr>
                        <a:t> </a:t>
                      </a:r>
                      <a:r>
                        <a:rPr lang="en-US" sz="3380" dirty="0" err="1">
                          <a:solidFill>
                            <a:srgbClr val="000000"/>
                          </a:solidFill>
                          <a:latin typeface="Roboto Condensed"/>
                        </a:rPr>
                        <a:t>hiện</a:t>
                      </a:r>
                      <a:r>
                        <a:rPr lang="en-US" sz="3380" dirty="0">
                          <a:solidFill>
                            <a:srgbClr val="000000"/>
                          </a:solidFill>
                          <a:latin typeface="Roboto Condensed"/>
                        </a:rPr>
                        <a:t> </a:t>
                      </a:r>
                      <a:r>
                        <a:rPr lang="en-US" sz="3380" dirty="0" err="1">
                          <a:solidFill>
                            <a:srgbClr val="000000"/>
                          </a:solidFill>
                          <a:latin typeface="Roboto Condensed"/>
                        </a:rPr>
                        <a:t>trong</a:t>
                      </a:r>
                      <a:r>
                        <a:rPr lang="en-US" sz="3380" dirty="0">
                          <a:solidFill>
                            <a:srgbClr val="000000"/>
                          </a:solidFill>
                          <a:latin typeface="Roboto Condensed"/>
                        </a:rPr>
                        <a:t> </a:t>
                      </a:r>
                      <a:r>
                        <a:rPr lang="en-US" sz="3380" dirty="0" err="1">
                          <a:solidFill>
                            <a:srgbClr val="000000"/>
                          </a:solidFill>
                          <a:latin typeface="Roboto Condensed"/>
                        </a:rPr>
                        <a:t>văn</a:t>
                      </a:r>
                      <a:r>
                        <a:rPr lang="en-US" sz="3380" dirty="0">
                          <a:solidFill>
                            <a:srgbClr val="000000"/>
                          </a:solidFill>
                          <a:latin typeface="Roboto Condensed"/>
                        </a:rPr>
                        <a:t> </a:t>
                      </a:r>
                      <a:r>
                        <a:rPr lang="en-US" sz="3380" dirty="0" err="1">
                          <a:solidFill>
                            <a:srgbClr val="000000"/>
                          </a:solidFill>
                          <a:latin typeface="Roboto Condensed"/>
                        </a:rPr>
                        <a:t>bản</a:t>
                      </a:r>
                      <a:r>
                        <a:rPr lang="en-US" sz="3380" dirty="0">
                          <a:solidFill>
                            <a:srgbClr val="000000"/>
                          </a:solidFill>
                          <a:latin typeface="Roboto Condensed"/>
                        </a:rPr>
                        <a:t>.</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C7B4"/>
                    </a:solidFill>
                  </a:tcPr>
                </a:tc>
                <a:tc>
                  <a:txBody>
                    <a:bodyPr/>
                    <a:lstStyle/>
                    <a:p>
                      <a:pPr algn="l">
                        <a:defRPr/>
                      </a:pPr>
                      <a:r>
                        <a:rPr lang="en-US" sz="3380" dirty="0" err="1">
                          <a:solidFill>
                            <a:srgbClr val="000000"/>
                          </a:solidFill>
                          <a:latin typeface="Roboto Condensed"/>
                        </a:rPr>
                        <a:t>Tình</a:t>
                      </a:r>
                      <a:r>
                        <a:rPr lang="en-US" sz="3380" dirty="0">
                          <a:solidFill>
                            <a:srgbClr val="000000"/>
                          </a:solidFill>
                          <a:latin typeface="Roboto Condensed"/>
                        </a:rPr>
                        <a:t> </a:t>
                      </a:r>
                      <a:r>
                        <a:rPr lang="en-US" sz="3380" dirty="0" err="1">
                          <a:solidFill>
                            <a:srgbClr val="000000"/>
                          </a:solidFill>
                          <a:latin typeface="Roboto Condensed"/>
                        </a:rPr>
                        <a:t>cảm</a:t>
                      </a:r>
                      <a:r>
                        <a:rPr lang="en-US" sz="3380" dirty="0">
                          <a:solidFill>
                            <a:srgbClr val="000000"/>
                          </a:solidFill>
                          <a:latin typeface="Roboto Condensed"/>
                        </a:rPr>
                        <a:t> </a:t>
                      </a:r>
                      <a:r>
                        <a:rPr lang="en-US" sz="3380" b="1" dirty="0" err="1">
                          <a:solidFill>
                            <a:srgbClr val="000000"/>
                          </a:solidFill>
                          <a:latin typeface="Roboto Condensed"/>
                        </a:rPr>
                        <a:t>trân</a:t>
                      </a:r>
                      <a:r>
                        <a:rPr lang="en-US" sz="3380" b="1" dirty="0">
                          <a:solidFill>
                            <a:srgbClr val="000000"/>
                          </a:solidFill>
                          <a:latin typeface="Roboto Condensed"/>
                        </a:rPr>
                        <a:t> </a:t>
                      </a:r>
                      <a:r>
                        <a:rPr lang="en-US" sz="3380" b="1" dirty="0" err="1">
                          <a:solidFill>
                            <a:srgbClr val="000000"/>
                          </a:solidFill>
                          <a:latin typeface="Roboto Condensed"/>
                        </a:rPr>
                        <a:t>trọng</a:t>
                      </a:r>
                      <a:r>
                        <a:rPr lang="en-US" sz="3380" b="1" dirty="0">
                          <a:solidFill>
                            <a:srgbClr val="000000"/>
                          </a:solidFill>
                          <a:latin typeface="Roboto Condensed"/>
                        </a:rPr>
                        <a:t>, </a:t>
                      </a:r>
                      <a:r>
                        <a:rPr lang="en-US" sz="3380" b="1" dirty="0" err="1">
                          <a:solidFill>
                            <a:srgbClr val="000000"/>
                          </a:solidFill>
                          <a:latin typeface="Roboto Condensed"/>
                        </a:rPr>
                        <a:t>ngợi</a:t>
                      </a:r>
                      <a:r>
                        <a:rPr lang="en-US" sz="3380" b="1" dirty="0">
                          <a:solidFill>
                            <a:srgbClr val="000000"/>
                          </a:solidFill>
                          <a:latin typeface="Roboto Condensed"/>
                        </a:rPr>
                        <a:t> ca, </a:t>
                      </a:r>
                      <a:r>
                        <a:rPr lang="en-US" sz="3380" b="1" dirty="0" err="1">
                          <a:solidFill>
                            <a:srgbClr val="000000"/>
                          </a:solidFill>
                          <a:latin typeface="Roboto Condensed"/>
                        </a:rPr>
                        <a:t>tự</a:t>
                      </a:r>
                      <a:r>
                        <a:rPr lang="en-US" sz="3380" b="1" dirty="0">
                          <a:solidFill>
                            <a:srgbClr val="000000"/>
                          </a:solidFill>
                          <a:latin typeface="Roboto Condensed"/>
                        </a:rPr>
                        <a:t> </a:t>
                      </a:r>
                      <a:r>
                        <a:rPr lang="en-US" sz="3380" b="1" dirty="0" err="1">
                          <a:solidFill>
                            <a:srgbClr val="000000"/>
                          </a:solidFill>
                          <a:latin typeface="Roboto Condensed"/>
                        </a:rPr>
                        <a:t>hào</a:t>
                      </a:r>
                      <a:r>
                        <a:rPr lang="en-US" sz="3380" b="1" dirty="0">
                          <a:solidFill>
                            <a:srgbClr val="000000"/>
                          </a:solidFill>
                          <a:latin typeface="Roboto Condensed"/>
                        </a:rPr>
                        <a:t> </a:t>
                      </a:r>
                      <a:r>
                        <a:rPr lang="en-US" sz="3380" dirty="0" err="1">
                          <a:solidFill>
                            <a:srgbClr val="000000"/>
                          </a:solidFill>
                          <a:latin typeface="Roboto Condensed"/>
                        </a:rPr>
                        <a:t>về</a:t>
                      </a:r>
                      <a:r>
                        <a:rPr lang="en-US" sz="3380" dirty="0">
                          <a:solidFill>
                            <a:srgbClr val="000000"/>
                          </a:solidFill>
                          <a:latin typeface="Roboto Condensed"/>
                        </a:rPr>
                        <a:t> </a:t>
                      </a:r>
                      <a:r>
                        <a:rPr lang="en-US" sz="3380" dirty="0" err="1">
                          <a:solidFill>
                            <a:srgbClr val="000000"/>
                          </a:solidFill>
                          <a:latin typeface="Roboto Condensed"/>
                        </a:rPr>
                        <a:t>tinh</a:t>
                      </a:r>
                      <a:r>
                        <a:rPr lang="en-US" sz="3380" dirty="0">
                          <a:solidFill>
                            <a:srgbClr val="000000"/>
                          </a:solidFill>
                          <a:latin typeface="Roboto Condensed"/>
                        </a:rPr>
                        <a:t> </a:t>
                      </a:r>
                      <a:r>
                        <a:rPr lang="en-US" sz="3380" dirty="0" err="1">
                          <a:solidFill>
                            <a:srgbClr val="000000"/>
                          </a:solidFill>
                          <a:latin typeface="Roboto Condensed"/>
                        </a:rPr>
                        <a:t>thần</a:t>
                      </a:r>
                      <a:r>
                        <a:rPr lang="en-US" sz="3380" dirty="0">
                          <a:solidFill>
                            <a:srgbClr val="000000"/>
                          </a:solidFill>
                          <a:latin typeface="Roboto Condensed"/>
                        </a:rPr>
                        <a:t> </a:t>
                      </a:r>
                      <a:r>
                        <a:rPr lang="en-US" sz="3380" dirty="0" err="1">
                          <a:solidFill>
                            <a:srgbClr val="000000"/>
                          </a:solidFill>
                          <a:latin typeface="Roboto Condensed"/>
                        </a:rPr>
                        <a:t>yêu</a:t>
                      </a:r>
                      <a:r>
                        <a:rPr lang="en-US" sz="3380" dirty="0">
                          <a:solidFill>
                            <a:srgbClr val="000000"/>
                          </a:solidFill>
                          <a:latin typeface="Roboto Condensed"/>
                        </a:rPr>
                        <a:t> </a:t>
                      </a:r>
                      <a:r>
                        <a:rPr lang="en-US" sz="3380" dirty="0" err="1">
                          <a:solidFill>
                            <a:srgbClr val="000000"/>
                          </a:solidFill>
                          <a:latin typeface="Roboto Condensed"/>
                        </a:rPr>
                        <a:t>nước</a:t>
                      </a:r>
                      <a:r>
                        <a:rPr lang="en-US" sz="3380" dirty="0">
                          <a:solidFill>
                            <a:srgbClr val="000000"/>
                          </a:solidFill>
                          <a:latin typeface="Roboto Condensed"/>
                        </a:rPr>
                        <a:t> </a:t>
                      </a:r>
                      <a:r>
                        <a:rPr lang="en-US" sz="3380" dirty="0" err="1">
                          <a:solidFill>
                            <a:srgbClr val="000000"/>
                          </a:solidFill>
                          <a:latin typeface="Roboto Condensed"/>
                        </a:rPr>
                        <a:t>của</a:t>
                      </a:r>
                      <a:r>
                        <a:rPr lang="en-US" sz="3380" dirty="0">
                          <a:solidFill>
                            <a:srgbClr val="000000"/>
                          </a:solidFill>
                          <a:latin typeface="Roboto Condensed"/>
                        </a:rPr>
                        <a:t> </a:t>
                      </a:r>
                      <a:r>
                        <a:rPr lang="en-US" sz="3380" dirty="0" err="1">
                          <a:solidFill>
                            <a:srgbClr val="000000"/>
                          </a:solidFill>
                          <a:latin typeface="Roboto Condensed"/>
                        </a:rPr>
                        <a:t>dân</a:t>
                      </a:r>
                      <a:r>
                        <a:rPr lang="en-US" sz="3380" dirty="0">
                          <a:solidFill>
                            <a:srgbClr val="000000"/>
                          </a:solidFill>
                          <a:latin typeface="Roboto Condensed"/>
                        </a:rPr>
                        <a:t> </a:t>
                      </a:r>
                      <a:r>
                        <a:rPr lang="en-US" sz="3380" dirty="0" err="1">
                          <a:solidFill>
                            <a:srgbClr val="000000"/>
                          </a:solidFill>
                          <a:latin typeface="Roboto Condensed"/>
                        </a:rPr>
                        <a:t>tộc</a:t>
                      </a:r>
                      <a:r>
                        <a:rPr lang="en-US" sz="3380" dirty="0">
                          <a:solidFill>
                            <a:srgbClr val="000000"/>
                          </a:solidFill>
                          <a:latin typeface="Roboto Condensed"/>
                        </a:rPr>
                        <a:t> </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extLst>
                  <a:ext uri="{0D108BD9-81ED-4DB2-BD59-A6C34878D82A}">
                    <a16:rowId xmlns:a16="http://schemas.microsoft.com/office/drawing/2014/main" val="10001"/>
                  </a:ext>
                </a:extLst>
              </a:tr>
              <a:tr h="3439943">
                <a:tc>
                  <a:txBody>
                    <a:bodyPr/>
                    <a:lstStyle/>
                    <a:p>
                      <a:pPr algn="ctr">
                        <a:defRPr/>
                      </a:pPr>
                      <a:r>
                        <a:rPr lang="en-US" sz="3380" dirty="0" err="1">
                          <a:solidFill>
                            <a:srgbClr val="000000"/>
                          </a:solidFill>
                          <a:latin typeface="Roboto Condensed"/>
                        </a:rPr>
                        <a:t>Đặc</a:t>
                      </a:r>
                      <a:r>
                        <a:rPr lang="en-US" sz="3380" dirty="0">
                          <a:solidFill>
                            <a:srgbClr val="000000"/>
                          </a:solidFill>
                          <a:latin typeface="Roboto Condensed"/>
                        </a:rPr>
                        <a:t> </a:t>
                      </a:r>
                      <a:r>
                        <a:rPr lang="en-US" sz="3380" dirty="0" err="1">
                          <a:solidFill>
                            <a:srgbClr val="000000"/>
                          </a:solidFill>
                          <a:latin typeface="Roboto Condensed"/>
                        </a:rPr>
                        <a:t>điểm</a:t>
                      </a:r>
                      <a:r>
                        <a:rPr lang="en-US" sz="3380" dirty="0">
                          <a:solidFill>
                            <a:srgbClr val="000000"/>
                          </a:solidFill>
                          <a:latin typeface="Roboto Condensed"/>
                        </a:rPr>
                        <a:t> </a:t>
                      </a:r>
                      <a:r>
                        <a:rPr lang="en-US" sz="3380" dirty="0" err="1">
                          <a:solidFill>
                            <a:srgbClr val="000000"/>
                          </a:solidFill>
                          <a:latin typeface="Roboto Condensed"/>
                        </a:rPr>
                        <a:t>nổi</a:t>
                      </a:r>
                      <a:r>
                        <a:rPr lang="en-US" sz="3380" dirty="0">
                          <a:solidFill>
                            <a:srgbClr val="000000"/>
                          </a:solidFill>
                          <a:latin typeface="Roboto Condensed"/>
                        </a:rPr>
                        <a:t> </a:t>
                      </a:r>
                      <a:r>
                        <a:rPr lang="en-US" sz="3380" dirty="0" err="1">
                          <a:solidFill>
                            <a:srgbClr val="000000"/>
                          </a:solidFill>
                          <a:latin typeface="Roboto Condensed"/>
                        </a:rPr>
                        <a:t>bật</a:t>
                      </a:r>
                      <a:r>
                        <a:rPr lang="en-US" sz="3380" dirty="0">
                          <a:solidFill>
                            <a:srgbClr val="000000"/>
                          </a:solidFill>
                          <a:latin typeface="Roboto Condensed"/>
                        </a:rPr>
                        <a:t> </a:t>
                      </a:r>
                      <a:r>
                        <a:rPr lang="en-US" sz="3380" dirty="0" err="1">
                          <a:solidFill>
                            <a:srgbClr val="000000"/>
                          </a:solidFill>
                          <a:latin typeface="Roboto Condensed"/>
                        </a:rPr>
                        <a:t>trong</a:t>
                      </a:r>
                      <a:r>
                        <a:rPr lang="en-US" sz="3380" dirty="0">
                          <a:solidFill>
                            <a:srgbClr val="000000"/>
                          </a:solidFill>
                          <a:latin typeface="Roboto Condensed"/>
                        </a:rPr>
                        <a:t> </a:t>
                      </a:r>
                      <a:r>
                        <a:rPr lang="en-US" sz="3380" dirty="0" err="1">
                          <a:solidFill>
                            <a:srgbClr val="000000"/>
                          </a:solidFill>
                          <a:latin typeface="Roboto Condensed"/>
                        </a:rPr>
                        <a:t>cách</a:t>
                      </a:r>
                      <a:r>
                        <a:rPr lang="en-US" sz="3380" dirty="0">
                          <a:solidFill>
                            <a:srgbClr val="000000"/>
                          </a:solidFill>
                          <a:latin typeface="Roboto Condensed"/>
                        </a:rPr>
                        <a:t> </a:t>
                      </a:r>
                      <a:r>
                        <a:rPr lang="en-US" sz="3380" dirty="0" err="1">
                          <a:solidFill>
                            <a:srgbClr val="000000"/>
                          </a:solidFill>
                          <a:latin typeface="Roboto Condensed"/>
                        </a:rPr>
                        <a:t>bàn</a:t>
                      </a:r>
                      <a:r>
                        <a:rPr lang="en-US" sz="3380" dirty="0">
                          <a:solidFill>
                            <a:srgbClr val="000000"/>
                          </a:solidFill>
                          <a:latin typeface="Roboto Condensed"/>
                        </a:rPr>
                        <a:t> </a:t>
                      </a:r>
                      <a:r>
                        <a:rPr lang="en-US" sz="3380" dirty="0" err="1">
                          <a:solidFill>
                            <a:srgbClr val="000000"/>
                          </a:solidFill>
                          <a:latin typeface="Roboto Condensed"/>
                        </a:rPr>
                        <a:t>luận</a:t>
                      </a:r>
                      <a:r>
                        <a:rPr lang="en-US" sz="3380" dirty="0">
                          <a:solidFill>
                            <a:srgbClr val="000000"/>
                          </a:solidFill>
                          <a:latin typeface="Roboto Condensed"/>
                        </a:rPr>
                        <a:t> </a:t>
                      </a:r>
                      <a:r>
                        <a:rPr lang="en-US" sz="3380" dirty="0" err="1">
                          <a:solidFill>
                            <a:srgbClr val="000000"/>
                          </a:solidFill>
                          <a:latin typeface="Roboto Condensed"/>
                        </a:rPr>
                        <a:t>vấn</a:t>
                      </a:r>
                      <a:r>
                        <a:rPr lang="en-US" sz="3380" dirty="0">
                          <a:solidFill>
                            <a:srgbClr val="000000"/>
                          </a:solidFill>
                          <a:latin typeface="Roboto Condensed"/>
                        </a:rPr>
                        <a:t> </a:t>
                      </a:r>
                      <a:r>
                        <a:rPr lang="en-US" sz="3380" dirty="0" err="1">
                          <a:solidFill>
                            <a:srgbClr val="000000"/>
                          </a:solidFill>
                          <a:latin typeface="Roboto Condensed"/>
                        </a:rPr>
                        <a:t>đề</a:t>
                      </a:r>
                      <a:r>
                        <a:rPr lang="en-US" sz="3380" dirty="0">
                          <a:solidFill>
                            <a:srgbClr val="000000"/>
                          </a:solidFill>
                          <a:latin typeface="Roboto Condensed"/>
                        </a:rPr>
                        <a:t> </a:t>
                      </a:r>
                      <a:r>
                        <a:rPr lang="en-US" sz="3380" dirty="0" err="1">
                          <a:solidFill>
                            <a:srgbClr val="000000"/>
                          </a:solidFill>
                          <a:latin typeface="Roboto Condensed"/>
                        </a:rPr>
                        <a:t>của</a:t>
                      </a:r>
                      <a:r>
                        <a:rPr lang="en-US" sz="3380" dirty="0">
                          <a:solidFill>
                            <a:srgbClr val="000000"/>
                          </a:solidFill>
                          <a:latin typeface="Roboto Condensed"/>
                        </a:rPr>
                        <a:t> </a:t>
                      </a:r>
                      <a:r>
                        <a:rPr lang="en-US" sz="3380" dirty="0" err="1">
                          <a:solidFill>
                            <a:srgbClr val="000000"/>
                          </a:solidFill>
                          <a:latin typeface="Roboto Condensed"/>
                        </a:rPr>
                        <a:t>tác</a:t>
                      </a:r>
                      <a:r>
                        <a:rPr lang="en-US" sz="3380" dirty="0">
                          <a:solidFill>
                            <a:srgbClr val="000000"/>
                          </a:solidFill>
                          <a:latin typeface="Roboto Condensed"/>
                        </a:rPr>
                        <a:t> </a:t>
                      </a:r>
                      <a:r>
                        <a:rPr lang="en-US" sz="3380" dirty="0" err="1">
                          <a:solidFill>
                            <a:srgbClr val="000000"/>
                          </a:solidFill>
                          <a:latin typeface="Roboto Condensed"/>
                        </a:rPr>
                        <a:t>giả</a:t>
                      </a:r>
                      <a:r>
                        <a:rPr lang="en-US" sz="3380" dirty="0">
                          <a:solidFill>
                            <a:srgbClr val="000000"/>
                          </a:solidFill>
                          <a:latin typeface="Roboto Condensed"/>
                        </a:rPr>
                        <a:t> </a:t>
                      </a:r>
                      <a:r>
                        <a:rPr lang="en-US" sz="3380" dirty="0" err="1">
                          <a:solidFill>
                            <a:srgbClr val="000000"/>
                          </a:solidFill>
                          <a:latin typeface="Roboto Condensed"/>
                        </a:rPr>
                        <a:t>là</a:t>
                      </a:r>
                      <a:r>
                        <a:rPr lang="en-US" sz="3380" dirty="0">
                          <a:solidFill>
                            <a:srgbClr val="000000"/>
                          </a:solidFill>
                          <a:latin typeface="Roboto Condensed"/>
                        </a:rPr>
                        <a:t> </a:t>
                      </a:r>
                      <a:r>
                        <a:rPr lang="en-US" sz="3380" dirty="0" err="1">
                          <a:solidFill>
                            <a:srgbClr val="000000"/>
                          </a:solidFill>
                          <a:latin typeface="Roboto Condensed"/>
                        </a:rPr>
                        <a:t>gì</a:t>
                      </a:r>
                      <a:r>
                        <a:rPr lang="en-US" sz="3380" dirty="0">
                          <a:solidFill>
                            <a:srgbClr val="000000"/>
                          </a:solidFill>
                          <a:latin typeface="Roboto Condensed"/>
                        </a:rPr>
                        <a:t>? </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C7B4"/>
                    </a:solidFill>
                  </a:tcPr>
                </a:tc>
                <a:tc>
                  <a:txBody>
                    <a:bodyPr/>
                    <a:lstStyle/>
                    <a:p>
                      <a:pPr algn="just">
                        <a:defRPr/>
                      </a:pPr>
                      <a:r>
                        <a:rPr lang="en-US" sz="3380" dirty="0" err="1">
                          <a:solidFill>
                            <a:srgbClr val="000000"/>
                          </a:solidFill>
                          <a:latin typeface="Roboto Condensed"/>
                        </a:rPr>
                        <a:t>Cách</a:t>
                      </a:r>
                      <a:r>
                        <a:rPr lang="en-US" sz="3380" dirty="0">
                          <a:solidFill>
                            <a:srgbClr val="000000"/>
                          </a:solidFill>
                          <a:latin typeface="Roboto Condensed"/>
                        </a:rPr>
                        <a:t> </a:t>
                      </a:r>
                      <a:r>
                        <a:rPr lang="en-US" sz="3380" dirty="0" err="1">
                          <a:solidFill>
                            <a:srgbClr val="000000"/>
                          </a:solidFill>
                          <a:latin typeface="Roboto Condensed"/>
                        </a:rPr>
                        <a:t>triển</a:t>
                      </a:r>
                      <a:r>
                        <a:rPr lang="en-US" sz="3380" dirty="0">
                          <a:solidFill>
                            <a:srgbClr val="000000"/>
                          </a:solidFill>
                          <a:latin typeface="Roboto Condensed"/>
                        </a:rPr>
                        <a:t> </a:t>
                      </a:r>
                      <a:r>
                        <a:rPr lang="en-US" sz="3380" dirty="0" err="1">
                          <a:solidFill>
                            <a:srgbClr val="000000"/>
                          </a:solidFill>
                          <a:latin typeface="Roboto Condensed"/>
                        </a:rPr>
                        <a:t>khai</a:t>
                      </a:r>
                      <a:r>
                        <a:rPr lang="en-US" sz="3380" dirty="0">
                          <a:solidFill>
                            <a:srgbClr val="000000"/>
                          </a:solidFill>
                          <a:latin typeface="Roboto Condensed"/>
                        </a:rPr>
                        <a:t> </a:t>
                      </a:r>
                      <a:r>
                        <a:rPr lang="en-US" sz="3380" b="1" dirty="0" err="1">
                          <a:solidFill>
                            <a:srgbClr val="000000"/>
                          </a:solidFill>
                          <a:latin typeface="Roboto Condensed"/>
                        </a:rPr>
                        <a:t>hợp</a:t>
                      </a:r>
                      <a:r>
                        <a:rPr lang="en-US" sz="3380" b="1" dirty="0">
                          <a:solidFill>
                            <a:srgbClr val="000000"/>
                          </a:solidFill>
                          <a:latin typeface="Roboto Condensed"/>
                        </a:rPr>
                        <a:t> </a:t>
                      </a:r>
                      <a:r>
                        <a:rPr lang="en-US" sz="3380" b="1" dirty="0" err="1">
                          <a:solidFill>
                            <a:srgbClr val="000000"/>
                          </a:solidFill>
                          <a:latin typeface="Roboto Condensed"/>
                        </a:rPr>
                        <a:t>lí</a:t>
                      </a:r>
                      <a:r>
                        <a:rPr lang="en-US" sz="3380" b="1" dirty="0">
                          <a:solidFill>
                            <a:srgbClr val="000000"/>
                          </a:solidFill>
                          <a:latin typeface="Roboto Condensed"/>
                        </a:rPr>
                        <a:t>, </a:t>
                      </a:r>
                      <a:r>
                        <a:rPr lang="en-US" sz="3380" b="1" dirty="0" err="1">
                          <a:solidFill>
                            <a:srgbClr val="000000"/>
                          </a:solidFill>
                          <a:latin typeface="Roboto Condensed"/>
                        </a:rPr>
                        <a:t>mạch</a:t>
                      </a:r>
                      <a:r>
                        <a:rPr lang="en-US" sz="3380" b="1" dirty="0">
                          <a:solidFill>
                            <a:srgbClr val="000000"/>
                          </a:solidFill>
                          <a:latin typeface="Roboto Condensed"/>
                        </a:rPr>
                        <a:t> </a:t>
                      </a:r>
                      <a:r>
                        <a:rPr lang="en-US" sz="3380" b="1" dirty="0" err="1">
                          <a:solidFill>
                            <a:srgbClr val="000000"/>
                          </a:solidFill>
                          <a:latin typeface="Roboto Condensed"/>
                        </a:rPr>
                        <a:t>lạc</a:t>
                      </a:r>
                      <a:r>
                        <a:rPr lang="en-US" sz="3380" b="1" dirty="0">
                          <a:solidFill>
                            <a:srgbClr val="000000"/>
                          </a:solidFill>
                          <a:latin typeface="Roboto Condensed"/>
                        </a:rPr>
                        <a:t>, </a:t>
                      </a:r>
                      <a:r>
                        <a:rPr lang="en-US" sz="3380" b="1" dirty="0" err="1">
                          <a:solidFill>
                            <a:srgbClr val="000000"/>
                          </a:solidFill>
                          <a:latin typeface="Roboto Condensed"/>
                        </a:rPr>
                        <a:t>lí</a:t>
                      </a:r>
                      <a:r>
                        <a:rPr lang="en-US" sz="3380" b="1" dirty="0">
                          <a:solidFill>
                            <a:srgbClr val="000000"/>
                          </a:solidFill>
                          <a:latin typeface="Roboto Condensed"/>
                        </a:rPr>
                        <a:t> </a:t>
                      </a:r>
                      <a:r>
                        <a:rPr lang="en-US" sz="3380" b="1" dirty="0" err="1">
                          <a:solidFill>
                            <a:srgbClr val="000000"/>
                          </a:solidFill>
                          <a:latin typeface="Roboto Condensed"/>
                        </a:rPr>
                        <a:t>lẽ</a:t>
                      </a:r>
                      <a:r>
                        <a:rPr lang="en-US" sz="3380" b="1" dirty="0">
                          <a:solidFill>
                            <a:srgbClr val="000000"/>
                          </a:solidFill>
                          <a:latin typeface="Roboto Condensed"/>
                        </a:rPr>
                        <a:t> </a:t>
                      </a:r>
                      <a:r>
                        <a:rPr lang="en-US" sz="3380" b="1" dirty="0" err="1">
                          <a:solidFill>
                            <a:srgbClr val="000000"/>
                          </a:solidFill>
                          <a:latin typeface="Roboto Condensed"/>
                        </a:rPr>
                        <a:t>và</a:t>
                      </a:r>
                      <a:r>
                        <a:rPr lang="en-US" sz="3380" b="1" dirty="0">
                          <a:solidFill>
                            <a:srgbClr val="000000"/>
                          </a:solidFill>
                          <a:latin typeface="Roboto Condensed"/>
                        </a:rPr>
                        <a:t> </a:t>
                      </a:r>
                      <a:r>
                        <a:rPr lang="en-US" sz="3380" b="1" dirty="0" err="1">
                          <a:solidFill>
                            <a:srgbClr val="000000"/>
                          </a:solidFill>
                          <a:latin typeface="Roboto Condensed"/>
                        </a:rPr>
                        <a:t>bằng</a:t>
                      </a:r>
                      <a:r>
                        <a:rPr lang="en-US" sz="3380" b="1" dirty="0">
                          <a:solidFill>
                            <a:srgbClr val="000000"/>
                          </a:solidFill>
                          <a:latin typeface="Roboto Condensed"/>
                        </a:rPr>
                        <a:t> </a:t>
                      </a:r>
                      <a:r>
                        <a:rPr lang="en-US" sz="3380" b="1" dirty="0" err="1">
                          <a:solidFill>
                            <a:srgbClr val="000000"/>
                          </a:solidFill>
                          <a:latin typeface="Roboto Condensed"/>
                        </a:rPr>
                        <a:t>chứng</a:t>
                      </a:r>
                      <a:r>
                        <a:rPr lang="en-US" sz="3380" b="1" dirty="0">
                          <a:solidFill>
                            <a:srgbClr val="000000"/>
                          </a:solidFill>
                          <a:latin typeface="Roboto Condensed"/>
                        </a:rPr>
                        <a:t> </a:t>
                      </a:r>
                      <a:r>
                        <a:rPr lang="en-US" sz="3380" b="1" dirty="0" err="1">
                          <a:solidFill>
                            <a:srgbClr val="000000"/>
                          </a:solidFill>
                          <a:latin typeface="Roboto Condensed"/>
                        </a:rPr>
                        <a:t>chặt</a:t>
                      </a:r>
                      <a:r>
                        <a:rPr lang="en-US" sz="3380" b="1" dirty="0">
                          <a:solidFill>
                            <a:srgbClr val="000000"/>
                          </a:solidFill>
                          <a:latin typeface="Roboto Condensed"/>
                        </a:rPr>
                        <a:t> </a:t>
                      </a:r>
                      <a:r>
                        <a:rPr lang="en-US" sz="3380" b="1" dirty="0" err="1">
                          <a:solidFill>
                            <a:srgbClr val="000000"/>
                          </a:solidFill>
                          <a:latin typeface="Roboto Condensed"/>
                        </a:rPr>
                        <a:t>chẽ</a:t>
                      </a:r>
                      <a:r>
                        <a:rPr lang="en-US" sz="3380" b="1" dirty="0">
                          <a:solidFill>
                            <a:srgbClr val="000000"/>
                          </a:solidFill>
                          <a:latin typeface="Roboto Condensed"/>
                        </a:rPr>
                        <a:t>, </a:t>
                      </a:r>
                      <a:r>
                        <a:rPr lang="en-US" sz="3380" b="1" dirty="0" err="1">
                          <a:solidFill>
                            <a:srgbClr val="000000"/>
                          </a:solidFill>
                          <a:latin typeface="Roboto Condensed"/>
                        </a:rPr>
                        <a:t>giàu</a:t>
                      </a:r>
                      <a:r>
                        <a:rPr lang="en-US" sz="3380" b="1" dirty="0">
                          <a:solidFill>
                            <a:srgbClr val="000000"/>
                          </a:solidFill>
                          <a:latin typeface="Roboto Condensed"/>
                        </a:rPr>
                        <a:t> </a:t>
                      </a:r>
                      <a:r>
                        <a:rPr lang="en-US" sz="3380" b="1" dirty="0" err="1">
                          <a:solidFill>
                            <a:srgbClr val="000000"/>
                          </a:solidFill>
                          <a:latin typeface="Roboto Condensed"/>
                        </a:rPr>
                        <a:t>sức</a:t>
                      </a:r>
                      <a:r>
                        <a:rPr lang="en-US" sz="3380" b="1" dirty="0">
                          <a:solidFill>
                            <a:srgbClr val="000000"/>
                          </a:solidFill>
                          <a:latin typeface="Roboto Condensed"/>
                        </a:rPr>
                        <a:t> </a:t>
                      </a:r>
                      <a:r>
                        <a:rPr lang="en-US" sz="3380" b="1" dirty="0" err="1">
                          <a:solidFill>
                            <a:srgbClr val="000000"/>
                          </a:solidFill>
                          <a:latin typeface="Roboto Condensed"/>
                        </a:rPr>
                        <a:t>thuyết</a:t>
                      </a:r>
                      <a:r>
                        <a:rPr lang="en-US" sz="3380" b="1" dirty="0">
                          <a:solidFill>
                            <a:srgbClr val="000000"/>
                          </a:solidFill>
                          <a:latin typeface="Roboto Condensed"/>
                        </a:rPr>
                        <a:t> </a:t>
                      </a:r>
                      <a:r>
                        <a:rPr lang="en-US" sz="3380" b="1" dirty="0" err="1">
                          <a:solidFill>
                            <a:srgbClr val="000000"/>
                          </a:solidFill>
                          <a:latin typeface="Roboto Condensed"/>
                        </a:rPr>
                        <a:t>phục</a:t>
                      </a:r>
                      <a:r>
                        <a:rPr lang="en-US" sz="3380" dirty="0">
                          <a:solidFill>
                            <a:srgbClr val="000000"/>
                          </a:solidFill>
                          <a:latin typeface="Roboto Condensed"/>
                        </a:rPr>
                        <a:t> (</a:t>
                      </a:r>
                      <a:r>
                        <a:rPr lang="en-US" sz="3380" dirty="0" err="1">
                          <a:solidFill>
                            <a:srgbClr val="000000"/>
                          </a:solidFill>
                          <a:latin typeface="Roboto Condensed"/>
                        </a:rPr>
                        <a:t>các</a:t>
                      </a:r>
                      <a:r>
                        <a:rPr lang="en-US" sz="3380" dirty="0">
                          <a:solidFill>
                            <a:srgbClr val="000000"/>
                          </a:solidFill>
                          <a:latin typeface="Roboto Condensed"/>
                        </a:rPr>
                        <a:t> </a:t>
                      </a:r>
                      <a:r>
                        <a:rPr lang="en-US" sz="3380" dirty="0" err="1">
                          <a:solidFill>
                            <a:srgbClr val="000000"/>
                          </a:solidFill>
                          <a:latin typeface="Roboto Condensed"/>
                        </a:rPr>
                        <a:t>lí</a:t>
                      </a:r>
                      <a:r>
                        <a:rPr lang="en-US" sz="3380" dirty="0">
                          <a:solidFill>
                            <a:srgbClr val="000000"/>
                          </a:solidFill>
                          <a:latin typeface="Roboto Condensed"/>
                        </a:rPr>
                        <a:t> </a:t>
                      </a:r>
                      <a:r>
                        <a:rPr lang="en-US" sz="3380" dirty="0" err="1">
                          <a:solidFill>
                            <a:srgbClr val="000000"/>
                          </a:solidFill>
                          <a:latin typeface="Roboto Condensed"/>
                        </a:rPr>
                        <a:t>lẽ</a:t>
                      </a:r>
                      <a:r>
                        <a:rPr lang="en-US" sz="3380" dirty="0">
                          <a:solidFill>
                            <a:srgbClr val="000000"/>
                          </a:solidFill>
                          <a:latin typeface="Roboto Condensed"/>
                        </a:rPr>
                        <a:t> </a:t>
                      </a:r>
                      <a:r>
                        <a:rPr lang="en-US" sz="3380" dirty="0" err="1">
                          <a:solidFill>
                            <a:srgbClr val="000000"/>
                          </a:solidFill>
                          <a:latin typeface="Roboto Condensed"/>
                        </a:rPr>
                        <a:t>và</a:t>
                      </a:r>
                      <a:r>
                        <a:rPr lang="en-US" sz="3380" dirty="0">
                          <a:solidFill>
                            <a:srgbClr val="000000"/>
                          </a:solidFill>
                          <a:latin typeface="Roboto Condensed"/>
                        </a:rPr>
                        <a:t> </a:t>
                      </a:r>
                      <a:r>
                        <a:rPr lang="en-US" sz="3380" dirty="0" err="1">
                          <a:solidFill>
                            <a:srgbClr val="000000"/>
                          </a:solidFill>
                          <a:latin typeface="Roboto Condensed"/>
                        </a:rPr>
                        <a:t>bằng</a:t>
                      </a:r>
                      <a:r>
                        <a:rPr lang="en-US" sz="3380" dirty="0">
                          <a:solidFill>
                            <a:srgbClr val="000000"/>
                          </a:solidFill>
                          <a:latin typeface="Roboto Condensed"/>
                        </a:rPr>
                        <a:t> </a:t>
                      </a:r>
                      <a:r>
                        <a:rPr lang="en-US" sz="3380" dirty="0" err="1">
                          <a:solidFill>
                            <a:srgbClr val="000000"/>
                          </a:solidFill>
                          <a:latin typeface="Roboto Condensed"/>
                        </a:rPr>
                        <a:t>chứng</a:t>
                      </a:r>
                      <a:r>
                        <a:rPr lang="en-US" sz="3380" dirty="0">
                          <a:solidFill>
                            <a:srgbClr val="000000"/>
                          </a:solidFill>
                          <a:latin typeface="Roboto Condensed"/>
                        </a:rPr>
                        <a:t> </a:t>
                      </a:r>
                      <a:r>
                        <a:rPr lang="en-US" sz="3380" dirty="0" err="1">
                          <a:solidFill>
                            <a:srgbClr val="000000"/>
                          </a:solidFill>
                          <a:latin typeface="Roboto Condensed"/>
                        </a:rPr>
                        <a:t>đều</a:t>
                      </a:r>
                      <a:r>
                        <a:rPr lang="en-US" sz="3380" dirty="0">
                          <a:solidFill>
                            <a:srgbClr val="000000"/>
                          </a:solidFill>
                          <a:latin typeface="Roboto Condensed"/>
                        </a:rPr>
                        <a:t> </a:t>
                      </a:r>
                      <a:r>
                        <a:rPr lang="en-US" sz="3380" dirty="0" err="1">
                          <a:solidFill>
                            <a:srgbClr val="000000"/>
                          </a:solidFill>
                          <a:latin typeface="Roboto Condensed"/>
                        </a:rPr>
                        <a:t>triển</a:t>
                      </a:r>
                      <a:r>
                        <a:rPr lang="en-US" sz="3380" dirty="0">
                          <a:solidFill>
                            <a:srgbClr val="000000"/>
                          </a:solidFill>
                          <a:latin typeface="Roboto Condensed"/>
                        </a:rPr>
                        <a:t> </a:t>
                      </a:r>
                      <a:r>
                        <a:rPr lang="en-US" sz="3380" dirty="0" err="1">
                          <a:solidFill>
                            <a:srgbClr val="000000"/>
                          </a:solidFill>
                          <a:latin typeface="Roboto Condensed"/>
                        </a:rPr>
                        <a:t>khai</a:t>
                      </a:r>
                      <a:r>
                        <a:rPr lang="en-US" sz="3380" dirty="0">
                          <a:solidFill>
                            <a:srgbClr val="000000"/>
                          </a:solidFill>
                          <a:latin typeface="Roboto Condensed"/>
                        </a:rPr>
                        <a:t> </a:t>
                      </a:r>
                      <a:r>
                        <a:rPr lang="en-US" sz="3380" dirty="0" err="1">
                          <a:solidFill>
                            <a:srgbClr val="000000"/>
                          </a:solidFill>
                          <a:latin typeface="Roboto Condensed"/>
                        </a:rPr>
                        <a:t>theo</a:t>
                      </a:r>
                      <a:r>
                        <a:rPr lang="en-US" sz="3380" dirty="0">
                          <a:solidFill>
                            <a:srgbClr val="000000"/>
                          </a:solidFill>
                          <a:latin typeface="Roboto Condensed"/>
                        </a:rPr>
                        <a:t> </a:t>
                      </a:r>
                      <a:r>
                        <a:rPr lang="en-US" sz="3380" dirty="0" err="1">
                          <a:solidFill>
                            <a:srgbClr val="000000"/>
                          </a:solidFill>
                          <a:latin typeface="Roboto Condensed"/>
                        </a:rPr>
                        <a:t>các</a:t>
                      </a:r>
                      <a:r>
                        <a:rPr lang="en-US" sz="3380" dirty="0">
                          <a:solidFill>
                            <a:srgbClr val="000000"/>
                          </a:solidFill>
                          <a:latin typeface="Roboto Condensed"/>
                        </a:rPr>
                        <a:t> </a:t>
                      </a:r>
                      <a:r>
                        <a:rPr lang="en-US" sz="3380" dirty="0" err="1">
                          <a:solidFill>
                            <a:srgbClr val="000000"/>
                          </a:solidFill>
                          <a:latin typeface="Roboto Condensed"/>
                        </a:rPr>
                        <a:t>sự</a:t>
                      </a:r>
                      <a:r>
                        <a:rPr lang="en-US" sz="3380" dirty="0">
                          <a:solidFill>
                            <a:srgbClr val="000000"/>
                          </a:solidFill>
                          <a:latin typeface="Roboto Condensed"/>
                        </a:rPr>
                        <a:t> </a:t>
                      </a:r>
                      <a:r>
                        <a:rPr lang="en-US" sz="3380" dirty="0" err="1">
                          <a:solidFill>
                            <a:srgbClr val="000000"/>
                          </a:solidFill>
                          <a:latin typeface="Roboto Condensed"/>
                        </a:rPr>
                        <a:t>kiện</a:t>
                      </a:r>
                      <a:r>
                        <a:rPr lang="en-US" sz="3380" dirty="0">
                          <a:solidFill>
                            <a:srgbClr val="000000"/>
                          </a:solidFill>
                          <a:latin typeface="Roboto Condensed"/>
                        </a:rPr>
                        <a:t> </a:t>
                      </a:r>
                      <a:r>
                        <a:rPr lang="en-US" sz="3380" dirty="0" err="1">
                          <a:solidFill>
                            <a:srgbClr val="000000"/>
                          </a:solidFill>
                          <a:latin typeface="Roboto Condensed"/>
                        </a:rPr>
                        <a:t>của</a:t>
                      </a:r>
                      <a:r>
                        <a:rPr lang="en-US" sz="3380" dirty="0">
                          <a:solidFill>
                            <a:srgbClr val="000000"/>
                          </a:solidFill>
                          <a:latin typeface="Roboto Condensed"/>
                        </a:rPr>
                        <a:t> </a:t>
                      </a:r>
                      <a:r>
                        <a:rPr lang="en-US" sz="3380" dirty="0" err="1">
                          <a:solidFill>
                            <a:srgbClr val="000000"/>
                          </a:solidFill>
                          <a:latin typeface="Roboto Condensed"/>
                        </a:rPr>
                        <a:t>truyền</a:t>
                      </a:r>
                      <a:r>
                        <a:rPr lang="en-US" sz="3380" dirty="0">
                          <a:solidFill>
                            <a:srgbClr val="000000"/>
                          </a:solidFill>
                          <a:latin typeface="Roboto Condensed"/>
                        </a:rPr>
                        <a:t> </a:t>
                      </a:r>
                      <a:r>
                        <a:rPr lang="en-US" sz="3380" dirty="0" err="1">
                          <a:solidFill>
                            <a:srgbClr val="000000"/>
                          </a:solidFill>
                          <a:latin typeface="Roboto Condensed"/>
                        </a:rPr>
                        <a:t>thuyết</a:t>
                      </a:r>
                      <a:r>
                        <a:rPr lang="en-US" sz="3380" dirty="0">
                          <a:solidFill>
                            <a:srgbClr val="000000"/>
                          </a:solidFill>
                          <a:latin typeface="Roboto Condensed"/>
                        </a:rPr>
                        <a:t> </a:t>
                      </a:r>
                      <a:r>
                        <a:rPr lang="en-US" sz="3380" dirty="0" err="1">
                          <a:solidFill>
                            <a:srgbClr val="000000"/>
                          </a:solidFill>
                          <a:latin typeface="Roboto Condensed"/>
                        </a:rPr>
                        <a:t>Thánh</a:t>
                      </a:r>
                      <a:r>
                        <a:rPr lang="en-US" sz="3380" dirty="0">
                          <a:solidFill>
                            <a:srgbClr val="000000"/>
                          </a:solidFill>
                          <a:latin typeface="Roboto Condensed"/>
                        </a:rPr>
                        <a:t> </a:t>
                      </a:r>
                      <a:r>
                        <a:rPr lang="en-US" sz="3380" dirty="0" err="1">
                          <a:solidFill>
                            <a:srgbClr val="000000"/>
                          </a:solidFill>
                          <a:latin typeface="Roboto Condensed"/>
                        </a:rPr>
                        <a:t>Gióng</a:t>
                      </a:r>
                      <a:r>
                        <a:rPr lang="en-US" sz="3380" dirty="0">
                          <a:solidFill>
                            <a:srgbClr val="000000"/>
                          </a:solidFill>
                          <a:latin typeface="Roboto Condensed"/>
                        </a:rPr>
                        <a:t>, </a:t>
                      </a:r>
                      <a:r>
                        <a:rPr lang="en-US" sz="3380" dirty="0" err="1">
                          <a:solidFill>
                            <a:srgbClr val="000000"/>
                          </a:solidFill>
                          <a:latin typeface="Roboto Condensed"/>
                        </a:rPr>
                        <a:t>thế</a:t>
                      </a:r>
                      <a:r>
                        <a:rPr lang="en-US" sz="3380" dirty="0">
                          <a:solidFill>
                            <a:srgbClr val="000000"/>
                          </a:solidFill>
                          <a:latin typeface="Roboto Condensed"/>
                        </a:rPr>
                        <a:t> </a:t>
                      </a:r>
                      <a:r>
                        <a:rPr lang="en-US" sz="3380" dirty="0" err="1">
                          <a:solidFill>
                            <a:srgbClr val="000000"/>
                          </a:solidFill>
                          <a:latin typeface="Roboto Condensed"/>
                        </a:rPr>
                        <a:t>nhưng</a:t>
                      </a:r>
                      <a:r>
                        <a:rPr lang="en-US" sz="3380" dirty="0">
                          <a:solidFill>
                            <a:srgbClr val="000000"/>
                          </a:solidFill>
                          <a:latin typeface="Roboto Condensed"/>
                        </a:rPr>
                        <a:t> </a:t>
                      </a:r>
                      <a:r>
                        <a:rPr lang="en-US" sz="3380" dirty="0" err="1">
                          <a:solidFill>
                            <a:srgbClr val="000000"/>
                          </a:solidFill>
                          <a:latin typeface="Roboto Condensed"/>
                        </a:rPr>
                        <a:t>tác</a:t>
                      </a:r>
                      <a:r>
                        <a:rPr lang="en-US" sz="3380" dirty="0">
                          <a:solidFill>
                            <a:srgbClr val="000000"/>
                          </a:solidFill>
                          <a:latin typeface="Roboto Condensed"/>
                        </a:rPr>
                        <a:t> </a:t>
                      </a:r>
                      <a:r>
                        <a:rPr lang="en-US" sz="3380" dirty="0" err="1">
                          <a:solidFill>
                            <a:srgbClr val="000000"/>
                          </a:solidFill>
                          <a:latin typeface="Roboto Condensed"/>
                        </a:rPr>
                        <a:t>giả</a:t>
                      </a:r>
                      <a:r>
                        <a:rPr lang="en-US" sz="3380" dirty="0">
                          <a:solidFill>
                            <a:srgbClr val="000000"/>
                          </a:solidFill>
                          <a:latin typeface="Roboto Condensed"/>
                        </a:rPr>
                        <a:t> </a:t>
                      </a:r>
                      <a:r>
                        <a:rPr lang="en-US" sz="3380" dirty="0" err="1">
                          <a:solidFill>
                            <a:srgbClr val="000000"/>
                          </a:solidFill>
                          <a:latin typeface="Roboto Condensed"/>
                        </a:rPr>
                        <a:t>không</a:t>
                      </a:r>
                      <a:r>
                        <a:rPr lang="en-US" sz="3380" dirty="0">
                          <a:solidFill>
                            <a:srgbClr val="000000"/>
                          </a:solidFill>
                          <a:latin typeface="Roboto Condensed"/>
                        </a:rPr>
                        <a:t> </a:t>
                      </a:r>
                      <a:r>
                        <a:rPr lang="en-US" sz="3380" dirty="0" err="1">
                          <a:solidFill>
                            <a:srgbClr val="000000"/>
                          </a:solidFill>
                          <a:latin typeface="Roboto Condensed"/>
                        </a:rPr>
                        <a:t>kể</a:t>
                      </a:r>
                      <a:r>
                        <a:rPr lang="en-US" sz="3380" dirty="0">
                          <a:solidFill>
                            <a:srgbClr val="000000"/>
                          </a:solidFill>
                          <a:latin typeface="Roboto Condensed"/>
                        </a:rPr>
                        <a:t> </a:t>
                      </a:r>
                      <a:r>
                        <a:rPr lang="en-US" sz="3380" dirty="0" err="1">
                          <a:solidFill>
                            <a:srgbClr val="000000"/>
                          </a:solidFill>
                          <a:latin typeface="Roboto Condensed"/>
                        </a:rPr>
                        <a:t>lại</a:t>
                      </a:r>
                      <a:r>
                        <a:rPr lang="en-US" sz="3380" dirty="0">
                          <a:solidFill>
                            <a:srgbClr val="000000"/>
                          </a:solidFill>
                          <a:latin typeface="Roboto Condensed"/>
                        </a:rPr>
                        <a:t> </a:t>
                      </a:r>
                      <a:r>
                        <a:rPr lang="en-US" sz="3380" dirty="0" err="1">
                          <a:solidFill>
                            <a:srgbClr val="000000"/>
                          </a:solidFill>
                          <a:latin typeface="Roboto Condensed"/>
                        </a:rPr>
                        <a:t>sự</a:t>
                      </a:r>
                      <a:r>
                        <a:rPr lang="en-US" sz="3380" dirty="0">
                          <a:solidFill>
                            <a:srgbClr val="000000"/>
                          </a:solidFill>
                          <a:latin typeface="Roboto Condensed"/>
                        </a:rPr>
                        <a:t> </a:t>
                      </a:r>
                      <a:r>
                        <a:rPr lang="en-US" sz="3380" dirty="0" err="1">
                          <a:solidFill>
                            <a:srgbClr val="000000"/>
                          </a:solidFill>
                          <a:latin typeface="Roboto Condensed"/>
                        </a:rPr>
                        <a:t>kiện</a:t>
                      </a:r>
                      <a:r>
                        <a:rPr lang="en-US" sz="3380" dirty="0">
                          <a:solidFill>
                            <a:srgbClr val="000000"/>
                          </a:solidFill>
                          <a:latin typeface="Roboto Condensed"/>
                        </a:rPr>
                        <a:t> </a:t>
                      </a:r>
                      <a:r>
                        <a:rPr lang="en-US" sz="3380" dirty="0" err="1">
                          <a:solidFill>
                            <a:srgbClr val="000000"/>
                          </a:solidFill>
                          <a:latin typeface="Roboto Condensed"/>
                        </a:rPr>
                        <a:t>mà</a:t>
                      </a:r>
                      <a:r>
                        <a:rPr lang="en-US" sz="3380" dirty="0">
                          <a:solidFill>
                            <a:srgbClr val="000000"/>
                          </a:solidFill>
                          <a:latin typeface="Roboto Condensed"/>
                        </a:rPr>
                        <a:t> </a:t>
                      </a:r>
                      <a:r>
                        <a:rPr lang="en-US" sz="3380" dirty="0" err="1">
                          <a:solidFill>
                            <a:srgbClr val="000000"/>
                          </a:solidFill>
                          <a:latin typeface="Roboto Condensed"/>
                        </a:rPr>
                        <a:t>nêu</a:t>
                      </a:r>
                      <a:r>
                        <a:rPr lang="en-US" sz="3380" dirty="0">
                          <a:solidFill>
                            <a:srgbClr val="000000"/>
                          </a:solidFill>
                          <a:latin typeface="Roboto Condensed"/>
                        </a:rPr>
                        <a:t> ý </a:t>
                      </a:r>
                      <a:r>
                        <a:rPr lang="en-US" sz="3380" dirty="0" err="1">
                          <a:solidFill>
                            <a:srgbClr val="000000"/>
                          </a:solidFill>
                          <a:latin typeface="Roboto Condensed"/>
                        </a:rPr>
                        <a:t>nghĩa</a:t>
                      </a:r>
                      <a:r>
                        <a:rPr lang="en-US" sz="3380" dirty="0">
                          <a:solidFill>
                            <a:srgbClr val="000000"/>
                          </a:solidFill>
                          <a:latin typeface="Roboto Condensed"/>
                        </a:rPr>
                        <a:t> </a:t>
                      </a:r>
                      <a:r>
                        <a:rPr lang="en-US" sz="3380" dirty="0" err="1">
                          <a:solidFill>
                            <a:srgbClr val="000000"/>
                          </a:solidFill>
                          <a:latin typeface="Roboto Condensed"/>
                        </a:rPr>
                        <a:t>của</a:t>
                      </a:r>
                      <a:r>
                        <a:rPr lang="en-US" sz="3380" dirty="0">
                          <a:solidFill>
                            <a:srgbClr val="000000"/>
                          </a:solidFill>
                          <a:latin typeface="Roboto Condensed"/>
                        </a:rPr>
                        <a:t> </a:t>
                      </a:r>
                      <a:r>
                        <a:rPr lang="en-US" sz="3380" dirty="0" err="1">
                          <a:solidFill>
                            <a:srgbClr val="000000"/>
                          </a:solidFill>
                          <a:latin typeface="Roboto Condensed"/>
                        </a:rPr>
                        <a:t>các</a:t>
                      </a:r>
                      <a:r>
                        <a:rPr lang="en-US" sz="3380" dirty="0">
                          <a:solidFill>
                            <a:srgbClr val="000000"/>
                          </a:solidFill>
                          <a:latin typeface="Roboto Condensed"/>
                        </a:rPr>
                        <a:t> </a:t>
                      </a:r>
                      <a:r>
                        <a:rPr lang="en-US" sz="3380" dirty="0" err="1">
                          <a:solidFill>
                            <a:srgbClr val="000000"/>
                          </a:solidFill>
                          <a:latin typeface="Roboto Condensed"/>
                        </a:rPr>
                        <a:t>sự</a:t>
                      </a:r>
                      <a:r>
                        <a:rPr lang="en-US" sz="3380" dirty="0">
                          <a:solidFill>
                            <a:srgbClr val="000000"/>
                          </a:solidFill>
                          <a:latin typeface="Roboto Condensed"/>
                        </a:rPr>
                        <a:t> </a:t>
                      </a:r>
                      <a:r>
                        <a:rPr lang="en-US" sz="3380" dirty="0" err="1">
                          <a:solidFill>
                            <a:srgbClr val="000000"/>
                          </a:solidFill>
                          <a:latin typeface="Roboto Condensed"/>
                        </a:rPr>
                        <a:t>kiện</a:t>
                      </a:r>
                      <a:r>
                        <a:rPr lang="en-US" sz="3380" dirty="0">
                          <a:solidFill>
                            <a:srgbClr val="000000"/>
                          </a:solidFill>
                          <a:latin typeface="Roboto Condensed"/>
                        </a:rPr>
                        <a:t> </a:t>
                      </a:r>
                      <a:r>
                        <a:rPr lang="en-US" sz="3380" dirty="0" err="1">
                          <a:solidFill>
                            <a:srgbClr val="000000"/>
                          </a:solidFill>
                          <a:latin typeface="Roboto Condensed"/>
                        </a:rPr>
                        <a:t>đó</a:t>
                      </a:r>
                      <a:r>
                        <a:rPr lang="en-US" sz="3380" dirty="0">
                          <a:solidFill>
                            <a:srgbClr val="000000"/>
                          </a:solidFill>
                          <a:latin typeface="Roboto Condensed"/>
                        </a:rPr>
                        <a:t> </a:t>
                      </a:r>
                      <a:r>
                        <a:rPr lang="en-US" sz="3380" dirty="0" err="1">
                          <a:solidFill>
                            <a:srgbClr val="000000"/>
                          </a:solidFill>
                          <a:latin typeface="Roboto Condensed"/>
                        </a:rPr>
                        <a:t>để</a:t>
                      </a:r>
                      <a:r>
                        <a:rPr lang="en-US" sz="3380" dirty="0">
                          <a:solidFill>
                            <a:srgbClr val="000000"/>
                          </a:solidFill>
                          <a:latin typeface="Roboto Condensed"/>
                        </a:rPr>
                        <a:t> </a:t>
                      </a:r>
                      <a:r>
                        <a:rPr lang="en-US" sz="3380" dirty="0" err="1">
                          <a:solidFill>
                            <a:srgbClr val="000000"/>
                          </a:solidFill>
                          <a:latin typeface="Roboto Condensed"/>
                        </a:rPr>
                        <a:t>chứng</a:t>
                      </a:r>
                      <a:r>
                        <a:rPr lang="en-US" sz="3380" dirty="0">
                          <a:solidFill>
                            <a:srgbClr val="000000"/>
                          </a:solidFill>
                          <a:latin typeface="Roboto Condensed"/>
                        </a:rPr>
                        <a:t> </a:t>
                      </a:r>
                      <a:r>
                        <a:rPr lang="en-US" sz="3380" dirty="0" err="1">
                          <a:solidFill>
                            <a:srgbClr val="000000"/>
                          </a:solidFill>
                          <a:latin typeface="Roboto Condensed"/>
                        </a:rPr>
                        <a:t>minh</a:t>
                      </a:r>
                      <a:r>
                        <a:rPr lang="en-US" sz="3380" dirty="0">
                          <a:solidFill>
                            <a:srgbClr val="000000"/>
                          </a:solidFill>
                          <a:latin typeface="Roboto Condensed"/>
                        </a:rPr>
                        <a:t> </a:t>
                      </a:r>
                      <a:r>
                        <a:rPr lang="en-US" sz="3380" dirty="0" err="1">
                          <a:solidFill>
                            <a:srgbClr val="000000"/>
                          </a:solidFill>
                          <a:latin typeface="Roboto Condensed"/>
                        </a:rPr>
                        <a:t>rằng</a:t>
                      </a:r>
                      <a:r>
                        <a:rPr lang="en-US" sz="3380" dirty="0">
                          <a:solidFill>
                            <a:srgbClr val="000000"/>
                          </a:solidFill>
                          <a:latin typeface="Roboto Condensed"/>
                        </a:rPr>
                        <a:t> </a:t>
                      </a:r>
                      <a:r>
                        <a:rPr lang="en-US" sz="3380" dirty="0" err="1">
                          <a:solidFill>
                            <a:srgbClr val="000000"/>
                          </a:solidFill>
                          <a:latin typeface="Roboto Condensed"/>
                        </a:rPr>
                        <a:t>Thánh</a:t>
                      </a:r>
                      <a:r>
                        <a:rPr lang="en-US" sz="3380" dirty="0">
                          <a:solidFill>
                            <a:srgbClr val="000000"/>
                          </a:solidFill>
                          <a:latin typeface="Roboto Condensed"/>
                        </a:rPr>
                        <a:t> </a:t>
                      </a:r>
                      <a:r>
                        <a:rPr lang="en-US" sz="3380" dirty="0" err="1">
                          <a:solidFill>
                            <a:srgbClr val="000000"/>
                          </a:solidFill>
                          <a:latin typeface="Roboto Condensed"/>
                        </a:rPr>
                        <a:t>Gióng</a:t>
                      </a:r>
                      <a:r>
                        <a:rPr lang="en-US" sz="3380" dirty="0">
                          <a:solidFill>
                            <a:srgbClr val="000000"/>
                          </a:solidFill>
                          <a:latin typeface="Roboto Condensed"/>
                        </a:rPr>
                        <a:t> </a:t>
                      </a:r>
                      <a:r>
                        <a:rPr lang="en-US" sz="3380" dirty="0" err="1">
                          <a:solidFill>
                            <a:srgbClr val="000000"/>
                          </a:solidFill>
                          <a:latin typeface="Roboto Condensed"/>
                        </a:rPr>
                        <a:t>là</a:t>
                      </a:r>
                      <a:r>
                        <a:rPr lang="en-US" sz="3380" dirty="0">
                          <a:solidFill>
                            <a:srgbClr val="000000"/>
                          </a:solidFill>
                          <a:latin typeface="Roboto Condensed"/>
                        </a:rPr>
                        <a:t> </a:t>
                      </a:r>
                      <a:r>
                        <a:rPr lang="en-US" sz="3380" dirty="0" err="1">
                          <a:solidFill>
                            <a:srgbClr val="000000"/>
                          </a:solidFill>
                          <a:latin typeface="Roboto Condensed"/>
                        </a:rPr>
                        <a:t>tượng</a:t>
                      </a:r>
                      <a:r>
                        <a:rPr lang="en-US" sz="3380" dirty="0">
                          <a:solidFill>
                            <a:srgbClr val="000000"/>
                          </a:solidFill>
                          <a:latin typeface="Roboto Condensed"/>
                        </a:rPr>
                        <a:t> </a:t>
                      </a:r>
                      <a:r>
                        <a:rPr lang="en-US" sz="3380" dirty="0" err="1">
                          <a:solidFill>
                            <a:srgbClr val="000000"/>
                          </a:solidFill>
                          <a:latin typeface="Roboto Condensed"/>
                        </a:rPr>
                        <a:t>đài</a:t>
                      </a:r>
                      <a:r>
                        <a:rPr lang="en-US" sz="3380" dirty="0">
                          <a:solidFill>
                            <a:srgbClr val="000000"/>
                          </a:solidFill>
                          <a:latin typeface="Roboto Condensed"/>
                        </a:rPr>
                        <a:t> </a:t>
                      </a:r>
                      <a:r>
                        <a:rPr lang="en-US" sz="3380" dirty="0" err="1">
                          <a:solidFill>
                            <a:srgbClr val="000000"/>
                          </a:solidFill>
                          <a:latin typeface="Roboto Condensed"/>
                        </a:rPr>
                        <a:t>vĩnh</a:t>
                      </a:r>
                      <a:r>
                        <a:rPr lang="en-US" sz="3380" dirty="0">
                          <a:solidFill>
                            <a:srgbClr val="000000"/>
                          </a:solidFill>
                          <a:latin typeface="Roboto Condensed"/>
                        </a:rPr>
                        <a:t> </a:t>
                      </a:r>
                      <a:r>
                        <a:rPr lang="en-US" sz="3380" dirty="0" err="1">
                          <a:solidFill>
                            <a:srgbClr val="000000"/>
                          </a:solidFill>
                          <a:latin typeface="Roboto Condensed"/>
                        </a:rPr>
                        <a:t>cửu</a:t>
                      </a:r>
                      <a:r>
                        <a:rPr lang="en-US" sz="3380" dirty="0">
                          <a:solidFill>
                            <a:srgbClr val="000000"/>
                          </a:solidFill>
                          <a:latin typeface="Roboto Condensed"/>
                        </a:rPr>
                        <a:t> </a:t>
                      </a:r>
                      <a:r>
                        <a:rPr lang="en-US" sz="3380" dirty="0" err="1">
                          <a:solidFill>
                            <a:srgbClr val="000000"/>
                          </a:solidFill>
                          <a:latin typeface="Roboto Condensed"/>
                        </a:rPr>
                        <a:t>của</a:t>
                      </a:r>
                      <a:r>
                        <a:rPr lang="en-US" sz="3380" dirty="0">
                          <a:solidFill>
                            <a:srgbClr val="000000"/>
                          </a:solidFill>
                          <a:latin typeface="Roboto Condensed"/>
                        </a:rPr>
                        <a:t> </a:t>
                      </a:r>
                      <a:r>
                        <a:rPr lang="en-US" sz="3380" dirty="0" err="1">
                          <a:solidFill>
                            <a:srgbClr val="000000"/>
                          </a:solidFill>
                          <a:latin typeface="Roboto Condensed"/>
                        </a:rPr>
                        <a:t>lòng</a:t>
                      </a:r>
                      <a:r>
                        <a:rPr lang="en-US" sz="3380" dirty="0">
                          <a:solidFill>
                            <a:srgbClr val="000000"/>
                          </a:solidFill>
                          <a:latin typeface="Roboto Condensed"/>
                        </a:rPr>
                        <a:t> </a:t>
                      </a:r>
                      <a:r>
                        <a:rPr lang="en-US" sz="3380" dirty="0" err="1">
                          <a:solidFill>
                            <a:srgbClr val="000000"/>
                          </a:solidFill>
                          <a:latin typeface="Roboto Condensed"/>
                        </a:rPr>
                        <a:t>yêu</a:t>
                      </a:r>
                      <a:r>
                        <a:rPr lang="en-US" sz="3380" dirty="0">
                          <a:solidFill>
                            <a:srgbClr val="000000"/>
                          </a:solidFill>
                          <a:latin typeface="Roboto Condensed"/>
                        </a:rPr>
                        <a:t> </a:t>
                      </a:r>
                      <a:r>
                        <a:rPr lang="en-US" sz="3380" dirty="0" err="1">
                          <a:solidFill>
                            <a:srgbClr val="000000"/>
                          </a:solidFill>
                          <a:latin typeface="Roboto Condensed"/>
                        </a:rPr>
                        <a:t>nước</a:t>
                      </a:r>
                      <a:r>
                        <a:rPr lang="en-US" sz="3380" dirty="0">
                          <a:solidFill>
                            <a:srgbClr val="000000"/>
                          </a:solidFill>
                          <a:latin typeface="Roboto Condensed"/>
                        </a:rPr>
                        <a:t>)</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extLst>
                  <a:ext uri="{0D108BD9-81ED-4DB2-BD59-A6C34878D82A}">
                    <a16:rowId xmlns:a16="http://schemas.microsoft.com/office/drawing/2014/main" val="10002"/>
                  </a:ext>
                </a:extLst>
              </a:tr>
            </a:tbl>
          </a:graphicData>
        </a:graphic>
      </p:graphicFrame>
      <p:sp>
        <p:nvSpPr>
          <p:cNvPr id="6" name="TextBox 6"/>
          <p:cNvSpPr txBox="1"/>
          <p:nvPr/>
        </p:nvSpPr>
        <p:spPr>
          <a:xfrm>
            <a:off x="6659476" y="382970"/>
            <a:ext cx="9498486" cy="645730"/>
          </a:xfrm>
          <a:prstGeom prst="rect">
            <a:avLst/>
          </a:prstGeom>
        </p:spPr>
        <p:txBody>
          <a:bodyPr lIns="0" tIns="0" rIns="0" bIns="0" rtlCol="0" anchor="t">
            <a:spAutoFit/>
          </a:bodyPr>
          <a:lstStyle/>
          <a:p>
            <a:pPr algn="just">
              <a:lnSpc>
                <a:spcPts val="4800"/>
              </a:lnSpc>
            </a:pPr>
            <a:r>
              <a:rPr lang="en-US" sz="4800">
                <a:solidFill>
                  <a:srgbClr val="65471B"/>
                </a:solidFill>
                <a:latin typeface="Fraunces Bold"/>
              </a:rPr>
              <a:t>4. LUYỆN TẬP</a:t>
            </a:r>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445255" y="2057400"/>
            <a:ext cx="12352120" cy="8229600"/>
          </a:xfrm>
          <a:prstGeom prst="rect">
            <a:avLst/>
          </a:prstGeom>
        </p:spPr>
      </p:pic>
      <p:pic>
        <p:nvPicPr>
          <p:cNvPr id="3" name="Picture 3"/>
          <p:cNvPicPr>
            <a:picLocks noChangeAspect="1"/>
          </p:cNvPicPr>
          <p:nvPr/>
        </p:nvPicPr>
        <p:blipFill>
          <a:blip r:embed="rId3"/>
          <a:srcRect/>
          <a:stretch>
            <a:fillRect/>
          </a:stretch>
        </p:blipFill>
        <p:spPr>
          <a:xfrm>
            <a:off x="5337710" y="1018120"/>
            <a:ext cx="9144000" cy="8229600"/>
          </a:xfrm>
          <a:prstGeom prst="rect">
            <a:avLst/>
          </a:prstGeom>
        </p:spPr>
      </p:pic>
      <p:pic>
        <p:nvPicPr>
          <p:cNvPr id="4" name="Picture 4"/>
          <p:cNvPicPr>
            <a:picLocks noChangeAspect="1"/>
          </p:cNvPicPr>
          <p:nvPr/>
        </p:nvPicPr>
        <p:blipFill>
          <a:blip r:embed="rId4"/>
          <a:srcRect/>
          <a:stretch>
            <a:fillRect/>
          </a:stretch>
        </p:blipFill>
        <p:spPr>
          <a:xfrm>
            <a:off x="-1314478" y="7058060"/>
            <a:ext cx="9653490" cy="8229600"/>
          </a:xfrm>
          <a:prstGeom prst="rect">
            <a:avLst/>
          </a:prstGeom>
        </p:spPr>
      </p:pic>
      <p:pic>
        <p:nvPicPr>
          <p:cNvPr id="5" name="Picture 5"/>
          <p:cNvPicPr>
            <a:picLocks noChangeAspect="1"/>
          </p:cNvPicPr>
          <p:nvPr/>
        </p:nvPicPr>
        <p:blipFill>
          <a:blip r:embed="rId5"/>
          <a:srcRect/>
          <a:stretch>
            <a:fillRect/>
          </a:stretch>
        </p:blipFill>
        <p:spPr>
          <a:xfrm>
            <a:off x="-1918026" y="-1604859"/>
            <a:ext cx="7601883" cy="2708171"/>
          </a:xfrm>
          <a:prstGeom prst="rect">
            <a:avLst/>
          </a:prstGeom>
        </p:spPr>
      </p:pic>
      <p:sp>
        <p:nvSpPr>
          <p:cNvPr id="6" name="TextBox 6"/>
          <p:cNvSpPr txBox="1"/>
          <p:nvPr/>
        </p:nvSpPr>
        <p:spPr>
          <a:xfrm>
            <a:off x="6016686" y="2766270"/>
            <a:ext cx="6254628" cy="5173407"/>
          </a:xfrm>
          <a:prstGeom prst="rect">
            <a:avLst/>
          </a:prstGeom>
        </p:spPr>
        <p:txBody>
          <a:bodyPr lIns="0" tIns="0" rIns="0" bIns="0" rtlCol="0" anchor="t">
            <a:spAutoFit/>
          </a:bodyPr>
          <a:lstStyle/>
          <a:p>
            <a:pPr algn="just">
              <a:lnSpc>
                <a:spcPts val="5118"/>
              </a:lnSpc>
            </a:pPr>
            <a:r>
              <a:rPr lang="en-US" sz="3655" dirty="0">
                <a:solidFill>
                  <a:srgbClr val="65471B"/>
                </a:solidFill>
                <a:latin typeface="Roboto Condensed"/>
              </a:rPr>
              <a:t>     </a:t>
            </a:r>
            <a:r>
              <a:rPr lang="en-US" sz="3655" dirty="0" err="1">
                <a:solidFill>
                  <a:srgbClr val="65471B"/>
                </a:solidFill>
                <a:latin typeface="Roboto Condensed"/>
              </a:rPr>
              <a:t>Ngày</a:t>
            </a:r>
            <a:r>
              <a:rPr lang="en-US" sz="3655" dirty="0">
                <a:solidFill>
                  <a:srgbClr val="65471B"/>
                </a:solidFill>
                <a:latin typeface="Roboto Condensed"/>
              </a:rPr>
              <a:t> nay, </a:t>
            </a:r>
            <a:r>
              <a:rPr lang="en-US" sz="3655" dirty="0" err="1">
                <a:solidFill>
                  <a:srgbClr val="65471B"/>
                </a:solidFill>
                <a:latin typeface="Roboto Condensed"/>
              </a:rPr>
              <a:t>có</a:t>
            </a:r>
            <a:r>
              <a:rPr lang="en-US" sz="3655" dirty="0">
                <a:solidFill>
                  <a:srgbClr val="65471B"/>
                </a:solidFill>
                <a:latin typeface="Roboto Condensed"/>
              </a:rPr>
              <a:t> </a:t>
            </a:r>
            <a:r>
              <a:rPr lang="en-US" sz="3655" dirty="0" err="1">
                <a:solidFill>
                  <a:srgbClr val="65471B"/>
                </a:solidFill>
                <a:latin typeface="Roboto Condensed"/>
              </a:rPr>
              <a:t>rất</a:t>
            </a:r>
            <a:r>
              <a:rPr lang="en-US" sz="3655" dirty="0">
                <a:solidFill>
                  <a:srgbClr val="65471B"/>
                </a:solidFill>
                <a:latin typeface="Roboto Condensed"/>
              </a:rPr>
              <a:t> </a:t>
            </a:r>
            <a:r>
              <a:rPr lang="en-US" sz="3655" dirty="0" err="1">
                <a:solidFill>
                  <a:srgbClr val="65471B"/>
                </a:solidFill>
                <a:latin typeface="Roboto Condensed"/>
              </a:rPr>
              <a:t>nhiều</a:t>
            </a:r>
            <a:r>
              <a:rPr lang="en-US" sz="3655" dirty="0">
                <a:solidFill>
                  <a:srgbClr val="65471B"/>
                </a:solidFill>
                <a:latin typeface="Roboto Condensed"/>
              </a:rPr>
              <a:t> </a:t>
            </a:r>
            <a:r>
              <a:rPr lang="en-US" sz="3655" dirty="0" err="1">
                <a:solidFill>
                  <a:srgbClr val="65471B"/>
                </a:solidFill>
                <a:latin typeface="Roboto Condensed"/>
              </a:rPr>
              <a:t>những</a:t>
            </a:r>
            <a:r>
              <a:rPr lang="en-US" sz="3655" dirty="0">
                <a:solidFill>
                  <a:srgbClr val="65471B"/>
                </a:solidFill>
                <a:latin typeface="Roboto Condensed"/>
              </a:rPr>
              <a:t> “</a:t>
            </a:r>
            <a:r>
              <a:rPr lang="en-US" sz="3655" dirty="0" err="1">
                <a:solidFill>
                  <a:srgbClr val="65471B"/>
                </a:solidFill>
                <a:latin typeface="Roboto Condensed"/>
              </a:rPr>
              <a:t>anh</a:t>
            </a:r>
            <a:r>
              <a:rPr lang="en-US" sz="3655" dirty="0">
                <a:solidFill>
                  <a:srgbClr val="65471B"/>
                </a:solidFill>
                <a:latin typeface="Roboto Condensed"/>
              </a:rPr>
              <a:t> </a:t>
            </a:r>
            <a:r>
              <a:rPr lang="en-US" sz="3655" dirty="0" err="1">
                <a:solidFill>
                  <a:srgbClr val="65471B"/>
                </a:solidFill>
                <a:latin typeface="Roboto Condensed"/>
              </a:rPr>
              <a:t>hùng</a:t>
            </a:r>
            <a:r>
              <a:rPr lang="en-US" sz="3655" dirty="0">
                <a:solidFill>
                  <a:srgbClr val="65471B"/>
                </a:solidFill>
                <a:latin typeface="Roboto Condensed"/>
              </a:rPr>
              <a:t>” </a:t>
            </a:r>
            <a:r>
              <a:rPr lang="en-US" sz="3655" dirty="0" err="1">
                <a:solidFill>
                  <a:srgbClr val="65471B"/>
                </a:solidFill>
                <a:latin typeface="Roboto Condensed"/>
              </a:rPr>
              <a:t>xuất</a:t>
            </a:r>
            <a:r>
              <a:rPr lang="en-US" sz="3655" dirty="0">
                <a:solidFill>
                  <a:srgbClr val="65471B"/>
                </a:solidFill>
                <a:latin typeface="Roboto Condensed"/>
              </a:rPr>
              <a:t> </a:t>
            </a:r>
            <a:r>
              <a:rPr lang="en-US" sz="3655" dirty="0" err="1">
                <a:solidFill>
                  <a:srgbClr val="65471B"/>
                </a:solidFill>
                <a:latin typeface="Roboto Condensed"/>
              </a:rPr>
              <a:t>hiện</a:t>
            </a:r>
            <a:r>
              <a:rPr lang="en-US" sz="3655" dirty="0">
                <a:solidFill>
                  <a:srgbClr val="65471B"/>
                </a:solidFill>
                <a:latin typeface="Roboto Condensed"/>
              </a:rPr>
              <a:t> </a:t>
            </a:r>
            <a:r>
              <a:rPr lang="en-US" sz="3655" dirty="0" err="1">
                <a:solidFill>
                  <a:srgbClr val="65471B"/>
                </a:solidFill>
                <a:latin typeface="Roboto Condensed"/>
              </a:rPr>
              <a:t>không</a:t>
            </a:r>
            <a:r>
              <a:rPr lang="en-US" sz="3655" dirty="0">
                <a:solidFill>
                  <a:srgbClr val="65471B"/>
                </a:solidFill>
                <a:latin typeface="Roboto Condensed"/>
              </a:rPr>
              <a:t> </a:t>
            </a:r>
            <a:r>
              <a:rPr lang="en-US" sz="3655" dirty="0" err="1">
                <a:solidFill>
                  <a:srgbClr val="65471B"/>
                </a:solidFill>
                <a:latin typeface="Roboto Condensed"/>
              </a:rPr>
              <a:t>chỉ</a:t>
            </a:r>
            <a:r>
              <a:rPr lang="en-US" sz="3655" dirty="0">
                <a:solidFill>
                  <a:srgbClr val="65471B"/>
                </a:solidFill>
                <a:latin typeface="Roboto Condensed"/>
              </a:rPr>
              <a:t> </a:t>
            </a:r>
            <a:r>
              <a:rPr lang="en-US" sz="3655" dirty="0" err="1">
                <a:solidFill>
                  <a:srgbClr val="65471B"/>
                </a:solidFill>
                <a:latin typeface="Roboto Condensed"/>
              </a:rPr>
              <a:t>bằng</a:t>
            </a:r>
            <a:r>
              <a:rPr lang="en-US" sz="3655" dirty="0">
                <a:solidFill>
                  <a:srgbClr val="65471B"/>
                </a:solidFill>
                <a:latin typeface="Roboto Condensed"/>
              </a:rPr>
              <a:t> </a:t>
            </a:r>
            <a:r>
              <a:rPr lang="en-US" sz="3655" dirty="0" err="1">
                <a:solidFill>
                  <a:srgbClr val="65471B"/>
                </a:solidFill>
                <a:latin typeface="Roboto Condensed"/>
              </a:rPr>
              <a:t>những</a:t>
            </a:r>
            <a:r>
              <a:rPr lang="en-US" sz="3655" dirty="0">
                <a:solidFill>
                  <a:srgbClr val="65471B"/>
                </a:solidFill>
                <a:latin typeface="Roboto Condensed"/>
              </a:rPr>
              <a:t> </a:t>
            </a:r>
            <a:r>
              <a:rPr lang="en-US" sz="3655" dirty="0" err="1">
                <a:solidFill>
                  <a:srgbClr val="65471B"/>
                </a:solidFill>
                <a:latin typeface="Roboto Condensed"/>
              </a:rPr>
              <a:t>cống</a:t>
            </a:r>
            <a:r>
              <a:rPr lang="en-US" sz="3655" dirty="0">
                <a:solidFill>
                  <a:srgbClr val="65471B"/>
                </a:solidFill>
                <a:latin typeface="Roboto Condensed"/>
              </a:rPr>
              <a:t> </a:t>
            </a:r>
            <a:r>
              <a:rPr lang="en-US" sz="3655" dirty="0" err="1">
                <a:solidFill>
                  <a:srgbClr val="65471B"/>
                </a:solidFill>
                <a:latin typeface="Roboto Condensed"/>
              </a:rPr>
              <a:t>hiến</a:t>
            </a:r>
            <a:r>
              <a:rPr lang="en-US" sz="3655" dirty="0">
                <a:solidFill>
                  <a:srgbClr val="65471B"/>
                </a:solidFill>
                <a:latin typeface="Roboto Condensed"/>
              </a:rPr>
              <a:t>, </a:t>
            </a:r>
            <a:r>
              <a:rPr lang="en-US" sz="3655" dirty="0" err="1">
                <a:solidFill>
                  <a:srgbClr val="65471B"/>
                </a:solidFill>
                <a:latin typeface="Roboto Condensed"/>
              </a:rPr>
              <a:t>đóng</a:t>
            </a:r>
            <a:r>
              <a:rPr lang="en-US" sz="3655" dirty="0">
                <a:solidFill>
                  <a:srgbClr val="65471B"/>
                </a:solidFill>
                <a:latin typeface="Roboto Condensed"/>
              </a:rPr>
              <a:t> </a:t>
            </a:r>
            <a:r>
              <a:rPr lang="en-US" sz="3655" dirty="0" err="1">
                <a:solidFill>
                  <a:srgbClr val="65471B"/>
                </a:solidFill>
                <a:latin typeface="Roboto Condensed"/>
              </a:rPr>
              <a:t>góp</a:t>
            </a:r>
            <a:r>
              <a:rPr lang="en-US" sz="3655" dirty="0">
                <a:solidFill>
                  <a:srgbClr val="65471B"/>
                </a:solidFill>
                <a:latin typeface="Roboto Condensed"/>
              </a:rPr>
              <a:t> </a:t>
            </a:r>
            <a:r>
              <a:rPr lang="en-US" sz="3655" dirty="0" err="1">
                <a:solidFill>
                  <a:srgbClr val="65471B"/>
                </a:solidFill>
                <a:latin typeface="Roboto Condensed"/>
              </a:rPr>
              <a:t>lớn</a:t>
            </a:r>
            <a:r>
              <a:rPr lang="en-US" sz="3655" dirty="0">
                <a:solidFill>
                  <a:srgbClr val="65471B"/>
                </a:solidFill>
                <a:latin typeface="Roboto Condensed"/>
              </a:rPr>
              <a:t> </a:t>
            </a:r>
            <a:r>
              <a:rPr lang="en-US" sz="3655" dirty="0" err="1">
                <a:solidFill>
                  <a:srgbClr val="65471B"/>
                </a:solidFill>
                <a:latin typeface="Roboto Condensed"/>
              </a:rPr>
              <a:t>lao</a:t>
            </a:r>
            <a:r>
              <a:rPr lang="en-US" sz="3655" dirty="0">
                <a:solidFill>
                  <a:srgbClr val="65471B"/>
                </a:solidFill>
                <a:latin typeface="Roboto Condensed"/>
              </a:rPr>
              <a:t> </a:t>
            </a:r>
            <a:r>
              <a:rPr lang="en-US" sz="3655" dirty="0" err="1">
                <a:solidFill>
                  <a:srgbClr val="65471B"/>
                </a:solidFill>
                <a:latin typeface="Roboto Condensed"/>
              </a:rPr>
              <a:t>cho</a:t>
            </a:r>
            <a:r>
              <a:rPr lang="en-US" sz="3655" dirty="0">
                <a:solidFill>
                  <a:srgbClr val="65471B"/>
                </a:solidFill>
                <a:latin typeface="Roboto Condensed"/>
              </a:rPr>
              <a:t> </a:t>
            </a:r>
            <a:r>
              <a:rPr lang="en-US" sz="3655" dirty="0" err="1">
                <a:solidFill>
                  <a:srgbClr val="65471B"/>
                </a:solidFill>
                <a:latin typeface="Roboto Condensed"/>
              </a:rPr>
              <a:t>xã</a:t>
            </a:r>
            <a:r>
              <a:rPr lang="en-US" sz="3655" dirty="0">
                <a:solidFill>
                  <a:srgbClr val="65471B"/>
                </a:solidFill>
                <a:latin typeface="Roboto Condensed"/>
              </a:rPr>
              <a:t> </a:t>
            </a:r>
            <a:r>
              <a:rPr lang="en-US" sz="3655" dirty="0" err="1">
                <a:solidFill>
                  <a:srgbClr val="65471B"/>
                </a:solidFill>
                <a:latin typeface="Roboto Condensed"/>
              </a:rPr>
              <a:t>hội</a:t>
            </a:r>
            <a:r>
              <a:rPr lang="en-US" sz="3655" dirty="0">
                <a:solidFill>
                  <a:srgbClr val="65471B"/>
                </a:solidFill>
                <a:latin typeface="Roboto Condensed"/>
              </a:rPr>
              <a:t> </a:t>
            </a:r>
            <a:r>
              <a:rPr lang="en-US" sz="3655" dirty="0" err="1">
                <a:solidFill>
                  <a:srgbClr val="65471B"/>
                </a:solidFill>
                <a:latin typeface="Roboto Condensed"/>
              </a:rPr>
              <a:t>mà</a:t>
            </a:r>
            <a:r>
              <a:rPr lang="en-US" sz="3655" dirty="0">
                <a:solidFill>
                  <a:srgbClr val="65471B"/>
                </a:solidFill>
                <a:latin typeface="Roboto Condensed"/>
              </a:rPr>
              <a:t> </a:t>
            </a:r>
            <a:r>
              <a:rPr lang="en-US" sz="3655" dirty="0" err="1">
                <a:solidFill>
                  <a:srgbClr val="65471B"/>
                </a:solidFill>
                <a:latin typeface="Roboto Condensed Bold"/>
              </a:rPr>
              <a:t>những</a:t>
            </a:r>
            <a:r>
              <a:rPr lang="en-US" sz="3655" dirty="0">
                <a:solidFill>
                  <a:srgbClr val="65471B"/>
                </a:solidFill>
                <a:latin typeface="Roboto Condensed Bold"/>
              </a:rPr>
              <a:t> “</a:t>
            </a:r>
            <a:r>
              <a:rPr lang="en-US" sz="3655" dirty="0" err="1">
                <a:solidFill>
                  <a:srgbClr val="65471B"/>
                </a:solidFill>
                <a:latin typeface="Roboto Condensed Bold"/>
              </a:rPr>
              <a:t>anh</a:t>
            </a:r>
            <a:r>
              <a:rPr lang="en-US" sz="3655" dirty="0">
                <a:solidFill>
                  <a:srgbClr val="65471B"/>
                </a:solidFill>
                <a:latin typeface="Roboto Condensed Bold"/>
              </a:rPr>
              <a:t> </a:t>
            </a:r>
            <a:r>
              <a:rPr lang="en-US" sz="3655" dirty="0" err="1">
                <a:solidFill>
                  <a:srgbClr val="65471B"/>
                </a:solidFill>
                <a:latin typeface="Roboto Condensed Bold"/>
              </a:rPr>
              <a:t>hùng</a:t>
            </a:r>
            <a:r>
              <a:rPr lang="en-US" sz="3655" dirty="0">
                <a:solidFill>
                  <a:srgbClr val="65471B"/>
                </a:solidFill>
                <a:latin typeface="Roboto Condensed Bold"/>
              </a:rPr>
              <a:t>” </a:t>
            </a:r>
            <a:r>
              <a:rPr lang="en-US" sz="3655" dirty="0" err="1">
                <a:solidFill>
                  <a:srgbClr val="65471B"/>
                </a:solidFill>
                <a:latin typeface="Roboto Condensed Bold"/>
              </a:rPr>
              <a:t>còn</a:t>
            </a:r>
            <a:r>
              <a:rPr lang="en-US" sz="3655" dirty="0">
                <a:solidFill>
                  <a:srgbClr val="65471B"/>
                </a:solidFill>
                <a:latin typeface="Roboto Condensed Bold"/>
              </a:rPr>
              <a:t> </a:t>
            </a:r>
            <a:r>
              <a:rPr lang="en-US" sz="3655" dirty="0" err="1">
                <a:solidFill>
                  <a:srgbClr val="65471B"/>
                </a:solidFill>
                <a:latin typeface="Roboto Condensed Bold"/>
              </a:rPr>
              <a:t>xuất</a:t>
            </a:r>
            <a:r>
              <a:rPr lang="en-US" sz="3655" dirty="0">
                <a:solidFill>
                  <a:srgbClr val="65471B"/>
                </a:solidFill>
                <a:latin typeface="Roboto Condensed Bold"/>
              </a:rPr>
              <a:t> </a:t>
            </a:r>
            <a:r>
              <a:rPr lang="en-US" sz="3655" dirty="0" err="1">
                <a:solidFill>
                  <a:srgbClr val="65471B"/>
                </a:solidFill>
                <a:latin typeface="Roboto Condensed Bold"/>
              </a:rPr>
              <a:t>hiện</a:t>
            </a:r>
            <a:r>
              <a:rPr lang="en-US" sz="3655" dirty="0">
                <a:solidFill>
                  <a:srgbClr val="65471B"/>
                </a:solidFill>
                <a:latin typeface="Roboto Condensed Bold"/>
              </a:rPr>
              <a:t> </a:t>
            </a:r>
            <a:r>
              <a:rPr lang="en-US" sz="3655" dirty="0" err="1">
                <a:solidFill>
                  <a:srgbClr val="65471B"/>
                </a:solidFill>
                <a:latin typeface="Roboto Condensed Bold"/>
              </a:rPr>
              <a:t>cả</a:t>
            </a:r>
            <a:r>
              <a:rPr lang="en-US" sz="3655" dirty="0">
                <a:solidFill>
                  <a:srgbClr val="65471B"/>
                </a:solidFill>
                <a:latin typeface="Roboto Condensed Bold"/>
              </a:rPr>
              <a:t> </a:t>
            </a:r>
            <a:r>
              <a:rPr lang="en-US" sz="3655" dirty="0" err="1">
                <a:solidFill>
                  <a:srgbClr val="65471B"/>
                </a:solidFill>
                <a:latin typeface="Roboto Condensed Bold"/>
              </a:rPr>
              <a:t>trong</a:t>
            </a:r>
            <a:r>
              <a:rPr lang="en-US" sz="3655" dirty="0">
                <a:solidFill>
                  <a:srgbClr val="65471B"/>
                </a:solidFill>
                <a:latin typeface="Roboto Condensed Bold"/>
              </a:rPr>
              <a:t> </a:t>
            </a:r>
            <a:r>
              <a:rPr lang="en-US" sz="3655" dirty="0" err="1">
                <a:solidFill>
                  <a:srgbClr val="65471B"/>
                </a:solidFill>
                <a:latin typeface="Roboto Condensed Bold"/>
              </a:rPr>
              <a:t>hành</a:t>
            </a:r>
            <a:r>
              <a:rPr lang="en-US" sz="3655" dirty="0">
                <a:solidFill>
                  <a:srgbClr val="65471B"/>
                </a:solidFill>
                <a:latin typeface="Roboto Condensed Bold"/>
              </a:rPr>
              <a:t> </a:t>
            </a:r>
            <a:r>
              <a:rPr lang="en-US" sz="3655" dirty="0" err="1">
                <a:solidFill>
                  <a:srgbClr val="65471B"/>
                </a:solidFill>
                <a:latin typeface="Roboto Condensed Bold"/>
              </a:rPr>
              <a:t>động</a:t>
            </a:r>
            <a:r>
              <a:rPr lang="en-US" sz="3655" dirty="0">
                <a:solidFill>
                  <a:srgbClr val="65471B"/>
                </a:solidFill>
                <a:latin typeface="Roboto Condensed Bold"/>
              </a:rPr>
              <a:t> </a:t>
            </a:r>
            <a:r>
              <a:rPr lang="en-US" sz="3655" dirty="0" err="1">
                <a:solidFill>
                  <a:srgbClr val="65471B"/>
                </a:solidFill>
                <a:latin typeface="Roboto Condensed Bold"/>
              </a:rPr>
              <a:t>nhỏ</a:t>
            </a:r>
            <a:r>
              <a:rPr lang="en-US" sz="3655" dirty="0">
                <a:solidFill>
                  <a:srgbClr val="65471B"/>
                </a:solidFill>
                <a:latin typeface="Roboto Condensed Bold"/>
              </a:rPr>
              <a:t> </a:t>
            </a:r>
            <a:r>
              <a:rPr lang="en-US" sz="3655" dirty="0" err="1">
                <a:solidFill>
                  <a:srgbClr val="65471B"/>
                </a:solidFill>
                <a:latin typeface="Roboto Condensed Bold"/>
              </a:rPr>
              <a:t>của</a:t>
            </a:r>
            <a:r>
              <a:rPr lang="en-US" sz="3655" dirty="0">
                <a:solidFill>
                  <a:srgbClr val="65471B"/>
                </a:solidFill>
                <a:latin typeface="Roboto Condensed Bold"/>
              </a:rPr>
              <a:t> </a:t>
            </a:r>
            <a:r>
              <a:rPr lang="en-US" sz="3655" dirty="0" err="1">
                <a:solidFill>
                  <a:srgbClr val="65471B"/>
                </a:solidFill>
                <a:latin typeface="Roboto Condensed Bold"/>
              </a:rPr>
              <a:t>mình</a:t>
            </a:r>
            <a:r>
              <a:rPr lang="en-US" sz="3655" dirty="0">
                <a:solidFill>
                  <a:srgbClr val="65471B"/>
                </a:solidFill>
                <a:latin typeface="Roboto Condensed Bold"/>
              </a:rPr>
              <a:t> </a:t>
            </a:r>
            <a:r>
              <a:rPr lang="en-US" sz="3655" dirty="0" err="1">
                <a:solidFill>
                  <a:srgbClr val="65471B"/>
                </a:solidFill>
                <a:latin typeface="Roboto Condensed Bold"/>
              </a:rPr>
              <a:t>giữa</a:t>
            </a:r>
            <a:r>
              <a:rPr lang="en-US" sz="3655" dirty="0">
                <a:solidFill>
                  <a:srgbClr val="65471B"/>
                </a:solidFill>
                <a:latin typeface="Roboto Condensed Bold"/>
              </a:rPr>
              <a:t> </a:t>
            </a:r>
            <a:r>
              <a:rPr lang="en-US" sz="3655" dirty="0" err="1">
                <a:solidFill>
                  <a:srgbClr val="65471B"/>
                </a:solidFill>
                <a:latin typeface="Roboto Condensed Bold"/>
              </a:rPr>
              <a:t>cuộc</a:t>
            </a:r>
            <a:r>
              <a:rPr lang="en-US" sz="3655" dirty="0">
                <a:solidFill>
                  <a:srgbClr val="65471B"/>
                </a:solidFill>
                <a:latin typeface="Roboto Condensed Bold"/>
              </a:rPr>
              <a:t> </a:t>
            </a:r>
            <a:r>
              <a:rPr lang="en-US" sz="3655" dirty="0" err="1">
                <a:solidFill>
                  <a:srgbClr val="65471B"/>
                </a:solidFill>
                <a:latin typeface="Roboto Condensed Bold"/>
              </a:rPr>
              <a:t>sống</a:t>
            </a:r>
            <a:r>
              <a:rPr lang="en-US" sz="3655" dirty="0">
                <a:solidFill>
                  <a:srgbClr val="65471B"/>
                </a:solidFill>
                <a:latin typeface="Roboto Condensed"/>
              </a:rPr>
              <a:t>. </a:t>
            </a:r>
            <a:r>
              <a:rPr lang="en-US" sz="3655" dirty="0" err="1">
                <a:solidFill>
                  <a:srgbClr val="65471B"/>
                </a:solidFill>
                <a:latin typeface="Roboto Condensed"/>
              </a:rPr>
              <a:t>Em</a:t>
            </a:r>
            <a:r>
              <a:rPr lang="en-US" sz="3655" dirty="0">
                <a:solidFill>
                  <a:srgbClr val="65471B"/>
                </a:solidFill>
                <a:latin typeface="Roboto Condensed"/>
              </a:rPr>
              <a:t> </a:t>
            </a:r>
            <a:r>
              <a:rPr lang="en-US" sz="3655" dirty="0" err="1">
                <a:solidFill>
                  <a:srgbClr val="65471B"/>
                </a:solidFill>
                <a:latin typeface="Roboto Condensed"/>
              </a:rPr>
              <a:t>có</a:t>
            </a:r>
            <a:r>
              <a:rPr lang="en-US" sz="3655" dirty="0">
                <a:solidFill>
                  <a:srgbClr val="65471B"/>
                </a:solidFill>
                <a:latin typeface="Roboto Condensed"/>
              </a:rPr>
              <a:t> </a:t>
            </a:r>
            <a:r>
              <a:rPr lang="en-US" sz="3655" dirty="0" err="1">
                <a:solidFill>
                  <a:srgbClr val="65471B"/>
                </a:solidFill>
                <a:latin typeface="Roboto Condensed"/>
              </a:rPr>
              <a:t>biết</a:t>
            </a:r>
            <a:r>
              <a:rPr lang="en-US" sz="3655" dirty="0">
                <a:solidFill>
                  <a:srgbClr val="65471B"/>
                </a:solidFill>
                <a:latin typeface="Roboto Condensed"/>
              </a:rPr>
              <a:t> </a:t>
            </a:r>
            <a:r>
              <a:rPr lang="en-US" sz="3655" dirty="0" err="1">
                <a:solidFill>
                  <a:srgbClr val="65471B"/>
                </a:solidFill>
                <a:latin typeface="Roboto Condensed"/>
              </a:rPr>
              <a:t>những</a:t>
            </a:r>
            <a:r>
              <a:rPr lang="en-US" sz="3655" dirty="0">
                <a:solidFill>
                  <a:srgbClr val="65471B"/>
                </a:solidFill>
                <a:latin typeface="Roboto Condensed"/>
              </a:rPr>
              <a:t> “</a:t>
            </a:r>
            <a:r>
              <a:rPr lang="en-US" sz="3655" dirty="0" err="1">
                <a:solidFill>
                  <a:srgbClr val="65471B"/>
                </a:solidFill>
                <a:latin typeface="Roboto Condensed"/>
              </a:rPr>
              <a:t>anh</a:t>
            </a:r>
            <a:r>
              <a:rPr lang="en-US" sz="3655" dirty="0">
                <a:solidFill>
                  <a:srgbClr val="65471B"/>
                </a:solidFill>
                <a:latin typeface="Roboto Condensed"/>
              </a:rPr>
              <a:t> </a:t>
            </a:r>
            <a:r>
              <a:rPr lang="en-US" sz="3655" dirty="0" err="1">
                <a:solidFill>
                  <a:srgbClr val="65471B"/>
                </a:solidFill>
                <a:latin typeface="Roboto Condensed"/>
              </a:rPr>
              <a:t>hùng</a:t>
            </a:r>
            <a:r>
              <a:rPr lang="en-US" sz="3655" dirty="0">
                <a:solidFill>
                  <a:srgbClr val="65471B"/>
                </a:solidFill>
                <a:latin typeface="Roboto Condensed"/>
              </a:rPr>
              <a:t>” </a:t>
            </a:r>
            <a:r>
              <a:rPr lang="en-US" sz="3655" dirty="0" err="1">
                <a:solidFill>
                  <a:srgbClr val="65471B"/>
                </a:solidFill>
                <a:latin typeface="Roboto Condensed"/>
              </a:rPr>
              <a:t>nào</a:t>
            </a:r>
            <a:r>
              <a:rPr lang="en-US" sz="3655" dirty="0">
                <a:solidFill>
                  <a:srgbClr val="65471B"/>
                </a:solidFill>
                <a:latin typeface="Roboto Condensed"/>
              </a:rPr>
              <a:t> </a:t>
            </a:r>
            <a:r>
              <a:rPr lang="en-US" sz="3655" dirty="0" err="1">
                <a:solidFill>
                  <a:srgbClr val="65471B"/>
                </a:solidFill>
                <a:latin typeface="Roboto Condensed"/>
              </a:rPr>
              <a:t>như</a:t>
            </a:r>
            <a:r>
              <a:rPr lang="en-US" sz="3655" dirty="0">
                <a:solidFill>
                  <a:srgbClr val="65471B"/>
                </a:solidFill>
                <a:latin typeface="Roboto Condensed"/>
              </a:rPr>
              <a:t> </a:t>
            </a:r>
            <a:r>
              <a:rPr lang="en-US" sz="3655" dirty="0" err="1">
                <a:solidFill>
                  <a:srgbClr val="65471B"/>
                </a:solidFill>
                <a:latin typeface="Roboto Condensed"/>
              </a:rPr>
              <a:t>vậy</a:t>
            </a:r>
            <a:r>
              <a:rPr lang="en-US" sz="3655" dirty="0">
                <a:solidFill>
                  <a:srgbClr val="65471B"/>
                </a:solidFill>
                <a:latin typeface="Roboto Condensed"/>
              </a:rPr>
              <a:t> </a:t>
            </a:r>
            <a:r>
              <a:rPr lang="en-US" sz="3655" dirty="0" err="1">
                <a:solidFill>
                  <a:srgbClr val="65471B"/>
                </a:solidFill>
                <a:latin typeface="Roboto Condensed"/>
              </a:rPr>
              <a:t>không</a:t>
            </a:r>
            <a:r>
              <a:rPr lang="en-US" sz="3655" dirty="0">
                <a:solidFill>
                  <a:srgbClr val="65471B"/>
                </a:solidFill>
                <a:latin typeface="Roboto Condensed"/>
              </a:rPr>
              <a:t>? </a:t>
            </a:r>
          </a:p>
        </p:txBody>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39012" y="7999657"/>
            <a:ext cx="2566709" cy="249612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585396" y="5795662"/>
            <a:ext cx="4702604" cy="5377198"/>
          </a:xfrm>
          <a:prstGeom prst="rect">
            <a:avLst/>
          </a:prstGeom>
        </p:spPr>
      </p:pic>
      <p:sp>
        <p:nvSpPr>
          <p:cNvPr id="9" name="TextBox 9"/>
          <p:cNvSpPr txBox="1"/>
          <p:nvPr/>
        </p:nvSpPr>
        <p:spPr>
          <a:xfrm>
            <a:off x="5683857" y="797877"/>
            <a:ext cx="9498486" cy="706120"/>
          </a:xfrm>
          <a:prstGeom prst="rect">
            <a:avLst/>
          </a:prstGeom>
        </p:spPr>
        <p:txBody>
          <a:bodyPr lIns="0" tIns="0" rIns="0" bIns="0" rtlCol="0" anchor="t">
            <a:spAutoFit/>
          </a:bodyPr>
          <a:lstStyle/>
          <a:p>
            <a:pPr algn="just">
              <a:lnSpc>
                <a:spcPts val="5300"/>
              </a:lnSpc>
            </a:pPr>
            <a:r>
              <a:rPr lang="en-US" sz="5300">
                <a:solidFill>
                  <a:srgbClr val="65471B"/>
                </a:solidFill>
                <a:latin typeface="Fraunces Bold"/>
              </a:rPr>
              <a:t>KẾT NỐI VỚI ĐỜI SỐNG</a:t>
            </a:r>
          </a:p>
        </p:txBody>
      </p:sp>
      <p:pic>
        <p:nvPicPr>
          <p:cNvPr id="10" name="Picture 10"/>
          <p:cNvPicPr>
            <a:picLocks noChangeAspect="1"/>
          </p:cNvPicPr>
          <p:nvPr/>
        </p:nvPicPr>
        <p:blipFill>
          <a:blip r:embed="rId1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700000">
            <a:off x="14181438" y="-2446059"/>
            <a:ext cx="6155724" cy="5393953"/>
          </a:xfrm>
          <a:prstGeom prst="rect">
            <a:avLst/>
          </a:prstGeom>
        </p:spPr>
      </p:pic>
      <p:pic>
        <p:nvPicPr>
          <p:cNvPr id="11" name="Picture 11"/>
          <p:cNvPicPr>
            <a:picLocks noChangeAspect="1"/>
          </p:cNvPicPr>
          <p:nvPr/>
        </p:nvPicPr>
        <p:blipFill>
          <a:blip r:embed="rId12"/>
          <a:srcRect/>
          <a:stretch>
            <a:fillRect/>
          </a:stretch>
        </p:blipFill>
        <p:spPr>
          <a:xfrm>
            <a:off x="-1314478" y="2057400"/>
            <a:ext cx="6182487" cy="8229600"/>
          </a:xfrm>
          <a:prstGeom prst="rect">
            <a:avLst/>
          </a:prstGeom>
        </p:spPr>
      </p:pic>
      <p:pic>
        <p:nvPicPr>
          <p:cNvPr id="12" name="Picture 12"/>
          <p:cNvPicPr>
            <a:picLocks noChangeAspect="1"/>
          </p:cNvPicPr>
          <p:nvPr/>
        </p:nvPicPr>
        <p:blipFill>
          <a:blip r:embed="rId12"/>
          <a:srcRect/>
          <a:stretch>
            <a:fillRect/>
          </a:stretch>
        </p:blipFill>
        <p:spPr>
          <a:xfrm>
            <a:off x="-1162078" y="2209800"/>
            <a:ext cx="6182487" cy="8229600"/>
          </a:xfrm>
          <a:prstGeom prst="rect">
            <a:avLst/>
          </a:prstGeom>
        </p:spPr>
      </p:pic>
      <p:pic>
        <p:nvPicPr>
          <p:cNvPr id="13" name="Picture 13"/>
          <p:cNvPicPr>
            <a:picLocks noChangeAspect="1"/>
          </p:cNvPicPr>
          <p:nvPr/>
        </p:nvPicPr>
        <p:blipFill>
          <a:blip r:embed="rId12"/>
          <a:srcRect/>
          <a:stretch>
            <a:fillRect/>
          </a:stretch>
        </p:blipFill>
        <p:spPr>
          <a:xfrm>
            <a:off x="13423839" y="-2695995"/>
            <a:ext cx="6182487" cy="8229600"/>
          </a:xfrm>
          <a:prstGeom prst="rect">
            <a:avLst/>
          </a:prstGeom>
        </p:spPr>
      </p:pic>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54935" y="7654402"/>
            <a:ext cx="9653490" cy="8229600"/>
          </a:xfrm>
          <a:prstGeom prst="rect">
            <a:avLst/>
          </a:prstGeom>
        </p:spPr>
      </p:pic>
      <p:pic>
        <p:nvPicPr>
          <p:cNvPr id="3" name="Picture 3"/>
          <p:cNvPicPr>
            <a:picLocks noChangeAspect="1"/>
          </p:cNvPicPr>
          <p:nvPr/>
        </p:nvPicPr>
        <p:blipFill>
          <a:blip r:embed="rId2"/>
          <a:srcRect/>
          <a:stretch>
            <a:fillRect/>
          </a:stretch>
        </p:blipFill>
        <p:spPr>
          <a:xfrm>
            <a:off x="6419078" y="8176557"/>
            <a:ext cx="9653490" cy="8229600"/>
          </a:xfrm>
          <a:prstGeom prst="rect">
            <a:avLst/>
          </a:prstGeom>
        </p:spPr>
      </p:pic>
      <p:pic>
        <p:nvPicPr>
          <p:cNvPr id="4" name="Picture 4"/>
          <p:cNvPicPr>
            <a:picLocks noChangeAspect="1"/>
          </p:cNvPicPr>
          <p:nvPr/>
        </p:nvPicPr>
        <p:blipFill>
          <a:blip r:embed="rId3"/>
          <a:srcRect/>
          <a:stretch>
            <a:fillRect/>
          </a:stretch>
        </p:blipFill>
        <p:spPr>
          <a:xfrm>
            <a:off x="-5913842" y="-2401491"/>
            <a:ext cx="16230600" cy="781097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4108" y="3976227"/>
            <a:ext cx="4174047" cy="7196633"/>
          </a:xfrm>
          <a:prstGeom prst="rect">
            <a:avLst/>
          </a:prstGeom>
        </p:spPr>
      </p:pic>
      <p:pic>
        <p:nvPicPr>
          <p:cNvPr id="6" name="Picture 6"/>
          <p:cNvPicPr>
            <a:picLocks noChangeAspect="1"/>
          </p:cNvPicPr>
          <p:nvPr/>
        </p:nvPicPr>
        <p:blipFill>
          <a:blip r:embed="rId6"/>
          <a:srcRect/>
          <a:stretch>
            <a:fillRect/>
          </a:stretch>
        </p:blipFill>
        <p:spPr>
          <a:xfrm>
            <a:off x="-204108" y="4666241"/>
            <a:ext cx="3578323" cy="5976323"/>
          </a:xfrm>
          <a:prstGeom prst="rect">
            <a:avLst/>
          </a:prstGeom>
        </p:spPr>
      </p:pic>
      <p:pic>
        <p:nvPicPr>
          <p:cNvPr id="7" name="Picture 7"/>
          <p:cNvPicPr>
            <a:picLocks noChangeAspect="1"/>
          </p:cNvPicPr>
          <p:nvPr/>
        </p:nvPicPr>
        <p:blipFill>
          <a:blip r:embed="rId2"/>
          <a:srcRect/>
          <a:stretch>
            <a:fillRect/>
          </a:stretch>
        </p:blipFill>
        <p:spPr>
          <a:xfrm>
            <a:off x="14129817" y="8190248"/>
            <a:ext cx="9653490" cy="8229600"/>
          </a:xfrm>
          <a:prstGeom prst="rect">
            <a:avLst/>
          </a:prstGeom>
        </p:spPr>
      </p:pic>
      <p:pic>
        <p:nvPicPr>
          <p:cNvPr id="8" name="Picture 8"/>
          <p:cNvPicPr>
            <a:picLocks noChangeAspect="1"/>
          </p:cNvPicPr>
          <p:nvPr/>
        </p:nvPicPr>
        <p:blipFill>
          <a:blip r:embed="rId7"/>
          <a:srcRect/>
          <a:stretch>
            <a:fillRect/>
          </a:stretch>
        </p:blipFill>
        <p:spPr>
          <a:xfrm>
            <a:off x="3374215" y="1028700"/>
            <a:ext cx="9144000" cy="8229600"/>
          </a:xfrm>
          <a:prstGeom prst="rect">
            <a:avLst/>
          </a:prstGeom>
        </p:spPr>
      </p:pic>
      <p:pic>
        <p:nvPicPr>
          <p:cNvPr id="9" name="Picture 9"/>
          <p:cNvPicPr>
            <a:picLocks noChangeAspect="1"/>
          </p:cNvPicPr>
          <p:nvPr/>
        </p:nvPicPr>
        <p:blipFill>
          <a:blip r:embed="rId8"/>
          <a:srcRect/>
          <a:stretch>
            <a:fillRect/>
          </a:stretch>
        </p:blipFill>
        <p:spPr>
          <a:xfrm rot="542492">
            <a:off x="11267023" y="1428277"/>
            <a:ext cx="5725588" cy="8098428"/>
          </a:xfrm>
          <a:prstGeom prst="rect">
            <a:avLst/>
          </a:prstGeom>
        </p:spPr>
      </p:pic>
      <p:sp>
        <p:nvSpPr>
          <p:cNvPr id="10" name="TextBox 10"/>
          <p:cNvSpPr txBox="1"/>
          <p:nvPr/>
        </p:nvSpPr>
        <p:spPr>
          <a:xfrm>
            <a:off x="3649311" y="723265"/>
            <a:ext cx="9498486" cy="706120"/>
          </a:xfrm>
          <a:prstGeom prst="rect">
            <a:avLst/>
          </a:prstGeom>
        </p:spPr>
        <p:txBody>
          <a:bodyPr lIns="0" tIns="0" rIns="0" bIns="0" rtlCol="0" anchor="t">
            <a:spAutoFit/>
          </a:bodyPr>
          <a:lstStyle/>
          <a:p>
            <a:pPr algn="just">
              <a:lnSpc>
                <a:spcPts val="5300"/>
              </a:lnSpc>
            </a:pPr>
            <a:r>
              <a:rPr lang="en-US" sz="5300">
                <a:solidFill>
                  <a:srgbClr val="9D3E1E"/>
                </a:solidFill>
                <a:latin typeface="Fraunces Bold"/>
              </a:rPr>
              <a:t>KẾT NỐI ĐỌC VIẾT</a:t>
            </a:r>
          </a:p>
        </p:txBody>
      </p:sp>
      <p:sp>
        <p:nvSpPr>
          <p:cNvPr id="11" name="TextBox 11"/>
          <p:cNvSpPr txBox="1"/>
          <p:nvPr/>
        </p:nvSpPr>
        <p:spPr>
          <a:xfrm>
            <a:off x="3624200" y="3162324"/>
            <a:ext cx="6692558" cy="4492079"/>
          </a:xfrm>
          <a:prstGeom prst="rect">
            <a:avLst/>
          </a:prstGeom>
        </p:spPr>
        <p:txBody>
          <a:bodyPr lIns="0" tIns="0" rIns="0" bIns="0" rtlCol="0" anchor="t">
            <a:spAutoFit/>
          </a:bodyPr>
          <a:lstStyle/>
          <a:p>
            <a:pPr algn="ctr">
              <a:lnSpc>
                <a:spcPts val="5958"/>
              </a:lnSpc>
            </a:pPr>
            <a:r>
              <a:rPr lang="en-US" sz="4255">
                <a:solidFill>
                  <a:srgbClr val="3C0210"/>
                </a:solidFill>
                <a:latin typeface="Roboto Condensed"/>
              </a:rPr>
              <a:t>Viết đoạn văn (khoảng 6-8 dòng) giải thích vì sao thế hệ trẻ cần phát huy truyền thống </a:t>
            </a:r>
            <a:r>
              <a:rPr lang="en-US" sz="4255">
                <a:solidFill>
                  <a:srgbClr val="3C0210"/>
                </a:solidFill>
                <a:latin typeface="Roboto Condensed Bold"/>
              </a:rPr>
              <a:t>“uống nước nhớ nguồn”</a:t>
            </a:r>
            <a:r>
              <a:rPr lang="en-US" sz="4255">
                <a:solidFill>
                  <a:srgbClr val="3C0210"/>
                </a:solidFill>
                <a:latin typeface="Roboto Condensed"/>
              </a:rPr>
              <a:t>.</a:t>
            </a:r>
          </a:p>
          <a:p>
            <a:pPr algn="ctr">
              <a:lnSpc>
                <a:spcPts val="5958"/>
              </a:lnSpc>
            </a:pPr>
            <a:r>
              <a:rPr lang="en-US" sz="4255">
                <a:solidFill>
                  <a:srgbClr val="3C0210"/>
                </a:solidFill>
                <a:latin typeface="Roboto Condensed"/>
              </a:rPr>
              <a:t>(PHT số 3)</a:t>
            </a:r>
          </a:p>
          <a:p>
            <a:pPr algn="ctr">
              <a:lnSpc>
                <a:spcPts val="5958"/>
              </a:lnSpc>
            </a:pPr>
            <a:endParaRPr lang="en-US" sz="4255">
              <a:solidFill>
                <a:srgbClr val="3C0210"/>
              </a:solidFill>
              <a:latin typeface="Roboto Condensed"/>
            </a:endParaRPr>
          </a:p>
        </p:txBody>
      </p:sp>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87562">
            <a:off x="3676712" y="6911534"/>
            <a:ext cx="1236560" cy="2530047"/>
          </a:xfrm>
          <a:prstGeom prst="rect">
            <a:avLst/>
          </a:prstGeom>
        </p:spPr>
      </p:pic>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54935" y="7654402"/>
            <a:ext cx="9653490" cy="8229600"/>
          </a:xfrm>
          <a:prstGeom prst="rect">
            <a:avLst/>
          </a:prstGeom>
        </p:spPr>
      </p:pic>
      <p:pic>
        <p:nvPicPr>
          <p:cNvPr id="3" name="Picture 3"/>
          <p:cNvPicPr>
            <a:picLocks noChangeAspect="1"/>
          </p:cNvPicPr>
          <p:nvPr/>
        </p:nvPicPr>
        <p:blipFill>
          <a:blip r:embed="rId2"/>
          <a:srcRect/>
          <a:stretch>
            <a:fillRect/>
          </a:stretch>
        </p:blipFill>
        <p:spPr>
          <a:xfrm>
            <a:off x="6419078" y="8176557"/>
            <a:ext cx="9653490" cy="8229600"/>
          </a:xfrm>
          <a:prstGeom prst="rect">
            <a:avLst/>
          </a:prstGeom>
        </p:spPr>
      </p:pic>
      <p:pic>
        <p:nvPicPr>
          <p:cNvPr id="4" name="Picture 4"/>
          <p:cNvPicPr>
            <a:picLocks noChangeAspect="1"/>
          </p:cNvPicPr>
          <p:nvPr/>
        </p:nvPicPr>
        <p:blipFill>
          <a:blip r:embed="rId3"/>
          <a:srcRect/>
          <a:stretch>
            <a:fillRect/>
          </a:stretch>
        </p:blipFill>
        <p:spPr>
          <a:xfrm>
            <a:off x="-5913842" y="-2401491"/>
            <a:ext cx="16230600" cy="781097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4108" y="3976227"/>
            <a:ext cx="4174047" cy="7196633"/>
          </a:xfrm>
          <a:prstGeom prst="rect">
            <a:avLst/>
          </a:prstGeom>
        </p:spPr>
      </p:pic>
      <p:pic>
        <p:nvPicPr>
          <p:cNvPr id="6" name="Picture 6"/>
          <p:cNvPicPr>
            <a:picLocks noChangeAspect="1"/>
          </p:cNvPicPr>
          <p:nvPr/>
        </p:nvPicPr>
        <p:blipFill>
          <a:blip r:embed="rId2"/>
          <a:srcRect/>
          <a:stretch>
            <a:fillRect/>
          </a:stretch>
        </p:blipFill>
        <p:spPr>
          <a:xfrm>
            <a:off x="14129817" y="8190248"/>
            <a:ext cx="9653490" cy="8229600"/>
          </a:xfrm>
          <a:prstGeom prst="rect">
            <a:avLst/>
          </a:prstGeom>
        </p:spPr>
      </p:pic>
      <p:graphicFrame>
        <p:nvGraphicFramePr>
          <p:cNvPr id="7" name="Table 7"/>
          <p:cNvGraphicFramePr>
            <a:graphicFrameLocks noGrp="1"/>
          </p:cNvGraphicFramePr>
          <p:nvPr>
            <p:extLst>
              <p:ext uri="{D42A27DB-BD31-4B8C-83A1-F6EECF244321}">
                <p14:modId xmlns:p14="http://schemas.microsoft.com/office/powerpoint/2010/main" val="3859609099"/>
              </p:ext>
            </p:extLst>
          </p:nvPr>
        </p:nvGraphicFramePr>
        <p:xfrm>
          <a:off x="1882915" y="2252229"/>
          <a:ext cx="15342199" cy="7039396"/>
        </p:xfrm>
        <a:graphic>
          <a:graphicData uri="http://schemas.openxmlformats.org/drawingml/2006/table">
            <a:tbl>
              <a:tblPr/>
              <a:tblGrid>
                <a:gridCol w="3435477">
                  <a:extLst>
                    <a:ext uri="{9D8B030D-6E8A-4147-A177-3AD203B41FA5}">
                      <a16:colId xmlns:a16="http://schemas.microsoft.com/office/drawing/2014/main" val="20000"/>
                    </a:ext>
                  </a:extLst>
                </a:gridCol>
                <a:gridCol w="11906722">
                  <a:extLst>
                    <a:ext uri="{9D8B030D-6E8A-4147-A177-3AD203B41FA5}">
                      <a16:colId xmlns:a16="http://schemas.microsoft.com/office/drawing/2014/main" val="20001"/>
                    </a:ext>
                  </a:extLst>
                </a:gridCol>
              </a:tblGrid>
              <a:tr h="1827999">
                <a:tc>
                  <a:txBody>
                    <a:bodyPr/>
                    <a:lstStyle/>
                    <a:p>
                      <a:pPr algn="l">
                        <a:defRPr/>
                      </a:pPr>
                      <a:r>
                        <a:rPr lang="en-US" sz="3500" b="1" dirty="0" err="1">
                          <a:latin typeface="Roboto Condensed" panose="02000000000000000000" pitchFamily="2" charset="0"/>
                          <a:ea typeface="Roboto Condensed" panose="02000000000000000000" pitchFamily="2" charset="0"/>
                        </a:rPr>
                        <a:t>Mở</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đoạn</a:t>
                      </a:r>
                      <a:r>
                        <a:rPr lang="en-US" sz="3500" b="1" dirty="0">
                          <a:latin typeface="Roboto Condensed" panose="02000000000000000000" pitchFamily="2" charset="0"/>
                          <a:ea typeface="Roboto Condensed" panose="02000000000000000000" pitchFamily="2" charset="0"/>
                        </a:rPr>
                        <a:t> </a:t>
                      </a:r>
                    </a:p>
                    <a:p>
                      <a:pPr algn="l"/>
                      <a:r>
                        <a:rPr lang="en-US" sz="3500" b="1" dirty="0">
                          <a:solidFill>
                            <a:srgbClr val="000000"/>
                          </a:solidFill>
                          <a:latin typeface="Roboto Condensed" panose="02000000000000000000" pitchFamily="2" charset="0"/>
                          <a:ea typeface="Roboto Condensed" panose="02000000000000000000" pitchFamily="2" charset="0"/>
                        </a:rPr>
                        <a:t>(1 </a:t>
                      </a:r>
                      <a:r>
                        <a:rPr lang="en-US" sz="3500" b="1" dirty="0" err="1">
                          <a:solidFill>
                            <a:srgbClr val="000000"/>
                          </a:solidFill>
                          <a:latin typeface="Roboto Condensed" panose="02000000000000000000" pitchFamily="2" charset="0"/>
                          <a:ea typeface="Roboto Condensed" panose="02000000000000000000" pitchFamily="2" charset="0"/>
                        </a:rPr>
                        <a:t>câu</a:t>
                      </a:r>
                      <a:r>
                        <a:rPr lang="en-US" sz="3500" b="1" dirty="0">
                          <a:solidFill>
                            <a:srgbClr val="000000"/>
                          </a:solidFill>
                          <a:latin typeface="Roboto Condensed" panose="02000000000000000000" pitchFamily="2" charset="0"/>
                          <a:ea typeface="Roboto Condensed"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l">
                        <a:defRPr/>
                      </a:pPr>
                      <a:r>
                        <a:rPr lang="en-US" sz="3500" dirty="0" err="1">
                          <a:solidFill>
                            <a:srgbClr val="000000"/>
                          </a:solidFill>
                          <a:latin typeface="Roboto Condensed" panose="02000000000000000000" pitchFamily="2" charset="0"/>
                          <a:ea typeface="Roboto Condensed" panose="02000000000000000000" pitchFamily="2" charset="0"/>
                        </a:rPr>
                        <a:t>Nêu</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vấn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đề</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Thế</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hệ</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trẻ</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cần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phát</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huy</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truyền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thống</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uống</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nước</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nhớ</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nguồn</a:t>
                      </a:r>
                      <a:r>
                        <a:rPr lang="en-US" sz="3500" dirty="0">
                          <a:solidFill>
                            <a:srgbClr val="000000"/>
                          </a:solidFill>
                          <a:latin typeface="Roboto Condensed" panose="02000000000000000000" pitchFamily="2" charset="0"/>
                          <a:ea typeface="Roboto Condensed" panose="02000000000000000000" pitchFamily="2" charset="0"/>
                        </a:rPr>
                        <a:t>”)</a:t>
                      </a:r>
                      <a:endParaRPr lang="en-US" sz="3500" dirty="0">
                        <a:latin typeface="Roboto Condensed" panose="02000000000000000000" pitchFamily="2" charset="0"/>
                        <a:ea typeface="Roboto Condensed"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00"/>
                  </a:ext>
                </a:extLst>
              </a:tr>
              <a:tr h="3383398">
                <a:tc>
                  <a:txBody>
                    <a:bodyPr/>
                    <a:lstStyle/>
                    <a:p>
                      <a:pPr algn="l">
                        <a:defRPr/>
                      </a:pPr>
                      <a:r>
                        <a:rPr lang="en-US" sz="3500" b="1" dirty="0" err="1">
                          <a:latin typeface="Roboto Condensed" panose="02000000000000000000" pitchFamily="2" charset="0"/>
                          <a:ea typeface="Roboto Condensed" panose="02000000000000000000" pitchFamily="2" charset="0"/>
                        </a:rPr>
                        <a:t>Thân</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đoạn</a:t>
                      </a:r>
                      <a:r>
                        <a:rPr lang="en-US" sz="3500" b="1" dirty="0">
                          <a:latin typeface="Roboto Condensed" panose="02000000000000000000" pitchFamily="2" charset="0"/>
                          <a:ea typeface="Roboto Condensed" panose="02000000000000000000" pitchFamily="2" charset="0"/>
                        </a:rPr>
                        <a:t> </a:t>
                      </a:r>
                    </a:p>
                    <a:p>
                      <a:pPr algn="l"/>
                      <a:r>
                        <a:rPr lang="en-US" sz="3500" b="1" dirty="0">
                          <a:solidFill>
                            <a:srgbClr val="000000"/>
                          </a:solidFill>
                          <a:latin typeface="Roboto Condensed" panose="02000000000000000000" pitchFamily="2" charset="0"/>
                          <a:ea typeface="Roboto Condensed" panose="02000000000000000000" pitchFamily="2" charset="0"/>
                        </a:rPr>
                        <a:t>(6-7 </a:t>
                      </a:r>
                      <a:r>
                        <a:rPr lang="en-US" sz="3500" b="1" dirty="0" err="1">
                          <a:solidFill>
                            <a:srgbClr val="000000"/>
                          </a:solidFill>
                          <a:latin typeface="Roboto Condensed" panose="02000000000000000000" pitchFamily="2" charset="0"/>
                          <a:ea typeface="Roboto Condensed" panose="02000000000000000000" pitchFamily="2" charset="0"/>
                        </a:rPr>
                        <a:t>câu</a:t>
                      </a:r>
                      <a:r>
                        <a:rPr lang="en-US" sz="3500" b="1" dirty="0">
                          <a:solidFill>
                            <a:srgbClr val="000000"/>
                          </a:solidFill>
                          <a:latin typeface="Roboto Condensed" panose="02000000000000000000" pitchFamily="2" charset="0"/>
                          <a:ea typeface="Roboto Condensed"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l">
                        <a:defRPr/>
                      </a:pP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Giải</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thích</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thế</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nào</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là</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uống</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nước</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nhớ</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nguồn</a:t>
                      </a:r>
                      <a:r>
                        <a:rPr lang="en-US" sz="3500" dirty="0">
                          <a:latin typeface="Roboto Condensed" panose="02000000000000000000" pitchFamily="2" charset="0"/>
                          <a:ea typeface="Roboto Condensed" panose="02000000000000000000" pitchFamily="2" charset="0"/>
                        </a:rPr>
                        <a:t>” </a:t>
                      </a:r>
                    </a:p>
                    <a:p>
                      <a:pPr algn="l"/>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Vì</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sao</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thế</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hệ</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trẻ</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cần</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phát</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huy</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truyền</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thống</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uống</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nước</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nhớ</a:t>
                      </a:r>
                      <a:r>
                        <a:rPr lang="en-US" sz="3500" dirty="0">
                          <a:latin typeface="Roboto Condensed" panose="02000000000000000000" pitchFamily="2" charset="0"/>
                          <a:ea typeface="Roboto Condensed" panose="02000000000000000000" pitchFamily="2" charset="0"/>
                        </a:rPr>
                        <a:t> </a:t>
                      </a:r>
                      <a:r>
                        <a:rPr lang="en-US" sz="3500" dirty="0" err="1">
                          <a:latin typeface="Roboto Condensed" panose="02000000000000000000" pitchFamily="2" charset="0"/>
                          <a:ea typeface="Roboto Condensed" panose="02000000000000000000" pitchFamily="2" charset="0"/>
                        </a:rPr>
                        <a:t>nguồn</a:t>
                      </a:r>
                      <a:r>
                        <a:rPr lang="en-US" sz="3500" dirty="0">
                          <a:latin typeface="Roboto Condensed" panose="02000000000000000000" pitchFamily="2" charset="0"/>
                          <a:ea typeface="Roboto Condensed" panose="02000000000000000000" pitchFamily="2" charset="0"/>
                        </a:rPr>
                        <a:t>”</a:t>
                      </a:r>
                    </a:p>
                    <a:p>
                      <a:pPr algn="l"/>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Liên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hệ</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bản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thân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Là</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học</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sinh</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em</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có</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thể</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làm</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gì</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để</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phát</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huy</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truyền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thống</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này</a:t>
                      </a:r>
                      <a:r>
                        <a:rPr lang="en-US" sz="3500" dirty="0">
                          <a:solidFill>
                            <a:srgbClr val="000000"/>
                          </a:solidFill>
                          <a:latin typeface="Roboto Condensed" panose="02000000000000000000" pitchFamily="2" charset="0"/>
                          <a:ea typeface="Roboto Condensed"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827999">
                <a:tc>
                  <a:txBody>
                    <a:bodyPr/>
                    <a:lstStyle/>
                    <a:p>
                      <a:pPr algn="l">
                        <a:defRPr/>
                      </a:pPr>
                      <a:r>
                        <a:rPr lang="en-US" sz="3500" b="1" dirty="0" err="1">
                          <a:latin typeface="Roboto Condensed" panose="02000000000000000000" pitchFamily="2" charset="0"/>
                          <a:ea typeface="Roboto Condensed" panose="02000000000000000000" pitchFamily="2" charset="0"/>
                        </a:rPr>
                        <a:t>Kết</a:t>
                      </a:r>
                      <a:r>
                        <a:rPr lang="en-US" sz="3500" b="1" dirty="0">
                          <a:latin typeface="Roboto Condensed" panose="02000000000000000000" pitchFamily="2" charset="0"/>
                          <a:ea typeface="Roboto Condensed" panose="02000000000000000000" pitchFamily="2" charset="0"/>
                        </a:rPr>
                        <a:t> </a:t>
                      </a:r>
                      <a:r>
                        <a:rPr lang="en-US" sz="3500" b="1" dirty="0" err="1">
                          <a:latin typeface="Roboto Condensed" panose="02000000000000000000" pitchFamily="2" charset="0"/>
                          <a:ea typeface="Roboto Condensed" panose="02000000000000000000" pitchFamily="2" charset="0"/>
                        </a:rPr>
                        <a:t>đoạn</a:t>
                      </a:r>
                      <a:r>
                        <a:rPr lang="en-US" sz="3500" b="1" dirty="0">
                          <a:latin typeface="Roboto Condensed" panose="02000000000000000000" pitchFamily="2" charset="0"/>
                          <a:ea typeface="Roboto Condensed" panose="02000000000000000000" pitchFamily="2" charset="0"/>
                        </a:rPr>
                        <a:t> </a:t>
                      </a:r>
                    </a:p>
                    <a:p>
                      <a:pPr algn="l"/>
                      <a:r>
                        <a:rPr lang="en-US" sz="3500" b="1" dirty="0">
                          <a:solidFill>
                            <a:srgbClr val="000000"/>
                          </a:solidFill>
                          <a:latin typeface="Roboto Condensed" panose="02000000000000000000" pitchFamily="2" charset="0"/>
                          <a:ea typeface="Roboto Condensed" panose="02000000000000000000" pitchFamily="2" charset="0"/>
                        </a:rPr>
                        <a:t>(1 </a:t>
                      </a:r>
                      <a:r>
                        <a:rPr lang="en-US" sz="3500" b="1" dirty="0" err="1">
                          <a:solidFill>
                            <a:srgbClr val="000000"/>
                          </a:solidFill>
                          <a:latin typeface="Roboto Condensed" panose="02000000000000000000" pitchFamily="2" charset="0"/>
                          <a:ea typeface="Roboto Condensed" panose="02000000000000000000" pitchFamily="2" charset="0"/>
                        </a:rPr>
                        <a:t>câu</a:t>
                      </a:r>
                      <a:r>
                        <a:rPr lang="en-US" sz="3500" b="1" dirty="0">
                          <a:solidFill>
                            <a:srgbClr val="000000"/>
                          </a:solidFill>
                          <a:latin typeface="Roboto Condensed" panose="02000000000000000000" pitchFamily="2" charset="0"/>
                          <a:ea typeface="Roboto Condensed"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l">
                        <a:defRPr/>
                      </a:pPr>
                      <a:r>
                        <a:rPr lang="en-US" sz="3500" dirty="0" err="1">
                          <a:solidFill>
                            <a:srgbClr val="000000"/>
                          </a:solidFill>
                          <a:latin typeface="Roboto Condensed" panose="02000000000000000000" pitchFamily="2" charset="0"/>
                          <a:ea typeface="Roboto Condensed" panose="02000000000000000000" pitchFamily="2" charset="0"/>
                        </a:rPr>
                        <a:t>Khẳng</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định</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lại</a:t>
                      </a:r>
                      <a:r>
                        <a:rPr lang="en-US" sz="3500" dirty="0">
                          <a:solidFill>
                            <a:srgbClr val="000000"/>
                          </a:solidFill>
                          <a:latin typeface="Roboto Condensed" panose="02000000000000000000" pitchFamily="2" charset="0"/>
                          <a:ea typeface="Roboto Condensed" panose="02000000000000000000" pitchFamily="2" charset="0"/>
                        </a:rPr>
                        <a:t> ý </a:t>
                      </a:r>
                      <a:r>
                        <a:rPr lang="en-US" sz="3500" dirty="0" err="1">
                          <a:solidFill>
                            <a:srgbClr val="000000"/>
                          </a:solidFill>
                          <a:latin typeface="Roboto Condensed" panose="02000000000000000000" pitchFamily="2" charset="0"/>
                          <a:ea typeface="Roboto Condensed" panose="02000000000000000000" pitchFamily="2" charset="0"/>
                        </a:rPr>
                        <a:t>nghĩa</a:t>
                      </a:r>
                      <a:r>
                        <a:rPr lang="en-US" sz="3500" dirty="0">
                          <a:solidFill>
                            <a:srgbClr val="000000"/>
                          </a:solidFill>
                          <a:latin typeface="Roboto Condensed" panose="02000000000000000000" pitchFamily="2" charset="0"/>
                          <a:ea typeface="Roboto Condensed" panose="02000000000000000000" pitchFamily="2" charset="0"/>
                        </a:rPr>
                        <a:t>/</a:t>
                      </a:r>
                      <a:r>
                        <a:rPr lang="en-US" sz="3500" dirty="0" err="1">
                          <a:solidFill>
                            <a:srgbClr val="000000"/>
                          </a:solidFill>
                          <a:latin typeface="Roboto Condensed" panose="02000000000000000000" pitchFamily="2" charset="0"/>
                          <a:ea typeface="Roboto Condensed" panose="02000000000000000000" pitchFamily="2" charset="0"/>
                        </a:rPr>
                        <a:t>giá</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trị</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của</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truyền</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thống</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với</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thế</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hệ</a:t>
                      </a:r>
                      <a:r>
                        <a:rPr lang="en-US" sz="3500" dirty="0">
                          <a:solidFill>
                            <a:srgbClr val="000000"/>
                          </a:solidFill>
                          <a:latin typeface="Roboto Condensed" panose="02000000000000000000" pitchFamily="2" charset="0"/>
                          <a:ea typeface="Roboto Condensed" panose="02000000000000000000" pitchFamily="2" charset="0"/>
                        </a:rPr>
                        <a:t> </a:t>
                      </a:r>
                      <a:r>
                        <a:rPr lang="en-US" sz="3500" dirty="0" err="1">
                          <a:solidFill>
                            <a:srgbClr val="000000"/>
                          </a:solidFill>
                          <a:latin typeface="Roboto Condensed" panose="02000000000000000000" pitchFamily="2" charset="0"/>
                          <a:ea typeface="Roboto Condensed" panose="02000000000000000000" pitchFamily="2" charset="0"/>
                        </a:rPr>
                        <a:t>sau</a:t>
                      </a:r>
                      <a:endParaRPr lang="en-US" sz="3500" dirty="0">
                        <a:latin typeface="Roboto Condensed" panose="02000000000000000000" pitchFamily="2" charset="0"/>
                        <a:ea typeface="Roboto Condensed"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bl>
          </a:graphicData>
        </a:graphic>
      </p:graphicFrame>
      <p:sp>
        <p:nvSpPr>
          <p:cNvPr id="8" name="TextBox 8"/>
          <p:cNvSpPr txBox="1"/>
          <p:nvPr/>
        </p:nvSpPr>
        <p:spPr>
          <a:xfrm>
            <a:off x="5052275" y="370839"/>
            <a:ext cx="9498486" cy="657861"/>
          </a:xfrm>
          <a:prstGeom prst="rect">
            <a:avLst/>
          </a:prstGeom>
        </p:spPr>
        <p:txBody>
          <a:bodyPr lIns="0" tIns="0" rIns="0" bIns="0" rtlCol="0" anchor="t">
            <a:spAutoFit/>
          </a:bodyPr>
          <a:lstStyle/>
          <a:p>
            <a:pPr algn="just">
              <a:lnSpc>
                <a:spcPts val="4900"/>
              </a:lnSpc>
            </a:pPr>
            <a:r>
              <a:rPr lang="en-US" sz="4900">
                <a:solidFill>
                  <a:srgbClr val="9D3E1E"/>
                </a:solidFill>
                <a:latin typeface="Fraunces Bold"/>
              </a:rPr>
              <a:t>KẾT NỐI ĐỌC VIẾT</a:t>
            </a:r>
          </a:p>
        </p:txBody>
      </p:sp>
      <p:sp>
        <p:nvSpPr>
          <p:cNvPr id="9" name="TextBox 9"/>
          <p:cNvSpPr txBox="1"/>
          <p:nvPr/>
        </p:nvSpPr>
        <p:spPr>
          <a:xfrm>
            <a:off x="5052275" y="1071360"/>
            <a:ext cx="6692558" cy="713557"/>
          </a:xfrm>
          <a:prstGeom prst="rect">
            <a:avLst/>
          </a:prstGeom>
        </p:spPr>
        <p:txBody>
          <a:bodyPr lIns="0" tIns="0" rIns="0" bIns="0" rtlCol="0" anchor="t">
            <a:spAutoFit/>
          </a:bodyPr>
          <a:lstStyle/>
          <a:p>
            <a:pPr algn="ctr">
              <a:lnSpc>
                <a:spcPts val="5818"/>
              </a:lnSpc>
            </a:pPr>
            <a:r>
              <a:rPr lang="en-US" sz="4155">
                <a:solidFill>
                  <a:srgbClr val="3C0210"/>
                </a:solidFill>
                <a:latin typeface="Roboto Condensed Bold"/>
              </a:rPr>
              <a:t>Dàn bài gợi ý:</a:t>
            </a:r>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918026" y="-1604859"/>
            <a:ext cx="7601883" cy="2708171"/>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4108" y="3976227"/>
            <a:ext cx="4174047" cy="719663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481710" y="-1982788"/>
            <a:ext cx="6830402" cy="61722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28700" y="2212915"/>
            <a:ext cx="7250917" cy="747517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0" y="2212915"/>
            <a:ext cx="7250917" cy="7475173"/>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1732" y="2212915"/>
            <a:ext cx="6284854" cy="1139130"/>
          </a:xfrm>
          <a:prstGeom prst="rect">
            <a:avLst/>
          </a:prstGeom>
        </p:spPr>
      </p:pic>
      <p:sp>
        <p:nvSpPr>
          <p:cNvPr id="8" name="TextBox 8"/>
          <p:cNvSpPr txBox="1"/>
          <p:nvPr/>
        </p:nvSpPr>
        <p:spPr>
          <a:xfrm>
            <a:off x="6659476" y="382970"/>
            <a:ext cx="9498486" cy="645730"/>
          </a:xfrm>
          <a:prstGeom prst="rect">
            <a:avLst/>
          </a:prstGeom>
        </p:spPr>
        <p:txBody>
          <a:bodyPr lIns="0" tIns="0" rIns="0" bIns="0" rtlCol="0" anchor="t">
            <a:spAutoFit/>
          </a:bodyPr>
          <a:lstStyle/>
          <a:p>
            <a:pPr algn="just">
              <a:lnSpc>
                <a:spcPts val="4800"/>
              </a:lnSpc>
            </a:pPr>
            <a:r>
              <a:rPr lang="en-US" sz="4800">
                <a:solidFill>
                  <a:srgbClr val="65471B"/>
                </a:solidFill>
                <a:latin typeface="Fraunces Bold"/>
              </a:rPr>
              <a:t>5. VẬN DỤNG </a:t>
            </a:r>
          </a:p>
        </p:txBody>
      </p:sp>
      <p:sp>
        <p:nvSpPr>
          <p:cNvPr id="9" name="TextBox 9"/>
          <p:cNvSpPr txBox="1"/>
          <p:nvPr/>
        </p:nvSpPr>
        <p:spPr>
          <a:xfrm>
            <a:off x="2211366" y="4080871"/>
            <a:ext cx="4777795" cy="4435951"/>
          </a:xfrm>
          <a:prstGeom prst="rect">
            <a:avLst/>
          </a:prstGeom>
        </p:spPr>
        <p:txBody>
          <a:bodyPr lIns="0" tIns="0" rIns="0" bIns="0" rtlCol="0" anchor="t">
            <a:spAutoFit/>
          </a:bodyPr>
          <a:lstStyle/>
          <a:p>
            <a:pPr algn="ctr">
              <a:lnSpc>
                <a:spcPts val="5880"/>
              </a:lnSpc>
            </a:pPr>
            <a:r>
              <a:rPr lang="en-US" sz="4200" dirty="0" err="1">
                <a:solidFill>
                  <a:srgbClr val="65471B"/>
                </a:solidFill>
                <a:latin typeface="Roboto Condensed"/>
              </a:rPr>
              <a:t>Thiết</a:t>
            </a:r>
            <a:r>
              <a:rPr lang="en-US" sz="4200" dirty="0">
                <a:solidFill>
                  <a:srgbClr val="65471B"/>
                </a:solidFill>
                <a:latin typeface="Roboto Condensed"/>
              </a:rPr>
              <a:t> </a:t>
            </a:r>
            <a:r>
              <a:rPr lang="en-US" sz="4200" dirty="0" err="1">
                <a:solidFill>
                  <a:srgbClr val="65471B"/>
                </a:solidFill>
                <a:latin typeface="Roboto Condensed"/>
              </a:rPr>
              <a:t>kế</a:t>
            </a:r>
            <a:r>
              <a:rPr lang="en-US" sz="4200" dirty="0">
                <a:solidFill>
                  <a:srgbClr val="65471B"/>
                </a:solidFill>
                <a:latin typeface="Roboto Condensed"/>
              </a:rPr>
              <a:t> </a:t>
            </a:r>
            <a:r>
              <a:rPr lang="en-US" sz="4200" dirty="0" err="1">
                <a:solidFill>
                  <a:srgbClr val="65471B"/>
                </a:solidFill>
                <a:latin typeface="Roboto Condensed"/>
              </a:rPr>
              <a:t>một</a:t>
            </a:r>
            <a:r>
              <a:rPr lang="en-US" sz="4200" dirty="0">
                <a:solidFill>
                  <a:srgbClr val="65471B"/>
                </a:solidFill>
                <a:latin typeface="Roboto Condensed"/>
              </a:rPr>
              <a:t> </a:t>
            </a:r>
            <a:r>
              <a:rPr lang="en-US" sz="4200" dirty="0" err="1">
                <a:solidFill>
                  <a:srgbClr val="65471B"/>
                </a:solidFill>
                <a:latin typeface="Roboto Condensed"/>
              </a:rPr>
              <a:t>bản</a:t>
            </a:r>
            <a:r>
              <a:rPr lang="en-US" sz="4200" dirty="0">
                <a:solidFill>
                  <a:srgbClr val="65471B"/>
                </a:solidFill>
                <a:latin typeface="Roboto Condensed"/>
              </a:rPr>
              <a:t> </a:t>
            </a:r>
            <a:r>
              <a:rPr lang="en-US" sz="4200" dirty="0" err="1">
                <a:solidFill>
                  <a:srgbClr val="65471B"/>
                </a:solidFill>
                <a:latin typeface="Roboto Condensed"/>
              </a:rPr>
              <a:t>giới</a:t>
            </a:r>
            <a:r>
              <a:rPr lang="en-US" sz="4200" dirty="0">
                <a:solidFill>
                  <a:srgbClr val="65471B"/>
                </a:solidFill>
                <a:latin typeface="Roboto Condensed"/>
              </a:rPr>
              <a:t> </a:t>
            </a:r>
            <a:r>
              <a:rPr lang="en-US" sz="4200" dirty="0" err="1">
                <a:solidFill>
                  <a:srgbClr val="65471B"/>
                </a:solidFill>
                <a:latin typeface="Roboto Condensed"/>
              </a:rPr>
              <a:t>thiệu</a:t>
            </a:r>
            <a:r>
              <a:rPr lang="en-US" sz="4200" dirty="0">
                <a:solidFill>
                  <a:srgbClr val="65471B"/>
                </a:solidFill>
                <a:latin typeface="Roboto Condensed"/>
              </a:rPr>
              <a:t> </a:t>
            </a:r>
            <a:r>
              <a:rPr lang="en-US" sz="4200" dirty="0" err="1">
                <a:solidFill>
                  <a:srgbClr val="65471B"/>
                </a:solidFill>
                <a:latin typeface="Roboto Condensed"/>
              </a:rPr>
              <a:t>ngắn</a:t>
            </a:r>
            <a:r>
              <a:rPr lang="en-US" sz="4200" dirty="0">
                <a:solidFill>
                  <a:srgbClr val="65471B"/>
                </a:solidFill>
                <a:latin typeface="Roboto Condensed"/>
              </a:rPr>
              <a:t> </a:t>
            </a:r>
            <a:r>
              <a:rPr lang="en-US" sz="4200" dirty="0" err="1">
                <a:solidFill>
                  <a:srgbClr val="65471B"/>
                </a:solidFill>
                <a:latin typeface="Roboto Condensed"/>
              </a:rPr>
              <a:t>về</a:t>
            </a:r>
            <a:r>
              <a:rPr lang="en-US" sz="4200" dirty="0">
                <a:solidFill>
                  <a:srgbClr val="65471B"/>
                </a:solidFill>
                <a:latin typeface="Roboto Condensed"/>
              </a:rPr>
              <a:t> </a:t>
            </a:r>
            <a:r>
              <a:rPr lang="en-US" sz="4200" dirty="0" err="1">
                <a:solidFill>
                  <a:srgbClr val="65471B"/>
                </a:solidFill>
                <a:latin typeface="Roboto Condensed"/>
              </a:rPr>
              <a:t>một</a:t>
            </a:r>
            <a:r>
              <a:rPr lang="en-US" sz="4200" dirty="0">
                <a:solidFill>
                  <a:srgbClr val="65471B"/>
                </a:solidFill>
                <a:latin typeface="Roboto Condensed"/>
              </a:rPr>
              <a:t> </a:t>
            </a:r>
            <a:r>
              <a:rPr lang="en-US" sz="4200" dirty="0" err="1">
                <a:solidFill>
                  <a:srgbClr val="65471B"/>
                </a:solidFill>
                <a:latin typeface="Roboto Condensed Bold"/>
              </a:rPr>
              <a:t>người</a:t>
            </a:r>
            <a:r>
              <a:rPr lang="en-US" sz="4200" dirty="0">
                <a:solidFill>
                  <a:srgbClr val="65471B"/>
                </a:solidFill>
                <a:latin typeface="Roboto Condensed Bold"/>
              </a:rPr>
              <a:t> </a:t>
            </a:r>
            <a:r>
              <a:rPr lang="en-US" sz="4200" dirty="0" err="1">
                <a:solidFill>
                  <a:srgbClr val="65471B"/>
                </a:solidFill>
                <a:latin typeface="Roboto Condensed Bold"/>
              </a:rPr>
              <a:t>anh</a:t>
            </a:r>
            <a:r>
              <a:rPr lang="en-US" sz="4200" dirty="0">
                <a:solidFill>
                  <a:srgbClr val="65471B"/>
                </a:solidFill>
                <a:latin typeface="Roboto Condensed Bold"/>
              </a:rPr>
              <a:t> </a:t>
            </a:r>
            <a:r>
              <a:rPr lang="en-US" sz="4200" dirty="0" err="1">
                <a:solidFill>
                  <a:srgbClr val="65471B"/>
                </a:solidFill>
                <a:latin typeface="Roboto Condensed Bold"/>
              </a:rPr>
              <a:t>hùng</a:t>
            </a:r>
            <a:r>
              <a:rPr lang="en-US" sz="4200" dirty="0">
                <a:solidFill>
                  <a:srgbClr val="65471B"/>
                </a:solidFill>
                <a:latin typeface="Roboto Condensed Bold"/>
              </a:rPr>
              <a:t> </a:t>
            </a:r>
            <a:r>
              <a:rPr lang="en-US" sz="4200" dirty="0" err="1">
                <a:solidFill>
                  <a:srgbClr val="65471B"/>
                </a:solidFill>
                <a:latin typeface="Roboto Condensed Bold"/>
              </a:rPr>
              <a:t>trong</a:t>
            </a:r>
            <a:r>
              <a:rPr lang="en-US" sz="4200" dirty="0">
                <a:solidFill>
                  <a:srgbClr val="65471B"/>
                </a:solidFill>
                <a:latin typeface="Roboto Condensed Bold"/>
              </a:rPr>
              <a:t> </a:t>
            </a:r>
            <a:r>
              <a:rPr lang="en-US" sz="4200" dirty="0" err="1">
                <a:solidFill>
                  <a:srgbClr val="65471B"/>
                </a:solidFill>
                <a:latin typeface="Roboto Condensed Bold"/>
              </a:rPr>
              <a:t>truyền</a:t>
            </a:r>
            <a:r>
              <a:rPr lang="en-US" sz="4200" dirty="0">
                <a:solidFill>
                  <a:srgbClr val="65471B"/>
                </a:solidFill>
                <a:latin typeface="Roboto Condensed Bold"/>
              </a:rPr>
              <a:t> </a:t>
            </a:r>
            <a:r>
              <a:rPr lang="en-US" sz="4200" dirty="0" err="1">
                <a:solidFill>
                  <a:srgbClr val="65471B"/>
                </a:solidFill>
                <a:latin typeface="Roboto Condensed Bold"/>
              </a:rPr>
              <a:t>thuyết</a:t>
            </a:r>
            <a:r>
              <a:rPr lang="en-US" sz="4200" dirty="0">
                <a:solidFill>
                  <a:srgbClr val="65471B"/>
                </a:solidFill>
                <a:latin typeface="Roboto Condensed"/>
              </a:rPr>
              <a:t> </a:t>
            </a:r>
            <a:r>
              <a:rPr lang="en-US" sz="4200" dirty="0" err="1">
                <a:solidFill>
                  <a:srgbClr val="65471B"/>
                </a:solidFill>
                <a:latin typeface="Roboto Condensed"/>
              </a:rPr>
              <a:t>mà</a:t>
            </a:r>
            <a:r>
              <a:rPr lang="en-US" sz="4200" dirty="0">
                <a:solidFill>
                  <a:srgbClr val="65471B"/>
                </a:solidFill>
                <a:latin typeface="Roboto Condensed"/>
              </a:rPr>
              <a:t> </a:t>
            </a:r>
            <a:r>
              <a:rPr lang="en-US" sz="4200" dirty="0" err="1">
                <a:solidFill>
                  <a:srgbClr val="65471B"/>
                </a:solidFill>
                <a:latin typeface="Roboto Condensed"/>
              </a:rPr>
              <a:t>em</a:t>
            </a:r>
            <a:r>
              <a:rPr lang="en-US" sz="4200" dirty="0">
                <a:solidFill>
                  <a:srgbClr val="65471B"/>
                </a:solidFill>
                <a:latin typeface="Roboto Condensed"/>
              </a:rPr>
              <a:t> </a:t>
            </a:r>
            <a:r>
              <a:rPr lang="en-US" sz="4200" dirty="0" err="1">
                <a:solidFill>
                  <a:srgbClr val="65471B"/>
                </a:solidFill>
                <a:latin typeface="Roboto Condensed"/>
              </a:rPr>
              <a:t>thích</a:t>
            </a:r>
            <a:r>
              <a:rPr lang="en-US" sz="4200" dirty="0">
                <a:solidFill>
                  <a:srgbClr val="65471B"/>
                </a:solidFill>
                <a:latin typeface="Roboto Condensed"/>
              </a:rPr>
              <a:t> </a:t>
            </a:r>
            <a:r>
              <a:rPr lang="en-US" sz="4200" dirty="0" err="1">
                <a:solidFill>
                  <a:srgbClr val="65471B"/>
                </a:solidFill>
                <a:latin typeface="Roboto Condensed"/>
              </a:rPr>
              <a:t>nhất</a:t>
            </a:r>
            <a:r>
              <a:rPr lang="en-US" sz="4200" dirty="0">
                <a:solidFill>
                  <a:srgbClr val="65471B"/>
                </a:solidFill>
                <a:latin typeface="Roboto Condensed"/>
              </a:rPr>
              <a:t>. </a:t>
            </a:r>
          </a:p>
          <a:p>
            <a:pPr algn="ctr">
              <a:lnSpc>
                <a:spcPts val="5880"/>
              </a:lnSpc>
            </a:pPr>
            <a:endParaRPr lang="en-US" sz="4200" dirty="0">
              <a:solidFill>
                <a:srgbClr val="65471B"/>
              </a:solidFill>
              <a:latin typeface="Roboto Condensed"/>
            </a:endParaRPr>
          </a:p>
        </p:txBody>
      </p:sp>
      <p:sp>
        <p:nvSpPr>
          <p:cNvPr id="10" name="TextBox 10"/>
          <p:cNvSpPr txBox="1"/>
          <p:nvPr/>
        </p:nvSpPr>
        <p:spPr>
          <a:xfrm>
            <a:off x="10172032" y="3892582"/>
            <a:ext cx="5323535" cy="5178769"/>
          </a:xfrm>
          <a:prstGeom prst="rect">
            <a:avLst/>
          </a:prstGeom>
        </p:spPr>
        <p:txBody>
          <a:bodyPr lIns="0" tIns="0" rIns="0" bIns="0" rtlCol="0" anchor="t">
            <a:spAutoFit/>
          </a:bodyPr>
          <a:lstStyle/>
          <a:p>
            <a:pPr algn="ctr">
              <a:lnSpc>
                <a:spcPts val="5880"/>
              </a:lnSpc>
            </a:pPr>
            <a:r>
              <a:rPr lang="en-US" sz="4200" dirty="0">
                <a:solidFill>
                  <a:srgbClr val="65471B"/>
                </a:solidFill>
                <a:latin typeface="Roboto Condensed"/>
              </a:rPr>
              <a:t>HS </a:t>
            </a:r>
            <a:r>
              <a:rPr lang="en-US" sz="4200" dirty="0" err="1">
                <a:solidFill>
                  <a:srgbClr val="65471B"/>
                </a:solidFill>
                <a:latin typeface="Roboto Condensed"/>
              </a:rPr>
              <a:t>đọc</a:t>
            </a:r>
            <a:r>
              <a:rPr lang="en-US" sz="4200" dirty="0">
                <a:solidFill>
                  <a:srgbClr val="65471B"/>
                </a:solidFill>
                <a:latin typeface="Roboto Condensed"/>
              </a:rPr>
              <a:t> </a:t>
            </a:r>
            <a:r>
              <a:rPr lang="en-US" sz="4200" dirty="0" err="1">
                <a:solidFill>
                  <a:srgbClr val="65471B"/>
                </a:solidFill>
                <a:latin typeface="Roboto Condensed"/>
              </a:rPr>
              <a:t>mở</a:t>
            </a:r>
            <a:r>
              <a:rPr lang="en-US" sz="4200" dirty="0">
                <a:solidFill>
                  <a:srgbClr val="65471B"/>
                </a:solidFill>
                <a:latin typeface="Roboto Condensed"/>
              </a:rPr>
              <a:t> </a:t>
            </a:r>
            <a:r>
              <a:rPr lang="en-US" sz="4200" dirty="0" err="1">
                <a:solidFill>
                  <a:srgbClr val="65471B"/>
                </a:solidFill>
                <a:latin typeface="Roboto Condensed"/>
              </a:rPr>
              <a:t>rộng</a:t>
            </a:r>
            <a:r>
              <a:rPr lang="en-US" sz="4200" dirty="0">
                <a:solidFill>
                  <a:srgbClr val="65471B"/>
                </a:solidFill>
                <a:latin typeface="Roboto Condensed"/>
              </a:rPr>
              <a:t> </a:t>
            </a:r>
            <a:r>
              <a:rPr lang="en-US" sz="4200" dirty="0" err="1">
                <a:solidFill>
                  <a:srgbClr val="65471B"/>
                </a:solidFill>
                <a:latin typeface="Roboto Condensed"/>
              </a:rPr>
              <a:t>văn</a:t>
            </a:r>
            <a:r>
              <a:rPr lang="en-US" sz="4200" dirty="0">
                <a:solidFill>
                  <a:srgbClr val="65471B"/>
                </a:solidFill>
                <a:latin typeface="Roboto Condensed"/>
              </a:rPr>
              <a:t> </a:t>
            </a:r>
            <a:r>
              <a:rPr lang="en-US" sz="4200" dirty="0" err="1">
                <a:solidFill>
                  <a:srgbClr val="65471B"/>
                </a:solidFill>
                <a:latin typeface="Roboto Condensed"/>
              </a:rPr>
              <a:t>bản</a:t>
            </a:r>
            <a:r>
              <a:rPr lang="en-US" sz="4200" dirty="0">
                <a:solidFill>
                  <a:srgbClr val="65471B"/>
                </a:solidFill>
                <a:latin typeface="Roboto Condensed"/>
              </a:rPr>
              <a:t> ở </a:t>
            </a:r>
            <a:r>
              <a:rPr lang="en-US" sz="4200" dirty="0" err="1">
                <a:solidFill>
                  <a:srgbClr val="65471B"/>
                </a:solidFill>
                <a:latin typeface="Roboto Condensed"/>
              </a:rPr>
              <a:t>nhà</a:t>
            </a:r>
            <a:r>
              <a:rPr lang="en-US" sz="4200" dirty="0">
                <a:solidFill>
                  <a:srgbClr val="65471B"/>
                </a:solidFill>
                <a:latin typeface="Roboto Condensed"/>
              </a:rPr>
              <a:t>: </a:t>
            </a:r>
            <a:r>
              <a:rPr lang="en-US" sz="4200" dirty="0" err="1">
                <a:solidFill>
                  <a:srgbClr val="65471B"/>
                </a:solidFill>
                <a:latin typeface="Roboto Condensed"/>
              </a:rPr>
              <a:t>đọc</a:t>
            </a:r>
            <a:r>
              <a:rPr lang="en-US" sz="4200" dirty="0">
                <a:solidFill>
                  <a:srgbClr val="65471B"/>
                </a:solidFill>
                <a:latin typeface="Roboto Condensed"/>
              </a:rPr>
              <a:t> + </a:t>
            </a:r>
            <a:r>
              <a:rPr lang="en-US" sz="4200" dirty="0" err="1">
                <a:solidFill>
                  <a:srgbClr val="65471B"/>
                </a:solidFill>
                <a:latin typeface="Roboto Condensed"/>
              </a:rPr>
              <a:t>khám</a:t>
            </a:r>
            <a:r>
              <a:rPr lang="en-US" sz="4200" dirty="0">
                <a:solidFill>
                  <a:srgbClr val="65471B"/>
                </a:solidFill>
                <a:latin typeface="Roboto Condensed"/>
              </a:rPr>
              <a:t> </a:t>
            </a:r>
            <a:r>
              <a:rPr lang="en-US" sz="4200" dirty="0" err="1">
                <a:solidFill>
                  <a:srgbClr val="65471B"/>
                </a:solidFill>
                <a:latin typeface="Roboto Condensed"/>
              </a:rPr>
              <a:t>phá</a:t>
            </a:r>
            <a:r>
              <a:rPr lang="en-US" sz="4200" dirty="0">
                <a:solidFill>
                  <a:srgbClr val="65471B"/>
                </a:solidFill>
                <a:latin typeface="Roboto Condensed"/>
              </a:rPr>
              <a:t> </a:t>
            </a:r>
            <a:r>
              <a:rPr lang="en-US" sz="4200" dirty="0" err="1">
                <a:solidFill>
                  <a:srgbClr val="65471B"/>
                </a:solidFill>
                <a:latin typeface="Roboto Condensed"/>
              </a:rPr>
              <a:t>văn</a:t>
            </a:r>
            <a:r>
              <a:rPr lang="en-US" sz="4200" dirty="0">
                <a:solidFill>
                  <a:srgbClr val="65471B"/>
                </a:solidFill>
                <a:latin typeface="Roboto Condensed"/>
              </a:rPr>
              <a:t> </a:t>
            </a:r>
            <a:r>
              <a:rPr lang="en-US" sz="4200" dirty="0" err="1">
                <a:solidFill>
                  <a:srgbClr val="65471B"/>
                </a:solidFill>
                <a:latin typeface="Roboto Condensed"/>
              </a:rPr>
              <a:t>bản</a:t>
            </a:r>
            <a:r>
              <a:rPr lang="en-US" sz="4200" dirty="0">
                <a:solidFill>
                  <a:srgbClr val="65471B"/>
                </a:solidFill>
                <a:latin typeface="Roboto Condensed"/>
              </a:rPr>
              <a:t> </a:t>
            </a:r>
            <a:r>
              <a:rPr lang="en-US" sz="4200" dirty="0">
                <a:solidFill>
                  <a:srgbClr val="65471B"/>
                </a:solidFill>
                <a:latin typeface="Roboto Condensed Bold Italics"/>
              </a:rPr>
              <a:t>Con </a:t>
            </a:r>
            <a:r>
              <a:rPr lang="en-US" sz="4200" dirty="0" err="1">
                <a:solidFill>
                  <a:srgbClr val="65471B"/>
                </a:solidFill>
                <a:latin typeface="Roboto Condensed Bold Italics"/>
              </a:rPr>
              <a:t>cò</a:t>
            </a:r>
            <a:r>
              <a:rPr lang="en-US" sz="4200" dirty="0">
                <a:solidFill>
                  <a:srgbClr val="65471B"/>
                </a:solidFill>
                <a:latin typeface="Roboto Condensed Bold Italics"/>
              </a:rPr>
              <a:t> </a:t>
            </a:r>
            <a:r>
              <a:rPr lang="en-US" sz="4200" dirty="0" err="1">
                <a:solidFill>
                  <a:srgbClr val="65471B"/>
                </a:solidFill>
                <a:latin typeface="Roboto Condensed Bold Italics"/>
              </a:rPr>
              <a:t>trong</a:t>
            </a:r>
            <a:r>
              <a:rPr lang="en-US" sz="4200" dirty="0">
                <a:solidFill>
                  <a:srgbClr val="65471B"/>
                </a:solidFill>
                <a:latin typeface="Roboto Condensed Bold Italics"/>
              </a:rPr>
              <a:t> ca </a:t>
            </a:r>
            <a:r>
              <a:rPr lang="en-US" sz="4200" dirty="0" err="1">
                <a:solidFill>
                  <a:srgbClr val="65471B"/>
                </a:solidFill>
                <a:latin typeface="Roboto Condensed Bold Italics"/>
              </a:rPr>
              <a:t>dao</a:t>
            </a:r>
            <a:r>
              <a:rPr lang="en-US" sz="4200" dirty="0">
                <a:solidFill>
                  <a:srgbClr val="65471B"/>
                </a:solidFill>
                <a:latin typeface="Roboto Condensed"/>
              </a:rPr>
              <a:t> </a:t>
            </a:r>
            <a:r>
              <a:rPr lang="en-US" sz="4200" dirty="0" err="1">
                <a:solidFill>
                  <a:srgbClr val="65471B"/>
                </a:solidFill>
                <a:latin typeface="Roboto Condensed"/>
              </a:rPr>
              <a:t>theo</a:t>
            </a:r>
            <a:r>
              <a:rPr lang="en-US" sz="4200" dirty="0">
                <a:solidFill>
                  <a:srgbClr val="65471B"/>
                </a:solidFill>
                <a:latin typeface="Roboto Condensed"/>
              </a:rPr>
              <a:t> </a:t>
            </a:r>
            <a:r>
              <a:rPr lang="en-US" sz="4200" dirty="0" err="1">
                <a:solidFill>
                  <a:srgbClr val="65471B"/>
                </a:solidFill>
                <a:latin typeface="Roboto Condensed"/>
              </a:rPr>
              <a:t>phiếu</a:t>
            </a:r>
            <a:r>
              <a:rPr lang="en-US" sz="4200" dirty="0">
                <a:solidFill>
                  <a:srgbClr val="65471B"/>
                </a:solidFill>
                <a:latin typeface="Roboto Condensed"/>
              </a:rPr>
              <a:t> </a:t>
            </a:r>
            <a:r>
              <a:rPr lang="en-US" sz="4200" dirty="0" err="1">
                <a:solidFill>
                  <a:srgbClr val="65471B"/>
                </a:solidFill>
                <a:latin typeface="Roboto Condensed"/>
              </a:rPr>
              <a:t>gợi</a:t>
            </a:r>
            <a:r>
              <a:rPr lang="en-US" sz="4200" dirty="0">
                <a:solidFill>
                  <a:srgbClr val="65471B"/>
                </a:solidFill>
                <a:latin typeface="Roboto Condensed"/>
              </a:rPr>
              <a:t> </a:t>
            </a:r>
            <a:r>
              <a:rPr lang="en-US" sz="4200" dirty="0" err="1">
                <a:solidFill>
                  <a:srgbClr val="65471B"/>
                </a:solidFill>
                <a:latin typeface="Roboto Condensed"/>
              </a:rPr>
              <a:t>dẫn</a:t>
            </a:r>
            <a:r>
              <a:rPr lang="en-US" sz="4200" dirty="0">
                <a:solidFill>
                  <a:srgbClr val="65471B"/>
                </a:solidFill>
                <a:latin typeface="Roboto Condensed"/>
              </a:rPr>
              <a:t> ở </a:t>
            </a:r>
            <a:r>
              <a:rPr lang="en-US" sz="4200" dirty="0" err="1">
                <a:solidFill>
                  <a:srgbClr val="65471B"/>
                </a:solidFill>
                <a:latin typeface="Roboto Condensed"/>
              </a:rPr>
              <a:t>nhà</a:t>
            </a:r>
            <a:r>
              <a:rPr lang="en-US" sz="4200" dirty="0">
                <a:solidFill>
                  <a:srgbClr val="65471B"/>
                </a:solidFill>
                <a:latin typeface="Roboto Condensed"/>
              </a:rPr>
              <a:t>, </a:t>
            </a:r>
            <a:r>
              <a:rPr lang="en-US" sz="4200" dirty="0" err="1">
                <a:solidFill>
                  <a:srgbClr val="65471B"/>
                </a:solidFill>
                <a:latin typeface="Roboto Condensed"/>
              </a:rPr>
              <a:t>trình</a:t>
            </a:r>
            <a:r>
              <a:rPr lang="en-US" sz="4200" dirty="0">
                <a:solidFill>
                  <a:srgbClr val="65471B"/>
                </a:solidFill>
                <a:latin typeface="Roboto Condensed"/>
              </a:rPr>
              <a:t> </a:t>
            </a:r>
            <a:r>
              <a:rPr lang="en-US" sz="4200" dirty="0" err="1">
                <a:solidFill>
                  <a:srgbClr val="65471B"/>
                </a:solidFill>
                <a:latin typeface="Roboto Condensed"/>
              </a:rPr>
              <a:t>bày</a:t>
            </a:r>
            <a:r>
              <a:rPr lang="en-US" sz="4200" dirty="0">
                <a:solidFill>
                  <a:srgbClr val="65471B"/>
                </a:solidFill>
                <a:latin typeface="Roboto Condensed"/>
              </a:rPr>
              <a:t> </a:t>
            </a:r>
            <a:r>
              <a:rPr lang="en-US" sz="4200" dirty="0" err="1">
                <a:solidFill>
                  <a:srgbClr val="65471B"/>
                </a:solidFill>
                <a:latin typeface="Roboto Condensed"/>
              </a:rPr>
              <a:t>sản</a:t>
            </a:r>
            <a:r>
              <a:rPr lang="en-US" sz="4200" dirty="0">
                <a:solidFill>
                  <a:srgbClr val="65471B"/>
                </a:solidFill>
                <a:latin typeface="Roboto Condensed"/>
              </a:rPr>
              <a:t> </a:t>
            </a:r>
            <a:r>
              <a:rPr lang="en-US" sz="4200" dirty="0" err="1">
                <a:solidFill>
                  <a:srgbClr val="65471B"/>
                </a:solidFill>
                <a:latin typeface="Roboto Condensed"/>
              </a:rPr>
              <a:t>phẩm</a:t>
            </a:r>
            <a:r>
              <a:rPr lang="en-US" sz="4200" dirty="0">
                <a:solidFill>
                  <a:srgbClr val="65471B"/>
                </a:solidFill>
                <a:latin typeface="Roboto Condensed"/>
              </a:rPr>
              <a:t> </a:t>
            </a:r>
            <a:r>
              <a:rPr lang="en-US" sz="4200" dirty="0" err="1">
                <a:solidFill>
                  <a:srgbClr val="65471B"/>
                </a:solidFill>
                <a:latin typeface="Roboto Condensed"/>
              </a:rPr>
              <a:t>trên</a:t>
            </a:r>
            <a:r>
              <a:rPr lang="en-US" sz="4200" dirty="0">
                <a:solidFill>
                  <a:srgbClr val="65471B"/>
                </a:solidFill>
                <a:latin typeface="Roboto Condensed"/>
              </a:rPr>
              <a:t> </a:t>
            </a:r>
            <a:r>
              <a:rPr lang="en-US" sz="4200" dirty="0" err="1">
                <a:solidFill>
                  <a:srgbClr val="65471B"/>
                </a:solidFill>
                <a:latin typeface="Roboto Condensed"/>
              </a:rPr>
              <a:t>lớp</a:t>
            </a:r>
            <a:endParaRPr lang="en-US" sz="4200" dirty="0">
              <a:solidFill>
                <a:srgbClr val="65471B"/>
              </a:solidFill>
              <a:latin typeface="Roboto Condensed"/>
            </a:endParaRPr>
          </a:p>
          <a:p>
            <a:pPr algn="ctr">
              <a:lnSpc>
                <a:spcPts val="5880"/>
              </a:lnSpc>
            </a:pPr>
            <a:endParaRPr lang="en-US" sz="4200" dirty="0">
              <a:solidFill>
                <a:srgbClr val="65471B"/>
              </a:solidFill>
              <a:latin typeface="Roboto Condensed"/>
            </a:endParaRPr>
          </a:p>
        </p:txBody>
      </p:sp>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627032" y="2212915"/>
            <a:ext cx="6284854" cy="1139130"/>
          </a:xfrm>
          <a:prstGeom prst="rect">
            <a:avLst/>
          </a:prstGeom>
        </p:spPr>
      </p:pic>
      <p:sp>
        <p:nvSpPr>
          <p:cNvPr id="12" name="TextBox 12"/>
          <p:cNvSpPr txBox="1"/>
          <p:nvPr/>
        </p:nvSpPr>
        <p:spPr>
          <a:xfrm>
            <a:off x="2265261" y="2378686"/>
            <a:ext cx="4777795" cy="721862"/>
          </a:xfrm>
          <a:prstGeom prst="rect">
            <a:avLst/>
          </a:prstGeom>
        </p:spPr>
        <p:txBody>
          <a:bodyPr lIns="0" tIns="0" rIns="0" bIns="0" rtlCol="0" anchor="t">
            <a:spAutoFit/>
          </a:bodyPr>
          <a:lstStyle/>
          <a:p>
            <a:pPr algn="ctr">
              <a:lnSpc>
                <a:spcPts val="5880"/>
              </a:lnSpc>
            </a:pPr>
            <a:r>
              <a:rPr lang="en-US" sz="4200">
                <a:solidFill>
                  <a:srgbClr val="65471B"/>
                </a:solidFill>
                <a:latin typeface="Roboto Condensed Bold"/>
              </a:rPr>
              <a:t>Yêu cầu 1</a:t>
            </a:r>
          </a:p>
        </p:txBody>
      </p:sp>
      <p:sp>
        <p:nvSpPr>
          <p:cNvPr id="13" name="TextBox 13"/>
          <p:cNvSpPr txBox="1"/>
          <p:nvPr/>
        </p:nvSpPr>
        <p:spPr>
          <a:xfrm>
            <a:off x="10544284" y="2378686"/>
            <a:ext cx="4777795" cy="721862"/>
          </a:xfrm>
          <a:prstGeom prst="rect">
            <a:avLst/>
          </a:prstGeom>
        </p:spPr>
        <p:txBody>
          <a:bodyPr lIns="0" tIns="0" rIns="0" bIns="0" rtlCol="0" anchor="t">
            <a:spAutoFit/>
          </a:bodyPr>
          <a:lstStyle/>
          <a:p>
            <a:pPr algn="ctr">
              <a:lnSpc>
                <a:spcPts val="5880"/>
              </a:lnSpc>
            </a:pPr>
            <a:r>
              <a:rPr lang="en-US" sz="4200">
                <a:solidFill>
                  <a:srgbClr val="65471B"/>
                </a:solidFill>
                <a:latin typeface="Roboto Condensed Bold"/>
              </a:rPr>
              <a:t>Yêu cầu 2</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EFDD"/>
        </a:solidFill>
        <a:effectLst/>
      </p:bgPr>
    </p:bg>
    <p:spTree>
      <p:nvGrpSpPr>
        <p:cNvPr id="1" name=""/>
        <p:cNvGrpSpPr/>
        <p:nvPr/>
      </p:nvGrpSpPr>
      <p:grpSpPr>
        <a:xfrm>
          <a:off x="0" y="0"/>
          <a:ext cx="0" cy="0"/>
          <a:chOff x="0" y="0"/>
          <a:chExt cx="0" cy="0"/>
        </a:xfrm>
      </p:grpSpPr>
      <p:grpSp>
        <p:nvGrpSpPr>
          <p:cNvPr id="2" name="Group 2"/>
          <p:cNvGrpSpPr/>
          <p:nvPr/>
        </p:nvGrpSpPr>
        <p:grpSpPr>
          <a:xfrm>
            <a:off x="6440022" y="4803182"/>
            <a:ext cx="5595610" cy="4858348"/>
            <a:chOff x="0" y="0"/>
            <a:chExt cx="1473741" cy="1279565"/>
          </a:xfrm>
        </p:grpSpPr>
        <p:sp>
          <p:nvSpPr>
            <p:cNvPr id="3" name="Freeform 3"/>
            <p:cNvSpPr/>
            <p:nvPr/>
          </p:nvSpPr>
          <p:spPr>
            <a:xfrm>
              <a:off x="0" y="0"/>
              <a:ext cx="1473741" cy="1279565"/>
            </a:xfrm>
            <a:custGeom>
              <a:avLst/>
              <a:gdLst/>
              <a:ahLst/>
              <a:cxnLst/>
              <a:rect l="l" t="t" r="r" b="b"/>
              <a:pathLst>
                <a:path w="1473741" h="1279565">
                  <a:moveTo>
                    <a:pt x="0" y="0"/>
                  </a:moveTo>
                  <a:lnTo>
                    <a:pt x="1473741" y="0"/>
                  </a:lnTo>
                  <a:lnTo>
                    <a:pt x="1473741" y="1279565"/>
                  </a:lnTo>
                  <a:lnTo>
                    <a:pt x="0" y="1279565"/>
                  </a:lnTo>
                  <a:close/>
                </a:path>
              </a:pathLst>
            </a:custGeom>
            <a:solidFill>
              <a:srgbClr val="E49771"/>
            </a:solidFill>
          </p:spPr>
        </p:sp>
        <p:sp>
          <p:nvSpPr>
            <p:cNvPr id="4" name="TextBox 4"/>
            <p:cNvSpPr txBox="1"/>
            <p:nvPr/>
          </p:nvSpPr>
          <p:spPr>
            <a:xfrm>
              <a:off x="0" y="0"/>
              <a:ext cx="812800" cy="812800"/>
            </a:xfrm>
            <a:prstGeom prst="rect">
              <a:avLst/>
            </a:prstGeom>
          </p:spPr>
          <p:txBody>
            <a:bodyPr lIns="50800" tIns="50800" rIns="50800" bIns="50800" rtlCol="0" anchor="ctr"/>
            <a:lstStyle/>
            <a:p>
              <a:pPr algn="ctr">
                <a:lnSpc>
                  <a:spcPts val="1656"/>
                </a:lnSpc>
              </a:pPr>
              <a:endParaRPr/>
            </a:p>
          </p:txBody>
        </p:sp>
      </p:grpSp>
      <p:grpSp>
        <p:nvGrpSpPr>
          <p:cNvPr id="5" name="Group 5"/>
          <p:cNvGrpSpPr/>
          <p:nvPr/>
        </p:nvGrpSpPr>
        <p:grpSpPr>
          <a:xfrm>
            <a:off x="6287622" y="4650782"/>
            <a:ext cx="5595610" cy="4858348"/>
            <a:chOff x="0" y="0"/>
            <a:chExt cx="1473741" cy="1279565"/>
          </a:xfrm>
        </p:grpSpPr>
        <p:sp>
          <p:nvSpPr>
            <p:cNvPr id="6" name="Freeform 6"/>
            <p:cNvSpPr/>
            <p:nvPr/>
          </p:nvSpPr>
          <p:spPr>
            <a:xfrm>
              <a:off x="0" y="0"/>
              <a:ext cx="1473741" cy="1279565"/>
            </a:xfrm>
            <a:custGeom>
              <a:avLst/>
              <a:gdLst/>
              <a:ahLst/>
              <a:cxnLst/>
              <a:rect l="l" t="t" r="r" b="b"/>
              <a:pathLst>
                <a:path w="1473741" h="1279565">
                  <a:moveTo>
                    <a:pt x="0" y="0"/>
                  </a:moveTo>
                  <a:lnTo>
                    <a:pt x="1473741" y="0"/>
                  </a:lnTo>
                  <a:lnTo>
                    <a:pt x="1473741" y="1279565"/>
                  </a:lnTo>
                  <a:lnTo>
                    <a:pt x="0" y="1279565"/>
                  </a:lnTo>
                  <a:close/>
                </a:path>
              </a:pathLst>
            </a:custGeom>
            <a:solidFill>
              <a:srgbClr val="CDB199"/>
            </a:solidFill>
          </p:spPr>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1656"/>
                </a:lnSpc>
              </a:pPr>
              <a:endParaRPr/>
            </a:p>
          </p:txBody>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13092" y="5508767"/>
            <a:ext cx="1344671" cy="2071520"/>
          </a:xfrm>
          <a:prstGeom prst="rect">
            <a:avLst/>
          </a:prstGeom>
        </p:spPr>
      </p:pic>
      <p:sp>
        <p:nvSpPr>
          <p:cNvPr id="9" name="TextBox 9"/>
          <p:cNvSpPr txBox="1"/>
          <p:nvPr/>
        </p:nvSpPr>
        <p:spPr>
          <a:xfrm>
            <a:off x="2533411" y="5114878"/>
            <a:ext cx="1049180" cy="481297"/>
          </a:xfrm>
          <a:prstGeom prst="rect">
            <a:avLst/>
          </a:prstGeom>
        </p:spPr>
        <p:txBody>
          <a:bodyPr lIns="0" tIns="0" rIns="0" bIns="0" rtlCol="0" anchor="t">
            <a:spAutoFit/>
          </a:bodyPr>
          <a:lstStyle/>
          <a:p>
            <a:pPr algn="ctr">
              <a:lnSpc>
                <a:spcPts val="3919"/>
              </a:lnSpc>
              <a:spcBef>
                <a:spcPct val="0"/>
              </a:spcBef>
            </a:pPr>
            <a:r>
              <a:rPr lang="en-US" sz="2799" spc="-27">
                <a:solidFill>
                  <a:srgbClr val="65471B"/>
                </a:solidFill>
                <a:latin typeface="Fredoka One Bold Italics"/>
              </a:rPr>
              <a:t>01</a:t>
            </a:r>
          </a:p>
        </p:txBody>
      </p:sp>
      <p:sp>
        <p:nvSpPr>
          <p:cNvPr id="10" name="TextBox 10"/>
          <p:cNvSpPr txBox="1"/>
          <p:nvPr/>
        </p:nvSpPr>
        <p:spPr>
          <a:xfrm>
            <a:off x="2048577" y="1406535"/>
            <a:ext cx="14190846" cy="2069466"/>
          </a:xfrm>
          <a:prstGeom prst="rect">
            <a:avLst/>
          </a:prstGeom>
        </p:spPr>
        <p:txBody>
          <a:bodyPr lIns="0" tIns="0" rIns="0" bIns="0" rtlCol="0" anchor="t">
            <a:spAutoFit/>
          </a:bodyPr>
          <a:lstStyle/>
          <a:p>
            <a:pPr algn="ctr">
              <a:lnSpc>
                <a:spcPts val="8259"/>
              </a:lnSpc>
            </a:pPr>
            <a:r>
              <a:rPr lang="en-US" sz="5899">
                <a:solidFill>
                  <a:srgbClr val="65471B"/>
                </a:solidFill>
                <a:latin typeface="Roboto Condensed"/>
              </a:rPr>
              <a:t>Đây là nhân vật trong truyền thuyết. Là người kết duyên cùng công chúa Tiên Dung. </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6216" y="1530360"/>
            <a:ext cx="5887257" cy="8410367"/>
          </a:xfrm>
          <a:prstGeom prst="rect">
            <a:avLst/>
          </a:prstGeom>
        </p:spPr>
      </p:pic>
      <p:sp>
        <p:nvSpPr>
          <p:cNvPr id="12" name="TextBox 12"/>
          <p:cNvSpPr txBox="1"/>
          <p:nvPr/>
        </p:nvSpPr>
        <p:spPr>
          <a:xfrm>
            <a:off x="5383441" y="8052756"/>
            <a:ext cx="7247823" cy="1021716"/>
          </a:xfrm>
          <a:prstGeom prst="rect">
            <a:avLst/>
          </a:prstGeom>
        </p:spPr>
        <p:txBody>
          <a:bodyPr lIns="0" tIns="0" rIns="0" bIns="0" rtlCol="0" anchor="t">
            <a:spAutoFit/>
          </a:bodyPr>
          <a:lstStyle/>
          <a:p>
            <a:pPr algn="ctr">
              <a:lnSpc>
                <a:spcPts val="8259"/>
              </a:lnSpc>
            </a:pPr>
            <a:r>
              <a:rPr lang="en-US" sz="5899" dirty="0">
                <a:solidFill>
                  <a:srgbClr val="65471B"/>
                </a:solidFill>
                <a:latin typeface="Roboto Condensed Bold"/>
              </a:rPr>
              <a:t>CHỬ ĐỒNG TỬ</a:t>
            </a: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1109">
            <a:off x="12891869" y="4502761"/>
            <a:ext cx="5011022" cy="791971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14919" b="24620"/>
          <a:stretch>
            <a:fillRect/>
          </a:stretch>
        </p:blipFill>
        <p:spPr>
          <a:xfrm>
            <a:off x="6440022" y="4888978"/>
            <a:ext cx="5478960" cy="485428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F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41066" y="535982"/>
            <a:ext cx="2257996" cy="4114800"/>
          </a:xfrm>
          <a:prstGeom prst="rect">
            <a:avLst/>
          </a:prstGeom>
        </p:spPr>
      </p:pic>
      <p:pic>
        <p:nvPicPr>
          <p:cNvPr id="3" name="Picture 3"/>
          <p:cNvPicPr>
            <a:picLocks noChangeAspect="1"/>
          </p:cNvPicPr>
          <p:nvPr/>
        </p:nvPicPr>
        <p:blipFill>
          <a:blip r:embed="rId4"/>
          <a:srcRect/>
          <a:stretch>
            <a:fillRect/>
          </a:stretch>
        </p:blipFill>
        <p:spPr>
          <a:xfrm>
            <a:off x="3338472" y="-5080046"/>
            <a:ext cx="11798710" cy="8229600"/>
          </a:xfrm>
          <a:prstGeom prst="rect">
            <a:avLst/>
          </a:prstGeom>
        </p:spPr>
      </p:pic>
      <p:pic>
        <p:nvPicPr>
          <p:cNvPr id="4" name="Picture 4"/>
          <p:cNvPicPr>
            <a:picLocks noChangeAspect="1"/>
          </p:cNvPicPr>
          <p:nvPr/>
        </p:nvPicPr>
        <p:blipFill>
          <a:blip r:embed="rId4"/>
          <a:srcRect/>
          <a:stretch>
            <a:fillRect/>
          </a:stretch>
        </p:blipFill>
        <p:spPr>
          <a:xfrm>
            <a:off x="11359945" y="756178"/>
            <a:ext cx="11798710" cy="8229600"/>
          </a:xfrm>
          <a:prstGeom prst="rect">
            <a:avLst/>
          </a:prstGeom>
        </p:spPr>
      </p:pic>
      <p:grpSp>
        <p:nvGrpSpPr>
          <p:cNvPr id="5" name="Group 5"/>
          <p:cNvGrpSpPr/>
          <p:nvPr/>
        </p:nvGrpSpPr>
        <p:grpSpPr>
          <a:xfrm>
            <a:off x="6440022" y="4803182"/>
            <a:ext cx="5595610" cy="4858348"/>
            <a:chOff x="0" y="0"/>
            <a:chExt cx="1473741" cy="1279565"/>
          </a:xfrm>
        </p:grpSpPr>
        <p:sp>
          <p:nvSpPr>
            <p:cNvPr id="6" name="Freeform 6"/>
            <p:cNvSpPr/>
            <p:nvPr/>
          </p:nvSpPr>
          <p:spPr>
            <a:xfrm>
              <a:off x="0" y="0"/>
              <a:ext cx="1473741" cy="1279565"/>
            </a:xfrm>
            <a:custGeom>
              <a:avLst/>
              <a:gdLst/>
              <a:ahLst/>
              <a:cxnLst/>
              <a:rect l="l" t="t" r="r" b="b"/>
              <a:pathLst>
                <a:path w="1473741" h="1279565">
                  <a:moveTo>
                    <a:pt x="0" y="0"/>
                  </a:moveTo>
                  <a:lnTo>
                    <a:pt x="1473741" y="0"/>
                  </a:lnTo>
                  <a:lnTo>
                    <a:pt x="1473741" y="1279565"/>
                  </a:lnTo>
                  <a:lnTo>
                    <a:pt x="0" y="1279565"/>
                  </a:lnTo>
                  <a:close/>
                </a:path>
              </a:pathLst>
            </a:custGeom>
            <a:solidFill>
              <a:srgbClr val="E49771"/>
            </a:solidFill>
          </p:spPr>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1656"/>
                </a:lnSpc>
              </a:pPr>
              <a:endParaRPr/>
            </a:p>
          </p:txBody>
        </p:sp>
      </p:grpSp>
      <p:grpSp>
        <p:nvGrpSpPr>
          <p:cNvPr id="8" name="Group 8"/>
          <p:cNvGrpSpPr/>
          <p:nvPr/>
        </p:nvGrpSpPr>
        <p:grpSpPr>
          <a:xfrm>
            <a:off x="6287622" y="4650782"/>
            <a:ext cx="5595610" cy="4858348"/>
            <a:chOff x="0" y="0"/>
            <a:chExt cx="1473741" cy="1279565"/>
          </a:xfrm>
        </p:grpSpPr>
        <p:sp>
          <p:nvSpPr>
            <p:cNvPr id="9" name="Freeform 9"/>
            <p:cNvSpPr/>
            <p:nvPr/>
          </p:nvSpPr>
          <p:spPr>
            <a:xfrm>
              <a:off x="0" y="0"/>
              <a:ext cx="1473741" cy="1279565"/>
            </a:xfrm>
            <a:custGeom>
              <a:avLst/>
              <a:gdLst/>
              <a:ahLst/>
              <a:cxnLst/>
              <a:rect l="l" t="t" r="r" b="b"/>
              <a:pathLst>
                <a:path w="1473741" h="1279565">
                  <a:moveTo>
                    <a:pt x="0" y="0"/>
                  </a:moveTo>
                  <a:lnTo>
                    <a:pt x="1473741" y="0"/>
                  </a:lnTo>
                  <a:lnTo>
                    <a:pt x="1473741" y="1279565"/>
                  </a:lnTo>
                  <a:lnTo>
                    <a:pt x="0" y="1279565"/>
                  </a:lnTo>
                  <a:close/>
                </a:path>
              </a:pathLst>
            </a:custGeom>
            <a:solidFill>
              <a:srgbClr val="CDB199"/>
            </a:solidFill>
          </p:spPr>
        </p:sp>
        <p:sp>
          <p:nvSpPr>
            <p:cNvPr id="10" name="TextBox 10"/>
            <p:cNvSpPr txBox="1"/>
            <p:nvPr/>
          </p:nvSpPr>
          <p:spPr>
            <a:xfrm>
              <a:off x="0" y="0"/>
              <a:ext cx="812800" cy="812800"/>
            </a:xfrm>
            <a:prstGeom prst="rect">
              <a:avLst/>
            </a:prstGeom>
          </p:spPr>
          <p:txBody>
            <a:bodyPr lIns="50800" tIns="50800" rIns="50800" bIns="50800" rtlCol="0" anchor="ctr"/>
            <a:lstStyle/>
            <a:p>
              <a:pPr algn="ctr">
                <a:lnSpc>
                  <a:spcPts val="1656"/>
                </a:lnSpc>
              </a:pPr>
              <a:endParaRPr/>
            </a:p>
          </p:txBody>
        </p:sp>
      </p:grpSp>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413092" y="5008437"/>
            <a:ext cx="1344671" cy="2071520"/>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6998" y="-609"/>
            <a:ext cx="3402675" cy="1029309"/>
          </a:xfrm>
          <a:prstGeom prst="rect">
            <a:avLst/>
          </a:prstGeom>
        </p:spPr>
      </p:pic>
      <p:sp>
        <p:nvSpPr>
          <p:cNvPr id="13" name="TextBox 13"/>
          <p:cNvSpPr txBox="1"/>
          <p:nvPr/>
        </p:nvSpPr>
        <p:spPr>
          <a:xfrm>
            <a:off x="1679379" y="532079"/>
            <a:ext cx="15116896" cy="4119080"/>
          </a:xfrm>
          <a:prstGeom prst="rect">
            <a:avLst/>
          </a:prstGeom>
        </p:spPr>
        <p:txBody>
          <a:bodyPr lIns="0" tIns="0" rIns="0" bIns="0" rtlCol="0" anchor="t">
            <a:spAutoFit/>
          </a:bodyPr>
          <a:lstStyle/>
          <a:p>
            <a:pPr algn="ctr">
              <a:lnSpc>
                <a:spcPts val="6580"/>
              </a:lnSpc>
            </a:pPr>
            <a:r>
              <a:rPr lang="en-US" sz="4700">
                <a:solidFill>
                  <a:srgbClr val="65471B"/>
                </a:solidFill>
                <a:latin typeface="Roboto Condensed"/>
              </a:rPr>
              <a:t>Bà là nhân vật quan trọng nhất trong tín ngưỡng Đạo Mẫu của người Việt. Tương truyền bà là con gái thứ hai của Đức Vua Cha Ngọc Hoàng Thượng Đế, do trong tiệc bàn đào lỡ tay đánh rơi chén ngọc nên bị giáng xuống trần vào thời nhà Lê. Bà là ai?</a:t>
            </a:r>
          </a:p>
          <a:p>
            <a:pPr algn="ctr">
              <a:lnSpc>
                <a:spcPts val="6580"/>
              </a:lnSpc>
            </a:pPr>
            <a:endParaRPr lang="en-US" sz="4700">
              <a:solidFill>
                <a:srgbClr val="65471B"/>
              </a:solidFill>
              <a:latin typeface="Roboto Condensed"/>
            </a:endParaRPr>
          </a:p>
        </p:txBody>
      </p:sp>
      <p:sp>
        <p:nvSpPr>
          <p:cNvPr id="14" name="TextBox 14"/>
          <p:cNvSpPr txBox="1"/>
          <p:nvPr/>
        </p:nvSpPr>
        <p:spPr>
          <a:xfrm>
            <a:off x="5461516" y="7374783"/>
            <a:ext cx="7247823" cy="2069466"/>
          </a:xfrm>
          <a:prstGeom prst="rect">
            <a:avLst/>
          </a:prstGeom>
        </p:spPr>
        <p:txBody>
          <a:bodyPr lIns="0" tIns="0" rIns="0" bIns="0" rtlCol="0" anchor="t">
            <a:spAutoFit/>
          </a:bodyPr>
          <a:lstStyle/>
          <a:p>
            <a:pPr algn="ctr">
              <a:lnSpc>
                <a:spcPts val="8259"/>
              </a:lnSpc>
            </a:pPr>
            <a:r>
              <a:rPr lang="en-US" sz="5899" dirty="0">
                <a:solidFill>
                  <a:srgbClr val="65471B"/>
                </a:solidFill>
                <a:latin typeface="Roboto Condensed Bold"/>
              </a:rPr>
              <a:t>CÔNG CHÚA </a:t>
            </a:r>
          </a:p>
          <a:p>
            <a:pPr algn="ctr">
              <a:lnSpc>
                <a:spcPts val="8259"/>
              </a:lnSpc>
            </a:pPr>
            <a:r>
              <a:rPr lang="en-US" sz="5899" dirty="0">
                <a:solidFill>
                  <a:srgbClr val="65471B"/>
                </a:solidFill>
                <a:latin typeface="Roboto Condensed Bold"/>
              </a:rPr>
              <a:t>LIỄU HẠNH</a:t>
            </a:r>
          </a:p>
        </p:txBody>
      </p:sp>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7684557"/>
            <a:ext cx="3163303" cy="1573743"/>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700265" y="3149554"/>
            <a:ext cx="9108275" cy="11297086"/>
          </a:xfrm>
          <a:prstGeom prst="rect">
            <a:avLst/>
          </a:prstGeom>
        </p:spPr>
      </p:pic>
      <p:pic>
        <p:nvPicPr>
          <p:cNvPr id="17" name="Picture 17"/>
          <p:cNvPicPr>
            <a:picLocks noChangeAspect="1"/>
          </p:cNvPicPr>
          <p:nvPr/>
        </p:nvPicPr>
        <p:blipFill>
          <a:blip r:embed="rId4"/>
          <a:srcRect/>
          <a:stretch>
            <a:fillRect/>
          </a:stretch>
        </p:blipFill>
        <p:spPr>
          <a:xfrm>
            <a:off x="-6567668" y="4356628"/>
            <a:ext cx="11798710" cy="8229600"/>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14919" b="24620"/>
          <a:stretch>
            <a:fillRect/>
          </a:stretch>
        </p:blipFill>
        <p:spPr>
          <a:xfrm>
            <a:off x="6365019" y="4654841"/>
            <a:ext cx="5478960" cy="4854289"/>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301755" y="7899508"/>
            <a:ext cx="3476066" cy="217254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F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4000"/>
          </a:blip>
          <a:srcRect/>
          <a:stretch>
            <a:fillRect/>
          </a:stretch>
        </p:blipFill>
        <p:spPr>
          <a:xfrm>
            <a:off x="13022812" y="-4269675"/>
            <a:ext cx="9569302" cy="82296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37827" y="1672854"/>
            <a:ext cx="11399109" cy="3335583"/>
          </a:xfrm>
          <a:prstGeom prst="rect">
            <a:avLst/>
          </a:prstGeom>
        </p:spPr>
      </p:pic>
      <p:grpSp>
        <p:nvGrpSpPr>
          <p:cNvPr id="4" name="Group 4"/>
          <p:cNvGrpSpPr/>
          <p:nvPr/>
        </p:nvGrpSpPr>
        <p:grpSpPr>
          <a:xfrm>
            <a:off x="6363822" y="3754670"/>
            <a:ext cx="5595610" cy="4858348"/>
            <a:chOff x="0" y="0"/>
            <a:chExt cx="1473741" cy="1279565"/>
          </a:xfrm>
        </p:grpSpPr>
        <p:sp>
          <p:nvSpPr>
            <p:cNvPr id="5" name="Freeform 5"/>
            <p:cNvSpPr/>
            <p:nvPr/>
          </p:nvSpPr>
          <p:spPr>
            <a:xfrm>
              <a:off x="0" y="0"/>
              <a:ext cx="1473741" cy="1279565"/>
            </a:xfrm>
            <a:custGeom>
              <a:avLst/>
              <a:gdLst/>
              <a:ahLst/>
              <a:cxnLst/>
              <a:rect l="l" t="t" r="r" b="b"/>
              <a:pathLst>
                <a:path w="1473741" h="1279565">
                  <a:moveTo>
                    <a:pt x="0" y="0"/>
                  </a:moveTo>
                  <a:lnTo>
                    <a:pt x="1473741" y="0"/>
                  </a:lnTo>
                  <a:lnTo>
                    <a:pt x="1473741" y="1279565"/>
                  </a:lnTo>
                  <a:lnTo>
                    <a:pt x="0" y="1279565"/>
                  </a:lnTo>
                  <a:close/>
                </a:path>
              </a:pathLst>
            </a:custGeom>
            <a:solidFill>
              <a:srgbClr val="E49771"/>
            </a:solidFill>
          </p:spPr>
        </p:sp>
        <p:sp>
          <p:nvSpPr>
            <p:cNvPr id="6" name="TextBox 6"/>
            <p:cNvSpPr txBox="1"/>
            <p:nvPr/>
          </p:nvSpPr>
          <p:spPr>
            <a:xfrm>
              <a:off x="0" y="0"/>
              <a:ext cx="812800" cy="812800"/>
            </a:xfrm>
            <a:prstGeom prst="rect">
              <a:avLst/>
            </a:prstGeom>
          </p:spPr>
          <p:txBody>
            <a:bodyPr lIns="50800" tIns="50800" rIns="50800" bIns="50800" rtlCol="0" anchor="ctr"/>
            <a:lstStyle/>
            <a:p>
              <a:pPr algn="ctr">
                <a:lnSpc>
                  <a:spcPts val="1656"/>
                </a:lnSpc>
              </a:pPr>
              <a:endParaRPr/>
            </a:p>
          </p:txBody>
        </p:sp>
      </p:grpSp>
      <p:grpSp>
        <p:nvGrpSpPr>
          <p:cNvPr id="7" name="Group 7"/>
          <p:cNvGrpSpPr/>
          <p:nvPr/>
        </p:nvGrpSpPr>
        <p:grpSpPr>
          <a:xfrm>
            <a:off x="6211422" y="3602270"/>
            <a:ext cx="5595610" cy="4858348"/>
            <a:chOff x="0" y="0"/>
            <a:chExt cx="1473741" cy="1279565"/>
          </a:xfrm>
        </p:grpSpPr>
        <p:sp>
          <p:nvSpPr>
            <p:cNvPr id="8" name="Freeform 8"/>
            <p:cNvSpPr/>
            <p:nvPr/>
          </p:nvSpPr>
          <p:spPr>
            <a:xfrm>
              <a:off x="0" y="0"/>
              <a:ext cx="1473741" cy="1279565"/>
            </a:xfrm>
            <a:custGeom>
              <a:avLst/>
              <a:gdLst/>
              <a:ahLst/>
              <a:cxnLst/>
              <a:rect l="l" t="t" r="r" b="b"/>
              <a:pathLst>
                <a:path w="1473741" h="1279565">
                  <a:moveTo>
                    <a:pt x="0" y="0"/>
                  </a:moveTo>
                  <a:lnTo>
                    <a:pt x="1473741" y="0"/>
                  </a:lnTo>
                  <a:lnTo>
                    <a:pt x="1473741" y="1279565"/>
                  </a:lnTo>
                  <a:lnTo>
                    <a:pt x="0" y="1279565"/>
                  </a:lnTo>
                  <a:close/>
                </a:path>
              </a:pathLst>
            </a:custGeom>
            <a:solidFill>
              <a:srgbClr val="CDB199"/>
            </a:solidFill>
          </p:spPr>
        </p:sp>
        <p:sp>
          <p:nvSpPr>
            <p:cNvPr id="9" name="TextBox 9"/>
            <p:cNvSpPr txBox="1"/>
            <p:nvPr/>
          </p:nvSpPr>
          <p:spPr>
            <a:xfrm>
              <a:off x="0" y="0"/>
              <a:ext cx="812800" cy="812800"/>
            </a:xfrm>
            <a:prstGeom prst="rect">
              <a:avLst/>
            </a:prstGeom>
          </p:spPr>
          <p:txBody>
            <a:bodyPr lIns="50800" tIns="50800" rIns="50800" bIns="50800" rtlCol="0" anchor="ctr"/>
            <a:lstStyle/>
            <a:p>
              <a:pPr algn="ctr">
                <a:lnSpc>
                  <a:spcPts val="1656"/>
                </a:lnSpc>
              </a:pPr>
              <a:endParaRPr/>
            </a:p>
          </p:txBody>
        </p:sp>
      </p:gr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336892" y="3959925"/>
            <a:ext cx="1344671" cy="2071520"/>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97690" y="9050326"/>
            <a:ext cx="7315200" cy="1236674"/>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279782" y="8613018"/>
            <a:ext cx="7315200" cy="1792224"/>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817510" y="9050326"/>
            <a:ext cx="7315200" cy="1335024"/>
          </a:xfrm>
          <a:prstGeom prst="rect">
            <a:avLst/>
          </a:prstGeom>
        </p:spPr>
      </p:pic>
      <p:pic>
        <p:nvPicPr>
          <p:cNvPr id="14" name="Picture 14"/>
          <p:cNvPicPr>
            <a:picLocks noChangeAspect="1"/>
          </p:cNvPicPr>
          <p:nvPr/>
        </p:nvPicPr>
        <p:blipFill>
          <a:blip r:embed="rId13"/>
          <a:srcRect/>
          <a:stretch>
            <a:fillRect/>
          </a:stretch>
        </p:blipFill>
        <p:spPr>
          <a:xfrm>
            <a:off x="-9914289" y="-6556746"/>
            <a:ext cx="13463558" cy="8229600"/>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19348" y="3301738"/>
            <a:ext cx="7812178" cy="6366925"/>
          </a:xfrm>
          <a:prstGeom prst="rect">
            <a:avLst/>
          </a:prstGeom>
        </p:spPr>
      </p:pic>
      <p:pic>
        <p:nvPicPr>
          <p:cNvPr id="16" name="Picture 16"/>
          <p:cNvPicPr>
            <a:picLocks noChangeAspect="1"/>
          </p:cNvPicPr>
          <p:nvPr/>
        </p:nvPicPr>
        <p:blipFill>
          <a:blip r:embed="rId16"/>
          <a:srcRect/>
          <a:stretch>
            <a:fillRect/>
          </a:stretch>
        </p:blipFill>
        <p:spPr>
          <a:xfrm>
            <a:off x="-8610311" y="1874319"/>
            <a:ext cx="13408717" cy="8229600"/>
          </a:xfrm>
          <a:prstGeom prst="rect">
            <a:avLst/>
          </a:prstGeom>
        </p:spPr>
      </p:pic>
      <p:sp>
        <p:nvSpPr>
          <p:cNvPr id="17" name="TextBox 17"/>
          <p:cNvSpPr txBox="1"/>
          <p:nvPr/>
        </p:nvSpPr>
        <p:spPr>
          <a:xfrm>
            <a:off x="2355606" y="494309"/>
            <a:ext cx="13459642" cy="2655471"/>
          </a:xfrm>
          <a:prstGeom prst="rect">
            <a:avLst/>
          </a:prstGeom>
        </p:spPr>
        <p:txBody>
          <a:bodyPr lIns="0" tIns="0" rIns="0" bIns="0" rtlCol="0" anchor="t">
            <a:spAutoFit/>
          </a:bodyPr>
          <a:lstStyle/>
          <a:p>
            <a:pPr algn="ctr">
              <a:lnSpc>
                <a:spcPts val="7279"/>
              </a:lnSpc>
            </a:pPr>
            <a:r>
              <a:rPr lang="en-US" sz="5199">
                <a:solidFill>
                  <a:srgbClr val="65471B"/>
                </a:solidFill>
                <a:latin typeface="Roboto Condensed"/>
              </a:rPr>
              <a:t>Núi Tản Viên gợi nhắc cho em nhớ đến nhân vật nào trong truyền thuyết?</a:t>
            </a:r>
          </a:p>
          <a:p>
            <a:pPr algn="ctr">
              <a:lnSpc>
                <a:spcPts val="6580"/>
              </a:lnSpc>
            </a:pPr>
            <a:endParaRPr lang="en-US" sz="5199">
              <a:solidFill>
                <a:srgbClr val="65471B"/>
              </a:solidFill>
              <a:latin typeface="Roboto Condensed"/>
            </a:endParaRPr>
          </a:p>
        </p:txBody>
      </p:sp>
      <p:sp>
        <p:nvSpPr>
          <p:cNvPr id="18" name="TextBox 18"/>
          <p:cNvSpPr txBox="1"/>
          <p:nvPr/>
        </p:nvSpPr>
        <p:spPr>
          <a:xfrm>
            <a:off x="5520089" y="6444240"/>
            <a:ext cx="7247823" cy="1021716"/>
          </a:xfrm>
          <a:prstGeom prst="rect">
            <a:avLst/>
          </a:prstGeom>
        </p:spPr>
        <p:txBody>
          <a:bodyPr lIns="0" tIns="0" rIns="0" bIns="0" rtlCol="0" anchor="t">
            <a:spAutoFit/>
          </a:bodyPr>
          <a:lstStyle/>
          <a:p>
            <a:pPr algn="ctr">
              <a:lnSpc>
                <a:spcPts val="8259"/>
              </a:lnSpc>
            </a:pPr>
            <a:r>
              <a:rPr lang="en-US" sz="5899" dirty="0">
                <a:solidFill>
                  <a:srgbClr val="65471B"/>
                </a:solidFill>
                <a:latin typeface="Roboto Condensed Bold"/>
              </a:rPr>
              <a:t>SƠN TINH</a:t>
            </a:r>
          </a:p>
        </p:txBody>
      </p:sp>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648048" y="-881686"/>
            <a:ext cx="5296096" cy="7449751"/>
          </a:xfrm>
          <a:prstGeom prst="rect">
            <a:avLst/>
          </a:prstGeom>
        </p:spPr>
      </p:pic>
      <p:pic>
        <p:nvPicPr>
          <p:cNvPr id="20" name="Picture 2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r="14919" b="24620"/>
          <a:stretch>
            <a:fillRect/>
          </a:stretch>
        </p:blipFill>
        <p:spPr>
          <a:xfrm>
            <a:off x="6349015" y="3497651"/>
            <a:ext cx="5478960" cy="485428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F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46195" y="4853280"/>
            <a:ext cx="7812178" cy="6366925"/>
          </a:xfrm>
          <a:prstGeom prst="rect">
            <a:avLst/>
          </a:prstGeom>
        </p:spPr>
      </p:pic>
      <p:pic>
        <p:nvPicPr>
          <p:cNvPr id="3" name="Picture 3"/>
          <p:cNvPicPr>
            <a:picLocks noChangeAspect="1"/>
          </p:cNvPicPr>
          <p:nvPr/>
        </p:nvPicPr>
        <p:blipFill>
          <a:blip r:embed="rId4"/>
          <a:srcRect/>
          <a:stretch>
            <a:fillRect/>
          </a:stretch>
        </p:blipFill>
        <p:spPr>
          <a:xfrm>
            <a:off x="11807032" y="2364999"/>
            <a:ext cx="11798710" cy="8229600"/>
          </a:xfrm>
          <a:prstGeom prst="rect">
            <a:avLst/>
          </a:prstGeom>
        </p:spPr>
      </p:pic>
      <p:grpSp>
        <p:nvGrpSpPr>
          <p:cNvPr id="4" name="Group 4"/>
          <p:cNvGrpSpPr/>
          <p:nvPr/>
        </p:nvGrpSpPr>
        <p:grpSpPr>
          <a:xfrm>
            <a:off x="6363822" y="3754670"/>
            <a:ext cx="5595610" cy="4858348"/>
            <a:chOff x="0" y="0"/>
            <a:chExt cx="1473741" cy="1279565"/>
          </a:xfrm>
        </p:grpSpPr>
        <p:sp>
          <p:nvSpPr>
            <p:cNvPr id="5" name="Freeform 5"/>
            <p:cNvSpPr/>
            <p:nvPr/>
          </p:nvSpPr>
          <p:spPr>
            <a:xfrm>
              <a:off x="0" y="0"/>
              <a:ext cx="1473741" cy="1279565"/>
            </a:xfrm>
            <a:custGeom>
              <a:avLst/>
              <a:gdLst/>
              <a:ahLst/>
              <a:cxnLst/>
              <a:rect l="l" t="t" r="r" b="b"/>
              <a:pathLst>
                <a:path w="1473741" h="1279565">
                  <a:moveTo>
                    <a:pt x="0" y="0"/>
                  </a:moveTo>
                  <a:lnTo>
                    <a:pt x="1473741" y="0"/>
                  </a:lnTo>
                  <a:lnTo>
                    <a:pt x="1473741" y="1279565"/>
                  </a:lnTo>
                  <a:lnTo>
                    <a:pt x="0" y="1279565"/>
                  </a:lnTo>
                  <a:close/>
                </a:path>
              </a:pathLst>
            </a:custGeom>
            <a:solidFill>
              <a:srgbClr val="E49771"/>
            </a:solidFill>
          </p:spPr>
        </p:sp>
        <p:sp>
          <p:nvSpPr>
            <p:cNvPr id="6" name="TextBox 6"/>
            <p:cNvSpPr txBox="1"/>
            <p:nvPr/>
          </p:nvSpPr>
          <p:spPr>
            <a:xfrm>
              <a:off x="0" y="0"/>
              <a:ext cx="812800" cy="812800"/>
            </a:xfrm>
            <a:prstGeom prst="rect">
              <a:avLst/>
            </a:prstGeom>
          </p:spPr>
          <p:txBody>
            <a:bodyPr lIns="50800" tIns="50800" rIns="50800" bIns="50800" rtlCol="0" anchor="ctr"/>
            <a:lstStyle/>
            <a:p>
              <a:pPr algn="ctr">
                <a:lnSpc>
                  <a:spcPts val="1656"/>
                </a:lnSpc>
              </a:pPr>
              <a:endParaRPr/>
            </a:p>
          </p:txBody>
        </p:sp>
      </p:grpSp>
      <p:grpSp>
        <p:nvGrpSpPr>
          <p:cNvPr id="7" name="Group 7"/>
          <p:cNvGrpSpPr/>
          <p:nvPr/>
        </p:nvGrpSpPr>
        <p:grpSpPr>
          <a:xfrm>
            <a:off x="6211422" y="3602270"/>
            <a:ext cx="5595610" cy="4858348"/>
            <a:chOff x="0" y="0"/>
            <a:chExt cx="1473741" cy="1279565"/>
          </a:xfrm>
        </p:grpSpPr>
        <p:sp>
          <p:nvSpPr>
            <p:cNvPr id="8" name="Freeform 8"/>
            <p:cNvSpPr/>
            <p:nvPr/>
          </p:nvSpPr>
          <p:spPr>
            <a:xfrm>
              <a:off x="0" y="0"/>
              <a:ext cx="1473741" cy="1279565"/>
            </a:xfrm>
            <a:custGeom>
              <a:avLst/>
              <a:gdLst/>
              <a:ahLst/>
              <a:cxnLst/>
              <a:rect l="l" t="t" r="r" b="b"/>
              <a:pathLst>
                <a:path w="1473741" h="1279565">
                  <a:moveTo>
                    <a:pt x="0" y="0"/>
                  </a:moveTo>
                  <a:lnTo>
                    <a:pt x="1473741" y="0"/>
                  </a:lnTo>
                  <a:lnTo>
                    <a:pt x="1473741" y="1279565"/>
                  </a:lnTo>
                  <a:lnTo>
                    <a:pt x="0" y="1279565"/>
                  </a:lnTo>
                  <a:close/>
                </a:path>
              </a:pathLst>
            </a:custGeom>
            <a:solidFill>
              <a:srgbClr val="CDB199"/>
            </a:solidFill>
          </p:spPr>
        </p:sp>
        <p:sp>
          <p:nvSpPr>
            <p:cNvPr id="9" name="TextBox 9"/>
            <p:cNvSpPr txBox="1"/>
            <p:nvPr/>
          </p:nvSpPr>
          <p:spPr>
            <a:xfrm>
              <a:off x="0" y="0"/>
              <a:ext cx="812800" cy="812800"/>
            </a:xfrm>
            <a:prstGeom prst="rect">
              <a:avLst/>
            </a:prstGeom>
          </p:spPr>
          <p:txBody>
            <a:bodyPr lIns="50800" tIns="50800" rIns="50800" bIns="50800" rtlCol="0" anchor="ctr"/>
            <a:lstStyle/>
            <a:p>
              <a:pPr algn="ctr">
                <a:lnSpc>
                  <a:spcPts val="1656"/>
                </a:lnSpc>
              </a:pPr>
              <a:endParaRPr/>
            </a:p>
          </p:txBody>
        </p:sp>
      </p:gr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336892" y="3959925"/>
            <a:ext cx="1344671" cy="2071520"/>
          </a:xfrm>
          <a:prstGeom prst="rect">
            <a:avLst/>
          </a:prstGeom>
        </p:spPr>
      </p:pic>
      <p:pic>
        <p:nvPicPr>
          <p:cNvPr id="11" name="Picture 11"/>
          <p:cNvPicPr>
            <a:picLocks noChangeAspect="1"/>
          </p:cNvPicPr>
          <p:nvPr/>
        </p:nvPicPr>
        <p:blipFill>
          <a:blip r:embed="rId7"/>
          <a:srcRect/>
          <a:stretch>
            <a:fillRect/>
          </a:stretch>
        </p:blipFill>
        <p:spPr>
          <a:xfrm>
            <a:off x="-9914289" y="-6556746"/>
            <a:ext cx="13463558" cy="8229600"/>
          </a:xfrm>
          <a:prstGeom prst="rect">
            <a:avLst/>
          </a:prstGeom>
        </p:spPr>
      </p:pic>
      <p:pic>
        <p:nvPicPr>
          <p:cNvPr id="12" name="Picture 12"/>
          <p:cNvPicPr>
            <a:picLocks noChangeAspect="1"/>
          </p:cNvPicPr>
          <p:nvPr/>
        </p:nvPicPr>
        <p:blipFill>
          <a:blip r:embed="rId8"/>
          <a:srcRect/>
          <a:stretch>
            <a:fillRect/>
          </a:stretch>
        </p:blipFill>
        <p:spPr>
          <a:xfrm>
            <a:off x="-8610311" y="1874319"/>
            <a:ext cx="13408717" cy="8229600"/>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983115" y="-605540"/>
            <a:ext cx="5097581" cy="7622551"/>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983115" y="5069900"/>
            <a:ext cx="4585737" cy="5451099"/>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608168" y="7465955"/>
            <a:ext cx="7508499" cy="7508499"/>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14919" b="24620"/>
          <a:stretch>
            <a:fillRect/>
          </a:stretch>
        </p:blipFill>
        <p:spPr>
          <a:xfrm>
            <a:off x="6346195" y="3602270"/>
            <a:ext cx="5478960" cy="4854289"/>
          </a:xfrm>
          <a:prstGeom prst="rect">
            <a:avLst/>
          </a:prstGeom>
        </p:spPr>
      </p:pic>
      <p:pic>
        <p:nvPicPr>
          <p:cNvPr id="17"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902297" y="457803"/>
            <a:ext cx="8422386" cy="9630587"/>
          </a:xfrm>
          <a:prstGeom prst="rect">
            <a:avLst/>
          </a:prstGeom>
        </p:spPr>
      </p:pic>
      <p:sp>
        <p:nvSpPr>
          <p:cNvPr id="18" name="TextBox 18"/>
          <p:cNvSpPr txBox="1"/>
          <p:nvPr/>
        </p:nvSpPr>
        <p:spPr>
          <a:xfrm>
            <a:off x="2355606" y="494309"/>
            <a:ext cx="14176300" cy="2744371"/>
          </a:xfrm>
          <a:prstGeom prst="rect">
            <a:avLst/>
          </a:prstGeom>
        </p:spPr>
        <p:txBody>
          <a:bodyPr lIns="0" tIns="0" rIns="0" bIns="0" rtlCol="0" anchor="t">
            <a:spAutoFit/>
          </a:bodyPr>
          <a:lstStyle/>
          <a:p>
            <a:pPr algn="ctr">
              <a:lnSpc>
                <a:spcPts val="7279"/>
              </a:lnSpc>
            </a:pPr>
            <a:r>
              <a:rPr lang="en-US" sz="5199">
                <a:solidFill>
                  <a:srgbClr val="65471B"/>
                </a:solidFill>
                <a:latin typeface="Roboto Condensed Bold"/>
              </a:rPr>
              <a:t>“Tráng sĩ nhổ những bụi tre bên đường quật vào giặc. Giặc tan vỡ</a:t>
            </a:r>
            <a:r>
              <a:rPr lang="en-US" sz="5199">
                <a:solidFill>
                  <a:srgbClr val="65471B"/>
                </a:solidFill>
                <a:latin typeface="Roboto Condensed"/>
              </a:rPr>
              <a:t>.”. </a:t>
            </a:r>
          </a:p>
          <a:p>
            <a:pPr algn="ctr">
              <a:lnSpc>
                <a:spcPts val="7279"/>
              </a:lnSpc>
            </a:pPr>
            <a:r>
              <a:rPr lang="en-US" sz="5199">
                <a:solidFill>
                  <a:srgbClr val="65471B"/>
                </a:solidFill>
                <a:latin typeface="Roboto Condensed"/>
              </a:rPr>
              <a:t>Những câu đó gợi nhắc đến nhân vật nào?</a:t>
            </a:r>
          </a:p>
        </p:txBody>
      </p:sp>
      <p:sp>
        <p:nvSpPr>
          <p:cNvPr id="19" name="TextBox 19"/>
          <p:cNvSpPr txBox="1"/>
          <p:nvPr/>
        </p:nvSpPr>
        <p:spPr>
          <a:xfrm>
            <a:off x="5520089" y="6444240"/>
            <a:ext cx="7247823" cy="1021716"/>
          </a:xfrm>
          <a:prstGeom prst="rect">
            <a:avLst/>
          </a:prstGeom>
        </p:spPr>
        <p:txBody>
          <a:bodyPr lIns="0" tIns="0" rIns="0" bIns="0" rtlCol="0" anchor="t">
            <a:spAutoFit/>
          </a:bodyPr>
          <a:lstStyle/>
          <a:p>
            <a:pPr algn="ctr">
              <a:lnSpc>
                <a:spcPts val="8259"/>
              </a:lnSpc>
            </a:pPr>
            <a:r>
              <a:rPr lang="en-US" sz="5899" dirty="0">
                <a:solidFill>
                  <a:srgbClr val="65471B"/>
                </a:solidFill>
                <a:latin typeface="Roboto Condensed Bold"/>
              </a:rPr>
              <a:t>THÁNH GIÓNG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556221" y="6172200"/>
            <a:ext cx="13463558" cy="8229600"/>
          </a:xfrm>
          <a:prstGeom prst="rect">
            <a:avLst/>
          </a:prstGeom>
        </p:spPr>
      </p:pic>
      <p:pic>
        <p:nvPicPr>
          <p:cNvPr id="3" name="Picture 3"/>
          <p:cNvPicPr>
            <a:picLocks noChangeAspect="1"/>
          </p:cNvPicPr>
          <p:nvPr/>
        </p:nvPicPr>
        <p:blipFill>
          <a:blip r:embed="rId3"/>
          <a:srcRect/>
          <a:stretch>
            <a:fillRect/>
          </a:stretch>
        </p:blipFill>
        <p:spPr>
          <a:xfrm>
            <a:off x="11807032" y="2364999"/>
            <a:ext cx="11798710" cy="8229600"/>
          </a:xfrm>
          <a:prstGeom prst="rect">
            <a:avLst/>
          </a:prstGeom>
        </p:spPr>
      </p:pic>
      <p:pic>
        <p:nvPicPr>
          <p:cNvPr id="4" name="Picture 4"/>
          <p:cNvPicPr>
            <a:picLocks noChangeAspect="1"/>
          </p:cNvPicPr>
          <p:nvPr/>
        </p:nvPicPr>
        <p:blipFill>
          <a:blip r:embed="rId2"/>
          <a:srcRect/>
          <a:stretch>
            <a:fillRect/>
          </a:stretch>
        </p:blipFill>
        <p:spPr>
          <a:xfrm>
            <a:off x="-9914289" y="-6556746"/>
            <a:ext cx="13463558" cy="8229600"/>
          </a:xfrm>
          <a:prstGeom prst="rect">
            <a:avLst/>
          </a:prstGeom>
        </p:spPr>
      </p:pic>
      <p:pic>
        <p:nvPicPr>
          <p:cNvPr id="5" name="Picture 5"/>
          <p:cNvPicPr>
            <a:picLocks noChangeAspect="1"/>
          </p:cNvPicPr>
          <p:nvPr/>
        </p:nvPicPr>
        <p:blipFill>
          <a:blip r:embed="rId4"/>
          <a:srcRect/>
          <a:stretch>
            <a:fillRect/>
          </a:stretch>
        </p:blipFill>
        <p:spPr>
          <a:xfrm>
            <a:off x="-8610311" y="1874319"/>
            <a:ext cx="13408717" cy="822960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983115" y="-605540"/>
            <a:ext cx="5097581" cy="7622551"/>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983115" y="5069900"/>
            <a:ext cx="4585737" cy="5451099"/>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919521" y="-1427114"/>
            <a:ext cx="10887196" cy="12448976"/>
          </a:xfrm>
          <a:prstGeom prst="rect">
            <a:avLst/>
          </a:prstGeom>
        </p:spPr>
      </p:pic>
      <p:pic>
        <p:nvPicPr>
          <p:cNvPr id="9" name="Picture 9"/>
          <p:cNvPicPr>
            <a:picLocks noChangeAspect="1"/>
          </p:cNvPicPr>
          <p:nvPr/>
        </p:nvPicPr>
        <p:blipFill>
          <a:blip r:embed="rId11"/>
          <a:srcRect/>
          <a:stretch>
            <a:fillRect/>
          </a:stretch>
        </p:blipFill>
        <p:spPr>
          <a:xfrm>
            <a:off x="-6608980" y="4507291"/>
            <a:ext cx="15275360" cy="822960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85151" y="5413548"/>
            <a:ext cx="4004405" cy="4690372"/>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513731" y="-4719243"/>
            <a:ext cx="6566965" cy="822740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808656" y="7758733"/>
            <a:ext cx="6318311" cy="4114800"/>
          </a:xfrm>
          <a:prstGeom prst="rect">
            <a:avLst/>
          </a:prstGeom>
        </p:spPr>
      </p:pic>
      <p:sp>
        <p:nvSpPr>
          <p:cNvPr id="13" name="TextBox 13"/>
          <p:cNvSpPr txBox="1"/>
          <p:nvPr/>
        </p:nvSpPr>
        <p:spPr>
          <a:xfrm>
            <a:off x="848549" y="1577604"/>
            <a:ext cx="15955184" cy="3290570"/>
          </a:xfrm>
          <a:prstGeom prst="rect">
            <a:avLst/>
          </a:prstGeom>
        </p:spPr>
        <p:txBody>
          <a:bodyPr lIns="0" tIns="0" rIns="0" bIns="0" rtlCol="0" anchor="t">
            <a:spAutoFit/>
          </a:bodyPr>
          <a:lstStyle/>
          <a:p>
            <a:pPr algn="ctr">
              <a:lnSpc>
                <a:spcPts val="6580"/>
              </a:lnSpc>
            </a:pPr>
            <a:r>
              <a:rPr lang="en-US" sz="4700">
                <a:solidFill>
                  <a:srgbClr val="65471B"/>
                </a:solidFill>
                <a:latin typeface="Fraunces Bold"/>
              </a:rPr>
              <a:t>BÀI 4: NGHỊ LUẬN XÃ HỘI </a:t>
            </a:r>
          </a:p>
          <a:p>
            <a:pPr algn="ctr">
              <a:lnSpc>
                <a:spcPts val="6580"/>
              </a:lnSpc>
            </a:pPr>
            <a:endParaRPr lang="en-US" sz="4700">
              <a:solidFill>
                <a:srgbClr val="65471B"/>
              </a:solidFill>
              <a:latin typeface="Fraunces Bold"/>
            </a:endParaRPr>
          </a:p>
          <a:p>
            <a:pPr algn="ctr">
              <a:lnSpc>
                <a:spcPts val="6580"/>
              </a:lnSpc>
            </a:pPr>
            <a:r>
              <a:rPr lang="en-US" sz="4700">
                <a:solidFill>
                  <a:srgbClr val="93261E"/>
                </a:solidFill>
                <a:latin typeface="Fraunces Bold"/>
              </a:rPr>
              <a:t>THÁNH GIÓNG</a:t>
            </a:r>
          </a:p>
          <a:p>
            <a:pPr algn="ctr">
              <a:lnSpc>
                <a:spcPts val="6580"/>
              </a:lnSpc>
            </a:pPr>
            <a:r>
              <a:rPr lang="en-US" sz="4700">
                <a:solidFill>
                  <a:srgbClr val="93261E"/>
                </a:solidFill>
                <a:latin typeface="Fraunces Bold"/>
              </a:rPr>
              <a:t>TƯỢNG ĐÀI VĨNH CỬU CỦA LÒNG YÊU NƯỚC</a:t>
            </a: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61929" y="-2019433"/>
            <a:ext cx="6181258" cy="6096265"/>
          </a:xfrm>
          <a:prstGeom prst="rect">
            <a:avLst/>
          </a:prstGeom>
        </p:spPr>
      </p:pic>
      <p:pic>
        <p:nvPicPr>
          <p:cNvPr id="3" name="Picture 3"/>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11167" y="6187758"/>
            <a:ext cx="6096265" cy="6096265"/>
          </a:xfrm>
          <a:prstGeom prst="rect">
            <a:avLst/>
          </a:prstGeom>
        </p:spPr>
      </p:pic>
      <p:pic>
        <p:nvPicPr>
          <p:cNvPr id="4" name="Picture 4"/>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868072" y="4462203"/>
            <a:ext cx="1174651" cy="681297"/>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74980">
            <a:off x="15783062" y="1773051"/>
            <a:ext cx="1344671" cy="2071520"/>
          </a:xfrm>
          <a:prstGeom prst="rect">
            <a:avLst/>
          </a:prstGeom>
        </p:spPr>
      </p:pic>
      <p:sp>
        <p:nvSpPr>
          <p:cNvPr id="6" name="TextBox 6"/>
          <p:cNvSpPr txBox="1"/>
          <p:nvPr/>
        </p:nvSpPr>
        <p:spPr>
          <a:xfrm>
            <a:off x="-310671" y="685800"/>
            <a:ext cx="18098377" cy="800100"/>
          </a:xfrm>
          <a:prstGeom prst="rect">
            <a:avLst/>
          </a:prstGeom>
        </p:spPr>
        <p:txBody>
          <a:bodyPr lIns="0" tIns="0" rIns="0" bIns="0" rtlCol="0" anchor="t">
            <a:spAutoFit/>
          </a:bodyPr>
          <a:lstStyle/>
          <a:p>
            <a:pPr algn="ctr">
              <a:lnSpc>
                <a:spcPts val="6000"/>
              </a:lnSpc>
            </a:pPr>
            <a:r>
              <a:rPr lang="en-US" sz="6000">
                <a:solidFill>
                  <a:srgbClr val="65471B"/>
                </a:solidFill>
                <a:latin typeface="Fraunces Bold"/>
              </a:rPr>
              <a:t>2. ĐỌC VĂN BẢN </a:t>
            </a:r>
          </a:p>
        </p:txBody>
      </p:sp>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74980">
            <a:off x="1472450" y="5867096"/>
            <a:ext cx="1344671" cy="2071520"/>
          </a:xfrm>
          <a:prstGeom prst="rect">
            <a:avLst/>
          </a:prstGeom>
        </p:spPr>
      </p:pic>
      <p:sp>
        <p:nvSpPr>
          <p:cNvPr id="8" name="TextBox 8"/>
          <p:cNvSpPr txBox="1"/>
          <p:nvPr/>
        </p:nvSpPr>
        <p:spPr>
          <a:xfrm>
            <a:off x="1644572" y="1381125"/>
            <a:ext cx="14836324" cy="1820545"/>
          </a:xfrm>
          <a:prstGeom prst="rect">
            <a:avLst/>
          </a:prstGeom>
        </p:spPr>
        <p:txBody>
          <a:bodyPr lIns="0" tIns="0" rIns="0" bIns="0" rtlCol="0" anchor="t">
            <a:spAutoFit/>
          </a:bodyPr>
          <a:lstStyle/>
          <a:p>
            <a:pPr algn="ctr">
              <a:lnSpc>
                <a:spcPts val="7279"/>
              </a:lnSpc>
            </a:pPr>
            <a:r>
              <a:rPr lang="en-US" sz="5199">
                <a:solidFill>
                  <a:srgbClr val="65471B"/>
                </a:solidFill>
                <a:latin typeface="Roboto Condensed"/>
              </a:rPr>
              <a:t>Đọc diễn cảm văn bản </a:t>
            </a:r>
          </a:p>
          <a:p>
            <a:pPr algn="ctr">
              <a:lnSpc>
                <a:spcPts val="7279"/>
              </a:lnSpc>
            </a:pPr>
            <a:r>
              <a:rPr lang="en-US" sz="5199">
                <a:solidFill>
                  <a:srgbClr val="65471B"/>
                </a:solidFill>
                <a:latin typeface="Roboto Condensed Italics"/>
              </a:rPr>
              <a:t>Thánh Gióng – tượng đài vĩnh cửu của lòng yêu nước</a:t>
            </a:r>
          </a:p>
        </p:txBody>
      </p:sp>
      <p:graphicFrame>
        <p:nvGraphicFramePr>
          <p:cNvPr id="9" name="Table 9"/>
          <p:cNvGraphicFramePr>
            <a:graphicFrameLocks noGrp="1"/>
          </p:cNvGraphicFramePr>
          <p:nvPr/>
        </p:nvGraphicFramePr>
        <p:xfrm>
          <a:off x="692137" y="3387034"/>
          <a:ext cx="16903726" cy="6667502"/>
        </p:xfrm>
        <a:graphic>
          <a:graphicData uri="http://schemas.openxmlformats.org/drawingml/2006/table">
            <a:tbl>
              <a:tblPr/>
              <a:tblGrid>
                <a:gridCol w="11097409">
                  <a:extLst>
                    <a:ext uri="{9D8B030D-6E8A-4147-A177-3AD203B41FA5}">
                      <a16:colId xmlns:a16="http://schemas.microsoft.com/office/drawing/2014/main" val="20000"/>
                    </a:ext>
                  </a:extLst>
                </a:gridCol>
                <a:gridCol w="3133371">
                  <a:extLst>
                    <a:ext uri="{9D8B030D-6E8A-4147-A177-3AD203B41FA5}">
                      <a16:colId xmlns:a16="http://schemas.microsoft.com/office/drawing/2014/main" val="20001"/>
                    </a:ext>
                  </a:extLst>
                </a:gridCol>
                <a:gridCol w="2672946">
                  <a:extLst>
                    <a:ext uri="{9D8B030D-6E8A-4147-A177-3AD203B41FA5}">
                      <a16:colId xmlns:a16="http://schemas.microsoft.com/office/drawing/2014/main" val="20002"/>
                    </a:ext>
                  </a:extLst>
                </a:gridCol>
              </a:tblGrid>
              <a:tr h="1193698">
                <a:tc>
                  <a:txBody>
                    <a:bodyPr/>
                    <a:lstStyle/>
                    <a:p>
                      <a:pPr algn="l">
                        <a:defRPr/>
                      </a:pPr>
                      <a:r>
                        <a:rPr lang="en-US" sz="3500">
                          <a:solidFill>
                            <a:srgbClr val="763C00"/>
                          </a:solidFill>
                          <a:latin typeface="Roboto Condensed Bold"/>
                        </a:rPr>
                        <a:t>Tiêu chí</a:t>
                      </a:r>
                      <a:endParaRPr lang="en-US" sz="1100"/>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C59388"/>
                    </a:solidFill>
                  </a:tcPr>
                </a:tc>
                <a:tc>
                  <a:txBody>
                    <a:bodyPr/>
                    <a:lstStyle/>
                    <a:p>
                      <a:pPr algn="l">
                        <a:defRPr/>
                      </a:pPr>
                      <a:r>
                        <a:rPr lang="en-US" sz="3500">
                          <a:solidFill>
                            <a:srgbClr val="763C00"/>
                          </a:solidFill>
                          <a:latin typeface="Roboto Condensed Bold"/>
                        </a:rPr>
                        <a:t>Đạt </a:t>
                      </a:r>
                      <a:endParaRPr lang="en-US" sz="1100"/>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C59388"/>
                    </a:solidFill>
                  </a:tcPr>
                </a:tc>
                <a:tc>
                  <a:txBody>
                    <a:bodyPr/>
                    <a:lstStyle/>
                    <a:p>
                      <a:pPr algn="l">
                        <a:defRPr/>
                      </a:pPr>
                      <a:r>
                        <a:rPr lang="en-US" sz="3500">
                          <a:solidFill>
                            <a:srgbClr val="763C00"/>
                          </a:solidFill>
                          <a:latin typeface="Roboto Condensed Bold"/>
                        </a:rPr>
                        <a:t>KĐ</a:t>
                      </a:r>
                      <a:endParaRPr lang="en-US" sz="1100"/>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C59388"/>
                    </a:solidFill>
                  </a:tcPr>
                </a:tc>
                <a:extLst>
                  <a:ext uri="{0D108BD9-81ED-4DB2-BD59-A6C34878D82A}">
                    <a16:rowId xmlns:a16="http://schemas.microsoft.com/office/drawing/2014/main" val="10000"/>
                  </a:ext>
                </a:extLst>
              </a:tr>
              <a:tr h="1193698">
                <a:tc>
                  <a:txBody>
                    <a:bodyPr/>
                    <a:lstStyle/>
                    <a:p>
                      <a:pPr algn="l">
                        <a:defRPr/>
                      </a:pPr>
                      <a:r>
                        <a:rPr lang="en-US" sz="3500">
                          <a:solidFill>
                            <a:srgbClr val="763C00"/>
                          </a:solidFill>
                          <a:latin typeface="Roboto Condensed"/>
                        </a:rPr>
                        <a:t>Đọc trôi chảy, không bỏ từ, thêm từ</a:t>
                      </a:r>
                      <a:endParaRPr lang="en-US" sz="1100"/>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E8E0"/>
                    </a:solidFill>
                  </a:tcPr>
                </a:tc>
                <a:tc>
                  <a:txBody>
                    <a:bodyPr/>
                    <a:lstStyle/>
                    <a:p>
                      <a:endParaRPr lang="en-US"/>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E8E0"/>
                    </a:solidFill>
                  </a:tcPr>
                </a:tc>
                <a:tc>
                  <a:txBody>
                    <a:bodyPr/>
                    <a:lstStyle/>
                    <a:p>
                      <a:endParaRPr lang="en-US"/>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E8E0"/>
                    </a:solidFill>
                  </a:tcPr>
                </a:tc>
                <a:extLst>
                  <a:ext uri="{0D108BD9-81ED-4DB2-BD59-A6C34878D82A}">
                    <a16:rowId xmlns:a16="http://schemas.microsoft.com/office/drawing/2014/main" val="10001"/>
                  </a:ext>
                </a:extLst>
              </a:tr>
              <a:tr h="1193698">
                <a:tc>
                  <a:txBody>
                    <a:bodyPr/>
                    <a:lstStyle/>
                    <a:p>
                      <a:pPr algn="l">
                        <a:defRPr/>
                      </a:pPr>
                      <a:r>
                        <a:rPr lang="en-US" sz="3500">
                          <a:solidFill>
                            <a:srgbClr val="763C00"/>
                          </a:solidFill>
                          <a:latin typeface="Roboto Condensed"/>
                        </a:rPr>
                        <a:t>Đọc to, rõ bảo đảm trong lớp học, cả lớp nghe được</a:t>
                      </a:r>
                      <a:endParaRPr lang="en-US" sz="1100"/>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E8E0"/>
                    </a:solidFill>
                  </a:tcPr>
                </a:tc>
                <a:tc>
                  <a:txBody>
                    <a:bodyPr/>
                    <a:lstStyle/>
                    <a:p>
                      <a:endParaRPr lang="en-US"/>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E8E0"/>
                    </a:solidFill>
                  </a:tcPr>
                </a:tc>
                <a:tc>
                  <a:txBody>
                    <a:bodyPr/>
                    <a:lstStyle/>
                    <a:p>
                      <a:endParaRPr lang="en-US"/>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E8E0"/>
                    </a:solidFill>
                  </a:tcPr>
                </a:tc>
                <a:extLst>
                  <a:ext uri="{0D108BD9-81ED-4DB2-BD59-A6C34878D82A}">
                    <a16:rowId xmlns:a16="http://schemas.microsoft.com/office/drawing/2014/main" val="10002"/>
                  </a:ext>
                </a:extLst>
              </a:tr>
              <a:tr h="1193698">
                <a:tc>
                  <a:txBody>
                    <a:bodyPr/>
                    <a:lstStyle/>
                    <a:p>
                      <a:pPr algn="l">
                        <a:defRPr/>
                      </a:pPr>
                      <a:r>
                        <a:rPr lang="en-US" sz="3500">
                          <a:solidFill>
                            <a:srgbClr val="763C00"/>
                          </a:solidFill>
                          <a:latin typeface="Roboto Condensed"/>
                        </a:rPr>
                        <a:t>Tốc độ đọc phù hợp </a:t>
                      </a:r>
                      <a:endParaRPr lang="en-US" sz="1100"/>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E8E0"/>
                    </a:solidFill>
                  </a:tcPr>
                </a:tc>
                <a:tc>
                  <a:txBody>
                    <a:bodyPr/>
                    <a:lstStyle/>
                    <a:p>
                      <a:endParaRPr lang="en-US"/>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E8E0"/>
                    </a:solidFill>
                  </a:tcPr>
                </a:tc>
                <a:tc>
                  <a:txBody>
                    <a:bodyPr/>
                    <a:lstStyle/>
                    <a:p>
                      <a:endParaRPr lang="en-US"/>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E8E0"/>
                    </a:solidFill>
                  </a:tcPr>
                </a:tc>
                <a:extLst>
                  <a:ext uri="{0D108BD9-81ED-4DB2-BD59-A6C34878D82A}">
                    <a16:rowId xmlns:a16="http://schemas.microsoft.com/office/drawing/2014/main" val="10003"/>
                  </a:ext>
                </a:extLst>
              </a:tr>
              <a:tr h="1892710">
                <a:tc>
                  <a:txBody>
                    <a:bodyPr/>
                    <a:lstStyle/>
                    <a:p>
                      <a:pPr algn="l">
                        <a:defRPr/>
                      </a:pPr>
                      <a:r>
                        <a:rPr lang="en-US" sz="3500">
                          <a:solidFill>
                            <a:srgbClr val="763C00"/>
                          </a:solidFill>
                          <a:latin typeface="Roboto Condensed"/>
                        </a:rPr>
                        <a:t>Sử dụng các giọng điệu khác nhau đẻ thể hiện cảm xúc của người viết</a:t>
                      </a:r>
                      <a:endParaRPr lang="en-US" sz="1100"/>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E8E0"/>
                    </a:solidFill>
                  </a:tcPr>
                </a:tc>
                <a:tc>
                  <a:txBody>
                    <a:bodyPr/>
                    <a:lstStyle/>
                    <a:p>
                      <a:endParaRPr lang="en-US"/>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E8E0"/>
                    </a:solidFill>
                  </a:tcPr>
                </a:tc>
                <a:tc>
                  <a:txBody>
                    <a:bodyPr/>
                    <a:lstStyle/>
                    <a:p>
                      <a:endParaRPr lang="en-US"/>
                    </a:p>
                  </a:txBody>
                  <a:tcP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E8E0"/>
                    </a:solidFill>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0E0"/>
        </a:solidFill>
        <a:effectLst/>
      </p:bgPr>
    </p:bg>
    <p:spTree>
      <p:nvGrpSpPr>
        <p:cNvPr id="1" name=""/>
        <p:cNvGrpSpPr/>
        <p:nvPr/>
      </p:nvGrpSpPr>
      <p:grpSpPr>
        <a:xfrm>
          <a:off x="0" y="0"/>
          <a:ext cx="0" cy="0"/>
          <a:chOff x="0" y="0"/>
          <a:chExt cx="0" cy="0"/>
        </a:xfrm>
      </p:grpSpPr>
      <p:grpSp>
        <p:nvGrpSpPr>
          <p:cNvPr id="2" name="Group 2"/>
          <p:cNvGrpSpPr/>
          <p:nvPr/>
        </p:nvGrpSpPr>
        <p:grpSpPr>
          <a:xfrm>
            <a:off x="712372" y="3622376"/>
            <a:ext cx="5791757" cy="6561922"/>
            <a:chOff x="0" y="0"/>
            <a:chExt cx="1097081" cy="1242967"/>
          </a:xfrm>
        </p:grpSpPr>
        <p:sp>
          <p:nvSpPr>
            <p:cNvPr id="3" name="Freeform 3"/>
            <p:cNvSpPr/>
            <p:nvPr/>
          </p:nvSpPr>
          <p:spPr>
            <a:xfrm>
              <a:off x="92710" y="106680"/>
              <a:ext cx="992941" cy="1123587"/>
            </a:xfrm>
            <a:custGeom>
              <a:avLst/>
              <a:gdLst/>
              <a:ahLst/>
              <a:cxnLst/>
              <a:rect l="l" t="t" r="r" b="b"/>
              <a:pathLst>
                <a:path w="992941" h="1123587">
                  <a:moveTo>
                    <a:pt x="966271" y="934357"/>
                  </a:moveTo>
                  <a:cubicBezTo>
                    <a:pt x="966271" y="1021987"/>
                    <a:pt x="890071" y="1093107"/>
                    <a:pt x="808791" y="1093107"/>
                  </a:cubicBezTo>
                  <a:lnTo>
                    <a:pt x="66040" y="1093107"/>
                  </a:lnTo>
                  <a:cubicBezTo>
                    <a:pt x="43180" y="1093107"/>
                    <a:pt x="20320" y="1088027"/>
                    <a:pt x="0" y="1079137"/>
                  </a:cubicBezTo>
                  <a:cubicBezTo>
                    <a:pt x="26670" y="1107077"/>
                    <a:pt x="63500" y="1123587"/>
                    <a:pt x="100456" y="1123587"/>
                  </a:cubicBezTo>
                  <a:lnTo>
                    <a:pt x="846891" y="1123587"/>
                  </a:lnTo>
                  <a:cubicBezTo>
                    <a:pt x="926901" y="1123587"/>
                    <a:pt x="992941" y="1057547"/>
                    <a:pt x="992941" y="977537"/>
                  </a:cubicBezTo>
                  <a:lnTo>
                    <a:pt x="992941" y="95250"/>
                  </a:lnTo>
                  <a:cubicBezTo>
                    <a:pt x="992941" y="58420"/>
                    <a:pt x="978971" y="25400"/>
                    <a:pt x="957381" y="0"/>
                  </a:cubicBezTo>
                  <a:cubicBezTo>
                    <a:pt x="963731" y="16510"/>
                    <a:pt x="966271" y="34290"/>
                    <a:pt x="966271" y="52070"/>
                  </a:cubicBezTo>
                  <a:lnTo>
                    <a:pt x="966271" y="934357"/>
                  </a:lnTo>
                  <a:lnTo>
                    <a:pt x="966271" y="934357"/>
                  </a:lnTo>
                  <a:close/>
                </a:path>
              </a:pathLst>
            </a:custGeom>
            <a:solidFill>
              <a:srgbClr val="616D69"/>
            </a:solidFill>
          </p:spPr>
        </p:sp>
        <p:sp>
          <p:nvSpPr>
            <p:cNvPr id="4" name="Freeform 4"/>
            <p:cNvSpPr/>
            <p:nvPr/>
          </p:nvSpPr>
          <p:spPr>
            <a:xfrm>
              <a:off x="12700" y="12700"/>
              <a:ext cx="1032311" cy="1174387"/>
            </a:xfrm>
            <a:custGeom>
              <a:avLst/>
              <a:gdLst/>
              <a:ahLst/>
              <a:cxnLst/>
              <a:rect l="l" t="t" r="r" b="b"/>
              <a:pathLst>
                <a:path w="1032311" h="1174387">
                  <a:moveTo>
                    <a:pt x="146050" y="1174387"/>
                  </a:moveTo>
                  <a:lnTo>
                    <a:pt x="886261" y="1174387"/>
                  </a:lnTo>
                  <a:cubicBezTo>
                    <a:pt x="966271" y="1174387"/>
                    <a:pt x="1032311" y="1108347"/>
                    <a:pt x="1032311" y="1028337"/>
                  </a:cubicBezTo>
                  <a:lnTo>
                    <a:pt x="1032311" y="146050"/>
                  </a:lnTo>
                  <a:cubicBezTo>
                    <a:pt x="1032311" y="66040"/>
                    <a:pt x="966271" y="0"/>
                    <a:pt x="886261" y="0"/>
                  </a:cubicBezTo>
                  <a:lnTo>
                    <a:pt x="146050" y="0"/>
                  </a:lnTo>
                  <a:cubicBezTo>
                    <a:pt x="66040" y="0"/>
                    <a:pt x="0" y="66040"/>
                    <a:pt x="0" y="146050"/>
                  </a:cubicBezTo>
                  <a:lnTo>
                    <a:pt x="0" y="1028337"/>
                  </a:lnTo>
                  <a:cubicBezTo>
                    <a:pt x="0" y="1109617"/>
                    <a:pt x="66040" y="1174387"/>
                    <a:pt x="146050" y="1174387"/>
                  </a:cubicBezTo>
                  <a:close/>
                </a:path>
              </a:pathLst>
            </a:custGeom>
            <a:solidFill>
              <a:srgbClr val="616D69"/>
            </a:solidFill>
          </p:spPr>
        </p:sp>
        <p:sp>
          <p:nvSpPr>
            <p:cNvPr id="5" name="Freeform 5"/>
            <p:cNvSpPr/>
            <p:nvPr/>
          </p:nvSpPr>
          <p:spPr>
            <a:xfrm>
              <a:off x="0" y="0"/>
              <a:ext cx="1097081" cy="1242967"/>
            </a:xfrm>
            <a:custGeom>
              <a:avLst/>
              <a:gdLst/>
              <a:ahLst/>
              <a:cxnLst/>
              <a:rect l="l" t="t" r="r" b="b"/>
              <a:pathLst>
                <a:path w="1097081" h="1242967">
                  <a:moveTo>
                    <a:pt x="1033581" y="74930"/>
                  </a:moveTo>
                  <a:cubicBezTo>
                    <a:pt x="1005641" y="30480"/>
                    <a:pt x="956111" y="0"/>
                    <a:pt x="898961" y="0"/>
                  </a:cubicBezTo>
                  <a:lnTo>
                    <a:pt x="158750" y="0"/>
                  </a:lnTo>
                  <a:cubicBezTo>
                    <a:pt x="71120" y="0"/>
                    <a:pt x="0" y="71120"/>
                    <a:pt x="0" y="158750"/>
                  </a:cubicBezTo>
                  <a:lnTo>
                    <a:pt x="0" y="1041037"/>
                  </a:lnTo>
                  <a:cubicBezTo>
                    <a:pt x="0" y="1093107"/>
                    <a:pt x="25400" y="1138827"/>
                    <a:pt x="63500" y="1168037"/>
                  </a:cubicBezTo>
                  <a:cubicBezTo>
                    <a:pt x="91440" y="1212487"/>
                    <a:pt x="140970" y="1242967"/>
                    <a:pt x="193861" y="1242967"/>
                  </a:cubicBezTo>
                  <a:lnTo>
                    <a:pt x="938331" y="1242967"/>
                  </a:lnTo>
                  <a:cubicBezTo>
                    <a:pt x="1025961" y="1242967"/>
                    <a:pt x="1097081" y="1171847"/>
                    <a:pt x="1097081" y="1084217"/>
                  </a:cubicBezTo>
                  <a:lnTo>
                    <a:pt x="1097081" y="201930"/>
                  </a:lnTo>
                  <a:cubicBezTo>
                    <a:pt x="1097081" y="149860"/>
                    <a:pt x="1071681" y="104140"/>
                    <a:pt x="1033581" y="74930"/>
                  </a:cubicBezTo>
                  <a:close/>
                  <a:moveTo>
                    <a:pt x="12700" y="1041037"/>
                  </a:moveTo>
                  <a:lnTo>
                    <a:pt x="12700" y="158750"/>
                  </a:lnTo>
                  <a:cubicBezTo>
                    <a:pt x="12700" y="78740"/>
                    <a:pt x="78740" y="12700"/>
                    <a:pt x="158750" y="12700"/>
                  </a:cubicBezTo>
                  <a:lnTo>
                    <a:pt x="898961" y="12700"/>
                  </a:lnTo>
                  <a:cubicBezTo>
                    <a:pt x="978971" y="12700"/>
                    <a:pt x="1045011" y="78740"/>
                    <a:pt x="1045011" y="158750"/>
                  </a:cubicBezTo>
                  <a:lnTo>
                    <a:pt x="1045011" y="1041037"/>
                  </a:lnTo>
                  <a:cubicBezTo>
                    <a:pt x="1045011" y="1121047"/>
                    <a:pt x="978971" y="1187087"/>
                    <a:pt x="898961" y="1187087"/>
                  </a:cubicBezTo>
                  <a:lnTo>
                    <a:pt x="158750" y="1187087"/>
                  </a:lnTo>
                  <a:cubicBezTo>
                    <a:pt x="78740" y="1187087"/>
                    <a:pt x="12700" y="1122317"/>
                    <a:pt x="12700" y="1041037"/>
                  </a:cubicBezTo>
                  <a:close/>
                  <a:moveTo>
                    <a:pt x="1085651" y="1084217"/>
                  </a:moveTo>
                  <a:cubicBezTo>
                    <a:pt x="1085651" y="1164227"/>
                    <a:pt x="1018341" y="1230267"/>
                    <a:pt x="938331" y="1230267"/>
                  </a:cubicBezTo>
                  <a:lnTo>
                    <a:pt x="193861" y="1230267"/>
                  </a:lnTo>
                  <a:cubicBezTo>
                    <a:pt x="157480" y="1230267"/>
                    <a:pt x="120650" y="1213757"/>
                    <a:pt x="93980" y="1185817"/>
                  </a:cubicBezTo>
                  <a:cubicBezTo>
                    <a:pt x="114300" y="1194707"/>
                    <a:pt x="135890" y="1199787"/>
                    <a:pt x="160020" y="1199787"/>
                  </a:cubicBezTo>
                  <a:lnTo>
                    <a:pt x="900231" y="1199787"/>
                  </a:lnTo>
                  <a:cubicBezTo>
                    <a:pt x="987861" y="1199787"/>
                    <a:pt x="1058981" y="1128667"/>
                    <a:pt x="1058981" y="1041037"/>
                  </a:cubicBezTo>
                  <a:lnTo>
                    <a:pt x="1058981" y="158750"/>
                  </a:lnTo>
                  <a:cubicBezTo>
                    <a:pt x="1058981" y="140970"/>
                    <a:pt x="1055171" y="123190"/>
                    <a:pt x="1050091" y="106680"/>
                  </a:cubicBezTo>
                  <a:cubicBezTo>
                    <a:pt x="1071681" y="132080"/>
                    <a:pt x="1085651" y="165100"/>
                    <a:pt x="1085651" y="201930"/>
                  </a:cubicBezTo>
                  <a:lnTo>
                    <a:pt x="1085651" y="1084217"/>
                  </a:lnTo>
                  <a:cubicBezTo>
                    <a:pt x="1085651" y="1084217"/>
                    <a:pt x="1085651" y="1084217"/>
                    <a:pt x="1085651" y="1084217"/>
                  </a:cubicBezTo>
                  <a:close/>
                </a:path>
              </a:pathLst>
            </a:custGeom>
            <a:solidFill>
              <a:srgbClr val="616D69"/>
            </a:solidFill>
          </p:spPr>
        </p:sp>
      </p:grpSp>
      <p:grpSp>
        <p:nvGrpSpPr>
          <p:cNvPr id="6" name="Group 6"/>
          <p:cNvGrpSpPr/>
          <p:nvPr/>
        </p:nvGrpSpPr>
        <p:grpSpPr>
          <a:xfrm>
            <a:off x="6962386" y="3570817"/>
            <a:ext cx="5292079" cy="6561922"/>
            <a:chOff x="0" y="0"/>
            <a:chExt cx="1002432" cy="1242967"/>
          </a:xfrm>
        </p:grpSpPr>
        <p:sp>
          <p:nvSpPr>
            <p:cNvPr id="7" name="Freeform 7"/>
            <p:cNvSpPr/>
            <p:nvPr/>
          </p:nvSpPr>
          <p:spPr>
            <a:xfrm>
              <a:off x="92710" y="106680"/>
              <a:ext cx="898292" cy="1123587"/>
            </a:xfrm>
            <a:custGeom>
              <a:avLst/>
              <a:gdLst/>
              <a:ahLst/>
              <a:cxnLst/>
              <a:rect l="l" t="t" r="r" b="b"/>
              <a:pathLst>
                <a:path w="898292" h="1123587">
                  <a:moveTo>
                    <a:pt x="871622" y="934357"/>
                  </a:moveTo>
                  <a:cubicBezTo>
                    <a:pt x="871622" y="1021987"/>
                    <a:pt x="795422" y="1093107"/>
                    <a:pt x="714142" y="1093107"/>
                  </a:cubicBezTo>
                  <a:lnTo>
                    <a:pt x="66040" y="1093107"/>
                  </a:lnTo>
                  <a:cubicBezTo>
                    <a:pt x="43180" y="1093107"/>
                    <a:pt x="20320" y="1088027"/>
                    <a:pt x="0" y="1079137"/>
                  </a:cubicBezTo>
                  <a:cubicBezTo>
                    <a:pt x="26670" y="1107077"/>
                    <a:pt x="63500" y="1123587"/>
                    <a:pt x="99852" y="1123587"/>
                  </a:cubicBezTo>
                  <a:lnTo>
                    <a:pt x="752242" y="1123587"/>
                  </a:lnTo>
                  <a:cubicBezTo>
                    <a:pt x="832252" y="1123587"/>
                    <a:pt x="898292" y="1057547"/>
                    <a:pt x="898292" y="977537"/>
                  </a:cubicBezTo>
                  <a:lnTo>
                    <a:pt x="898292" y="95250"/>
                  </a:lnTo>
                  <a:cubicBezTo>
                    <a:pt x="898292" y="58420"/>
                    <a:pt x="884322" y="25400"/>
                    <a:pt x="862732" y="0"/>
                  </a:cubicBezTo>
                  <a:cubicBezTo>
                    <a:pt x="869082" y="16510"/>
                    <a:pt x="871622" y="34290"/>
                    <a:pt x="871622" y="52070"/>
                  </a:cubicBezTo>
                  <a:lnTo>
                    <a:pt x="871622" y="934357"/>
                  </a:lnTo>
                  <a:lnTo>
                    <a:pt x="871622" y="934357"/>
                  </a:lnTo>
                  <a:close/>
                </a:path>
              </a:pathLst>
            </a:custGeom>
            <a:solidFill>
              <a:srgbClr val="616D69"/>
            </a:solidFill>
          </p:spPr>
        </p:sp>
        <p:sp>
          <p:nvSpPr>
            <p:cNvPr id="8" name="Freeform 8"/>
            <p:cNvSpPr/>
            <p:nvPr/>
          </p:nvSpPr>
          <p:spPr>
            <a:xfrm>
              <a:off x="12700" y="12700"/>
              <a:ext cx="937662" cy="1174387"/>
            </a:xfrm>
            <a:custGeom>
              <a:avLst/>
              <a:gdLst/>
              <a:ahLst/>
              <a:cxnLst/>
              <a:rect l="l" t="t" r="r" b="b"/>
              <a:pathLst>
                <a:path w="937662" h="1174387">
                  <a:moveTo>
                    <a:pt x="146050" y="1174387"/>
                  </a:moveTo>
                  <a:lnTo>
                    <a:pt x="791612" y="1174387"/>
                  </a:lnTo>
                  <a:cubicBezTo>
                    <a:pt x="871622" y="1174387"/>
                    <a:pt x="937662" y="1108347"/>
                    <a:pt x="937662" y="1028337"/>
                  </a:cubicBezTo>
                  <a:lnTo>
                    <a:pt x="937662" y="146050"/>
                  </a:lnTo>
                  <a:cubicBezTo>
                    <a:pt x="937662" y="66040"/>
                    <a:pt x="871622" y="0"/>
                    <a:pt x="791612" y="0"/>
                  </a:cubicBezTo>
                  <a:lnTo>
                    <a:pt x="146050" y="0"/>
                  </a:lnTo>
                  <a:cubicBezTo>
                    <a:pt x="66040" y="0"/>
                    <a:pt x="0" y="66040"/>
                    <a:pt x="0" y="146050"/>
                  </a:cubicBezTo>
                  <a:lnTo>
                    <a:pt x="0" y="1028337"/>
                  </a:lnTo>
                  <a:cubicBezTo>
                    <a:pt x="0" y="1109617"/>
                    <a:pt x="66040" y="1174387"/>
                    <a:pt x="146050" y="1174387"/>
                  </a:cubicBezTo>
                  <a:close/>
                </a:path>
              </a:pathLst>
            </a:custGeom>
            <a:solidFill>
              <a:srgbClr val="616D69"/>
            </a:solidFill>
          </p:spPr>
        </p:sp>
        <p:sp>
          <p:nvSpPr>
            <p:cNvPr id="9" name="Freeform 9"/>
            <p:cNvSpPr/>
            <p:nvPr/>
          </p:nvSpPr>
          <p:spPr>
            <a:xfrm>
              <a:off x="0" y="0"/>
              <a:ext cx="1002432" cy="1242967"/>
            </a:xfrm>
            <a:custGeom>
              <a:avLst/>
              <a:gdLst/>
              <a:ahLst/>
              <a:cxnLst/>
              <a:rect l="l" t="t" r="r" b="b"/>
              <a:pathLst>
                <a:path w="1002432" h="1242967">
                  <a:moveTo>
                    <a:pt x="938932" y="74930"/>
                  </a:moveTo>
                  <a:cubicBezTo>
                    <a:pt x="910992" y="30480"/>
                    <a:pt x="861462" y="0"/>
                    <a:pt x="804312" y="0"/>
                  </a:cubicBezTo>
                  <a:lnTo>
                    <a:pt x="158750" y="0"/>
                  </a:lnTo>
                  <a:cubicBezTo>
                    <a:pt x="71120" y="0"/>
                    <a:pt x="0" y="71120"/>
                    <a:pt x="0" y="158750"/>
                  </a:cubicBezTo>
                  <a:lnTo>
                    <a:pt x="0" y="1041037"/>
                  </a:lnTo>
                  <a:cubicBezTo>
                    <a:pt x="0" y="1093107"/>
                    <a:pt x="25400" y="1138827"/>
                    <a:pt x="63500" y="1168037"/>
                  </a:cubicBezTo>
                  <a:cubicBezTo>
                    <a:pt x="91440" y="1212487"/>
                    <a:pt x="140970" y="1242967"/>
                    <a:pt x="193163" y="1242967"/>
                  </a:cubicBezTo>
                  <a:lnTo>
                    <a:pt x="843682" y="1242967"/>
                  </a:lnTo>
                  <a:cubicBezTo>
                    <a:pt x="931312" y="1242967"/>
                    <a:pt x="1002432" y="1171847"/>
                    <a:pt x="1002432" y="1084217"/>
                  </a:cubicBezTo>
                  <a:lnTo>
                    <a:pt x="1002432" y="201930"/>
                  </a:lnTo>
                  <a:cubicBezTo>
                    <a:pt x="1002432" y="149860"/>
                    <a:pt x="977032" y="104140"/>
                    <a:pt x="938932" y="74930"/>
                  </a:cubicBezTo>
                  <a:close/>
                  <a:moveTo>
                    <a:pt x="12700" y="1041037"/>
                  </a:moveTo>
                  <a:lnTo>
                    <a:pt x="12700" y="158750"/>
                  </a:lnTo>
                  <a:cubicBezTo>
                    <a:pt x="12700" y="78740"/>
                    <a:pt x="78740" y="12700"/>
                    <a:pt x="158750" y="12700"/>
                  </a:cubicBezTo>
                  <a:lnTo>
                    <a:pt x="804312" y="12700"/>
                  </a:lnTo>
                  <a:cubicBezTo>
                    <a:pt x="884322" y="12700"/>
                    <a:pt x="950362" y="78740"/>
                    <a:pt x="950362" y="158750"/>
                  </a:cubicBezTo>
                  <a:lnTo>
                    <a:pt x="950362" y="1041037"/>
                  </a:lnTo>
                  <a:cubicBezTo>
                    <a:pt x="950362" y="1121047"/>
                    <a:pt x="884322" y="1187087"/>
                    <a:pt x="804312" y="1187087"/>
                  </a:cubicBezTo>
                  <a:lnTo>
                    <a:pt x="158750" y="1187087"/>
                  </a:lnTo>
                  <a:cubicBezTo>
                    <a:pt x="78740" y="1187087"/>
                    <a:pt x="12700" y="1122317"/>
                    <a:pt x="12700" y="1041037"/>
                  </a:cubicBezTo>
                  <a:close/>
                  <a:moveTo>
                    <a:pt x="991002" y="1084217"/>
                  </a:moveTo>
                  <a:cubicBezTo>
                    <a:pt x="991002" y="1164227"/>
                    <a:pt x="923692" y="1230267"/>
                    <a:pt x="843682" y="1230267"/>
                  </a:cubicBezTo>
                  <a:lnTo>
                    <a:pt x="193163" y="1230267"/>
                  </a:lnTo>
                  <a:cubicBezTo>
                    <a:pt x="157480" y="1230267"/>
                    <a:pt x="120650" y="1213757"/>
                    <a:pt x="93980" y="1185817"/>
                  </a:cubicBezTo>
                  <a:cubicBezTo>
                    <a:pt x="114300" y="1194707"/>
                    <a:pt x="135890" y="1199787"/>
                    <a:pt x="160020" y="1199787"/>
                  </a:cubicBezTo>
                  <a:lnTo>
                    <a:pt x="805582" y="1199787"/>
                  </a:lnTo>
                  <a:cubicBezTo>
                    <a:pt x="893212" y="1199787"/>
                    <a:pt x="964332" y="1128667"/>
                    <a:pt x="964332" y="1041037"/>
                  </a:cubicBezTo>
                  <a:lnTo>
                    <a:pt x="964332" y="158750"/>
                  </a:lnTo>
                  <a:cubicBezTo>
                    <a:pt x="964332" y="140970"/>
                    <a:pt x="960522" y="123190"/>
                    <a:pt x="955442" y="106680"/>
                  </a:cubicBezTo>
                  <a:cubicBezTo>
                    <a:pt x="977032" y="132080"/>
                    <a:pt x="991002" y="165100"/>
                    <a:pt x="991002" y="201930"/>
                  </a:cubicBezTo>
                  <a:lnTo>
                    <a:pt x="991002" y="1084217"/>
                  </a:lnTo>
                  <a:cubicBezTo>
                    <a:pt x="991002" y="1084217"/>
                    <a:pt x="991002" y="1084217"/>
                    <a:pt x="991002" y="1084217"/>
                  </a:cubicBezTo>
                  <a:close/>
                </a:path>
              </a:pathLst>
            </a:custGeom>
            <a:solidFill>
              <a:srgbClr val="616D69"/>
            </a:solidFill>
          </p:spPr>
        </p:sp>
      </p:grpSp>
      <p:grpSp>
        <p:nvGrpSpPr>
          <p:cNvPr id="10" name="Group 10"/>
          <p:cNvGrpSpPr/>
          <p:nvPr/>
        </p:nvGrpSpPr>
        <p:grpSpPr>
          <a:xfrm>
            <a:off x="12712722" y="3673936"/>
            <a:ext cx="5112914" cy="6458804"/>
            <a:chOff x="0" y="0"/>
            <a:chExt cx="968494" cy="1223434"/>
          </a:xfrm>
        </p:grpSpPr>
        <p:sp>
          <p:nvSpPr>
            <p:cNvPr id="11" name="Freeform 11"/>
            <p:cNvSpPr/>
            <p:nvPr/>
          </p:nvSpPr>
          <p:spPr>
            <a:xfrm>
              <a:off x="92710" y="106680"/>
              <a:ext cx="864354" cy="1104054"/>
            </a:xfrm>
            <a:custGeom>
              <a:avLst/>
              <a:gdLst/>
              <a:ahLst/>
              <a:cxnLst/>
              <a:rect l="l" t="t" r="r" b="b"/>
              <a:pathLst>
                <a:path w="864354" h="1104054">
                  <a:moveTo>
                    <a:pt x="837684" y="914824"/>
                  </a:moveTo>
                  <a:cubicBezTo>
                    <a:pt x="837684" y="1002454"/>
                    <a:pt x="761484" y="1073574"/>
                    <a:pt x="680204" y="1073574"/>
                  </a:cubicBezTo>
                  <a:lnTo>
                    <a:pt x="66040" y="1073574"/>
                  </a:lnTo>
                  <a:cubicBezTo>
                    <a:pt x="43180" y="1073574"/>
                    <a:pt x="20320" y="1068494"/>
                    <a:pt x="0" y="1059604"/>
                  </a:cubicBezTo>
                  <a:cubicBezTo>
                    <a:pt x="26670" y="1087544"/>
                    <a:pt x="63500" y="1104054"/>
                    <a:pt x="99636" y="1104054"/>
                  </a:cubicBezTo>
                  <a:lnTo>
                    <a:pt x="718304" y="1104054"/>
                  </a:lnTo>
                  <a:cubicBezTo>
                    <a:pt x="798314" y="1104054"/>
                    <a:pt x="864354" y="1038014"/>
                    <a:pt x="864354" y="958004"/>
                  </a:cubicBezTo>
                  <a:lnTo>
                    <a:pt x="864354" y="95250"/>
                  </a:lnTo>
                  <a:cubicBezTo>
                    <a:pt x="864354" y="58420"/>
                    <a:pt x="850384" y="25400"/>
                    <a:pt x="828794" y="0"/>
                  </a:cubicBezTo>
                  <a:cubicBezTo>
                    <a:pt x="835144" y="16510"/>
                    <a:pt x="837684" y="34290"/>
                    <a:pt x="837684" y="52070"/>
                  </a:cubicBezTo>
                  <a:lnTo>
                    <a:pt x="837684" y="914824"/>
                  </a:lnTo>
                  <a:lnTo>
                    <a:pt x="837684" y="914824"/>
                  </a:lnTo>
                  <a:close/>
                </a:path>
              </a:pathLst>
            </a:custGeom>
            <a:solidFill>
              <a:srgbClr val="616D69"/>
            </a:solidFill>
          </p:spPr>
        </p:sp>
        <p:sp>
          <p:nvSpPr>
            <p:cNvPr id="12" name="Freeform 12"/>
            <p:cNvSpPr/>
            <p:nvPr/>
          </p:nvSpPr>
          <p:spPr>
            <a:xfrm>
              <a:off x="12700" y="12700"/>
              <a:ext cx="903724" cy="1154854"/>
            </a:xfrm>
            <a:custGeom>
              <a:avLst/>
              <a:gdLst/>
              <a:ahLst/>
              <a:cxnLst/>
              <a:rect l="l" t="t" r="r" b="b"/>
              <a:pathLst>
                <a:path w="903724" h="1154854">
                  <a:moveTo>
                    <a:pt x="146050" y="1154854"/>
                  </a:moveTo>
                  <a:lnTo>
                    <a:pt x="757674" y="1154854"/>
                  </a:lnTo>
                  <a:cubicBezTo>
                    <a:pt x="837684" y="1154854"/>
                    <a:pt x="903724" y="1088814"/>
                    <a:pt x="903724" y="1008804"/>
                  </a:cubicBezTo>
                  <a:lnTo>
                    <a:pt x="903724" y="146050"/>
                  </a:lnTo>
                  <a:cubicBezTo>
                    <a:pt x="903724" y="66040"/>
                    <a:pt x="837684" y="0"/>
                    <a:pt x="757674" y="0"/>
                  </a:cubicBezTo>
                  <a:lnTo>
                    <a:pt x="146050" y="0"/>
                  </a:lnTo>
                  <a:cubicBezTo>
                    <a:pt x="66040" y="0"/>
                    <a:pt x="0" y="66040"/>
                    <a:pt x="0" y="146050"/>
                  </a:cubicBezTo>
                  <a:lnTo>
                    <a:pt x="0" y="1008804"/>
                  </a:lnTo>
                  <a:cubicBezTo>
                    <a:pt x="0" y="1090084"/>
                    <a:pt x="66040" y="1154854"/>
                    <a:pt x="146050" y="1154854"/>
                  </a:cubicBezTo>
                  <a:close/>
                </a:path>
              </a:pathLst>
            </a:custGeom>
            <a:solidFill>
              <a:srgbClr val="616D69"/>
            </a:solidFill>
          </p:spPr>
        </p:sp>
        <p:sp>
          <p:nvSpPr>
            <p:cNvPr id="13" name="Freeform 13"/>
            <p:cNvSpPr/>
            <p:nvPr/>
          </p:nvSpPr>
          <p:spPr>
            <a:xfrm>
              <a:off x="0" y="0"/>
              <a:ext cx="968494" cy="1223434"/>
            </a:xfrm>
            <a:custGeom>
              <a:avLst/>
              <a:gdLst/>
              <a:ahLst/>
              <a:cxnLst/>
              <a:rect l="l" t="t" r="r" b="b"/>
              <a:pathLst>
                <a:path w="968494" h="1223434">
                  <a:moveTo>
                    <a:pt x="904994" y="74930"/>
                  </a:moveTo>
                  <a:cubicBezTo>
                    <a:pt x="877054" y="30480"/>
                    <a:pt x="827524" y="0"/>
                    <a:pt x="770374" y="0"/>
                  </a:cubicBezTo>
                  <a:lnTo>
                    <a:pt x="158750" y="0"/>
                  </a:lnTo>
                  <a:cubicBezTo>
                    <a:pt x="71120" y="0"/>
                    <a:pt x="0" y="71120"/>
                    <a:pt x="0" y="158750"/>
                  </a:cubicBezTo>
                  <a:lnTo>
                    <a:pt x="0" y="1021504"/>
                  </a:lnTo>
                  <a:cubicBezTo>
                    <a:pt x="0" y="1073574"/>
                    <a:pt x="25400" y="1119294"/>
                    <a:pt x="63500" y="1148504"/>
                  </a:cubicBezTo>
                  <a:cubicBezTo>
                    <a:pt x="91440" y="1192954"/>
                    <a:pt x="140970" y="1223434"/>
                    <a:pt x="192913" y="1223434"/>
                  </a:cubicBezTo>
                  <a:lnTo>
                    <a:pt x="809744" y="1223434"/>
                  </a:lnTo>
                  <a:cubicBezTo>
                    <a:pt x="897374" y="1223434"/>
                    <a:pt x="968494" y="1152314"/>
                    <a:pt x="968494" y="1064684"/>
                  </a:cubicBezTo>
                  <a:lnTo>
                    <a:pt x="968494" y="201930"/>
                  </a:lnTo>
                  <a:cubicBezTo>
                    <a:pt x="968494" y="149860"/>
                    <a:pt x="943094" y="104140"/>
                    <a:pt x="904994" y="74930"/>
                  </a:cubicBezTo>
                  <a:close/>
                  <a:moveTo>
                    <a:pt x="12700" y="1021504"/>
                  </a:moveTo>
                  <a:lnTo>
                    <a:pt x="12700" y="158750"/>
                  </a:lnTo>
                  <a:cubicBezTo>
                    <a:pt x="12700" y="78740"/>
                    <a:pt x="78740" y="12700"/>
                    <a:pt x="158750" y="12700"/>
                  </a:cubicBezTo>
                  <a:lnTo>
                    <a:pt x="770374" y="12700"/>
                  </a:lnTo>
                  <a:cubicBezTo>
                    <a:pt x="850384" y="12700"/>
                    <a:pt x="916424" y="78740"/>
                    <a:pt x="916424" y="158750"/>
                  </a:cubicBezTo>
                  <a:lnTo>
                    <a:pt x="916424" y="1021504"/>
                  </a:lnTo>
                  <a:cubicBezTo>
                    <a:pt x="916424" y="1101514"/>
                    <a:pt x="850384" y="1167554"/>
                    <a:pt x="770374" y="1167554"/>
                  </a:cubicBezTo>
                  <a:lnTo>
                    <a:pt x="158750" y="1167554"/>
                  </a:lnTo>
                  <a:cubicBezTo>
                    <a:pt x="78740" y="1167554"/>
                    <a:pt x="12700" y="1102784"/>
                    <a:pt x="12700" y="1021504"/>
                  </a:cubicBezTo>
                  <a:close/>
                  <a:moveTo>
                    <a:pt x="957064" y="1064684"/>
                  </a:moveTo>
                  <a:cubicBezTo>
                    <a:pt x="957064" y="1144694"/>
                    <a:pt x="889754" y="1210734"/>
                    <a:pt x="809744" y="1210734"/>
                  </a:cubicBezTo>
                  <a:lnTo>
                    <a:pt x="192913" y="1210734"/>
                  </a:lnTo>
                  <a:cubicBezTo>
                    <a:pt x="157480" y="1210734"/>
                    <a:pt x="120650" y="1194224"/>
                    <a:pt x="93980" y="1166284"/>
                  </a:cubicBezTo>
                  <a:cubicBezTo>
                    <a:pt x="114300" y="1175174"/>
                    <a:pt x="135890" y="1180254"/>
                    <a:pt x="160020" y="1180254"/>
                  </a:cubicBezTo>
                  <a:lnTo>
                    <a:pt x="771644" y="1180254"/>
                  </a:lnTo>
                  <a:cubicBezTo>
                    <a:pt x="859274" y="1180254"/>
                    <a:pt x="930394" y="1109134"/>
                    <a:pt x="930394" y="1021504"/>
                  </a:cubicBezTo>
                  <a:lnTo>
                    <a:pt x="930394" y="158750"/>
                  </a:lnTo>
                  <a:cubicBezTo>
                    <a:pt x="930394" y="140970"/>
                    <a:pt x="926584" y="123190"/>
                    <a:pt x="921504" y="106680"/>
                  </a:cubicBezTo>
                  <a:cubicBezTo>
                    <a:pt x="943094" y="132080"/>
                    <a:pt x="957064" y="165100"/>
                    <a:pt x="957064" y="201930"/>
                  </a:cubicBezTo>
                  <a:lnTo>
                    <a:pt x="957064" y="1064684"/>
                  </a:lnTo>
                  <a:cubicBezTo>
                    <a:pt x="957064" y="1064684"/>
                    <a:pt x="957064" y="1064684"/>
                    <a:pt x="957064" y="1064684"/>
                  </a:cubicBezTo>
                  <a:close/>
                </a:path>
              </a:pathLst>
            </a:custGeom>
            <a:solidFill>
              <a:srgbClr val="616D69"/>
            </a:solidFill>
          </p:spPr>
        </p:sp>
      </p:grpSp>
      <p:grpSp>
        <p:nvGrpSpPr>
          <p:cNvPr id="14" name="Group 14"/>
          <p:cNvGrpSpPr/>
          <p:nvPr/>
        </p:nvGrpSpPr>
        <p:grpSpPr>
          <a:xfrm>
            <a:off x="2065201" y="3601605"/>
            <a:ext cx="3131898" cy="3158434"/>
            <a:chOff x="0" y="-19050"/>
            <a:chExt cx="824862" cy="831850"/>
          </a:xfrm>
        </p:grpSpPr>
        <p:sp>
          <p:nvSpPr>
            <p:cNvPr id="15" name="Freeform 15"/>
            <p:cNvSpPr/>
            <p:nvPr/>
          </p:nvSpPr>
          <p:spPr>
            <a:xfrm>
              <a:off x="12062" y="6156"/>
              <a:ext cx="812800" cy="197902"/>
            </a:xfrm>
            <a:custGeom>
              <a:avLst/>
              <a:gdLst/>
              <a:ahLst/>
              <a:cxnLst/>
              <a:rect l="l" t="t" r="r" b="b"/>
              <a:pathLst>
                <a:path w="812800" h="197902">
                  <a:moveTo>
                    <a:pt x="98951" y="0"/>
                  </a:moveTo>
                  <a:lnTo>
                    <a:pt x="713849" y="0"/>
                  </a:lnTo>
                  <a:cubicBezTo>
                    <a:pt x="740092" y="0"/>
                    <a:pt x="765261" y="10425"/>
                    <a:pt x="783818" y="28982"/>
                  </a:cubicBezTo>
                  <a:cubicBezTo>
                    <a:pt x="802375" y="47539"/>
                    <a:pt x="812800" y="72708"/>
                    <a:pt x="812800" y="98951"/>
                  </a:cubicBezTo>
                  <a:lnTo>
                    <a:pt x="812800" y="98951"/>
                  </a:lnTo>
                  <a:cubicBezTo>
                    <a:pt x="812800" y="153600"/>
                    <a:pt x="768498" y="197902"/>
                    <a:pt x="713849" y="197902"/>
                  </a:cubicBezTo>
                  <a:lnTo>
                    <a:pt x="98951" y="197902"/>
                  </a:lnTo>
                  <a:cubicBezTo>
                    <a:pt x="72708" y="197902"/>
                    <a:pt x="47539" y="187477"/>
                    <a:pt x="28982" y="168920"/>
                  </a:cubicBezTo>
                  <a:cubicBezTo>
                    <a:pt x="10425" y="150363"/>
                    <a:pt x="0" y="125195"/>
                    <a:pt x="0" y="98951"/>
                  </a:cubicBezTo>
                  <a:lnTo>
                    <a:pt x="0" y="98951"/>
                  </a:lnTo>
                  <a:cubicBezTo>
                    <a:pt x="0" y="72708"/>
                    <a:pt x="10425" y="47539"/>
                    <a:pt x="28982" y="28982"/>
                  </a:cubicBezTo>
                  <a:cubicBezTo>
                    <a:pt x="47539" y="10425"/>
                    <a:pt x="72708" y="0"/>
                    <a:pt x="98951" y="0"/>
                  </a:cubicBezTo>
                  <a:close/>
                </a:path>
              </a:pathLst>
            </a:custGeom>
            <a:solidFill>
              <a:srgbClr val="FEE6AA"/>
            </a:solidFill>
          </p:spPr>
          <p:txBody>
            <a:bodyPr/>
            <a:lstStyle/>
            <a:p>
              <a:r>
                <a:rPr lang="en-US" sz="4400" dirty="0">
                  <a:latin typeface="Roboto Condensed" panose="02000000000000000000" pitchFamily="2" charset="0"/>
                  <a:ea typeface="Roboto Condensed" panose="02000000000000000000" pitchFamily="2" charset="0"/>
                </a:rPr>
                <a:t>  </a:t>
              </a:r>
              <a:r>
                <a:rPr lang="en-US" sz="4400" dirty="0" err="1">
                  <a:latin typeface="Roboto Condensed" panose="02000000000000000000" pitchFamily="2" charset="0"/>
                  <a:ea typeface="Roboto Condensed" panose="02000000000000000000" pitchFamily="2" charset="0"/>
                </a:rPr>
                <a:t>Nhóm</a:t>
              </a:r>
              <a:r>
                <a:rPr lang="en-US" sz="4400" dirty="0">
                  <a:latin typeface="Roboto Condensed" panose="02000000000000000000" pitchFamily="2" charset="0"/>
                  <a:ea typeface="Roboto Condensed" panose="02000000000000000000" pitchFamily="2" charset="0"/>
                </a:rPr>
                <a:t> 1, 2</a:t>
              </a:r>
            </a:p>
          </p:txBody>
        </p:sp>
        <p:sp>
          <p:nvSpPr>
            <p:cNvPr id="16" name="TextBox 16"/>
            <p:cNvSpPr txBox="1"/>
            <p:nvPr/>
          </p:nvSpPr>
          <p:spPr>
            <a:xfrm>
              <a:off x="0" y="-19050"/>
              <a:ext cx="812800" cy="831850"/>
            </a:xfrm>
            <a:prstGeom prst="rect">
              <a:avLst/>
            </a:prstGeom>
          </p:spPr>
          <p:txBody>
            <a:bodyPr lIns="50800" tIns="50800" rIns="50800" bIns="50800" rtlCol="0" anchor="ctr"/>
            <a:lstStyle/>
            <a:p>
              <a:pPr algn="ctr">
                <a:lnSpc>
                  <a:spcPts val="3336"/>
                </a:lnSpc>
              </a:pPr>
              <a:r>
                <a:rPr lang="en-US" sz="2780">
                  <a:solidFill>
                    <a:srgbClr val="616D69"/>
                  </a:solidFill>
                  <a:latin typeface="Roboto Condensed"/>
                </a:rPr>
                <a:t>NHÓM 1,2</a:t>
              </a:r>
            </a:p>
          </p:txBody>
        </p:sp>
      </p:grpSp>
      <p:grpSp>
        <p:nvGrpSpPr>
          <p:cNvPr id="17" name="Group 17"/>
          <p:cNvGrpSpPr/>
          <p:nvPr/>
        </p:nvGrpSpPr>
        <p:grpSpPr>
          <a:xfrm>
            <a:off x="8065376" y="3622376"/>
            <a:ext cx="3086100" cy="751410"/>
            <a:chOff x="0" y="0"/>
            <a:chExt cx="812800" cy="197902"/>
          </a:xfrm>
        </p:grpSpPr>
        <p:sp>
          <p:nvSpPr>
            <p:cNvPr id="18" name="Freeform 18"/>
            <p:cNvSpPr/>
            <p:nvPr/>
          </p:nvSpPr>
          <p:spPr>
            <a:xfrm>
              <a:off x="0" y="0"/>
              <a:ext cx="812800" cy="197902"/>
            </a:xfrm>
            <a:custGeom>
              <a:avLst/>
              <a:gdLst/>
              <a:ahLst/>
              <a:cxnLst/>
              <a:rect l="l" t="t" r="r" b="b"/>
              <a:pathLst>
                <a:path w="812800" h="197902">
                  <a:moveTo>
                    <a:pt x="98951" y="0"/>
                  </a:moveTo>
                  <a:lnTo>
                    <a:pt x="713849" y="0"/>
                  </a:lnTo>
                  <a:cubicBezTo>
                    <a:pt x="740092" y="0"/>
                    <a:pt x="765261" y="10425"/>
                    <a:pt x="783818" y="28982"/>
                  </a:cubicBezTo>
                  <a:cubicBezTo>
                    <a:pt x="802375" y="47539"/>
                    <a:pt x="812800" y="72708"/>
                    <a:pt x="812800" y="98951"/>
                  </a:cubicBezTo>
                  <a:lnTo>
                    <a:pt x="812800" y="98951"/>
                  </a:lnTo>
                  <a:cubicBezTo>
                    <a:pt x="812800" y="153600"/>
                    <a:pt x="768498" y="197902"/>
                    <a:pt x="713849" y="197902"/>
                  </a:cubicBezTo>
                  <a:lnTo>
                    <a:pt x="98951" y="197902"/>
                  </a:lnTo>
                  <a:cubicBezTo>
                    <a:pt x="72708" y="197902"/>
                    <a:pt x="47539" y="187477"/>
                    <a:pt x="28982" y="168920"/>
                  </a:cubicBezTo>
                  <a:cubicBezTo>
                    <a:pt x="10425" y="150363"/>
                    <a:pt x="0" y="125195"/>
                    <a:pt x="0" y="98951"/>
                  </a:cubicBezTo>
                  <a:lnTo>
                    <a:pt x="0" y="98951"/>
                  </a:lnTo>
                  <a:cubicBezTo>
                    <a:pt x="0" y="72708"/>
                    <a:pt x="10425" y="47539"/>
                    <a:pt x="28982" y="28982"/>
                  </a:cubicBezTo>
                  <a:cubicBezTo>
                    <a:pt x="47539" y="10425"/>
                    <a:pt x="72708" y="0"/>
                    <a:pt x="98951" y="0"/>
                  </a:cubicBezTo>
                  <a:close/>
                </a:path>
              </a:pathLst>
            </a:custGeom>
            <a:solidFill>
              <a:srgbClr val="FEE6AA"/>
            </a:solidFill>
          </p:spPr>
          <p:txBody>
            <a:bodyPr/>
            <a:lstStyle/>
            <a:p>
              <a:r>
                <a:rPr lang="en-US" sz="4400" dirty="0">
                  <a:latin typeface="Roboto Condensed" panose="02000000000000000000" pitchFamily="2" charset="0"/>
                  <a:ea typeface="Roboto Condensed" panose="02000000000000000000" pitchFamily="2" charset="0"/>
                </a:rPr>
                <a:t> </a:t>
              </a:r>
              <a:r>
                <a:rPr lang="en-US" sz="4400" dirty="0" err="1">
                  <a:latin typeface="Roboto Condensed" panose="02000000000000000000" pitchFamily="2" charset="0"/>
                  <a:ea typeface="Roboto Condensed" panose="02000000000000000000" pitchFamily="2" charset="0"/>
                </a:rPr>
                <a:t>Nhóm</a:t>
              </a:r>
              <a:r>
                <a:rPr lang="en-US" sz="4400" dirty="0">
                  <a:latin typeface="Roboto Condensed" panose="02000000000000000000" pitchFamily="2" charset="0"/>
                  <a:ea typeface="Roboto Condensed" panose="02000000000000000000" pitchFamily="2" charset="0"/>
                </a:rPr>
                <a:t> 3, 4</a:t>
              </a:r>
              <a:endParaRPr lang="en-US" sz="4400" dirty="0"/>
            </a:p>
          </p:txBody>
        </p:sp>
        <p:sp>
          <p:nvSpPr>
            <p:cNvPr id="19" name="TextBox 19"/>
            <p:cNvSpPr txBox="1"/>
            <p:nvPr/>
          </p:nvSpPr>
          <p:spPr>
            <a:xfrm>
              <a:off x="0" y="-19050"/>
              <a:ext cx="812800" cy="831850"/>
            </a:xfrm>
            <a:prstGeom prst="rect">
              <a:avLst/>
            </a:prstGeom>
          </p:spPr>
          <p:txBody>
            <a:bodyPr lIns="50800" tIns="50800" rIns="50800" bIns="50800" rtlCol="0" anchor="ctr"/>
            <a:lstStyle/>
            <a:p>
              <a:pPr algn="ctr">
                <a:lnSpc>
                  <a:spcPts val="3336"/>
                </a:lnSpc>
              </a:pPr>
              <a:r>
                <a:rPr lang="en-US" sz="2780">
                  <a:solidFill>
                    <a:srgbClr val="616D69"/>
                  </a:solidFill>
                  <a:latin typeface="Roboto Condensed"/>
                </a:rPr>
                <a:t>NHÓM 3,4</a:t>
              </a:r>
            </a:p>
          </p:txBody>
        </p:sp>
      </p:grpSp>
      <p:grpSp>
        <p:nvGrpSpPr>
          <p:cNvPr id="20" name="Group 20"/>
          <p:cNvGrpSpPr/>
          <p:nvPr/>
        </p:nvGrpSpPr>
        <p:grpSpPr>
          <a:xfrm>
            <a:off x="13726129" y="3673936"/>
            <a:ext cx="3086100" cy="751410"/>
            <a:chOff x="0" y="0"/>
            <a:chExt cx="812800" cy="197902"/>
          </a:xfrm>
        </p:grpSpPr>
        <p:sp>
          <p:nvSpPr>
            <p:cNvPr id="21" name="Freeform 21"/>
            <p:cNvSpPr/>
            <p:nvPr/>
          </p:nvSpPr>
          <p:spPr>
            <a:xfrm>
              <a:off x="0" y="0"/>
              <a:ext cx="812800" cy="197902"/>
            </a:xfrm>
            <a:custGeom>
              <a:avLst/>
              <a:gdLst/>
              <a:ahLst/>
              <a:cxnLst/>
              <a:rect l="l" t="t" r="r" b="b"/>
              <a:pathLst>
                <a:path w="812800" h="197902">
                  <a:moveTo>
                    <a:pt x="98951" y="0"/>
                  </a:moveTo>
                  <a:lnTo>
                    <a:pt x="713849" y="0"/>
                  </a:lnTo>
                  <a:cubicBezTo>
                    <a:pt x="740092" y="0"/>
                    <a:pt x="765261" y="10425"/>
                    <a:pt x="783818" y="28982"/>
                  </a:cubicBezTo>
                  <a:cubicBezTo>
                    <a:pt x="802375" y="47539"/>
                    <a:pt x="812800" y="72708"/>
                    <a:pt x="812800" y="98951"/>
                  </a:cubicBezTo>
                  <a:lnTo>
                    <a:pt x="812800" y="98951"/>
                  </a:lnTo>
                  <a:cubicBezTo>
                    <a:pt x="812800" y="153600"/>
                    <a:pt x="768498" y="197902"/>
                    <a:pt x="713849" y="197902"/>
                  </a:cubicBezTo>
                  <a:lnTo>
                    <a:pt x="98951" y="197902"/>
                  </a:lnTo>
                  <a:cubicBezTo>
                    <a:pt x="72708" y="197902"/>
                    <a:pt x="47539" y="187477"/>
                    <a:pt x="28982" y="168920"/>
                  </a:cubicBezTo>
                  <a:cubicBezTo>
                    <a:pt x="10425" y="150363"/>
                    <a:pt x="0" y="125195"/>
                    <a:pt x="0" y="98951"/>
                  </a:cubicBezTo>
                  <a:lnTo>
                    <a:pt x="0" y="98951"/>
                  </a:lnTo>
                  <a:cubicBezTo>
                    <a:pt x="0" y="72708"/>
                    <a:pt x="10425" y="47539"/>
                    <a:pt x="28982" y="28982"/>
                  </a:cubicBezTo>
                  <a:cubicBezTo>
                    <a:pt x="47539" y="10425"/>
                    <a:pt x="72708" y="0"/>
                    <a:pt x="98951" y="0"/>
                  </a:cubicBezTo>
                  <a:close/>
                </a:path>
              </a:pathLst>
            </a:custGeom>
            <a:solidFill>
              <a:srgbClr val="FEE6AA"/>
            </a:solidFill>
          </p:spPr>
          <p:txBody>
            <a:bodyPr/>
            <a:lstStyle/>
            <a:p>
              <a:r>
                <a:rPr lang="en-US" sz="4400" dirty="0">
                  <a:latin typeface="Roboto Condensed" panose="02000000000000000000" pitchFamily="2" charset="0"/>
                  <a:ea typeface="Roboto Condensed" panose="02000000000000000000" pitchFamily="2" charset="0"/>
                </a:rPr>
                <a:t>  </a:t>
              </a:r>
              <a:r>
                <a:rPr lang="en-US" sz="4400" dirty="0" err="1">
                  <a:latin typeface="Roboto Condensed" panose="02000000000000000000" pitchFamily="2" charset="0"/>
                  <a:ea typeface="Roboto Condensed" panose="02000000000000000000" pitchFamily="2" charset="0"/>
                </a:rPr>
                <a:t>Nhóm</a:t>
              </a:r>
              <a:r>
                <a:rPr lang="en-US" sz="4400" dirty="0">
                  <a:latin typeface="Roboto Condensed" panose="02000000000000000000" pitchFamily="2" charset="0"/>
                  <a:ea typeface="Roboto Condensed" panose="02000000000000000000" pitchFamily="2" charset="0"/>
                </a:rPr>
                <a:t> 5, 6</a:t>
              </a:r>
              <a:endParaRPr lang="en-US" sz="4400" dirty="0"/>
            </a:p>
          </p:txBody>
        </p:sp>
        <p:sp>
          <p:nvSpPr>
            <p:cNvPr id="22" name="TextBox 22"/>
            <p:cNvSpPr txBox="1"/>
            <p:nvPr/>
          </p:nvSpPr>
          <p:spPr>
            <a:xfrm>
              <a:off x="0" y="-19050"/>
              <a:ext cx="812800" cy="831850"/>
            </a:xfrm>
            <a:prstGeom prst="rect">
              <a:avLst/>
            </a:prstGeom>
          </p:spPr>
          <p:txBody>
            <a:bodyPr lIns="50800" tIns="50800" rIns="50800" bIns="50800" rtlCol="0" anchor="ctr"/>
            <a:lstStyle/>
            <a:p>
              <a:pPr algn="ctr">
                <a:lnSpc>
                  <a:spcPts val="3336"/>
                </a:lnSpc>
              </a:pPr>
              <a:r>
                <a:rPr lang="en-US" sz="2780">
                  <a:solidFill>
                    <a:srgbClr val="616D69"/>
                  </a:solidFill>
                  <a:latin typeface="Roboto Condensed"/>
                </a:rPr>
                <a:t>NHÓM 5,6</a:t>
              </a:r>
            </a:p>
          </p:txBody>
        </p:sp>
      </p:grpSp>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603326" y="-1715742"/>
            <a:ext cx="4114800" cy="4114800"/>
          </a:xfrm>
          <a:prstGeom prst="rect">
            <a:avLst/>
          </a:prstGeom>
        </p:spPr>
      </p:pic>
      <p:sp>
        <p:nvSpPr>
          <p:cNvPr id="24" name="TextBox 24"/>
          <p:cNvSpPr txBox="1"/>
          <p:nvPr/>
        </p:nvSpPr>
        <p:spPr>
          <a:xfrm>
            <a:off x="712372" y="248797"/>
            <a:ext cx="9498486" cy="800100"/>
          </a:xfrm>
          <a:prstGeom prst="rect">
            <a:avLst/>
          </a:prstGeom>
        </p:spPr>
        <p:txBody>
          <a:bodyPr lIns="0" tIns="0" rIns="0" bIns="0" rtlCol="0" anchor="t">
            <a:spAutoFit/>
          </a:bodyPr>
          <a:lstStyle/>
          <a:p>
            <a:pPr algn="just">
              <a:lnSpc>
                <a:spcPts val="6000"/>
              </a:lnSpc>
            </a:pPr>
            <a:r>
              <a:rPr lang="en-US" sz="6000">
                <a:solidFill>
                  <a:srgbClr val="65471B"/>
                </a:solidFill>
                <a:latin typeface="Fraunces Bold"/>
              </a:rPr>
              <a:t>3. KHÁM PHÁ VĂN BẢN</a:t>
            </a:r>
          </a:p>
        </p:txBody>
      </p:sp>
      <p:sp>
        <p:nvSpPr>
          <p:cNvPr id="25" name="TextBox 25"/>
          <p:cNvSpPr txBox="1"/>
          <p:nvPr/>
        </p:nvSpPr>
        <p:spPr>
          <a:xfrm>
            <a:off x="501796" y="1030333"/>
            <a:ext cx="13986854" cy="2473324"/>
          </a:xfrm>
          <a:prstGeom prst="rect">
            <a:avLst/>
          </a:prstGeom>
        </p:spPr>
        <p:txBody>
          <a:bodyPr lIns="0" tIns="0" rIns="0" bIns="0" rtlCol="0" anchor="t">
            <a:spAutoFit/>
          </a:bodyPr>
          <a:lstStyle/>
          <a:p>
            <a:pPr marL="755659" lvl="1" indent="-377829" algn="just">
              <a:lnSpc>
                <a:spcPts val="4900"/>
              </a:lnSpc>
              <a:buFont typeface="Arial"/>
              <a:buChar char="•"/>
            </a:pPr>
            <a:r>
              <a:rPr lang="en-US" sz="3500" dirty="0" err="1">
                <a:solidFill>
                  <a:srgbClr val="65471B"/>
                </a:solidFill>
                <a:latin typeface="Roboto Condensed"/>
              </a:rPr>
              <a:t>Hoạt</a:t>
            </a:r>
            <a:r>
              <a:rPr lang="en-US" sz="3500" dirty="0">
                <a:solidFill>
                  <a:srgbClr val="65471B"/>
                </a:solidFill>
                <a:latin typeface="Roboto Condensed"/>
              </a:rPr>
              <a:t> </a:t>
            </a:r>
            <a:r>
              <a:rPr lang="en-US" sz="3500" dirty="0" err="1">
                <a:solidFill>
                  <a:srgbClr val="65471B"/>
                </a:solidFill>
                <a:latin typeface="Roboto Condensed"/>
              </a:rPr>
              <a:t>động</a:t>
            </a:r>
            <a:r>
              <a:rPr lang="en-US" sz="3500" dirty="0">
                <a:solidFill>
                  <a:srgbClr val="65471B"/>
                </a:solidFill>
                <a:latin typeface="Roboto Condensed"/>
              </a:rPr>
              <a:t> 6 </a:t>
            </a:r>
            <a:r>
              <a:rPr lang="en-US" sz="3500" dirty="0" err="1">
                <a:solidFill>
                  <a:srgbClr val="65471B"/>
                </a:solidFill>
                <a:latin typeface="Roboto Condensed"/>
              </a:rPr>
              <a:t>nhóm</a:t>
            </a:r>
            <a:r>
              <a:rPr lang="en-US" sz="3500" dirty="0">
                <a:solidFill>
                  <a:srgbClr val="65471B"/>
                </a:solidFill>
                <a:latin typeface="Roboto Condensed"/>
              </a:rPr>
              <a:t>, 2 </a:t>
            </a:r>
            <a:r>
              <a:rPr lang="en-US" sz="3500" dirty="0" err="1">
                <a:solidFill>
                  <a:srgbClr val="65471B"/>
                </a:solidFill>
                <a:latin typeface="Roboto Condensed"/>
              </a:rPr>
              <a:t>nhóm</a:t>
            </a:r>
            <a:r>
              <a:rPr lang="en-US" sz="3500" dirty="0">
                <a:solidFill>
                  <a:srgbClr val="65471B"/>
                </a:solidFill>
                <a:latin typeface="Roboto Condensed"/>
              </a:rPr>
              <a:t> </a:t>
            </a:r>
            <a:r>
              <a:rPr lang="en-US" sz="3500" dirty="0" err="1">
                <a:solidFill>
                  <a:srgbClr val="65471B"/>
                </a:solidFill>
                <a:latin typeface="Roboto Condensed"/>
              </a:rPr>
              <a:t>chung</a:t>
            </a:r>
            <a:r>
              <a:rPr lang="en-US" sz="3500" dirty="0">
                <a:solidFill>
                  <a:srgbClr val="65471B"/>
                </a:solidFill>
                <a:latin typeface="Roboto Condensed"/>
              </a:rPr>
              <a:t> 1 </a:t>
            </a:r>
            <a:r>
              <a:rPr lang="en-US" sz="3500" dirty="0" err="1">
                <a:solidFill>
                  <a:srgbClr val="65471B"/>
                </a:solidFill>
                <a:latin typeface="Roboto Condensed"/>
              </a:rPr>
              <a:t>nhiệm</a:t>
            </a:r>
            <a:r>
              <a:rPr lang="en-US" sz="3500" dirty="0">
                <a:solidFill>
                  <a:srgbClr val="65471B"/>
                </a:solidFill>
                <a:latin typeface="Roboto Condensed"/>
              </a:rPr>
              <a:t> </a:t>
            </a:r>
            <a:r>
              <a:rPr lang="en-US" sz="3500" dirty="0" err="1">
                <a:solidFill>
                  <a:srgbClr val="65471B"/>
                </a:solidFill>
                <a:latin typeface="Roboto Condensed"/>
              </a:rPr>
              <a:t>vụ</a:t>
            </a:r>
            <a:r>
              <a:rPr lang="en-US" sz="3500" dirty="0">
                <a:solidFill>
                  <a:srgbClr val="65471B"/>
                </a:solidFill>
                <a:latin typeface="Roboto Condensed"/>
              </a:rPr>
              <a:t> </a:t>
            </a:r>
          </a:p>
          <a:p>
            <a:pPr marL="755659" lvl="1" indent="-377829" algn="just">
              <a:lnSpc>
                <a:spcPts val="4900"/>
              </a:lnSpc>
              <a:buFont typeface="Arial"/>
              <a:buChar char="•"/>
            </a:pPr>
            <a:r>
              <a:rPr lang="en-US" sz="3500" dirty="0" err="1">
                <a:solidFill>
                  <a:srgbClr val="65471B"/>
                </a:solidFill>
                <a:latin typeface="Roboto Condensed"/>
              </a:rPr>
              <a:t>Nhiệm</a:t>
            </a:r>
            <a:r>
              <a:rPr lang="en-US" sz="3500" dirty="0">
                <a:solidFill>
                  <a:srgbClr val="65471B"/>
                </a:solidFill>
                <a:latin typeface="Roboto Condensed"/>
              </a:rPr>
              <a:t> </a:t>
            </a:r>
            <a:r>
              <a:rPr lang="en-US" sz="3500" dirty="0" err="1">
                <a:solidFill>
                  <a:srgbClr val="65471B"/>
                </a:solidFill>
                <a:latin typeface="Roboto Condensed"/>
              </a:rPr>
              <a:t>vụ</a:t>
            </a:r>
            <a:r>
              <a:rPr lang="en-US" sz="3500" dirty="0">
                <a:solidFill>
                  <a:srgbClr val="65471B"/>
                </a:solidFill>
                <a:latin typeface="Roboto Condensed"/>
              </a:rPr>
              <a:t>: </a:t>
            </a:r>
            <a:r>
              <a:rPr lang="en-US" sz="3500" dirty="0" err="1">
                <a:solidFill>
                  <a:srgbClr val="65471B"/>
                </a:solidFill>
                <a:latin typeface="Roboto Condensed"/>
              </a:rPr>
              <a:t>thực</a:t>
            </a:r>
            <a:r>
              <a:rPr lang="en-US" sz="3500" dirty="0">
                <a:solidFill>
                  <a:srgbClr val="65471B"/>
                </a:solidFill>
                <a:latin typeface="Roboto Condensed"/>
              </a:rPr>
              <a:t> </a:t>
            </a:r>
            <a:r>
              <a:rPr lang="en-US" sz="3500" dirty="0" err="1">
                <a:solidFill>
                  <a:srgbClr val="65471B"/>
                </a:solidFill>
                <a:latin typeface="Roboto Condensed"/>
              </a:rPr>
              <a:t>hiện</a:t>
            </a:r>
            <a:r>
              <a:rPr lang="en-US" sz="3500" dirty="0">
                <a:solidFill>
                  <a:srgbClr val="65471B"/>
                </a:solidFill>
                <a:latin typeface="Roboto Condensed"/>
              </a:rPr>
              <a:t> </a:t>
            </a:r>
            <a:r>
              <a:rPr lang="en-US" sz="3500" dirty="0" err="1">
                <a:solidFill>
                  <a:srgbClr val="65471B"/>
                </a:solidFill>
                <a:latin typeface="Roboto Condensed"/>
              </a:rPr>
              <a:t>nhiệm</a:t>
            </a:r>
            <a:r>
              <a:rPr lang="en-US" sz="3500" dirty="0">
                <a:solidFill>
                  <a:srgbClr val="65471B"/>
                </a:solidFill>
                <a:latin typeface="Roboto Condensed"/>
              </a:rPr>
              <a:t> </a:t>
            </a:r>
            <a:r>
              <a:rPr lang="en-US" sz="3500" dirty="0" err="1">
                <a:solidFill>
                  <a:srgbClr val="65471B"/>
                </a:solidFill>
                <a:latin typeface="Roboto Condensed"/>
              </a:rPr>
              <a:t>vụ</a:t>
            </a:r>
            <a:r>
              <a:rPr lang="en-US" sz="3500" dirty="0">
                <a:solidFill>
                  <a:srgbClr val="65471B"/>
                </a:solidFill>
                <a:latin typeface="Roboto Condensed"/>
              </a:rPr>
              <a:t> </a:t>
            </a:r>
            <a:r>
              <a:rPr lang="en-US" sz="3500" dirty="0" err="1">
                <a:solidFill>
                  <a:srgbClr val="65471B"/>
                </a:solidFill>
                <a:latin typeface="Roboto Condensed"/>
              </a:rPr>
              <a:t>ra</a:t>
            </a:r>
            <a:r>
              <a:rPr lang="en-US" sz="3500" dirty="0">
                <a:solidFill>
                  <a:srgbClr val="65471B"/>
                </a:solidFill>
                <a:latin typeface="Roboto Condensed"/>
              </a:rPr>
              <a:t> </a:t>
            </a:r>
            <a:r>
              <a:rPr lang="en-US" sz="3500" dirty="0" err="1">
                <a:solidFill>
                  <a:srgbClr val="65471B"/>
                </a:solidFill>
                <a:latin typeface="Roboto Condensed"/>
              </a:rPr>
              <a:t>phiếu</a:t>
            </a:r>
            <a:r>
              <a:rPr lang="en-US" sz="3500" dirty="0">
                <a:solidFill>
                  <a:srgbClr val="65471B"/>
                </a:solidFill>
                <a:latin typeface="Roboto Condensed"/>
              </a:rPr>
              <a:t> </a:t>
            </a:r>
            <a:r>
              <a:rPr lang="en-US" sz="3500" dirty="0" err="1">
                <a:solidFill>
                  <a:srgbClr val="65471B"/>
                </a:solidFill>
                <a:latin typeface="Roboto Condensed"/>
              </a:rPr>
              <a:t>học</a:t>
            </a:r>
            <a:r>
              <a:rPr lang="en-US" sz="3500" dirty="0">
                <a:solidFill>
                  <a:srgbClr val="65471B"/>
                </a:solidFill>
                <a:latin typeface="Roboto Condensed"/>
              </a:rPr>
              <a:t> </a:t>
            </a:r>
            <a:r>
              <a:rPr lang="en-US" sz="3500" dirty="0" err="1">
                <a:solidFill>
                  <a:srgbClr val="65471B"/>
                </a:solidFill>
                <a:latin typeface="Roboto Condensed"/>
              </a:rPr>
              <a:t>tập</a:t>
            </a:r>
            <a:r>
              <a:rPr lang="en-US" sz="3500" dirty="0">
                <a:solidFill>
                  <a:srgbClr val="65471B"/>
                </a:solidFill>
                <a:latin typeface="Roboto Condensed"/>
              </a:rPr>
              <a:t> 01</a:t>
            </a:r>
          </a:p>
          <a:p>
            <a:pPr marL="755659" lvl="1" indent="-377829" algn="just">
              <a:lnSpc>
                <a:spcPts val="4900"/>
              </a:lnSpc>
              <a:buFont typeface="Arial"/>
              <a:buChar char="•"/>
            </a:pPr>
            <a:r>
              <a:rPr lang="en-US" sz="3500" dirty="0" err="1">
                <a:solidFill>
                  <a:srgbClr val="65471B"/>
                </a:solidFill>
                <a:latin typeface="Roboto Condensed"/>
              </a:rPr>
              <a:t>Thời</a:t>
            </a:r>
            <a:r>
              <a:rPr lang="en-US" sz="3500" dirty="0">
                <a:solidFill>
                  <a:srgbClr val="65471B"/>
                </a:solidFill>
                <a:latin typeface="Roboto Condensed"/>
              </a:rPr>
              <a:t> </a:t>
            </a:r>
            <a:r>
              <a:rPr lang="en-US" sz="3500" dirty="0" err="1">
                <a:solidFill>
                  <a:srgbClr val="65471B"/>
                </a:solidFill>
                <a:latin typeface="Roboto Condensed"/>
              </a:rPr>
              <a:t>gian</a:t>
            </a:r>
            <a:r>
              <a:rPr lang="en-US" sz="3500" dirty="0">
                <a:solidFill>
                  <a:srgbClr val="65471B"/>
                </a:solidFill>
                <a:latin typeface="Roboto Condensed"/>
              </a:rPr>
              <a:t> </a:t>
            </a:r>
            <a:r>
              <a:rPr lang="en-US" sz="3500" dirty="0" err="1">
                <a:solidFill>
                  <a:srgbClr val="65471B"/>
                </a:solidFill>
                <a:latin typeface="Roboto Condensed"/>
              </a:rPr>
              <a:t>thảo</a:t>
            </a:r>
            <a:r>
              <a:rPr lang="en-US" sz="3500" dirty="0">
                <a:solidFill>
                  <a:srgbClr val="65471B"/>
                </a:solidFill>
                <a:latin typeface="Roboto Condensed"/>
              </a:rPr>
              <a:t> </a:t>
            </a:r>
            <a:r>
              <a:rPr lang="en-US" sz="3500" dirty="0" err="1">
                <a:solidFill>
                  <a:srgbClr val="65471B"/>
                </a:solidFill>
                <a:latin typeface="Roboto Condensed"/>
              </a:rPr>
              <a:t>luận</a:t>
            </a:r>
            <a:r>
              <a:rPr lang="en-US" sz="3500" dirty="0">
                <a:solidFill>
                  <a:srgbClr val="65471B"/>
                </a:solidFill>
                <a:latin typeface="Roboto Condensed"/>
              </a:rPr>
              <a:t>: 5 </a:t>
            </a:r>
            <a:r>
              <a:rPr lang="en-US" sz="3500" dirty="0" err="1">
                <a:solidFill>
                  <a:srgbClr val="65471B"/>
                </a:solidFill>
                <a:latin typeface="Roboto Condensed"/>
              </a:rPr>
              <a:t>phút</a:t>
            </a:r>
            <a:endParaRPr lang="en-US" sz="3500" dirty="0">
              <a:solidFill>
                <a:srgbClr val="65471B"/>
              </a:solidFill>
              <a:latin typeface="Roboto Condensed"/>
            </a:endParaRPr>
          </a:p>
          <a:p>
            <a:pPr marL="755659" lvl="1" indent="-377829" algn="just">
              <a:lnSpc>
                <a:spcPts val="4900"/>
              </a:lnSpc>
              <a:buFont typeface="Arial"/>
              <a:buChar char="•"/>
            </a:pPr>
            <a:r>
              <a:rPr lang="en-US" sz="3500" dirty="0" err="1">
                <a:solidFill>
                  <a:srgbClr val="65471B"/>
                </a:solidFill>
                <a:latin typeface="Roboto Condensed"/>
              </a:rPr>
              <a:t>Thời</a:t>
            </a:r>
            <a:r>
              <a:rPr lang="en-US" sz="3500" dirty="0">
                <a:solidFill>
                  <a:srgbClr val="65471B"/>
                </a:solidFill>
                <a:latin typeface="Roboto Condensed"/>
              </a:rPr>
              <a:t> </a:t>
            </a:r>
            <a:r>
              <a:rPr lang="en-US" sz="3500" dirty="0" err="1">
                <a:solidFill>
                  <a:srgbClr val="65471B"/>
                </a:solidFill>
                <a:latin typeface="Roboto Condensed"/>
              </a:rPr>
              <a:t>gian</a:t>
            </a:r>
            <a:r>
              <a:rPr lang="en-US" sz="3500" dirty="0">
                <a:solidFill>
                  <a:srgbClr val="65471B"/>
                </a:solidFill>
                <a:latin typeface="Roboto Condensed"/>
              </a:rPr>
              <a:t> </a:t>
            </a:r>
            <a:r>
              <a:rPr lang="en-US" sz="3500" dirty="0" err="1">
                <a:solidFill>
                  <a:srgbClr val="65471B"/>
                </a:solidFill>
                <a:latin typeface="Roboto Condensed"/>
              </a:rPr>
              <a:t>trình</a:t>
            </a:r>
            <a:r>
              <a:rPr lang="en-US" sz="3500" dirty="0">
                <a:solidFill>
                  <a:srgbClr val="65471B"/>
                </a:solidFill>
                <a:latin typeface="Roboto Condensed"/>
              </a:rPr>
              <a:t> </a:t>
            </a:r>
            <a:r>
              <a:rPr lang="en-US" sz="3500" dirty="0" err="1">
                <a:solidFill>
                  <a:srgbClr val="65471B"/>
                </a:solidFill>
                <a:latin typeface="Roboto Condensed"/>
              </a:rPr>
              <a:t>bày</a:t>
            </a:r>
            <a:r>
              <a:rPr lang="en-US" sz="3500" dirty="0">
                <a:solidFill>
                  <a:srgbClr val="65471B"/>
                </a:solidFill>
                <a:latin typeface="Roboto Condensed"/>
              </a:rPr>
              <a:t> </a:t>
            </a:r>
            <a:r>
              <a:rPr lang="en-US" sz="3500" dirty="0" err="1">
                <a:solidFill>
                  <a:srgbClr val="65471B"/>
                </a:solidFill>
                <a:latin typeface="Roboto Condensed"/>
              </a:rPr>
              <a:t>tối</a:t>
            </a:r>
            <a:r>
              <a:rPr lang="en-US" sz="3500" dirty="0">
                <a:solidFill>
                  <a:srgbClr val="65471B"/>
                </a:solidFill>
                <a:latin typeface="Roboto Condensed"/>
              </a:rPr>
              <a:t> </a:t>
            </a:r>
            <a:r>
              <a:rPr lang="en-US" sz="3500" dirty="0" err="1">
                <a:solidFill>
                  <a:srgbClr val="65471B"/>
                </a:solidFill>
                <a:latin typeface="Roboto Condensed"/>
              </a:rPr>
              <a:t>đa</a:t>
            </a:r>
            <a:r>
              <a:rPr lang="en-US" sz="3500" dirty="0">
                <a:solidFill>
                  <a:srgbClr val="65471B"/>
                </a:solidFill>
                <a:latin typeface="Roboto Condensed"/>
              </a:rPr>
              <a:t>: 2 </a:t>
            </a:r>
            <a:r>
              <a:rPr lang="en-US" sz="3500" dirty="0" err="1">
                <a:solidFill>
                  <a:srgbClr val="65471B"/>
                </a:solidFill>
                <a:latin typeface="Roboto Condensed"/>
              </a:rPr>
              <a:t>phút</a:t>
            </a:r>
            <a:r>
              <a:rPr lang="en-US" sz="3500" dirty="0">
                <a:solidFill>
                  <a:srgbClr val="65471B"/>
                </a:solidFill>
                <a:latin typeface="Roboto Condensed"/>
              </a:rPr>
              <a:t>/</a:t>
            </a:r>
            <a:r>
              <a:rPr lang="en-US" sz="3500" dirty="0" err="1">
                <a:solidFill>
                  <a:srgbClr val="65471B"/>
                </a:solidFill>
                <a:latin typeface="Roboto Condensed"/>
              </a:rPr>
              <a:t>nhóm</a:t>
            </a:r>
            <a:endParaRPr lang="en-US" sz="3500" dirty="0">
              <a:solidFill>
                <a:srgbClr val="65471B"/>
              </a:solidFill>
              <a:latin typeface="Roboto Condensed"/>
            </a:endParaRPr>
          </a:p>
        </p:txBody>
      </p:sp>
      <p:sp>
        <p:nvSpPr>
          <p:cNvPr id="26" name="TextBox 26"/>
          <p:cNvSpPr txBox="1"/>
          <p:nvPr/>
        </p:nvSpPr>
        <p:spPr>
          <a:xfrm>
            <a:off x="791425" y="4834811"/>
            <a:ext cx="5319887" cy="5452189"/>
          </a:xfrm>
          <a:prstGeom prst="rect">
            <a:avLst/>
          </a:prstGeom>
        </p:spPr>
        <p:txBody>
          <a:bodyPr lIns="0" tIns="0" rIns="0" bIns="0" rtlCol="0" anchor="t">
            <a:spAutoFit/>
          </a:bodyPr>
          <a:lstStyle/>
          <a:p>
            <a:pPr marL="604521" lvl="1" indent="-302261" algn="just">
              <a:lnSpc>
                <a:spcPts val="3920"/>
              </a:lnSpc>
              <a:buFont typeface="Arial"/>
              <a:buChar char="•"/>
            </a:pPr>
            <a:r>
              <a:rPr lang="en-US" sz="2800" dirty="0" err="1">
                <a:solidFill>
                  <a:srgbClr val="FAE8E0"/>
                </a:solidFill>
                <a:latin typeface="Roboto Condensed"/>
              </a:rPr>
              <a:t>Văn</a:t>
            </a:r>
            <a:r>
              <a:rPr lang="en-US" sz="2800" dirty="0">
                <a:solidFill>
                  <a:srgbClr val="FAE8E0"/>
                </a:solidFill>
                <a:latin typeface="Roboto Condensed"/>
              </a:rPr>
              <a:t> </a:t>
            </a:r>
            <a:r>
              <a:rPr lang="en-US" sz="2800" dirty="0" err="1">
                <a:solidFill>
                  <a:srgbClr val="FAE8E0"/>
                </a:solidFill>
                <a:latin typeface="Roboto Condensed"/>
              </a:rPr>
              <a:t>bản</a:t>
            </a:r>
            <a:r>
              <a:rPr lang="en-US" sz="2800" dirty="0">
                <a:solidFill>
                  <a:srgbClr val="FAE8E0"/>
                </a:solidFill>
                <a:latin typeface="Roboto Condensed"/>
              </a:rPr>
              <a:t> </a:t>
            </a:r>
            <a:r>
              <a:rPr lang="en-US" sz="2800" dirty="0" err="1">
                <a:solidFill>
                  <a:srgbClr val="FAE8E0"/>
                </a:solidFill>
                <a:latin typeface="Roboto Condensed"/>
              </a:rPr>
              <a:t>viết</a:t>
            </a:r>
            <a:r>
              <a:rPr lang="en-US" sz="2800" dirty="0">
                <a:solidFill>
                  <a:srgbClr val="FAE8E0"/>
                </a:solidFill>
                <a:latin typeface="Roboto Condensed"/>
              </a:rPr>
              <a:t> </a:t>
            </a:r>
            <a:r>
              <a:rPr lang="en-US" sz="2800" dirty="0" err="1">
                <a:solidFill>
                  <a:srgbClr val="FAE8E0"/>
                </a:solidFill>
                <a:latin typeface="Roboto Condensed"/>
              </a:rPr>
              <a:t>về</a:t>
            </a:r>
            <a:r>
              <a:rPr lang="en-US" sz="2800" dirty="0">
                <a:solidFill>
                  <a:srgbClr val="FAE8E0"/>
                </a:solidFill>
                <a:latin typeface="Roboto Condensed"/>
              </a:rPr>
              <a:t> </a:t>
            </a:r>
            <a:r>
              <a:rPr lang="en-US" sz="2800" dirty="0" err="1">
                <a:solidFill>
                  <a:srgbClr val="FAE8E0"/>
                </a:solidFill>
                <a:latin typeface="Roboto Condensed"/>
              </a:rPr>
              <a:t>vấn</a:t>
            </a:r>
            <a:r>
              <a:rPr lang="en-US" sz="2800" dirty="0">
                <a:solidFill>
                  <a:srgbClr val="FAE8E0"/>
                </a:solidFill>
                <a:latin typeface="Roboto Condensed"/>
              </a:rPr>
              <a:t> </a:t>
            </a:r>
            <a:r>
              <a:rPr lang="en-US" sz="2800" dirty="0" err="1">
                <a:solidFill>
                  <a:srgbClr val="FAE8E0"/>
                </a:solidFill>
                <a:latin typeface="Roboto Condensed"/>
              </a:rPr>
              <a:t>đề</a:t>
            </a:r>
            <a:r>
              <a:rPr lang="en-US" sz="2800" dirty="0">
                <a:solidFill>
                  <a:srgbClr val="FAE8E0"/>
                </a:solidFill>
                <a:latin typeface="Roboto Condensed"/>
              </a:rPr>
              <a:t> </a:t>
            </a:r>
            <a:r>
              <a:rPr lang="en-US" sz="2800" dirty="0" err="1">
                <a:solidFill>
                  <a:srgbClr val="FAE8E0"/>
                </a:solidFill>
                <a:latin typeface="Roboto Condensed"/>
              </a:rPr>
              <a:t>gì</a:t>
            </a:r>
            <a:r>
              <a:rPr lang="en-US" sz="2800" dirty="0">
                <a:solidFill>
                  <a:srgbClr val="FAE8E0"/>
                </a:solidFill>
                <a:latin typeface="Roboto Condensed"/>
              </a:rPr>
              <a:t>? </a:t>
            </a:r>
            <a:r>
              <a:rPr lang="en-US" sz="2800" dirty="0" err="1">
                <a:solidFill>
                  <a:srgbClr val="FAE8E0"/>
                </a:solidFill>
                <a:latin typeface="Roboto Condensed"/>
              </a:rPr>
              <a:t>Vấn</a:t>
            </a:r>
            <a:r>
              <a:rPr lang="en-US" sz="2800" dirty="0">
                <a:solidFill>
                  <a:srgbClr val="FAE8E0"/>
                </a:solidFill>
                <a:latin typeface="Roboto Condensed"/>
              </a:rPr>
              <a:t> </a:t>
            </a:r>
            <a:r>
              <a:rPr lang="en-US" sz="2800" dirty="0" err="1">
                <a:solidFill>
                  <a:srgbClr val="FAE8E0"/>
                </a:solidFill>
                <a:latin typeface="Roboto Condensed"/>
              </a:rPr>
              <a:t>đề</a:t>
            </a:r>
            <a:r>
              <a:rPr lang="en-US" sz="2800" dirty="0">
                <a:solidFill>
                  <a:srgbClr val="FAE8E0"/>
                </a:solidFill>
                <a:latin typeface="Roboto Condensed"/>
              </a:rPr>
              <a:t> </a:t>
            </a:r>
            <a:r>
              <a:rPr lang="en-US" sz="2800" dirty="0" err="1">
                <a:solidFill>
                  <a:srgbClr val="FAE8E0"/>
                </a:solidFill>
                <a:latin typeface="Roboto Condensed"/>
              </a:rPr>
              <a:t>ấy</a:t>
            </a:r>
            <a:r>
              <a:rPr lang="en-US" sz="2800" dirty="0">
                <a:solidFill>
                  <a:srgbClr val="FAE8E0"/>
                </a:solidFill>
                <a:latin typeface="Roboto Condensed"/>
              </a:rPr>
              <a:t> </a:t>
            </a:r>
            <a:r>
              <a:rPr lang="en-US" sz="2800" dirty="0" err="1">
                <a:solidFill>
                  <a:srgbClr val="FAE8E0"/>
                </a:solidFill>
                <a:latin typeface="Roboto Condensed"/>
              </a:rPr>
              <a:t>được</a:t>
            </a:r>
            <a:r>
              <a:rPr lang="en-US" sz="2800" dirty="0">
                <a:solidFill>
                  <a:srgbClr val="FAE8E0"/>
                </a:solidFill>
                <a:latin typeface="Roboto Condensed"/>
              </a:rPr>
              <a:t> </a:t>
            </a:r>
            <a:r>
              <a:rPr lang="en-US" sz="2800" dirty="0" err="1">
                <a:solidFill>
                  <a:srgbClr val="FAE8E0"/>
                </a:solidFill>
                <a:latin typeface="Roboto Condensed"/>
              </a:rPr>
              <a:t>nêu</a:t>
            </a:r>
            <a:r>
              <a:rPr lang="en-US" sz="2800" dirty="0">
                <a:solidFill>
                  <a:srgbClr val="FAE8E0"/>
                </a:solidFill>
                <a:latin typeface="Roboto Condensed"/>
              </a:rPr>
              <a:t> </a:t>
            </a:r>
            <a:r>
              <a:rPr lang="en-US" sz="2800" dirty="0" err="1">
                <a:solidFill>
                  <a:srgbClr val="FAE8E0"/>
                </a:solidFill>
                <a:latin typeface="Roboto Condensed"/>
              </a:rPr>
              <a:t>khái</a:t>
            </a:r>
            <a:r>
              <a:rPr lang="en-US" sz="2800" dirty="0">
                <a:solidFill>
                  <a:srgbClr val="FAE8E0"/>
                </a:solidFill>
                <a:latin typeface="Roboto Condensed"/>
              </a:rPr>
              <a:t> </a:t>
            </a:r>
            <a:r>
              <a:rPr lang="en-US" sz="2800" dirty="0" err="1">
                <a:solidFill>
                  <a:srgbClr val="FAE8E0"/>
                </a:solidFill>
                <a:latin typeface="Roboto Condensed"/>
              </a:rPr>
              <a:t>quát</a:t>
            </a:r>
            <a:r>
              <a:rPr lang="en-US" sz="2800" dirty="0">
                <a:solidFill>
                  <a:srgbClr val="FAE8E0"/>
                </a:solidFill>
                <a:latin typeface="Roboto Condensed"/>
              </a:rPr>
              <a:t> ở </a:t>
            </a:r>
            <a:r>
              <a:rPr lang="en-US" sz="2800" dirty="0" err="1">
                <a:solidFill>
                  <a:srgbClr val="FAE8E0"/>
                </a:solidFill>
                <a:latin typeface="Roboto Condensed"/>
              </a:rPr>
              <a:t>phần</a:t>
            </a:r>
            <a:r>
              <a:rPr lang="en-US" sz="2800" dirty="0">
                <a:solidFill>
                  <a:srgbClr val="FAE8E0"/>
                </a:solidFill>
                <a:latin typeface="Roboto Condensed"/>
              </a:rPr>
              <a:t> </a:t>
            </a:r>
            <a:r>
              <a:rPr lang="en-US" sz="2800" dirty="0" err="1">
                <a:solidFill>
                  <a:srgbClr val="FAE8E0"/>
                </a:solidFill>
                <a:latin typeface="Roboto Condensed"/>
              </a:rPr>
              <a:t>nào</a:t>
            </a:r>
            <a:r>
              <a:rPr lang="en-US" sz="2800" dirty="0">
                <a:solidFill>
                  <a:srgbClr val="FAE8E0"/>
                </a:solidFill>
                <a:latin typeface="Roboto Condensed"/>
              </a:rPr>
              <a:t>?</a:t>
            </a:r>
          </a:p>
          <a:p>
            <a:pPr marL="604521" lvl="1" indent="-302261" algn="just">
              <a:lnSpc>
                <a:spcPts val="3920"/>
              </a:lnSpc>
              <a:buFont typeface="Arial"/>
              <a:buChar char="•"/>
            </a:pPr>
            <a:r>
              <a:rPr lang="en-US" sz="2800" dirty="0" err="1">
                <a:solidFill>
                  <a:srgbClr val="FAE8E0"/>
                </a:solidFill>
                <a:latin typeface="Roboto Condensed"/>
              </a:rPr>
              <a:t>Các</a:t>
            </a:r>
            <a:r>
              <a:rPr lang="en-US" sz="2800" dirty="0">
                <a:solidFill>
                  <a:srgbClr val="FAE8E0"/>
                </a:solidFill>
                <a:latin typeface="Roboto Condensed"/>
              </a:rPr>
              <a:t> </a:t>
            </a:r>
            <a:r>
              <a:rPr lang="en-US" sz="2800" dirty="0" err="1">
                <a:solidFill>
                  <a:srgbClr val="FAE8E0"/>
                </a:solidFill>
                <a:latin typeface="Roboto Condensed"/>
              </a:rPr>
              <a:t>mục</a:t>
            </a:r>
            <a:r>
              <a:rPr lang="en-US" sz="2800" dirty="0">
                <a:solidFill>
                  <a:srgbClr val="FAE8E0"/>
                </a:solidFill>
                <a:latin typeface="Roboto Condensed"/>
              </a:rPr>
              <a:t> 2,3,4,5 </a:t>
            </a:r>
            <a:r>
              <a:rPr lang="en-US" sz="2800" dirty="0" err="1">
                <a:solidFill>
                  <a:srgbClr val="FAE8E0"/>
                </a:solidFill>
                <a:latin typeface="Roboto Condensed"/>
              </a:rPr>
              <a:t>đều</a:t>
            </a:r>
            <a:r>
              <a:rPr lang="en-US" sz="2800" dirty="0">
                <a:solidFill>
                  <a:srgbClr val="FAE8E0"/>
                </a:solidFill>
                <a:latin typeface="Roboto Condensed"/>
              </a:rPr>
              <a:t> </a:t>
            </a:r>
            <a:r>
              <a:rPr lang="en-US" sz="2800" dirty="0" err="1">
                <a:solidFill>
                  <a:srgbClr val="FAE8E0"/>
                </a:solidFill>
                <a:latin typeface="Roboto Condensed"/>
              </a:rPr>
              <a:t>dựa</a:t>
            </a:r>
            <a:r>
              <a:rPr lang="en-US" sz="2800" dirty="0">
                <a:solidFill>
                  <a:srgbClr val="FAE8E0"/>
                </a:solidFill>
                <a:latin typeface="Roboto Condensed"/>
              </a:rPr>
              <a:t> </a:t>
            </a:r>
            <a:r>
              <a:rPr lang="en-US" sz="2800" dirty="0" err="1">
                <a:solidFill>
                  <a:srgbClr val="FAE8E0"/>
                </a:solidFill>
                <a:latin typeface="Roboto Condensed"/>
              </a:rPr>
              <a:t>vào</a:t>
            </a:r>
            <a:r>
              <a:rPr lang="en-US" sz="2800" dirty="0">
                <a:solidFill>
                  <a:srgbClr val="FAE8E0"/>
                </a:solidFill>
                <a:latin typeface="Roboto Condensed"/>
              </a:rPr>
              <a:t> </a:t>
            </a:r>
            <a:r>
              <a:rPr lang="en-US" sz="2800" dirty="0" err="1">
                <a:solidFill>
                  <a:srgbClr val="FAE8E0"/>
                </a:solidFill>
                <a:latin typeface="Roboto Condensed"/>
              </a:rPr>
              <a:t>trình</a:t>
            </a:r>
            <a:r>
              <a:rPr lang="en-US" sz="2800" dirty="0">
                <a:solidFill>
                  <a:srgbClr val="FAE8E0"/>
                </a:solidFill>
                <a:latin typeface="Roboto Condensed"/>
              </a:rPr>
              <a:t> </a:t>
            </a:r>
            <a:r>
              <a:rPr lang="en-US" sz="2800" dirty="0" err="1">
                <a:solidFill>
                  <a:srgbClr val="FAE8E0"/>
                </a:solidFill>
                <a:latin typeface="Roboto Condensed"/>
              </a:rPr>
              <a:t>tự</a:t>
            </a:r>
            <a:r>
              <a:rPr lang="en-US" sz="2800" dirty="0">
                <a:solidFill>
                  <a:srgbClr val="FAE8E0"/>
                </a:solidFill>
                <a:latin typeface="Roboto Condensed"/>
              </a:rPr>
              <a:t> </a:t>
            </a:r>
            <a:r>
              <a:rPr lang="en-US" sz="2800" dirty="0" err="1">
                <a:solidFill>
                  <a:srgbClr val="FAE8E0"/>
                </a:solidFill>
                <a:latin typeface="Roboto Condensed"/>
              </a:rPr>
              <a:t>các</a:t>
            </a:r>
            <a:r>
              <a:rPr lang="en-US" sz="2800" dirty="0">
                <a:solidFill>
                  <a:srgbClr val="FAE8E0"/>
                </a:solidFill>
                <a:latin typeface="Roboto Condensed"/>
              </a:rPr>
              <a:t> </a:t>
            </a:r>
            <a:r>
              <a:rPr lang="en-US" sz="2800" dirty="0" err="1">
                <a:solidFill>
                  <a:srgbClr val="FAE8E0"/>
                </a:solidFill>
                <a:latin typeface="Roboto Condensed"/>
              </a:rPr>
              <a:t>sự</a:t>
            </a:r>
            <a:r>
              <a:rPr lang="en-US" sz="2800" dirty="0">
                <a:solidFill>
                  <a:srgbClr val="FAE8E0"/>
                </a:solidFill>
                <a:latin typeface="Roboto Condensed"/>
              </a:rPr>
              <a:t> </a:t>
            </a:r>
            <a:r>
              <a:rPr lang="en-US" sz="2800" dirty="0" err="1">
                <a:solidFill>
                  <a:srgbClr val="FAE8E0"/>
                </a:solidFill>
                <a:latin typeface="Roboto Condensed"/>
              </a:rPr>
              <a:t>kiện</a:t>
            </a:r>
            <a:r>
              <a:rPr lang="en-US" sz="2800" dirty="0">
                <a:solidFill>
                  <a:srgbClr val="FAE8E0"/>
                </a:solidFill>
                <a:latin typeface="Roboto Condensed"/>
              </a:rPr>
              <a:t> </a:t>
            </a:r>
            <a:r>
              <a:rPr lang="en-US" sz="2800" dirty="0" err="1">
                <a:solidFill>
                  <a:srgbClr val="FAE8E0"/>
                </a:solidFill>
                <a:latin typeface="Roboto Condensed"/>
              </a:rPr>
              <a:t>trong</a:t>
            </a:r>
            <a:r>
              <a:rPr lang="en-US" sz="2800" dirty="0">
                <a:solidFill>
                  <a:srgbClr val="FAE8E0"/>
                </a:solidFill>
                <a:latin typeface="Roboto Condensed"/>
              </a:rPr>
              <a:t> </a:t>
            </a:r>
            <a:r>
              <a:rPr lang="en-US" sz="2800" dirty="0" err="1">
                <a:solidFill>
                  <a:srgbClr val="FAE8E0"/>
                </a:solidFill>
                <a:latin typeface="Roboto Condensed"/>
              </a:rPr>
              <a:t>truyện</a:t>
            </a:r>
            <a:r>
              <a:rPr lang="en-US" sz="2800" dirty="0">
                <a:solidFill>
                  <a:srgbClr val="FAE8E0"/>
                </a:solidFill>
                <a:latin typeface="Roboto Condensed"/>
              </a:rPr>
              <a:t> </a:t>
            </a:r>
            <a:r>
              <a:rPr lang="en-US" sz="2800" dirty="0" err="1">
                <a:solidFill>
                  <a:srgbClr val="FAE8E0"/>
                </a:solidFill>
                <a:latin typeface="Roboto Condensed"/>
              </a:rPr>
              <a:t>Thánh</a:t>
            </a:r>
            <a:r>
              <a:rPr lang="en-US" sz="2800" dirty="0">
                <a:solidFill>
                  <a:srgbClr val="FAE8E0"/>
                </a:solidFill>
                <a:latin typeface="Roboto Condensed"/>
              </a:rPr>
              <a:t> </a:t>
            </a:r>
            <a:r>
              <a:rPr lang="en-US" sz="2800" dirty="0" err="1">
                <a:solidFill>
                  <a:srgbClr val="FAE8E0"/>
                </a:solidFill>
                <a:latin typeface="Roboto Condensed"/>
              </a:rPr>
              <a:t>Gióng</a:t>
            </a:r>
            <a:r>
              <a:rPr lang="en-US" sz="2800" dirty="0">
                <a:solidFill>
                  <a:srgbClr val="FAE8E0"/>
                </a:solidFill>
                <a:latin typeface="Roboto Condensed"/>
              </a:rPr>
              <a:t> </a:t>
            </a:r>
            <a:r>
              <a:rPr lang="en-US" sz="2800" dirty="0" err="1">
                <a:solidFill>
                  <a:srgbClr val="FAE8E0"/>
                </a:solidFill>
                <a:latin typeface="Roboto Condensed"/>
              </a:rPr>
              <a:t>nhưng</a:t>
            </a:r>
            <a:r>
              <a:rPr lang="en-US" sz="2800" dirty="0">
                <a:solidFill>
                  <a:srgbClr val="FAE8E0"/>
                </a:solidFill>
                <a:latin typeface="Roboto Condensed"/>
              </a:rPr>
              <a:t> </a:t>
            </a:r>
            <a:r>
              <a:rPr lang="en-US" sz="2800" dirty="0" err="1">
                <a:solidFill>
                  <a:srgbClr val="FAE8E0"/>
                </a:solidFill>
                <a:latin typeface="Roboto Condensed"/>
              </a:rPr>
              <a:t>tác</a:t>
            </a:r>
            <a:r>
              <a:rPr lang="en-US" sz="2800" dirty="0">
                <a:solidFill>
                  <a:srgbClr val="FAE8E0"/>
                </a:solidFill>
                <a:latin typeface="Roboto Condensed"/>
              </a:rPr>
              <a:t> </a:t>
            </a:r>
            <a:r>
              <a:rPr lang="en-US" sz="2800" dirty="0" err="1">
                <a:solidFill>
                  <a:srgbClr val="FAE8E0"/>
                </a:solidFill>
                <a:latin typeface="Roboto Condensed"/>
              </a:rPr>
              <a:t>giả</a:t>
            </a:r>
            <a:r>
              <a:rPr lang="en-US" sz="2800" dirty="0">
                <a:solidFill>
                  <a:srgbClr val="FAE8E0"/>
                </a:solidFill>
                <a:latin typeface="Roboto Condensed"/>
              </a:rPr>
              <a:t> </a:t>
            </a:r>
            <a:r>
              <a:rPr lang="en-US" sz="2800" dirty="0" err="1">
                <a:solidFill>
                  <a:srgbClr val="FAE8E0"/>
                </a:solidFill>
                <a:latin typeface="Roboto Condensed"/>
              </a:rPr>
              <a:t>không</a:t>
            </a:r>
            <a:r>
              <a:rPr lang="en-US" sz="2800" dirty="0">
                <a:solidFill>
                  <a:srgbClr val="FAE8E0"/>
                </a:solidFill>
                <a:latin typeface="Roboto Condensed"/>
              </a:rPr>
              <a:t> </a:t>
            </a:r>
            <a:r>
              <a:rPr lang="en-US" sz="2800" dirty="0" err="1">
                <a:solidFill>
                  <a:srgbClr val="FAE8E0"/>
                </a:solidFill>
                <a:latin typeface="Roboto Condensed"/>
              </a:rPr>
              <a:t>kể</a:t>
            </a:r>
            <a:r>
              <a:rPr lang="en-US" sz="2800" dirty="0">
                <a:solidFill>
                  <a:srgbClr val="FAE8E0"/>
                </a:solidFill>
                <a:latin typeface="Roboto Condensed"/>
              </a:rPr>
              <a:t> </a:t>
            </a:r>
            <a:r>
              <a:rPr lang="en-US" sz="2800" dirty="0" err="1">
                <a:solidFill>
                  <a:srgbClr val="FAE8E0"/>
                </a:solidFill>
                <a:latin typeface="Roboto Condensed"/>
              </a:rPr>
              <a:t>lại</a:t>
            </a:r>
            <a:r>
              <a:rPr lang="en-US" sz="2800" dirty="0">
                <a:solidFill>
                  <a:srgbClr val="FAE8E0"/>
                </a:solidFill>
                <a:latin typeface="Roboto Condensed"/>
              </a:rPr>
              <a:t> </a:t>
            </a:r>
            <a:r>
              <a:rPr lang="en-US" sz="2800" dirty="0" err="1">
                <a:solidFill>
                  <a:srgbClr val="FAE8E0"/>
                </a:solidFill>
                <a:latin typeface="Roboto Condensed"/>
              </a:rPr>
              <a:t>sự</a:t>
            </a:r>
            <a:r>
              <a:rPr lang="en-US" sz="2800" dirty="0">
                <a:solidFill>
                  <a:srgbClr val="FAE8E0"/>
                </a:solidFill>
                <a:latin typeface="Roboto Condensed"/>
              </a:rPr>
              <a:t> </a:t>
            </a:r>
            <a:r>
              <a:rPr lang="en-US" sz="2800" dirty="0" err="1">
                <a:solidFill>
                  <a:srgbClr val="FAE8E0"/>
                </a:solidFill>
                <a:latin typeface="Roboto Condensed"/>
              </a:rPr>
              <a:t>kiện</a:t>
            </a:r>
            <a:r>
              <a:rPr lang="en-US" sz="2800" dirty="0">
                <a:solidFill>
                  <a:srgbClr val="FAE8E0"/>
                </a:solidFill>
                <a:latin typeface="Roboto Condensed"/>
              </a:rPr>
              <a:t> </a:t>
            </a:r>
            <a:r>
              <a:rPr lang="en-US" sz="2800" dirty="0" err="1">
                <a:solidFill>
                  <a:srgbClr val="FAE8E0"/>
                </a:solidFill>
                <a:latin typeface="Roboto Condensed"/>
              </a:rPr>
              <a:t>mà</a:t>
            </a:r>
            <a:r>
              <a:rPr lang="en-US" sz="2800" dirty="0">
                <a:solidFill>
                  <a:srgbClr val="FAE8E0"/>
                </a:solidFill>
                <a:latin typeface="Roboto Condensed"/>
              </a:rPr>
              <a:t> </a:t>
            </a:r>
            <a:r>
              <a:rPr lang="en-US" sz="2800" dirty="0" err="1">
                <a:solidFill>
                  <a:srgbClr val="FAE8E0"/>
                </a:solidFill>
                <a:latin typeface="Roboto Condensed"/>
              </a:rPr>
              <a:t>chủ</a:t>
            </a:r>
            <a:r>
              <a:rPr lang="en-US" sz="2800" dirty="0">
                <a:solidFill>
                  <a:srgbClr val="FAE8E0"/>
                </a:solidFill>
                <a:latin typeface="Roboto Condensed"/>
              </a:rPr>
              <a:t> </a:t>
            </a:r>
            <a:r>
              <a:rPr lang="en-US" sz="2800" dirty="0" err="1">
                <a:solidFill>
                  <a:srgbClr val="FAE8E0"/>
                </a:solidFill>
                <a:latin typeface="Roboto Condensed"/>
              </a:rPr>
              <a:t>yếu</a:t>
            </a:r>
            <a:r>
              <a:rPr lang="en-US" sz="2800" dirty="0">
                <a:solidFill>
                  <a:srgbClr val="FAE8E0"/>
                </a:solidFill>
                <a:latin typeface="Roboto Condensed"/>
              </a:rPr>
              <a:t> </a:t>
            </a:r>
            <a:r>
              <a:rPr lang="en-US" sz="2800" dirty="0" err="1">
                <a:solidFill>
                  <a:srgbClr val="FAE8E0"/>
                </a:solidFill>
                <a:latin typeface="Roboto Condensed"/>
              </a:rPr>
              <a:t>nêu</a:t>
            </a:r>
            <a:r>
              <a:rPr lang="en-US" sz="2800" dirty="0">
                <a:solidFill>
                  <a:srgbClr val="FAE8E0"/>
                </a:solidFill>
                <a:latin typeface="Roboto Condensed"/>
              </a:rPr>
              <a:t> </a:t>
            </a:r>
            <a:r>
              <a:rPr lang="en-US" sz="2800" dirty="0" err="1">
                <a:solidFill>
                  <a:srgbClr val="FAE8E0"/>
                </a:solidFill>
                <a:latin typeface="Roboto Condensed"/>
              </a:rPr>
              <a:t>lên</a:t>
            </a:r>
            <a:r>
              <a:rPr lang="en-US" sz="2800" dirty="0">
                <a:solidFill>
                  <a:srgbClr val="FAE8E0"/>
                </a:solidFill>
                <a:latin typeface="Roboto Condensed"/>
              </a:rPr>
              <a:t> </a:t>
            </a:r>
            <a:r>
              <a:rPr lang="en-US" sz="2800" dirty="0" err="1">
                <a:solidFill>
                  <a:srgbClr val="FAE8E0"/>
                </a:solidFill>
                <a:latin typeface="Roboto Condensed"/>
              </a:rPr>
              <a:t>nội</a:t>
            </a:r>
            <a:r>
              <a:rPr lang="en-US" sz="2800" dirty="0">
                <a:solidFill>
                  <a:srgbClr val="FAE8E0"/>
                </a:solidFill>
                <a:latin typeface="Roboto Condensed"/>
              </a:rPr>
              <a:t> dung </a:t>
            </a:r>
            <a:r>
              <a:rPr lang="en-US" sz="2800" dirty="0" err="1">
                <a:solidFill>
                  <a:srgbClr val="FAE8E0"/>
                </a:solidFill>
                <a:latin typeface="Roboto Condensed"/>
              </a:rPr>
              <a:t>gì</a:t>
            </a:r>
            <a:r>
              <a:rPr lang="en-US" sz="2800" dirty="0">
                <a:solidFill>
                  <a:srgbClr val="FAE8E0"/>
                </a:solidFill>
                <a:latin typeface="Roboto Condensed"/>
              </a:rPr>
              <a:t>?  Qua </a:t>
            </a:r>
            <a:r>
              <a:rPr lang="en-US" sz="2800" dirty="0" err="1">
                <a:solidFill>
                  <a:srgbClr val="FAE8E0"/>
                </a:solidFill>
                <a:latin typeface="Roboto Condensed"/>
              </a:rPr>
              <a:t>văn</a:t>
            </a:r>
            <a:r>
              <a:rPr lang="en-US" sz="2800" dirty="0">
                <a:solidFill>
                  <a:srgbClr val="FAE8E0"/>
                </a:solidFill>
                <a:latin typeface="Roboto Condensed"/>
              </a:rPr>
              <a:t> </a:t>
            </a:r>
            <a:r>
              <a:rPr lang="en-US" sz="2800" dirty="0" err="1">
                <a:solidFill>
                  <a:srgbClr val="FAE8E0"/>
                </a:solidFill>
                <a:latin typeface="Roboto Condensed"/>
              </a:rPr>
              <a:t>bản</a:t>
            </a:r>
            <a:r>
              <a:rPr lang="en-US" sz="2800" dirty="0">
                <a:solidFill>
                  <a:srgbClr val="FAE8E0"/>
                </a:solidFill>
                <a:latin typeface="Roboto Condensed"/>
              </a:rPr>
              <a:t>, </a:t>
            </a:r>
            <a:r>
              <a:rPr lang="en-US" sz="2800" dirty="0" err="1">
                <a:solidFill>
                  <a:srgbClr val="FAE8E0"/>
                </a:solidFill>
                <a:latin typeface="Roboto Condensed"/>
              </a:rPr>
              <a:t>em</a:t>
            </a:r>
            <a:r>
              <a:rPr lang="en-US" sz="2800" dirty="0">
                <a:solidFill>
                  <a:srgbClr val="FAE8E0"/>
                </a:solidFill>
                <a:latin typeface="Roboto Condensed"/>
              </a:rPr>
              <a:t> </a:t>
            </a:r>
            <a:r>
              <a:rPr lang="en-US" sz="2800" dirty="0" err="1">
                <a:solidFill>
                  <a:srgbClr val="FAE8E0"/>
                </a:solidFill>
                <a:latin typeface="Roboto Condensed"/>
              </a:rPr>
              <a:t>hiểu</a:t>
            </a:r>
            <a:r>
              <a:rPr lang="en-US" sz="2800" dirty="0">
                <a:solidFill>
                  <a:srgbClr val="FAE8E0"/>
                </a:solidFill>
                <a:latin typeface="Roboto Condensed"/>
              </a:rPr>
              <a:t> </a:t>
            </a:r>
            <a:r>
              <a:rPr lang="en-US" sz="2800" dirty="0" err="1">
                <a:solidFill>
                  <a:srgbClr val="FAE8E0"/>
                </a:solidFill>
                <a:latin typeface="Roboto Condensed"/>
              </a:rPr>
              <a:t>truyền</a:t>
            </a:r>
            <a:r>
              <a:rPr lang="en-US" sz="2800" dirty="0">
                <a:solidFill>
                  <a:srgbClr val="FAE8E0"/>
                </a:solidFill>
                <a:latin typeface="Roboto Condensed"/>
              </a:rPr>
              <a:t> </a:t>
            </a:r>
            <a:r>
              <a:rPr lang="en-US" sz="2800" dirty="0" err="1">
                <a:solidFill>
                  <a:srgbClr val="FAE8E0"/>
                </a:solidFill>
                <a:latin typeface="Roboto Condensed"/>
              </a:rPr>
              <a:t>thuyết</a:t>
            </a:r>
            <a:r>
              <a:rPr lang="en-US" sz="2800" dirty="0">
                <a:solidFill>
                  <a:srgbClr val="FAE8E0"/>
                </a:solidFill>
                <a:latin typeface="Roboto Condensed"/>
              </a:rPr>
              <a:t> </a:t>
            </a:r>
            <a:r>
              <a:rPr lang="en-US" sz="2800" dirty="0" err="1">
                <a:solidFill>
                  <a:srgbClr val="FAE8E0"/>
                </a:solidFill>
                <a:latin typeface="Roboto Condensed"/>
              </a:rPr>
              <a:t>Thánh</a:t>
            </a:r>
            <a:r>
              <a:rPr lang="en-US" sz="2800" dirty="0">
                <a:solidFill>
                  <a:srgbClr val="FAE8E0"/>
                </a:solidFill>
                <a:latin typeface="Roboto Condensed"/>
              </a:rPr>
              <a:t> </a:t>
            </a:r>
            <a:r>
              <a:rPr lang="en-US" sz="2800" dirty="0" err="1">
                <a:solidFill>
                  <a:srgbClr val="FAE8E0"/>
                </a:solidFill>
                <a:latin typeface="Roboto Condensed"/>
              </a:rPr>
              <a:t>Gióng</a:t>
            </a:r>
            <a:r>
              <a:rPr lang="en-US" sz="2800" dirty="0">
                <a:solidFill>
                  <a:srgbClr val="FAE8E0"/>
                </a:solidFill>
                <a:latin typeface="Roboto Condensed"/>
              </a:rPr>
              <a:t> </a:t>
            </a:r>
            <a:r>
              <a:rPr lang="en-US" sz="2800" dirty="0" err="1">
                <a:solidFill>
                  <a:srgbClr val="FAE8E0"/>
                </a:solidFill>
                <a:latin typeface="Roboto Condensed"/>
              </a:rPr>
              <a:t>có</a:t>
            </a:r>
            <a:r>
              <a:rPr lang="en-US" sz="2800" dirty="0">
                <a:solidFill>
                  <a:srgbClr val="FAE8E0"/>
                </a:solidFill>
                <a:latin typeface="Roboto Condensed"/>
              </a:rPr>
              <a:t> ý </a:t>
            </a:r>
            <a:r>
              <a:rPr lang="en-US" sz="2800" dirty="0" err="1">
                <a:solidFill>
                  <a:srgbClr val="FAE8E0"/>
                </a:solidFill>
                <a:latin typeface="Roboto Condensed"/>
              </a:rPr>
              <a:t>nghĩa</a:t>
            </a:r>
            <a:r>
              <a:rPr lang="en-US" sz="2800" dirty="0">
                <a:solidFill>
                  <a:srgbClr val="FAE8E0"/>
                </a:solidFill>
                <a:latin typeface="Roboto Condensed"/>
              </a:rPr>
              <a:t> </a:t>
            </a:r>
            <a:r>
              <a:rPr lang="en-US" sz="2800" dirty="0" err="1">
                <a:solidFill>
                  <a:srgbClr val="FAE8E0"/>
                </a:solidFill>
                <a:latin typeface="Roboto Condensed"/>
              </a:rPr>
              <a:t>như</a:t>
            </a:r>
            <a:r>
              <a:rPr lang="en-US" sz="2800" dirty="0">
                <a:solidFill>
                  <a:srgbClr val="FAE8E0"/>
                </a:solidFill>
                <a:latin typeface="Roboto Condensed"/>
              </a:rPr>
              <a:t> </a:t>
            </a:r>
            <a:r>
              <a:rPr lang="en-US" sz="2800" dirty="0" err="1">
                <a:solidFill>
                  <a:srgbClr val="FAE8E0"/>
                </a:solidFill>
                <a:latin typeface="Roboto Condensed"/>
              </a:rPr>
              <a:t>thế</a:t>
            </a:r>
            <a:r>
              <a:rPr lang="en-US" sz="2800" dirty="0">
                <a:solidFill>
                  <a:srgbClr val="FAE8E0"/>
                </a:solidFill>
                <a:latin typeface="Roboto Condensed"/>
              </a:rPr>
              <a:t> </a:t>
            </a:r>
            <a:r>
              <a:rPr lang="en-US" sz="2800" dirty="0" err="1">
                <a:solidFill>
                  <a:srgbClr val="FAE8E0"/>
                </a:solidFill>
                <a:latin typeface="Roboto Condensed"/>
              </a:rPr>
              <a:t>nào</a:t>
            </a:r>
            <a:r>
              <a:rPr lang="en-US" sz="2800" dirty="0">
                <a:solidFill>
                  <a:srgbClr val="FAE8E0"/>
                </a:solidFill>
                <a:latin typeface="Roboto Condensed"/>
              </a:rPr>
              <a:t>?</a:t>
            </a:r>
          </a:p>
          <a:p>
            <a:pPr algn="just">
              <a:lnSpc>
                <a:spcPts val="3920"/>
              </a:lnSpc>
            </a:pPr>
            <a:endParaRPr lang="en-US" sz="2800" dirty="0">
              <a:solidFill>
                <a:srgbClr val="FAE8E0"/>
              </a:solidFill>
              <a:latin typeface="Roboto Condensed"/>
            </a:endParaRPr>
          </a:p>
        </p:txBody>
      </p:sp>
      <p:sp>
        <p:nvSpPr>
          <p:cNvPr id="27" name="TextBox 27"/>
          <p:cNvSpPr txBox="1"/>
          <p:nvPr/>
        </p:nvSpPr>
        <p:spPr>
          <a:xfrm>
            <a:off x="6889210" y="4834811"/>
            <a:ext cx="4459898" cy="4461806"/>
          </a:xfrm>
          <a:prstGeom prst="rect">
            <a:avLst/>
          </a:prstGeom>
        </p:spPr>
        <p:txBody>
          <a:bodyPr lIns="0" tIns="0" rIns="0" bIns="0" rtlCol="0" anchor="t">
            <a:spAutoFit/>
          </a:bodyPr>
          <a:lstStyle/>
          <a:p>
            <a:pPr marL="604521" lvl="1" indent="-302261" algn="just">
              <a:lnSpc>
                <a:spcPts val="3920"/>
              </a:lnSpc>
              <a:buFont typeface="Arial"/>
              <a:buChar char="•"/>
            </a:pPr>
            <a:r>
              <a:rPr lang="en-US" sz="2800" dirty="0" err="1">
                <a:solidFill>
                  <a:srgbClr val="FAE8E0"/>
                </a:solidFill>
                <a:latin typeface="Roboto Condensed"/>
              </a:rPr>
              <a:t>Nội</a:t>
            </a:r>
            <a:r>
              <a:rPr lang="en-US" sz="2800" dirty="0">
                <a:solidFill>
                  <a:srgbClr val="FAE8E0"/>
                </a:solidFill>
                <a:latin typeface="Roboto Condensed"/>
              </a:rPr>
              <a:t> dung </a:t>
            </a:r>
            <a:r>
              <a:rPr lang="en-US" sz="2800" dirty="0" err="1">
                <a:solidFill>
                  <a:srgbClr val="FAE8E0"/>
                </a:solidFill>
                <a:latin typeface="Roboto Condensed"/>
              </a:rPr>
              <a:t>chính</a:t>
            </a:r>
            <a:r>
              <a:rPr lang="en-US" sz="2800" dirty="0">
                <a:solidFill>
                  <a:srgbClr val="FAE8E0"/>
                </a:solidFill>
                <a:latin typeface="Roboto Condensed"/>
              </a:rPr>
              <a:t> </a:t>
            </a:r>
            <a:r>
              <a:rPr lang="en-US" sz="2800" dirty="0" err="1">
                <a:solidFill>
                  <a:srgbClr val="FAE8E0"/>
                </a:solidFill>
                <a:latin typeface="Roboto Condensed"/>
              </a:rPr>
              <a:t>của</a:t>
            </a:r>
            <a:r>
              <a:rPr lang="en-US" sz="2800" dirty="0">
                <a:solidFill>
                  <a:srgbClr val="FAE8E0"/>
                </a:solidFill>
                <a:latin typeface="Roboto Condensed"/>
              </a:rPr>
              <a:t> </a:t>
            </a:r>
            <a:r>
              <a:rPr lang="en-US" sz="2800" dirty="0" err="1">
                <a:solidFill>
                  <a:srgbClr val="FAE8E0"/>
                </a:solidFill>
                <a:latin typeface="Roboto Condensed"/>
              </a:rPr>
              <a:t>phần</a:t>
            </a:r>
            <a:r>
              <a:rPr lang="en-US" sz="2800" dirty="0">
                <a:solidFill>
                  <a:srgbClr val="FAE8E0"/>
                </a:solidFill>
                <a:latin typeface="Roboto Condensed"/>
              </a:rPr>
              <a:t> (2) </a:t>
            </a:r>
            <a:r>
              <a:rPr lang="en-US" sz="2800" dirty="0" err="1">
                <a:solidFill>
                  <a:srgbClr val="FAE8E0"/>
                </a:solidFill>
                <a:latin typeface="Roboto Condensed"/>
              </a:rPr>
              <a:t>là</a:t>
            </a:r>
            <a:r>
              <a:rPr lang="en-US" sz="2800" dirty="0">
                <a:solidFill>
                  <a:srgbClr val="FAE8E0"/>
                </a:solidFill>
                <a:latin typeface="Roboto Condensed"/>
              </a:rPr>
              <a:t> </a:t>
            </a:r>
            <a:r>
              <a:rPr lang="en-US" sz="2800" dirty="0" err="1">
                <a:solidFill>
                  <a:srgbClr val="FAE8E0"/>
                </a:solidFill>
                <a:latin typeface="Roboto Condensed"/>
              </a:rPr>
              <a:t>gì</a:t>
            </a:r>
            <a:r>
              <a:rPr lang="en-US" sz="2800" dirty="0">
                <a:solidFill>
                  <a:srgbClr val="FAE8E0"/>
                </a:solidFill>
                <a:latin typeface="Roboto Condensed"/>
              </a:rPr>
              <a:t>? </a:t>
            </a:r>
            <a:r>
              <a:rPr lang="en-US" sz="2800" dirty="0" err="1">
                <a:solidFill>
                  <a:srgbClr val="FAE8E0"/>
                </a:solidFill>
                <a:latin typeface="Roboto Condensed"/>
              </a:rPr>
              <a:t>Tìm</a:t>
            </a:r>
            <a:r>
              <a:rPr lang="en-US" sz="2800" dirty="0">
                <a:solidFill>
                  <a:srgbClr val="FAE8E0"/>
                </a:solidFill>
                <a:latin typeface="Roboto Condensed"/>
              </a:rPr>
              <a:t> </a:t>
            </a:r>
            <a:r>
              <a:rPr lang="en-US" sz="2800" dirty="0" err="1">
                <a:solidFill>
                  <a:srgbClr val="FAE8E0"/>
                </a:solidFill>
                <a:latin typeface="Roboto Condensed"/>
              </a:rPr>
              <a:t>lí</a:t>
            </a:r>
            <a:r>
              <a:rPr lang="en-US" sz="2800" dirty="0">
                <a:solidFill>
                  <a:srgbClr val="FAE8E0"/>
                </a:solidFill>
                <a:latin typeface="Roboto Condensed"/>
              </a:rPr>
              <a:t> </a:t>
            </a:r>
            <a:r>
              <a:rPr lang="en-US" sz="2800" dirty="0" err="1">
                <a:solidFill>
                  <a:srgbClr val="FAE8E0"/>
                </a:solidFill>
                <a:latin typeface="Roboto Condensed"/>
              </a:rPr>
              <a:t>lẽ</a:t>
            </a:r>
            <a:r>
              <a:rPr lang="en-US" sz="2800" dirty="0">
                <a:solidFill>
                  <a:srgbClr val="FAE8E0"/>
                </a:solidFill>
                <a:latin typeface="Roboto Condensed"/>
              </a:rPr>
              <a:t> </a:t>
            </a:r>
            <a:r>
              <a:rPr lang="en-US" sz="2800" dirty="0" err="1">
                <a:solidFill>
                  <a:srgbClr val="FAE8E0"/>
                </a:solidFill>
                <a:latin typeface="Roboto Condensed"/>
              </a:rPr>
              <a:t>và</a:t>
            </a:r>
            <a:r>
              <a:rPr lang="en-US" sz="2800" dirty="0">
                <a:solidFill>
                  <a:srgbClr val="FAE8E0"/>
                </a:solidFill>
                <a:latin typeface="Roboto Condensed"/>
              </a:rPr>
              <a:t> </a:t>
            </a:r>
            <a:r>
              <a:rPr lang="en-US" sz="2800" dirty="0" err="1">
                <a:solidFill>
                  <a:srgbClr val="FAE8E0"/>
                </a:solidFill>
                <a:latin typeface="Roboto Condensed"/>
              </a:rPr>
              <a:t>bằng</a:t>
            </a:r>
            <a:r>
              <a:rPr lang="en-US" sz="2800" dirty="0">
                <a:solidFill>
                  <a:srgbClr val="FAE8E0"/>
                </a:solidFill>
                <a:latin typeface="Roboto Condensed"/>
              </a:rPr>
              <a:t> </a:t>
            </a:r>
            <a:r>
              <a:rPr lang="en-US" sz="2800" dirty="0" err="1">
                <a:solidFill>
                  <a:srgbClr val="FAE8E0"/>
                </a:solidFill>
                <a:latin typeface="Roboto Condensed"/>
              </a:rPr>
              <a:t>chứng</a:t>
            </a:r>
            <a:r>
              <a:rPr lang="en-US" sz="2800" dirty="0">
                <a:solidFill>
                  <a:srgbClr val="FAE8E0"/>
                </a:solidFill>
                <a:latin typeface="Roboto Condensed"/>
              </a:rPr>
              <a:t> </a:t>
            </a:r>
            <a:r>
              <a:rPr lang="en-US" sz="2800" dirty="0" err="1">
                <a:solidFill>
                  <a:srgbClr val="FAE8E0"/>
                </a:solidFill>
                <a:latin typeface="Roboto Condensed"/>
              </a:rPr>
              <a:t>làm</a:t>
            </a:r>
            <a:r>
              <a:rPr lang="en-US" sz="2800" dirty="0">
                <a:solidFill>
                  <a:srgbClr val="FAE8E0"/>
                </a:solidFill>
                <a:latin typeface="Roboto Condensed"/>
              </a:rPr>
              <a:t> </a:t>
            </a:r>
            <a:r>
              <a:rPr lang="en-US" sz="2800" dirty="0" err="1">
                <a:solidFill>
                  <a:srgbClr val="FAE8E0"/>
                </a:solidFill>
                <a:latin typeface="Roboto Condensed"/>
              </a:rPr>
              <a:t>sáng</a:t>
            </a:r>
            <a:r>
              <a:rPr lang="en-US" sz="2800" dirty="0">
                <a:solidFill>
                  <a:srgbClr val="FAE8E0"/>
                </a:solidFill>
                <a:latin typeface="Roboto Condensed"/>
              </a:rPr>
              <a:t> </a:t>
            </a:r>
            <a:r>
              <a:rPr lang="en-US" sz="2800" dirty="0" err="1">
                <a:solidFill>
                  <a:srgbClr val="FAE8E0"/>
                </a:solidFill>
                <a:latin typeface="Roboto Condensed"/>
              </a:rPr>
              <a:t>tỏ</a:t>
            </a:r>
            <a:r>
              <a:rPr lang="en-US" sz="2800" dirty="0">
                <a:solidFill>
                  <a:srgbClr val="FAE8E0"/>
                </a:solidFill>
                <a:latin typeface="Roboto Condensed"/>
              </a:rPr>
              <a:t> </a:t>
            </a:r>
            <a:r>
              <a:rPr lang="en-US" sz="2800" dirty="0" err="1">
                <a:solidFill>
                  <a:srgbClr val="FAE8E0"/>
                </a:solidFill>
                <a:latin typeface="Roboto Condensed"/>
              </a:rPr>
              <a:t>điều</a:t>
            </a:r>
            <a:r>
              <a:rPr lang="en-US" sz="2800" dirty="0">
                <a:solidFill>
                  <a:srgbClr val="FAE8E0"/>
                </a:solidFill>
                <a:latin typeface="Roboto Condensed"/>
              </a:rPr>
              <a:t> </a:t>
            </a:r>
            <a:r>
              <a:rPr lang="en-US" sz="2800" dirty="0" err="1">
                <a:solidFill>
                  <a:srgbClr val="FAE8E0"/>
                </a:solidFill>
                <a:latin typeface="Roboto Condensed"/>
              </a:rPr>
              <a:t>đó</a:t>
            </a:r>
            <a:r>
              <a:rPr lang="en-US" sz="2800" dirty="0">
                <a:solidFill>
                  <a:srgbClr val="FAE8E0"/>
                </a:solidFill>
                <a:latin typeface="Roboto Condensed"/>
              </a:rPr>
              <a:t>.</a:t>
            </a:r>
          </a:p>
          <a:p>
            <a:pPr marL="604521" lvl="1" indent="-302261" algn="just">
              <a:lnSpc>
                <a:spcPts val="3920"/>
              </a:lnSpc>
              <a:buFont typeface="Arial"/>
              <a:buChar char="•"/>
            </a:pPr>
            <a:r>
              <a:rPr lang="en-US" sz="2800" dirty="0" err="1">
                <a:solidFill>
                  <a:srgbClr val="FAE8E0"/>
                </a:solidFill>
                <a:latin typeface="Roboto Condensed"/>
              </a:rPr>
              <a:t>Nội</a:t>
            </a:r>
            <a:r>
              <a:rPr lang="en-US" sz="2800" dirty="0">
                <a:solidFill>
                  <a:srgbClr val="FAE8E0"/>
                </a:solidFill>
                <a:latin typeface="Roboto Condensed"/>
              </a:rPr>
              <a:t> dung </a:t>
            </a:r>
            <a:r>
              <a:rPr lang="en-US" sz="2800" dirty="0" err="1">
                <a:solidFill>
                  <a:srgbClr val="FAE8E0"/>
                </a:solidFill>
                <a:latin typeface="Roboto Condensed"/>
              </a:rPr>
              <a:t>chính</a:t>
            </a:r>
            <a:r>
              <a:rPr lang="en-US" sz="2800" dirty="0">
                <a:solidFill>
                  <a:srgbClr val="FAE8E0"/>
                </a:solidFill>
                <a:latin typeface="Roboto Condensed"/>
              </a:rPr>
              <a:t> </a:t>
            </a:r>
            <a:r>
              <a:rPr lang="en-US" sz="2800" dirty="0" err="1">
                <a:solidFill>
                  <a:srgbClr val="FAE8E0"/>
                </a:solidFill>
                <a:latin typeface="Roboto Condensed"/>
              </a:rPr>
              <a:t>của</a:t>
            </a:r>
            <a:r>
              <a:rPr lang="en-US" sz="2800" dirty="0">
                <a:solidFill>
                  <a:srgbClr val="FAE8E0"/>
                </a:solidFill>
                <a:latin typeface="Roboto Condensed"/>
              </a:rPr>
              <a:t> </a:t>
            </a:r>
            <a:r>
              <a:rPr lang="en-US" sz="2800" dirty="0" err="1">
                <a:solidFill>
                  <a:srgbClr val="FAE8E0"/>
                </a:solidFill>
                <a:latin typeface="Roboto Condensed"/>
              </a:rPr>
              <a:t>phần</a:t>
            </a:r>
            <a:r>
              <a:rPr lang="en-US" sz="2800" dirty="0">
                <a:solidFill>
                  <a:srgbClr val="FAE8E0"/>
                </a:solidFill>
                <a:latin typeface="Roboto Condensed"/>
              </a:rPr>
              <a:t> (3) </a:t>
            </a:r>
            <a:r>
              <a:rPr lang="en-US" sz="2800" dirty="0" err="1">
                <a:solidFill>
                  <a:srgbClr val="FAE8E0"/>
                </a:solidFill>
                <a:latin typeface="Roboto Condensed"/>
              </a:rPr>
              <a:t>là</a:t>
            </a:r>
            <a:r>
              <a:rPr lang="en-US" sz="2800" dirty="0">
                <a:solidFill>
                  <a:srgbClr val="FAE8E0"/>
                </a:solidFill>
                <a:latin typeface="Roboto Condensed"/>
              </a:rPr>
              <a:t> </a:t>
            </a:r>
            <a:r>
              <a:rPr lang="en-US" sz="2800" dirty="0" err="1">
                <a:solidFill>
                  <a:srgbClr val="FAE8E0"/>
                </a:solidFill>
                <a:latin typeface="Roboto Condensed"/>
              </a:rPr>
              <a:t>gì</a:t>
            </a:r>
            <a:r>
              <a:rPr lang="en-US" sz="2800" dirty="0">
                <a:solidFill>
                  <a:srgbClr val="FAE8E0"/>
                </a:solidFill>
                <a:latin typeface="Roboto Condensed"/>
              </a:rPr>
              <a:t>? </a:t>
            </a:r>
            <a:r>
              <a:rPr lang="en-US" sz="2800" dirty="0" err="1">
                <a:solidFill>
                  <a:srgbClr val="FAE8E0"/>
                </a:solidFill>
                <a:latin typeface="Roboto Condensed"/>
              </a:rPr>
              <a:t>Tìm</a:t>
            </a:r>
            <a:r>
              <a:rPr lang="en-US" sz="2800" dirty="0">
                <a:solidFill>
                  <a:srgbClr val="FAE8E0"/>
                </a:solidFill>
                <a:latin typeface="Roboto Condensed"/>
              </a:rPr>
              <a:t> </a:t>
            </a:r>
            <a:r>
              <a:rPr lang="en-US" sz="2800" dirty="0" err="1">
                <a:solidFill>
                  <a:srgbClr val="FAE8E0"/>
                </a:solidFill>
                <a:latin typeface="Roboto Condensed"/>
              </a:rPr>
              <a:t>lí</a:t>
            </a:r>
            <a:r>
              <a:rPr lang="en-US" sz="2800" dirty="0">
                <a:solidFill>
                  <a:srgbClr val="FAE8E0"/>
                </a:solidFill>
                <a:latin typeface="Roboto Condensed"/>
              </a:rPr>
              <a:t> </a:t>
            </a:r>
            <a:r>
              <a:rPr lang="en-US" sz="2800" dirty="0" err="1">
                <a:solidFill>
                  <a:srgbClr val="FAE8E0"/>
                </a:solidFill>
                <a:latin typeface="Roboto Condensed"/>
              </a:rPr>
              <a:t>lẽ</a:t>
            </a:r>
            <a:r>
              <a:rPr lang="en-US" sz="2800" dirty="0">
                <a:solidFill>
                  <a:srgbClr val="FAE8E0"/>
                </a:solidFill>
                <a:latin typeface="Roboto Condensed"/>
              </a:rPr>
              <a:t> </a:t>
            </a:r>
            <a:r>
              <a:rPr lang="en-US" sz="2800" dirty="0" err="1">
                <a:solidFill>
                  <a:srgbClr val="FAE8E0"/>
                </a:solidFill>
                <a:latin typeface="Roboto Condensed"/>
              </a:rPr>
              <a:t>và</a:t>
            </a:r>
            <a:r>
              <a:rPr lang="en-US" sz="2800" dirty="0">
                <a:solidFill>
                  <a:srgbClr val="FAE8E0"/>
                </a:solidFill>
                <a:latin typeface="Roboto Condensed"/>
              </a:rPr>
              <a:t> </a:t>
            </a:r>
            <a:r>
              <a:rPr lang="en-US" sz="2800" dirty="0" err="1">
                <a:solidFill>
                  <a:srgbClr val="FAE8E0"/>
                </a:solidFill>
                <a:latin typeface="Roboto Condensed"/>
              </a:rPr>
              <a:t>bằng</a:t>
            </a:r>
            <a:r>
              <a:rPr lang="en-US" sz="2800" dirty="0">
                <a:solidFill>
                  <a:srgbClr val="FAE8E0"/>
                </a:solidFill>
                <a:latin typeface="Roboto Condensed"/>
              </a:rPr>
              <a:t> </a:t>
            </a:r>
            <a:r>
              <a:rPr lang="en-US" sz="2800" dirty="0" err="1">
                <a:solidFill>
                  <a:srgbClr val="FAE8E0"/>
                </a:solidFill>
                <a:latin typeface="Roboto Condensed"/>
              </a:rPr>
              <a:t>chứng</a:t>
            </a:r>
            <a:r>
              <a:rPr lang="en-US" sz="2800" dirty="0">
                <a:solidFill>
                  <a:srgbClr val="FAE8E0"/>
                </a:solidFill>
                <a:latin typeface="Roboto Condensed"/>
              </a:rPr>
              <a:t> </a:t>
            </a:r>
            <a:r>
              <a:rPr lang="en-US" sz="2800" dirty="0" err="1">
                <a:solidFill>
                  <a:srgbClr val="FAE8E0"/>
                </a:solidFill>
                <a:latin typeface="Roboto Condensed"/>
              </a:rPr>
              <a:t>làm</a:t>
            </a:r>
            <a:r>
              <a:rPr lang="en-US" sz="2800" dirty="0">
                <a:solidFill>
                  <a:srgbClr val="FAE8E0"/>
                </a:solidFill>
                <a:latin typeface="Roboto Condensed"/>
              </a:rPr>
              <a:t> </a:t>
            </a:r>
            <a:r>
              <a:rPr lang="en-US" sz="2800" dirty="0" err="1">
                <a:solidFill>
                  <a:srgbClr val="FAE8E0"/>
                </a:solidFill>
                <a:latin typeface="Roboto Condensed"/>
              </a:rPr>
              <a:t>sáng</a:t>
            </a:r>
            <a:r>
              <a:rPr lang="en-US" sz="2800" dirty="0">
                <a:solidFill>
                  <a:srgbClr val="FAE8E0"/>
                </a:solidFill>
                <a:latin typeface="Roboto Condensed"/>
              </a:rPr>
              <a:t> </a:t>
            </a:r>
            <a:r>
              <a:rPr lang="en-US" sz="2800" dirty="0" err="1">
                <a:solidFill>
                  <a:srgbClr val="FAE8E0"/>
                </a:solidFill>
                <a:latin typeface="Roboto Condensed"/>
              </a:rPr>
              <a:t>tỏ</a:t>
            </a:r>
            <a:r>
              <a:rPr lang="en-US" sz="2800" dirty="0">
                <a:solidFill>
                  <a:srgbClr val="FAE8E0"/>
                </a:solidFill>
                <a:latin typeface="Roboto Condensed"/>
              </a:rPr>
              <a:t> </a:t>
            </a:r>
            <a:r>
              <a:rPr lang="en-US" sz="2800" dirty="0" err="1">
                <a:solidFill>
                  <a:srgbClr val="FAE8E0"/>
                </a:solidFill>
                <a:latin typeface="Roboto Condensed"/>
              </a:rPr>
              <a:t>điều</a:t>
            </a:r>
            <a:r>
              <a:rPr lang="en-US" sz="2800" dirty="0">
                <a:solidFill>
                  <a:srgbClr val="FAE8E0"/>
                </a:solidFill>
                <a:latin typeface="Roboto Condensed"/>
              </a:rPr>
              <a:t> </a:t>
            </a:r>
            <a:r>
              <a:rPr lang="en-US" sz="2800" dirty="0" err="1">
                <a:solidFill>
                  <a:srgbClr val="FAE8E0"/>
                </a:solidFill>
                <a:latin typeface="Roboto Condensed"/>
              </a:rPr>
              <a:t>đó</a:t>
            </a:r>
            <a:r>
              <a:rPr lang="en-US" sz="2800" dirty="0">
                <a:solidFill>
                  <a:srgbClr val="FAE8E0"/>
                </a:solidFill>
                <a:latin typeface="Roboto Condensed"/>
              </a:rPr>
              <a:t>. </a:t>
            </a:r>
            <a:r>
              <a:rPr lang="en-US" sz="2800" dirty="0" err="1">
                <a:solidFill>
                  <a:srgbClr val="FAE8E0"/>
                </a:solidFill>
                <a:latin typeface="Roboto Condensed"/>
              </a:rPr>
              <a:t>Việc</a:t>
            </a:r>
            <a:r>
              <a:rPr lang="en-US" sz="2800" dirty="0">
                <a:solidFill>
                  <a:srgbClr val="FAE8E0"/>
                </a:solidFill>
                <a:latin typeface="Roboto Condensed"/>
              </a:rPr>
              <a:t> </a:t>
            </a:r>
            <a:r>
              <a:rPr lang="en-US" sz="2800" dirty="0" err="1">
                <a:solidFill>
                  <a:srgbClr val="FAE8E0"/>
                </a:solidFill>
                <a:latin typeface="Roboto Condensed"/>
              </a:rPr>
              <a:t>trích</a:t>
            </a:r>
            <a:r>
              <a:rPr lang="en-US" sz="2800" dirty="0">
                <a:solidFill>
                  <a:srgbClr val="FAE8E0"/>
                </a:solidFill>
                <a:latin typeface="Roboto Condensed"/>
              </a:rPr>
              <a:t> </a:t>
            </a:r>
            <a:r>
              <a:rPr lang="en-US" sz="2800" dirty="0" err="1">
                <a:solidFill>
                  <a:srgbClr val="FAE8E0"/>
                </a:solidFill>
                <a:latin typeface="Roboto Condensed"/>
              </a:rPr>
              <a:t>dẫn</a:t>
            </a:r>
            <a:r>
              <a:rPr lang="en-US" sz="2800" dirty="0">
                <a:solidFill>
                  <a:srgbClr val="FAE8E0"/>
                </a:solidFill>
                <a:latin typeface="Roboto Condensed"/>
              </a:rPr>
              <a:t> ý </a:t>
            </a:r>
            <a:r>
              <a:rPr lang="en-US" sz="2800" dirty="0" err="1">
                <a:solidFill>
                  <a:srgbClr val="FAE8E0"/>
                </a:solidFill>
                <a:latin typeface="Roboto Condensed"/>
              </a:rPr>
              <a:t>kiến</a:t>
            </a:r>
            <a:r>
              <a:rPr lang="en-US" sz="2800" dirty="0">
                <a:solidFill>
                  <a:srgbClr val="FAE8E0"/>
                </a:solidFill>
                <a:latin typeface="Roboto Condensed"/>
              </a:rPr>
              <a:t> </a:t>
            </a:r>
            <a:r>
              <a:rPr lang="en-US" sz="2800" dirty="0" err="1">
                <a:solidFill>
                  <a:srgbClr val="FAE8E0"/>
                </a:solidFill>
                <a:latin typeface="Roboto Condensed"/>
              </a:rPr>
              <a:t>của</a:t>
            </a:r>
            <a:r>
              <a:rPr lang="en-US" sz="2800" dirty="0">
                <a:solidFill>
                  <a:srgbClr val="FAE8E0"/>
                </a:solidFill>
                <a:latin typeface="Roboto Condensed"/>
              </a:rPr>
              <a:t> Lê </a:t>
            </a:r>
            <a:r>
              <a:rPr lang="en-US" sz="2800" dirty="0" err="1">
                <a:solidFill>
                  <a:srgbClr val="FAE8E0"/>
                </a:solidFill>
                <a:latin typeface="Roboto Condensed"/>
              </a:rPr>
              <a:t>Trí</a:t>
            </a:r>
            <a:r>
              <a:rPr lang="en-US" sz="2800" dirty="0">
                <a:solidFill>
                  <a:srgbClr val="FAE8E0"/>
                </a:solidFill>
                <a:latin typeface="Roboto Condensed"/>
              </a:rPr>
              <a:t> </a:t>
            </a:r>
            <a:r>
              <a:rPr lang="en-US" sz="2800" dirty="0" err="1">
                <a:solidFill>
                  <a:srgbClr val="FAE8E0"/>
                </a:solidFill>
                <a:latin typeface="Roboto Condensed"/>
              </a:rPr>
              <a:t>Viễn</a:t>
            </a:r>
            <a:r>
              <a:rPr lang="en-US" sz="2800" dirty="0">
                <a:solidFill>
                  <a:srgbClr val="FAE8E0"/>
                </a:solidFill>
                <a:latin typeface="Roboto Condensed"/>
              </a:rPr>
              <a:t> </a:t>
            </a:r>
            <a:r>
              <a:rPr lang="en-US" sz="2800" dirty="0" err="1">
                <a:solidFill>
                  <a:srgbClr val="FAE8E0"/>
                </a:solidFill>
                <a:latin typeface="Roboto Condensed"/>
              </a:rPr>
              <a:t>nhằm</a:t>
            </a:r>
            <a:r>
              <a:rPr lang="en-US" sz="2800" dirty="0">
                <a:solidFill>
                  <a:srgbClr val="FAE8E0"/>
                </a:solidFill>
                <a:latin typeface="Roboto Condensed"/>
              </a:rPr>
              <a:t> </a:t>
            </a:r>
            <a:r>
              <a:rPr lang="en-US" sz="2800" dirty="0" err="1">
                <a:solidFill>
                  <a:srgbClr val="FAE8E0"/>
                </a:solidFill>
                <a:latin typeface="Roboto Condensed"/>
              </a:rPr>
              <a:t>mục</a:t>
            </a:r>
            <a:r>
              <a:rPr lang="en-US" sz="2800" dirty="0">
                <a:solidFill>
                  <a:srgbClr val="FAE8E0"/>
                </a:solidFill>
                <a:latin typeface="Roboto Condensed"/>
              </a:rPr>
              <a:t> </a:t>
            </a:r>
            <a:r>
              <a:rPr lang="en-US" sz="2800" dirty="0" err="1">
                <a:solidFill>
                  <a:srgbClr val="FAE8E0"/>
                </a:solidFill>
                <a:latin typeface="Roboto Condensed"/>
              </a:rPr>
              <a:t>đích</a:t>
            </a:r>
            <a:r>
              <a:rPr lang="en-US" sz="2800" dirty="0">
                <a:solidFill>
                  <a:srgbClr val="FAE8E0"/>
                </a:solidFill>
                <a:latin typeface="Roboto Condensed"/>
              </a:rPr>
              <a:t> </a:t>
            </a:r>
            <a:r>
              <a:rPr lang="en-US" sz="2800" dirty="0" err="1">
                <a:solidFill>
                  <a:srgbClr val="FAE8E0"/>
                </a:solidFill>
                <a:latin typeface="Roboto Condensed"/>
              </a:rPr>
              <a:t>gì</a:t>
            </a:r>
            <a:r>
              <a:rPr lang="en-US" sz="2800" dirty="0">
                <a:solidFill>
                  <a:srgbClr val="FAE8E0"/>
                </a:solidFill>
                <a:latin typeface="Roboto Condensed"/>
              </a:rPr>
              <a:t>?</a:t>
            </a:r>
          </a:p>
          <a:p>
            <a:pPr algn="just">
              <a:lnSpc>
                <a:spcPts val="3920"/>
              </a:lnSpc>
            </a:pPr>
            <a:endParaRPr lang="en-US" sz="2800" dirty="0">
              <a:solidFill>
                <a:srgbClr val="FAE8E0"/>
              </a:solidFill>
              <a:latin typeface="Roboto Condensed"/>
            </a:endParaRPr>
          </a:p>
        </p:txBody>
      </p:sp>
      <p:sp>
        <p:nvSpPr>
          <p:cNvPr id="28" name="TextBox 28"/>
          <p:cNvSpPr txBox="1"/>
          <p:nvPr/>
        </p:nvSpPr>
        <p:spPr>
          <a:xfrm>
            <a:off x="12712722" y="4844336"/>
            <a:ext cx="4710729" cy="5135703"/>
          </a:xfrm>
          <a:prstGeom prst="rect">
            <a:avLst/>
          </a:prstGeom>
        </p:spPr>
        <p:txBody>
          <a:bodyPr lIns="0" tIns="0" rIns="0" bIns="0" rtlCol="0" anchor="t">
            <a:spAutoFit/>
          </a:bodyPr>
          <a:lstStyle/>
          <a:p>
            <a:pPr marL="626111" lvl="1" indent="-313055" algn="just">
              <a:lnSpc>
                <a:spcPts val="4060"/>
              </a:lnSpc>
              <a:buFont typeface="Arial"/>
              <a:buChar char="•"/>
            </a:pPr>
            <a:r>
              <a:rPr lang="en-US" sz="2900" dirty="0" err="1">
                <a:solidFill>
                  <a:srgbClr val="FAE8E0"/>
                </a:solidFill>
                <a:latin typeface="Roboto Condensed"/>
              </a:rPr>
              <a:t>Nội</a:t>
            </a:r>
            <a:r>
              <a:rPr lang="en-US" sz="2900" dirty="0">
                <a:solidFill>
                  <a:srgbClr val="FAE8E0"/>
                </a:solidFill>
                <a:latin typeface="Roboto Condensed"/>
              </a:rPr>
              <a:t> dung </a:t>
            </a:r>
            <a:r>
              <a:rPr lang="en-US" sz="2900" dirty="0" err="1">
                <a:solidFill>
                  <a:srgbClr val="FAE8E0"/>
                </a:solidFill>
                <a:latin typeface="Roboto Condensed"/>
              </a:rPr>
              <a:t>chính</a:t>
            </a:r>
            <a:r>
              <a:rPr lang="en-US" sz="2900" dirty="0">
                <a:solidFill>
                  <a:srgbClr val="FAE8E0"/>
                </a:solidFill>
                <a:latin typeface="Roboto Condensed"/>
              </a:rPr>
              <a:t> </a:t>
            </a:r>
            <a:r>
              <a:rPr lang="en-US" sz="2900" dirty="0" err="1">
                <a:solidFill>
                  <a:srgbClr val="FAE8E0"/>
                </a:solidFill>
                <a:latin typeface="Roboto Condensed"/>
              </a:rPr>
              <a:t>của</a:t>
            </a:r>
            <a:r>
              <a:rPr lang="en-US" sz="2900" dirty="0">
                <a:solidFill>
                  <a:srgbClr val="FAE8E0"/>
                </a:solidFill>
                <a:latin typeface="Roboto Condensed"/>
              </a:rPr>
              <a:t> </a:t>
            </a:r>
            <a:r>
              <a:rPr lang="en-US" sz="2900" dirty="0" err="1">
                <a:solidFill>
                  <a:srgbClr val="FAE8E0"/>
                </a:solidFill>
                <a:latin typeface="Roboto Condensed"/>
              </a:rPr>
              <a:t>phần</a:t>
            </a:r>
            <a:r>
              <a:rPr lang="en-US" sz="2900" dirty="0">
                <a:solidFill>
                  <a:srgbClr val="FAE8E0"/>
                </a:solidFill>
                <a:latin typeface="Roboto Condensed"/>
              </a:rPr>
              <a:t> (4) </a:t>
            </a:r>
            <a:r>
              <a:rPr lang="en-US" sz="2900" dirty="0" err="1">
                <a:solidFill>
                  <a:srgbClr val="FAE8E0"/>
                </a:solidFill>
                <a:latin typeface="Roboto Condensed"/>
              </a:rPr>
              <a:t>là</a:t>
            </a:r>
            <a:r>
              <a:rPr lang="en-US" sz="2900" dirty="0">
                <a:solidFill>
                  <a:srgbClr val="FAE8E0"/>
                </a:solidFill>
                <a:latin typeface="Roboto Condensed"/>
              </a:rPr>
              <a:t> </a:t>
            </a:r>
            <a:r>
              <a:rPr lang="en-US" sz="2900" dirty="0" err="1">
                <a:solidFill>
                  <a:srgbClr val="FAE8E0"/>
                </a:solidFill>
                <a:latin typeface="Roboto Condensed"/>
              </a:rPr>
              <a:t>gì</a:t>
            </a:r>
            <a:r>
              <a:rPr lang="en-US" sz="2900" dirty="0">
                <a:solidFill>
                  <a:srgbClr val="FAE8E0"/>
                </a:solidFill>
                <a:latin typeface="Roboto Condensed"/>
              </a:rPr>
              <a:t>? </a:t>
            </a:r>
            <a:r>
              <a:rPr lang="en-US" sz="2900" dirty="0" err="1">
                <a:solidFill>
                  <a:srgbClr val="FAE8E0"/>
                </a:solidFill>
                <a:latin typeface="Roboto Condensed"/>
              </a:rPr>
              <a:t>Tìm</a:t>
            </a:r>
            <a:r>
              <a:rPr lang="en-US" sz="2900" dirty="0">
                <a:solidFill>
                  <a:srgbClr val="FAE8E0"/>
                </a:solidFill>
                <a:latin typeface="Roboto Condensed"/>
              </a:rPr>
              <a:t> </a:t>
            </a:r>
            <a:r>
              <a:rPr lang="en-US" sz="2900" dirty="0" err="1">
                <a:solidFill>
                  <a:srgbClr val="FAE8E0"/>
                </a:solidFill>
                <a:latin typeface="Roboto Condensed"/>
              </a:rPr>
              <a:t>lí</a:t>
            </a:r>
            <a:r>
              <a:rPr lang="en-US" sz="2900" dirty="0">
                <a:solidFill>
                  <a:srgbClr val="FAE8E0"/>
                </a:solidFill>
                <a:latin typeface="Roboto Condensed"/>
              </a:rPr>
              <a:t> </a:t>
            </a:r>
            <a:r>
              <a:rPr lang="en-US" sz="2900" dirty="0" err="1">
                <a:solidFill>
                  <a:srgbClr val="FAE8E0"/>
                </a:solidFill>
                <a:latin typeface="Roboto Condensed"/>
              </a:rPr>
              <a:t>lẽ</a:t>
            </a:r>
            <a:r>
              <a:rPr lang="en-US" sz="2900" dirty="0">
                <a:solidFill>
                  <a:srgbClr val="FAE8E0"/>
                </a:solidFill>
                <a:latin typeface="Roboto Condensed"/>
              </a:rPr>
              <a:t> </a:t>
            </a:r>
            <a:r>
              <a:rPr lang="en-US" sz="2900" dirty="0" err="1">
                <a:solidFill>
                  <a:srgbClr val="FAE8E0"/>
                </a:solidFill>
                <a:latin typeface="Roboto Condensed"/>
              </a:rPr>
              <a:t>và</a:t>
            </a:r>
            <a:r>
              <a:rPr lang="en-US" sz="2900" dirty="0">
                <a:solidFill>
                  <a:srgbClr val="FAE8E0"/>
                </a:solidFill>
                <a:latin typeface="Roboto Condensed"/>
              </a:rPr>
              <a:t> </a:t>
            </a:r>
            <a:r>
              <a:rPr lang="en-US" sz="2900" dirty="0" err="1">
                <a:solidFill>
                  <a:srgbClr val="FAE8E0"/>
                </a:solidFill>
                <a:latin typeface="Roboto Condensed"/>
              </a:rPr>
              <a:t>bằng</a:t>
            </a:r>
            <a:r>
              <a:rPr lang="en-US" sz="2900" dirty="0">
                <a:solidFill>
                  <a:srgbClr val="FAE8E0"/>
                </a:solidFill>
                <a:latin typeface="Roboto Condensed"/>
              </a:rPr>
              <a:t> </a:t>
            </a:r>
            <a:r>
              <a:rPr lang="en-US" sz="2900" dirty="0" err="1">
                <a:solidFill>
                  <a:srgbClr val="FAE8E0"/>
                </a:solidFill>
                <a:latin typeface="Roboto Condensed"/>
              </a:rPr>
              <a:t>chứng</a:t>
            </a:r>
            <a:r>
              <a:rPr lang="en-US" sz="2900" dirty="0">
                <a:solidFill>
                  <a:srgbClr val="FAE8E0"/>
                </a:solidFill>
                <a:latin typeface="Roboto Condensed"/>
              </a:rPr>
              <a:t> </a:t>
            </a:r>
            <a:r>
              <a:rPr lang="en-US" sz="2900" dirty="0" err="1">
                <a:solidFill>
                  <a:srgbClr val="FAE8E0"/>
                </a:solidFill>
                <a:latin typeface="Roboto Condensed"/>
              </a:rPr>
              <a:t>làm</a:t>
            </a:r>
            <a:r>
              <a:rPr lang="en-US" sz="2900" dirty="0">
                <a:solidFill>
                  <a:srgbClr val="FAE8E0"/>
                </a:solidFill>
                <a:latin typeface="Roboto Condensed"/>
              </a:rPr>
              <a:t> </a:t>
            </a:r>
            <a:r>
              <a:rPr lang="en-US" sz="2900" dirty="0" err="1">
                <a:solidFill>
                  <a:srgbClr val="FAE8E0"/>
                </a:solidFill>
                <a:latin typeface="Roboto Condensed"/>
              </a:rPr>
              <a:t>sáng</a:t>
            </a:r>
            <a:r>
              <a:rPr lang="en-US" sz="2900" dirty="0">
                <a:solidFill>
                  <a:srgbClr val="FAE8E0"/>
                </a:solidFill>
                <a:latin typeface="Roboto Condensed"/>
              </a:rPr>
              <a:t> </a:t>
            </a:r>
            <a:r>
              <a:rPr lang="en-US" sz="2900" dirty="0" err="1">
                <a:solidFill>
                  <a:srgbClr val="FAE8E0"/>
                </a:solidFill>
                <a:latin typeface="Roboto Condensed"/>
              </a:rPr>
              <a:t>tỏ</a:t>
            </a:r>
            <a:r>
              <a:rPr lang="en-US" sz="2900" dirty="0">
                <a:solidFill>
                  <a:srgbClr val="FAE8E0"/>
                </a:solidFill>
                <a:latin typeface="Roboto Condensed"/>
              </a:rPr>
              <a:t> </a:t>
            </a:r>
            <a:r>
              <a:rPr lang="en-US" sz="2900" dirty="0" err="1">
                <a:solidFill>
                  <a:srgbClr val="FAE8E0"/>
                </a:solidFill>
                <a:latin typeface="Roboto Condensed"/>
              </a:rPr>
              <a:t>điều</a:t>
            </a:r>
            <a:r>
              <a:rPr lang="en-US" sz="2900" dirty="0">
                <a:solidFill>
                  <a:srgbClr val="FAE8E0"/>
                </a:solidFill>
                <a:latin typeface="Roboto Condensed"/>
              </a:rPr>
              <a:t> </a:t>
            </a:r>
            <a:r>
              <a:rPr lang="en-US" sz="2900" dirty="0" err="1">
                <a:solidFill>
                  <a:srgbClr val="FAE8E0"/>
                </a:solidFill>
                <a:latin typeface="Roboto Condensed"/>
              </a:rPr>
              <a:t>đó</a:t>
            </a:r>
            <a:r>
              <a:rPr lang="en-US" sz="2900" dirty="0">
                <a:solidFill>
                  <a:srgbClr val="FAE8E0"/>
                </a:solidFill>
                <a:latin typeface="Roboto Condensed"/>
              </a:rPr>
              <a:t>. Ý </a:t>
            </a:r>
            <a:r>
              <a:rPr lang="en-US" sz="2900" dirty="0" err="1">
                <a:solidFill>
                  <a:srgbClr val="FAE8E0"/>
                </a:solidFill>
                <a:latin typeface="Roboto Condensed"/>
              </a:rPr>
              <a:t>nghĩa</a:t>
            </a:r>
            <a:r>
              <a:rPr lang="en-US" sz="2900" dirty="0">
                <a:solidFill>
                  <a:srgbClr val="FAE8E0"/>
                </a:solidFill>
                <a:latin typeface="Roboto Condensed"/>
              </a:rPr>
              <a:t> </a:t>
            </a:r>
            <a:r>
              <a:rPr lang="en-US" sz="2900" dirty="0" err="1">
                <a:solidFill>
                  <a:srgbClr val="FAE8E0"/>
                </a:solidFill>
                <a:latin typeface="Roboto Condensed"/>
              </a:rPr>
              <a:t>của</a:t>
            </a:r>
            <a:r>
              <a:rPr lang="en-US" sz="2900" dirty="0">
                <a:solidFill>
                  <a:srgbClr val="FAE8E0"/>
                </a:solidFill>
                <a:latin typeface="Roboto Condensed"/>
              </a:rPr>
              <a:t> </a:t>
            </a:r>
            <a:r>
              <a:rPr lang="en-US" sz="2900" dirty="0" err="1">
                <a:solidFill>
                  <a:srgbClr val="FAE8E0"/>
                </a:solidFill>
                <a:latin typeface="Roboto Condensed"/>
              </a:rPr>
              <a:t>các</a:t>
            </a:r>
            <a:r>
              <a:rPr lang="en-US" sz="2900" dirty="0">
                <a:solidFill>
                  <a:srgbClr val="FAE8E0"/>
                </a:solidFill>
                <a:latin typeface="Roboto Condensed"/>
              </a:rPr>
              <a:t> </a:t>
            </a:r>
            <a:r>
              <a:rPr lang="en-US" sz="2900" dirty="0" err="1">
                <a:solidFill>
                  <a:srgbClr val="FAE8E0"/>
                </a:solidFill>
                <a:latin typeface="Roboto Condensed"/>
              </a:rPr>
              <a:t>lí</a:t>
            </a:r>
            <a:r>
              <a:rPr lang="en-US" sz="2900" dirty="0">
                <a:solidFill>
                  <a:srgbClr val="FAE8E0"/>
                </a:solidFill>
                <a:latin typeface="Roboto Condensed"/>
              </a:rPr>
              <a:t> </a:t>
            </a:r>
            <a:r>
              <a:rPr lang="en-US" sz="2900" dirty="0" err="1">
                <a:solidFill>
                  <a:srgbClr val="FAE8E0"/>
                </a:solidFill>
                <a:latin typeface="Roboto Condensed"/>
              </a:rPr>
              <a:t>lẽ</a:t>
            </a:r>
            <a:r>
              <a:rPr lang="en-US" sz="2900" dirty="0">
                <a:solidFill>
                  <a:srgbClr val="FAE8E0"/>
                </a:solidFill>
                <a:latin typeface="Roboto Condensed"/>
              </a:rPr>
              <a:t> </a:t>
            </a:r>
            <a:r>
              <a:rPr lang="en-US" sz="2900" dirty="0" err="1">
                <a:solidFill>
                  <a:srgbClr val="FAE8E0"/>
                </a:solidFill>
                <a:latin typeface="Roboto Condensed"/>
              </a:rPr>
              <a:t>và</a:t>
            </a:r>
            <a:r>
              <a:rPr lang="en-US" sz="2900" dirty="0">
                <a:solidFill>
                  <a:srgbClr val="FAE8E0"/>
                </a:solidFill>
                <a:latin typeface="Roboto Condensed"/>
              </a:rPr>
              <a:t> </a:t>
            </a:r>
            <a:r>
              <a:rPr lang="en-US" sz="2900" dirty="0" err="1">
                <a:solidFill>
                  <a:srgbClr val="FAE8E0"/>
                </a:solidFill>
                <a:latin typeface="Roboto Condensed"/>
              </a:rPr>
              <a:t>bằng</a:t>
            </a:r>
            <a:r>
              <a:rPr lang="en-US" sz="2900" dirty="0">
                <a:solidFill>
                  <a:srgbClr val="FAE8E0"/>
                </a:solidFill>
                <a:latin typeface="Roboto Condensed"/>
              </a:rPr>
              <a:t> </a:t>
            </a:r>
            <a:r>
              <a:rPr lang="en-US" sz="2900" dirty="0" err="1">
                <a:solidFill>
                  <a:srgbClr val="FAE8E0"/>
                </a:solidFill>
                <a:latin typeface="Roboto Condensed"/>
              </a:rPr>
              <a:t>chứng</a:t>
            </a:r>
            <a:r>
              <a:rPr lang="en-US" sz="2900" dirty="0">
                <a:solidFill>
                  <a:srgbClr val="FAE8E0"/>
                </a:solidFill>
                <a:latin typeface="Roboto Condensed"/>
              </a:rPr>
              <a:t> </a:t>
            </a:r>
            <a:r>
              <a:rPr lang="en-US" sz="2900" dirty="0" err="1">
                <a:solidFill>
                  <a:srgbClr val="FAE8E0"/>
                </a:solidFill>
                <a:latin typeface="Roboto Condensed"/>
              </a:rPr>
              <a:t>đó</a:t>
            </a:r>
            <a:r>
              <a:rPr lang="en-US" sz="2900" dirty="0">
                <a:solidFill>
                  <a:srgbClr val="FAE8E0"/>
                </a:solidFill>
                <a:latin typeface="Roboto Condensed"/>
              </a:rPr>
              <a:t>.</a:t>
            </a:r>
          </a:p>
          <a:p>
            <a:pPr marL="626111" lvl="1" indent="-313055" algn="just">
              <a:lnSpc>
                <a:spcPts val="4060"/>
              </a:lnSpc>
              <a:buFont typeface="Arial"/>
              <a:buChar char="•"/>
            </a:pPr>
            <a:r>
              <a:rPr lang="en-US" sz="2900" dirty="0" err="1">
                <a:solidFill>
                  <a:srgbClr val="FAE8E0"/>
                </a:solidFill>
                <a:latin typeface="Roboto Condensed"/>
              </a:rPr>
              <a:t>Nội</a:t>
            </a:r>
            <a:r>
              <a:rPr lang="en-US" sz="2900" dirty="0">
                <a:solidFill>
                  <a:srgbClr val="FAE8E0"/>
                </a:solidFill>
                <a:latin typeface="Roboto Condensed"/>
              </a:rPr>
              <a:t> dung </a:t>
            </a:r>
            <a:r>
              <a:rPr lang="en-US" sz="2900" dirty="0" err="1">
                <a:solidFill>
                  <a:srgbClr val="FAE8E0"/>
                </a:solidFill>
                <a:latin typeface="Roboto Condensed"/>
              </a:rPr>
              <a:t>chính</a:t>
            </a:r>
            <a:r>
              <a:rPr lang="en-US" sz="2900" dirty="0">
                <a:solidFill>
                  <a:srgbClr val="FAE8E0"/>
                </a:solidFill>
                <a:latin typeface="Roboto Condensed"/>
              </a:rPr>
              <a:t> </a:t>
            </a:r>
            <a:r>
              <a:rPr lang="en-US" sz="2900" dirty="0" err="1">
                <a:solidFill>
                  <a:srgbClr val="FAE8E0"/>
                </a:solidFill>
                <a:latin typeface="Roboto Condensed"/>
              </a:rPr>
              <a:t>của</a:t>
            </a:r>
            <a:r>
              <a:rPr lang="en-US" sz="2900" dirty="0">
                <a:solidFill>
                  <a:srgbClr val="FAE8E0"/>
                </a:solidFill>
                <a:latin typeface="Roboto Condensed"/>
              </a:rPr>
              <a:t> </a:t>
            </a:r>
            <a:r>
              <a:rPr lang="en-US" sz="2900" dirty="0" err="1">
                <a:solidFill>
                  <a:srgbClr val="FAE8E0"/>
                </a:solidFill>
                <a:latin typeface="Roboto Condensed"/>
              </a:rPr>
              <a:t>phần</a:t>
            </a:r>
            <a:r>
              <a:rPr lang="en-US" sz="2900" dirty="0">
                <a:solidFill>
                  <a:srgbClr val="FAE8E0"/>
                </a:solidFill>
                <a:latin typeface="Roboto Condensed"/>
              </a:rPr>
              <a:t> (5) </a:t>
            </a:r>
            <a:r>
              <a:rPr lang="en-US" sz="2900" dirty="0" err="1">
                <a:solidFill>
                  <a:srgbClr val="FAE8E0"/>
                </a:solidFill>
                <a:latin typeface="Roboto Condensed"/>
              </a:rPr>
              <a:t>là</a:t>
            </a:r>
            <a:r>
              <a:rPr lang="en-US" sz="2900" dirty="0">
                <a:solidFill>
                  <a:srgbClr val="FAE8E0"/>
                </a:solidFill>
                <a:latin typeface="Roboto Condensed"/>
              </a:rPr>
              <a:t> </a:t>
            </a:r>
            <a:r>
              <a:rPr lang="en-US" sz="2900" dirty="0" err="1">
                <a:solidFill>
                  <a:srgbClr val="FAE8E0"/>
                </a:solidFill>
                <a:latin typeface="Roboto Condensed"/>
              </a:rPr>
              <a:t>gì</a:t>
            </a:r>
            <a:r>
              <a:rPr lang="en-US" sz="2900" dirty="0">
                <a:solidFill>
                  <a:srgbClr val="FAE8E0"/>
                </a:solidFill>
                <a:latin typeface="Roboto Condensed"/>
              </a:rPr>
              <a:t>? </a:t>
            </a:r>
            <a:r>
              <a:rPr lang="en-US" sz="2900" dirty="0" err="1">
                <a:solidFill>
                  <a:srgbClr val="FAE8E0"/>
                </a:solidFill>
                <a:latin typeface="Roboto Condensed"/>
              </a:rPr>
              <a:t>Bằng</a:t>
            </a:r>
            <a:r>
              <a:rPr lang="en-US" sz="2900" dirty="0">
                <a:solidFill>
                  <a:srgbClr val="FAE8E0"/>
                </a:solidFill>
                <a:latin typeface="Roboto Condensed"/>
              </a:rPr>
              <a:t> </a:t>
            </a:r>
            <a:r>
              <a:rPr lang="en-US" sz="2900" dirty="0" err="1">
                <a:solidFill>
                  <a:srgbClr val="FAE8E0"/>
                </a:solidFill>
                <a:latin typeface="Roboto Condensed"/>
              </a:rPr>
              <a:t>chứng</a:t>
            </a:r>
            <a:r>
              <a:rPr lang="en-US" sz="2900" dirty="0">
                <a:solidFill>
                  <a:srgbClr val="FAE8E0"/>
                </a:solidFill>
                <a:latin typeface="Roboto Condensed"/>
              </a:rPr>
              <a:t> </a:t>
            </a:r>
            <a:r>
              <a:rPr lang="en-US" sz="2900" dirty="0" err="1">
                <a:solidFill>
                  <a:srgbClr val="FAE8E0"/>
                </a:solidFill>
                <a:latin typeface="Roboto Condensed"/>
              </a:rPr>
              <a:t>nào</a:t>
            </a:r>
            <a:r>
              <a:rPr lang="en-US" sz="2900" dirty="0">
                <a:solidFill>
                  <a:srgbClr val="FAE8E0"/>
                </a:solidFill>
                <a:latin typeface="Roboto Condensed"/>
              </a:rPr>
              <a:t> </a:t>
            </a:r>
            <a:r>
              <a:rPr lang="en-US" sz="2900" dirty="0" err="1">
                <a:solidFill>
                  <a:srgbClr val="FAE8E0"/>
                </a:solidFill>
                <a:latin typeface="Roboto Condensed"/>
              </a:rPr>
              <a:t>cho</a:t>
            </a:r>
            <a:r>
              <a:rPr lang="en-US" sz="2900" dirty="0">
                <a:solidFill>
                  <a:srgbClr val="FAE8E0"/>
                </a:solidFill>
                <a:latin typeface="Roboto Condensed"/>
              </a:rPr>
              <a:t> </a:t>
            </a:r>
            <a:r>
              <a:rPr lang="en-US" sz="2900" dirty="0" err="1">
                <a:solidFill>
                  <a:srgbClr val="FAE8E0"/>
                </a:solidFill>
                <a:latin typeface="Roboto Condensed"/>
              </a:rPr>
              <a:t>thấy</a:t>
            </a:r>
            <a:r>
              <a:rPr lang="en-US" sz="2900" dirty="0">
                <a:solidFill>
                  <a:srgbClr val="FAE8E0"/>
                </a:solidFill>
                <a:latin typeface="Roboto Condensed"/>
              </a:rPr>
              <a:t> </a:t>
            </a:r>
            <a:r>
              <a:rPr lang="en-US" sz="2900" dirty="0" err="1">
                <a:solidFill>
                  <a:srgbClr val="FAE8E0"/>
                </a:solidFill>
                <a:latin typeface="Roboto Condensed"/>
              </a:rPr>
              <a:t>Gióng</a:t>
            </a:r>
            <a:r>
              <a:rPr lang="en-US" sz="2900" dirty="0">
                <a:solidFill>
                  <a:srgbClr val="FAE8E0"/>
                </a:solidFill>
                <a:latin typeface="Roboto Condensed"/>
              </a:rPr>
              <a:t> </a:t>
            </a:r>
            <a:r>
              <a:rPr lang="en-US" sz="2900" dirty="0" err="1">
                <a:solidFill>
                  <a:srgbClr val="FAE8E0"/>
                </a:solidFill>
                <a:latin typeface="Roboto Condensed"/>
              </a:rPr>
              <a:t>để</a:t>
            </a:r>
            <a:r>
              <a:rPr lang="en-US" sz="2900" dirty="0">
                <a:solidFill>
                  <a:srgbClr val="FAE8E0"/>
                </a:solidFill>
                <a:latin typeface="Roboto Condensed"/>
              </a:rPr>
              <a:t> </a:t>
            </a:r>
            <a:r>
              <a:rPr lang="en-US" sz="2900" dirty="0" err="1">
                <a:solidFill>
                  <a:srgbClr val="FAE8E0"/>
                </a:solidFill>
                <a:latin typeface="Roboto Condensed"/>
              </a:rPr>
              <a:t>lại</a:t>
            </a:r>
            <a:r>
              <a:rPr lang="en-US" sz="2900" dirty="0">
                <a:solidFill>
                  <a:srgbClr val="FAE8E0"/>
                </a:solidFill>
                <a:latin typeface="Roboto Condensed"/>
              </a:rPr>
              <a:t> </a:t>
            </a:r>
            <a:r>
              <a:rPr lang="en-US" sz="2900" dirty="0" err="1">
                <a:solidFill>
                  <a:srgbClr val="FAE8E0"/>
                </a:solidFill>
                <a:latin typeface="Roboto Condensed"/>
              </a:rPr>
              <a:t>các</a:t>
            </a:r>
            <a:r>
              <a:rPr lang="en-US" sz="2900" dirty="0">
                <a:solidFill>
                  <a:srgbClr val="FAE8E0"/>
                </a:solidFill>
                <a:latin typeface="Roboto Condensed"/>
              </a:rPr>
              <a:t> </a:t>
            </a:r>
            <a:r>
              <a:rPr lang="en-US" sz="2900" dirty="0" err="1">
                <a:solidFill>
                  <a:srgbClr val="FAE8E0"/>
                </a:solidFill>
                <a:latin typeface="Roboto Condensed"/>
              </a:rPr>
              <a:t>chứng</a:t>
            </a:r>
            <a:r>
              <a:rPr lang="en-US" sz="2900" dirty="0">
                <a:solidFill>
                  <a:srgbClr val="FAE8E0"/>
                </a:solidFill>
                <a:latin typeface="Roboto Condensed"/>
              </a:rPr>
              <a:t> </a:t>
            </a:r>
            <a:r>
              <a:rPr lang="en-US" sz="2900" dirty="0" err="1">
                <a:solidFill>
                  <a:srgbClr val="FAE8E0"/>
                </a:solidFill>
                <a:latin typeface="Roboto Condensed"/>
              </a:rPr>
              <a:t>tích</a:t>
            </a:r>
            <a:r>
              <a:rPr lang="en-US" sz="2900" dirty="0">
                <a:solidFill>
                  <a:srgbClr val="FAE8E0"/>
                </a:solidFill>
                <a:latin typeface="Roboto Condensed"/>
              </a:rPr>
              <a:t>?</a:t>
            </a:r>
          </a:p>
          <a:p>
            <a:pPr algn="just">
              <a:lnSpc>
                <a:spcPts val="4060"/>
              </a:lnSpc>
            </a:pPr>
            <a:endParaRPr lang="en-US" sz="2900" dirty="0">
              <a:solidFill>
                <a:srgbClr val="FAE8E0"/>
              </a:solidFill>
              <a:latin typeface="Roboto Condensed"/>
            </a:endParaRP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15229377" y="-1252476"/>
            <a:ext cx="4695920" cy="41148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74980">
            <a:off x="15783062" y="2449963"/>
            <a:ext cx="1344671" cy="2071520"/>
          </a:xfrm>
          <a:prstGeom prst="rect">
            <a:avLst/>
          </a:prstGeom>
        </p:spPr>
      </p:pic>
      <p:sp>
        <p:nvSpPr>
          <p:cNvPr id="4" name="TextBox 4"/>
          <p:cNvSpPr txBox="1"/>
          <p:nvPr/>
        </p:nvSpPr>
        <p:spPr>
          <a:xfrm>
            <a:off x="310835" y="1117868"/>
            <a:ext cx="13986854" cy="2473325"/>
          </a:xfrm>
          <a:prstGeom prst="rect">
            <a:avLst/>
          </a:prstGeom>
        </p:spPr>
        <p:txBody>
          <a:bodyPr lIns="0" tIns="0" rIns="0" bIns="0" rtlCol="0" anchor="t">
            <a:spAutoFit/>
          </a:bodyPr>
          <a:lstStyle/>
          <a:p>
            <a:pPr marL="755651" lvl="1" indent="-377825" algn="just">
              <a:lnSpc>
                <a:spcPts val="4900"/>
              </a:lnSpc>
              <a:buFont typeface="Arial"/>
              <a:buChar char="•"/>
            </a:pPr>
            <a:r>
              <a:rPr lang="en-US" sz="3500" spc="70">
                <a:solidFill>
                  <a:srgbClr val="65471B"/>
                </a:solidFill>
                <a:latin typeface="Roboto Condensed"/>
              </a:rPr>
              <a:t>Hoạt động nhóm</a:t>
            </a:r>
          </a:p>
          <a:p>
            <a:pPr marL="755651" lvl="1" indent="-377825" algn="just">
              <a:lnSpc>
                <a:spcPts val="4900"/>
              </a:lnSpc>
              <a:buFont typeface="Arial"/>
              <a:buChar char="•"/>
            </a:pPr>
            <a:r>
              <a:rPr lang="en-US" sz="3500" spc="70">
                <a:solidFill>
                  <a:srgbClr val="65471B"/>
                </a:solidFill>
                <a:latin typeface="Roboto Condensed"/>
              </a:rPr>
              <a:t>Nhiệm vụ: thực hiện nhiệm vụ ra bảng phụ</a:t>
            </a:r>
          </a:p>
          <a:p>
            <a:pPr marL="755651" lvl="1" indent="-377825" algn="just">
              <a:lnSpc>
                <a:spcPts val="4900"/>
              </a:lnSpc>
              <a:buFont typeface="Arial"/>
              <a:buChar char="•"/>
            </a:pPr>
            <a:r>
              <a:rPr lang="en-US" sz="3500" spc="70">
                <a:solidFill>
                  <a:srgbClr val="65471B"/>
                </a:solidFill>
                <a:latin typeface="Roboto Condensed"/>
              </a:rPr>
              <a:t>Thời gian thảo luận: 3 phút</a:t>
            </a:r>
          </a:p>
          <a:p>
            <a:pPr marL="755651" lvl="1" indent="-377825" algn="just">
              <a:lnSpc>
                <a:spcPts val="4900"/>
              </a:lnSpc>
              <a:buFont typeface="Arial"/>
              <a:buChar char="•"/>
            </a:pPr>
            <a:r>
              <a:rPr lang="en-US" sz="3500" spc="70">
                <a:solidFill>
                  <a:srgbClr val="65471B"/>
                </a:solidFill>
                <a:latin typeface="Roboto Condensed"/>
              </a:rPr>
              <a:t>Thời gian trình bày tối đa: 2 phút/nhóm</a:t>
            </a: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18906" y="2131898"/>
            <a:ext cx="11049646" cy="799718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513629" y="1842958"/>
            <a:ext cx="1644004" cy="965853"/>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622850" y="2808810"/>
            <a:ext cx="2945702" cy="1269330"/>
          </a:xfrm>
          <a:prstGeom prst="rect">
            <a:avLst/>
          </a:prstGeom>
        </p:spPr>
      </p:pic>
      <p:pic>
        <p:nvPicPr>
          <p:cNvPr id="8" name="Picture 8"/>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650346" y="6627325"/>
            <a:ext cx="6181258" cy="6096265"/>
          </a:xfrm>
          <a:prstGeom prst="rect">
            <a:avLst/>
          </a:prstGeom>
        </p:spPr>
      </p:pic>
      <p:sp>
        <p:nvSpPr>
          <p:cNvPr id="9" name="TextBox 9"/>
          <p:cNvSpPr txBox="1"/>
          <p:nvPr/>
        </p:nvSpPr>
        <p:spPr>
          <a:xfrm>
            <a:off x="712372" y="248797"/>
            <a:ext cx="9498486" cy="800100"/>
          </a:xfrm>
          <a:prstGeom prst="rect">
            <a:avLst/>
          </a:prstGeom>
        </p:spPr>
        <p:txBody>
          <a:bodyPr lIns="0" tIns="0" rIns="0" bIns="0" rtlCol="0" anchor="t">
            <a:spAutoFit/>
          </a:bodyPr>
          <a:lstStyle/>
          <a:p>
            <a:pPr algn="just">
              <a:lnSpc>
                <a:spcPts val="6000"/>
              </a:lnSpc>
            </a:pPr>
            <a:r>
              <a:rPr lang="en-US" sz="6000">
                <a:solidFill>
                  <a:srgbClr val="65471B"/>
                </a:solidFill>
                <a:latin typeface="Fraunces Bold"/>
              </a:rPr>
              <a:t>3. KHÁM PHÁ VĂN BẢN</a:t>
            </a:r>
          </a:p>
        </p:txBody>
      </p:sp>
      <p:sp>
        <p:nvSpPr>
          <p:cNvPr id="10" name="TextBox 10"/>
          <p:cNvSpPr txBox="1"/>
          <p:nvPr/>
        </p:nvSpPr>
        <p:spPr>
          <a:xfrm>
            <a:off x="6452789" y="5320515"/>
            <a:ext cx="7642912" cy="4646258"/>
          </a:xfrm>
          <a:prstGeom prst="rect">
            <a:avLst/>
          </a:prstGeom>
        </p:spPr>
        <p:txBody>
          <a:bodyPr lIns="0" tIns="0" rIns="0" bIns="0" rtlCol="0" anchor="t">
            <a:spAutoFit/>
          </a:bodyPr>
          <a:lstStyle/>
          <a:p>
            <a:pPr algn="ctr">
              <a:lnSpc>
                <a:spcPts val="7420"/>
              </a:lnSpc>
            </a:pPr>
            <a:r>
              <a:rPr lang="en-US" sz="5300" dirty="0" err="1">
                <a:solidFill>
                  <a:srgbClr val="5F1A1F"/>
                </a:solidFill>
                <a:latin typeface="Roboto Condensed Bold"/>
              </a:rPr>
              <a:t>Vì</a:t>
            </a:r>
            <a:r>
              <a:rPr lang="en-US" sz="5300" dirty="0">
                <a:solidFill>
                  <a:srgbClr val="5F1A1F"/>
                </a:solidFill>
                <a:latin typeface="Roboto Condensed Bold"/>
              </a:rPr>
              <a:t> </a:t>
            </a:r>
            <a:r>
              <a:rPr lang="en-US" sz="5300" dirty="0" err="1">
                <a:solidFill>
                  <a:srgbClr val="5F1A1F"/>
                </a:solidFill>
                <a:latin typeface="Roboto Condensed Bold"/>
              </a:rPr>
              <a:t>sao</a:t>
            </a:r>
            <a:r>
              <a:rPr lang="en-US" sz="5300" dirty="0">
                <a:solidFill>
                  <a:srgbClr val="5F1A1F"/>
                </a:solidFill>
                <a:latin typeface="Roboto Condensed Bold"/>
              </a:rPr>
              <a:t> </a:t>
            </a:r>
            <a:r>
              <a:rPr lang="en-US" sz="5300" dirty="0" err="1">
                <a:solidFill>
                  <a:srgbClr val="5F1A1F"/>
                </a:solidFill>
                <a:latin typeface="Roboto Condensed Bold"/>
              </a:rPr>
              <a:t>văn</a:t>
            </a:r>
            <a:r>
              <a:rPr lang="en-US" sz="5300" dirty="0">
                <a:solidFill>
                  <a:srgbClr val="5F1A1F"/>
                </a:solidFill>
                <a:latin typeface="Roboto Condensed Bold"/>
              </a:rPr>
              <a:t> </a:t>
            </a:r>
            <a:r>
              <a:rPr lang="en-US" sz="5300" dirty="0" err="1">
                <a:solidFill>
                  <a:srgbClr val="5F1A1F"/>
                </a:solidFill>
                <a:latin typeface="Roboto Condensed Bold"/>
              </a:rPr>
              <a:t>bản</a:t>
            </a:r>
            <a:r>
              <a:rPr lang="en-US" sz="5300" dirty="0">
                <a:solidFill>
                  <a:srgbClr val="5F1A1F"/>
                </a:solidFill>
                <a:latin typeface="Roboto Condensed Bold"/>
              </a:rPr>
              <a:t> </a:t>
            </a:r>
            <a:r>
              <a:rPr lang="en-US" sz="5300" dirty="0" err="1">
                <a:solidFill>
                  <a:srgbClr val="5F1A1F"/>
                </a:solidFill>
                <a:latin typeface="Roboto Condensed Bold Italics"/>
              </a:rPr>
              <a:t>Thánh</a:t>
            </a:r>
            <a:r>
              <a:rPr lang="en-US" sz="5300" dirty="0">
                <a:solidFill>
                  <a:srgbClr val="5F1A1F"/>
                </a:solidFill>
                <a:latin typeface="Roboto Condensed Bold Italics"/>
              </a:rPr>
              <a:t> </a:t>
            </a:r>
            <a:r>
              <a:rPr lang="en-US" sz="5300" dirty="0" err="1">
                <a:solidFill>
                  <a:srgbClr val="5F1A1F"/>
                </a:solidFill>
                <a:latin typeface="Roboto Condensed Bold Italics"/>
              </a:rPr>
              <a:t>Gióng</a:t>
            </a:r>
            <a:r>
              <a:rPr lang="en-US" sz="5300" dirty="0">
                <a:solidFill>
                  <a:srgbClr val="5F1A1F"/>
                </a:solidFill>
                <a:latin typeface="Roboto Condensed Bold Italics"/>
              </a:rPr>
              <a:t> – </a:t>
            </a:r>
            <a:r>
              <a:rPr lang="en-US" sz="5300" dirty="0" err="1">
                <a:solidFill>
                  <a:srgbClr val="5F1A1F"/>
                </a:solidFill>
                <a:latin typeface="Roboto Condensed Bold Italics"/>
              </a:rPr>
              <a:t>tượng</a:t>
            </a:r>
            <a:r>
              <a:rPr lang="en-US" sz="5300" dirty="0">
                <a:solidFill>
                  <a:srgbClr val="5F1A1F"/>
                </a:solidFill>
                <a:latin typeface="Roboto Condensed Bold Italics"/>
              </a:rPr>
              <a:t> </a:t>
            </a:r>
            <a:r>
              <a:rPr lang="en-US" sz="5300" dirty="0" err="1">
                <a:solidFill>
                  <a:srgbClr val="5F1A1F"/>
                </a:solidFill>
                <a:latin typeface="Roboto Condensed Bold Italics"/>
              </a:rPr>
              <a:t>đài</a:t>
            </a:r>
            <a:r>
              <a:rPr lang="en-US" sz="5300" dirty="0">
                <a:solidFill>
                  <a:srgbClr val="5F1A1F"/>
                </a:solidFill>
                <a:latin typeface="Roboto Condensed Bold Italics"/>
              </a:rPr>
              <a:t> </a:t>
            </a:r>
            <a:r>
              <a:rPr lang="en-US" sz="5300" dirty="0" err="1">
                <a:solidFill>
                  <a:srgbClr val="5F1A1F"/>
                </a:solidFill>
                <a:latin typeface="Roboto Condensed Bold Italics"/>
              </a:rPr>
              <a:t>vĩnh</a:t>
            </a:r>
            <a:r>
              <a:rPr lang="en-US" sz="5300" dirty="0">
                <a:solidFill>
                  <a:srgbClr val="5F1A1F"/>
                </a:solidFill>
                <a:latin typeface="Roboto Condensed Bold Italics"/>
              </a:rPr>
              <a:t> </a:t>
            </a:r>
            <a:r>
              <a:rPr lang="en-US" sz="5300" dirty="0" err="1">
                <a:solidFill>
                  <a:srgbClr val="5F1A1F"/>
                </a:solidFill>
                <a:latin typeface="Roboto Condensed Bold Italics"/>
              </a:rPr>
              <a:t>cửu</a:t>
            </a:r>
            <a:r>
              <a:rPr lang="en-US" sz="5300" dirty="0">
                <a:solidFill>
                  <a:srgbClr val="5F1A1F"/>
                </a:solidFill>
                <a:latin typeface="Roboto Condensed Bold Italics"/>
              </a:rPr>
              <a:t> </a:t>
            </a:r>
            <a:r>
              <a:rPr lang="en-US" sz="5300" dirty="0" err="1">
                <a:solidFill>
                  <a:srgbClr val="5F1A1F"/>
                </a:solidFill>
                <a:latin typeface="Roboto Condensed Bold Italics"/>
              </a:rPr>
              <a:t>của</a:t>
            </a:r>
            <a:r>
              <a:rPr lang="en-US" sz="5300" dirty="0">
                <a:solidFill>
                  <a:srgbClr val="5F1A1F"/>
                </a:solidFill>
                <a:latin typeface="Roboto Condensed Bold Italics"/>
              </a:rPr>
              <a:t> </a:t>
            </a:r>
            <a:r>
              <a:rPr lang="en-US" sz="5300" dirty="0" err="1">
                <a:solidFill>
                  <a:srgbClr val="5F1A1F"/>
                </a:solidFill>
                <a:latin typeface="Roboto Condensed Bold Italics"/>
              </a:rPr>
              <a:t>lòng</a:t>
            </a:r>
            <a:r>
              <a:rPr lang="en-US" sz="5300" dirty="0">
                <a:solidFill>
                  <a:srgbClr val="5F1A1F"/>
                </a:solidFill>
                <a:latin typeface="Roboto Condensed Bold Italics"/>
              </a:rPr>
              <a:t> </a:t>
            </a:r>
            <a:r>
              <a:rPr lang="en-US" sz="5300" dirty="0" err="1">
                <a:solidFill>
                  <a:srgbClr val="5F1A1F"/>
                </a:solidFill>
                <a:latin typeface="Roboto Condensed Bold Italics"/>
              </a:rPr>
              <a:t>yêu</a:t>
            </a:r>
            <a:r>
              <a:rPr lang="en-US" sz="5300" dirty="0">
                <a:solidFill>
                  <a:srgbClr val="5F1A1F"/>
                </a:solidFill>
                <a:latin typeface="Roboto Condensed Bold Italics"/>
              </a:rPr>
              <a:t> </a:t>
            </a:r>
            <a:r>
              <a:rPr lang="en-US" sz="5300" dirty="0" err="1">
                <a:solidFill>
                  <a:srgbClr val="5F1A1F"/>
                </a:solidFill>
                <a:latin typeface="Roboto Condensed Bold Italics"/>
              </a:rPr>
              <a:t>nước</a:t>
            </a:r>
            <a:r>
              <a:rPr lang="en-US" sz="5300" dirty="0">
                <a:solidFill>
                  <a:srgbClr val="5F1A1F"/>
                </a:solidFill>
                <a:latin typeface="Roboto Condensed Bold"/>
              </a:rPr>
              <a:t> </a:t>
            </a:r>
            <a:r>
              <a:rPr lang="en-US" sz="5300" dirty="0" err="1">
                <a:solidFill>
                  <a:srgbClr val="5F1A1F"/>
                </a:solidFill>
                <a:latin typeface="Roboto Condensed Bold"/>
              </a:rPr>
              <a:t>là</a:t>
            </a:r>
            <a:r>
              <a:rPr lang="en-US" sz="5300" dirty="0">
                <a:solidFill>
                  <a:srgbClr val="5F1A1F"/>
                </a:solidFill>
                <a:latin typeface="Roboto Condensed Bold"/>
              </a:rPr>
              <a:t> </a:t>
            </a:r>
            <a:r>
              <a:rPr lang="en-US" sz="5300" dirty="0" err="1">
                <a:solidFill>
                  <a:srgbClr val="5F1A1F"/>
                </a:solidFill>
                <a:latin typeface="Roboto Condensed Bold"/>
              </a:rPr>
              <a:t>văn</a:t>
            </a:r>
            <a:r>
              <a:rPr lang="en-US" sz="5300" dirty="0">
                <a:solidFill>
                  <a:srgbClr val="5F1A1F"/>
                </a:solidFill>
                <a:latin typeface="Roboto Condensed Bold"/>
              </a:rPr>
              <a:t> </a:t>
            </a:r>
            <a:r>
              <a:rPr lang="en-US" sz="5300" dirty="0" err="1">
                <a:solidFill>
                  <a:srgbClr val="5F1A1F"/>
                </a:solidFill>
                <a:latin typeface="Roboto Condensed Bold"/>
              </a:rPr>
              <a:t>bản</a:t>
            </a:r>
            <a:r>
              <a:rPr lang="en-US" sz="5300" dirty="0">
                <a:solidFill>
                  <a:srgbClr val="5F1A1F"/>
                </a:solidFill>
                <a:latin typeface="Roboto Condensed Bold"/>
              </a:rPr>
              <a:t> </a:t>
            </a:r>
            <a:r>
              <a:rPr lang="en-US" sz="5300" dirty="0" err="1">
                <a:solidFill>
                  <a:srgbClr val="5F1A1F"/>
                </a:solidFill>
                <a:latin typeface="Roboto Condensed Bold"/>
              </a:rPr>
              <a:t>nghị</a:t>
            </a:r>
            <a:r>
              <a:rPr lang="en-US" sz="5300" dirty="0">
                <a:solidFill>
                  <a:srgbClr val="5F1A1F"/>
                </a:solidFill>
                <a:latin typeface="Roboto Condensed Bold"/>
              </a:rPr>
              <a:t> </a:t>
            </a:r>
            <a:r>
              <a:rPr lang="en-US" sz="5300" dirty="0" err="1">
                <a:solidFill>
                  <a:srgbClr val="5F1A1F"/>
                </a:solidFill>
                <a:latin typeface="Roboto Condensed Bold"/>
              </a:rPr>
              <a:t>luận</a:t>
            </a:r>
            <a:r>
              <a:rPr lang="en-US" sz="5300" dirty="0">
                <a:solidFill>
                  <a:srgbClr val="5F1A1F"/>
                </a:solidFill>
                <a:latin typeface="Roboto Condensed Bold"/>
              </a:rPr>
              <a:t> </a:t>
            </a:r>
            <a:r>
              <a:rPr lang="en-US" sz="5300" dirty="0" err="1">
                <a:solidFill>
                  <a:srgbClr val="5F1A1F"/>
                </a:solidFill>
                <a:latin typeface="Roboto Condensed Bold"/>
              </a:rPr>
              <a:t>văn</a:t>
            </a:r>
            <a:r>
              <a:rPr lang="en-US" sz="5300" dirty="0">
                <a:solidFill>
                  <a:srgbClr val="5F1A1F"/>
                </a:solidFill>
                <a:latin typeface="Roboto Condensed Bold"/>
              </a:rPr>
              <a:t> </a:t>
            </a:r>
            <a:r>
              <a:rPr lang="en-US" sz="5300" dirty="0" err="1">
                <a:solidFill>
                  <a:srgbClr val="5F1A1F"/>
                </a:solidFill>
                <a:latin typeface="Roboto Condensed Bold"/>
              </a:rPr>
              <a:t>học</a:t>
            </a:r>
            <a:r>
              <a:rPr lang="en-US" sz="5300" dirty="0">
                <a:solidFill>
                  <a:srgbClr val="5F1A1F"/>
                </a:solidFill>
                <a:latin typeface="Roboto Condensed Bold"/>
              </a:rPr>
              <a:t>?</a:t>
            </a:r>
          </a:p>
          <a:p>
            <a:pPr algn="ctr">
              <a:lnSpc>
                <a:spcPts val="7420"/>
              </a:lnSpc>
            </a:pPr>
            <a:endParaRPr lang="en-US" sz="5300" dirty="0">
              <a:solidFill>
                <a:srgbClr val="5F1A1F"/>
              </a:solidFill>
              <a:latin typeface="Roboto Condensed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1368</Words>
  <Application>Microsoft Office PowerPoint</Application>
  <PresentationFormat>Custom</PresentationFormat>
  <Paragraphs>139</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Roboto Condensed</vt:lpstr>
      <vt:lpstr>Fraunces Bold</vt:lpstr>
      <vt:lpstr>Arial</vt:lpstr>
      <vt:lpstr>Calibri</vt:lpstr>
      <vt:lpstr>Roboto Condensed Bold Italics</vt:lpstr>
      <vt:lpstr>Fraunces SemiBold Bold</vt:lpstr>
      <vt:lpstr>Roboto Condensed Bold</vt:lpstr>
      <vt:lpstr>Roboto Condensed Italics</vt:lpstr>
      <vt:lpstr>Fredoka One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CD - ĐỌC THÁNH GIÓNG - TƯỢNG ĐÀI VĨNH CỬU CỦA LÒNG YÊU NƯỚC</dc:title>
  <dc:creator>Administrator</dc:creator>
  <cp:lastModifiedBy>Admin</cp:lastModifiedBy>
  <cp:revision>6</cp:revision>
  <dcterms:created xsi:type="dcterms:W3CDTF">2006-08-16T00:00:00Z</dcterms:created>
  <dcterms:modified xsi:type="dcterms:W3CDTF">2023-09-26T02:06:14Z</dcterms:modified>
  <dc:identifier>DAFMj3b9oIU</dc:identifier>
</cp:coreProperties>
</file>