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8288000" cy="10287000"/>
  <p:notesSz cx="6858000" cy="9144000"/>
  <p:embeddedFontLst>
    <p:embeddedFont>
      <p:font typeface="Roboto Condensed Bold" panose="020B0604020202020204" charset="0"/>
      <p:regular r:id="rId11"/>
    </p:embeddedFont>
    <p:embeddedFont>
      <p:font typeface="#9Slide03 Arima Madurai ExtraBold" panose="020B0604020202020204" charset="0"/>
      <p:regular r:id="rId12"/>
    </p:embeddedFont>
    <p:embeddedFont>
      <p:font typeface="#9Slide03 BoosterNextFYBlack" panose="020B0604020202020204" charset="0"/>
      <p:regular r:id="rId13"/>
    </p:embeddedFont>
    <p:embeddedFont>
      <p:font typeface="Roboto Condense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grandir Bold" panose="020B0604020202020204" charset="0"/>
      <p:regular r:id="rId19"/>
    </p:embeddedFont>
    <p:embeddedFont>
      <p:font typeface="#9Slide03 Arima Madurai ExtraBol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link video: https://www.youtube.com/watch?v=1d0lV8Ae2mk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9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17.png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21591" y="1222585"/>
            <a:ext cx="257058" cy="25705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958" y="3257267"/>
            <a:ext cx="7455020" cy="62470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8081">
            <a:off x="-1621788" y="-171328"/>
            <a:ext cx="6571326" cy="17003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32958" y="666750"/>
            <a:ext cx="7209746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A10F18"/>
                </a:solidFill>
                <a:latin typeface="#9Slide03 BoosterNextFYBlack"/>
              </a:rPr>
              <a:t>KHỞI ĐỘNG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56785" y="933450"/>
            <a:ext cx="896366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Thảo luận nhóm đôi.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56785" y="2442434"/>
            <a:ext cx="896366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Nội dung thảo luận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421591" y="2734923"/>
            <a:ext cx="257058" cy="25705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421591" y="2687298"/>
            <a:ext cx="9266671" cy="555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3"/>
              </a:lnSpc>
            </a:pPr>
            <a:endParaRPr/>
          </a:p>
          <a:p>
            <a:pPr>
              <a:lnSpc>
                <a:spcPts val="5533"/>
              </a:lnSpc>
            </a:pPr>
            <a:r>
              <a:rPr lang="en-US" sz="4256">
                <a:solidFill>
                  <a:srgbClr val="A10F18"/>
                </a:solidFill>
                <a:latin typeface="Roboto Condensed"/>
              </a:rPr>
              <a:t>+ Việc kể lại truyện ngụ ngôn bằng hình thức nói có khác gì với việc kể lại truyện ngụ ngôn bằng hình thức viết?</a:t>
            </a:r>
          </a:p>
          <a:p>
            <a:pPr>
              <a:lnSpc>
                <a:spcPts val="5533"/>
              </a:lnSpc>
            </a:pPr>
            <a:r>
              <a:rPr lang="en-US" sz="4256">
                <a:solidFill>
                  <a:srgbClr val="A10F18"/>
                </a:solidFill>
                <a:latin typeface="Roboto Condensed"/>
              </a:rPr>
              <a:t>+ Trong đời sống hàng ngày, chúng ta có thể kể lại một truyện ngụ ngôn trong (những) tình huống nào?</a:t>
            </a:r>
          </a:p>
          <a:p>
            <a:pPr>
              <a:lnSpc>
                <a:spcPts val="5533"/>
              </a:lnSpc>
            </a:pPr>
            <a:endParaRPr lang="en-US" sz="4256">
              <a:solidFill>
                <a:srgbClr val="A10F18"/>
              </a:solidFill>
              <a:latin typeface="Roboto Condense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550120" y="8875435"/>
            <a:ext cx="257058" cy="25705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103896" y="8493760"/>
            <a:ext cx="8669442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Thời gian: 2 phút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5005911" y="7108314"/>
            <a:ext cx="2767426" cy="479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93155">
            <a:off x="-3497992" y="-292309"/>
            <a:ext cx="7315200" cy="33383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1104">
            <a:off x="16485206" y="8817148"/>
            <a:ext cx="1721568" cy="8823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37103" y="1717374"/>
            <a:ext cx="15197527" cy="5053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4518" y="5143500"/>
            <a:ext cx="3913065" cy="49589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77583" y="2940273"/>
            <a:ext cx="12413632" cy="302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- HS thực hiện nhiệm vụ theo kĩ thuật THINK-PAIR-SHARE.</a:t>
            </a:r>
          </a:p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- Xem video và trả lời các câu hỏi (phiếu học tập số 1)</a:t>
            </a:r>
          </a:p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Link video: https://www.youtube.com/watch?v=1d0lV8Ae2mk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6954" y="397157"/>
            <a:ext cx="15509036" cy="157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10F18"/>
                </a:solidFill>
                <a:latin typeface="#9Slide03 BoosterNextFYBlack"/>
              </a:rPr>
              <a:t>I. QUAN SÁT MẪU VÀ TÌM HIỂU CÁCH THỨC THỰC HIỆN KỂ LẠI MỘT TRUYỆN NGỤ NGÔN.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89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63079" y="77788"/>
            <a:ext cx="417216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0092" y="4037012"/>
            <a:ext cx="4172167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641489" y="665797"/>
            <a:ext cx="18493303" cy="1106488"/>
            <a:chOff x="0" y="0"/>
            <a:chExt cx="6255759" cy="3742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55759" cy="374293"/>
            </a:xfrm>
            <a:custGeom>
              <a:avLst/>
              <a:gdLst/>
              <a:ahLst/>
              <a:cxnLst/>
              <a:rect l="l" t="t" r="r" b="b"/>
              <a:pathLst>
                <a:path w="6255759" h="374293">
                  <a:moveTo>
                    <a:pt x="0" y="0"/>
                  </a:moveTo>
                  <a:lnTo>
                    <a:pt x="6255759" y="0"/>
                  </a:lnTo>
                  <a:lnTo>
                    <a:pt x="6255759" y="374293"/>
                  </a:lnTo>
                  <a:lnTo>
                    <a:pt x="0" y="374293"/>
                  </a:lnTo>
                  <a:close/>
                </a:path>
              </a:pathLst>
            </a:custGeom>
            <a:solidFill>
              <a:srgbClr val="763C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66833">
            <a:off x="15867749" y="456112"/>
            <a:ext cx="2783101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760889"/>
            <a:ext cx="5147068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9F7DC"/>
                </a:solidFill>
                <a:latin typeface="#9Slide03 Arima Madurai ExtraBold"/>
              </a:rPr>
              <a:t>1..Quan sát mẫu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79740">
            <a:off x="501403" y="4655518"/>
            <a:ext cx="2783101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668892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13210" y="2202993"/>
            <a:ext cx="1517792" cy="151779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69593" y="4268871"/>
            <a:ext cx="4323700" cy="4989429"/>
            <a:chOff x="0" y="0"/>
            <a:chExt cx="2047992" cy="23633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7992" cy="2363325"/>
            </a:xfrm>
            <a:custGeom>
              <a:avLst/>
              <a:gdLst/>
              <a:ahLst/>
              <a:cxnLst/>
              <a:rect l="l" t="t" r="r" b="b"/>
              <a:pathLst>
                <a:path w="2047992" h="2363325">
                  <a:moveTo>
                    <a:pt x="1923532" y="2363325"/>
                  </a:moveTo>
                  <a:lnTo>
                    <a:pt x="124460" y="2363325"/>
                  </a:lnTo>
                  <a:cubicBezTo>
                    <a:pt x="55880" y="2363325"/>
                    <a:pt x="0" y="2307445"/>
                    <a:pt x="0" y="2238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23532" y="0"/>
                  </a:lnTo>
                  <a:cubicBezTo>
                    <a:pt x="1992112" y="0"/>
                    <a:pt x="2047992" y="55880"/>
                    <a:pt x="2047992" y="124460"/>
                  </a:cubicBezTo>
                  <a:lnTo>
                    <a:pt x="2047992" y="2238865"/>
                  </a:lnTo>
                  <a:cubicBezTo>
                    <a:pt x="2047992" y="2307445"/>
                    <a:pt x="1992112" y="2363325"/>
                    <a:pt x="1923532" y="2363325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80414" y="2203806"/>
            <a:ext cx="1517792" cy="151779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064868" y="4216601"/>
            <a:ext cx="3475535" cy="5093970"/>
            <a:chOff x="0" y="0"/>
            <a:chExt cx="1646245" cy="24128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46245" cy="2412843"/>
            </a:xfrm>
            <a:custGeom>
              <a:avLst/>
              <a:gdLst/>
              <a:ahLst/>
              <a:cxnLst/>
              <a:rect l="l" t="t" r="r" b="b"/>
              <a:pathLst>
                <a:path w="1646245" h="2412843">
                  <a:moveTo>
                    <a:pt x="1521785" y="2412843"/>
                  </a:moveTo>
                  <a:lnTo>
                    <a:pt x="124460" y="2412843"/>
                  </a:lnTo>
                  <a:cubicBezTo>
                    <a:pt x="55880" y="2412843"/>
                    <a:pt x="0" y="2356963"/>
                    <a:pt x="0" y="2288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21785" y="0"/>
                  </a:lnTo>
                  <a:cubicBezTo>
                    <a:pt x="1590365" y="0"/>
                    <a:pt x="1646245" y="55880"/>
                    <a:pt x="1646245" y="124460"/>
                  </a:cubicBezTo>
                  <a:lnTo>
                    <a:pt x="1646245" y="2288383"/>
                  </a:lnTo>
                  <a:cubicBezTo>
                    <a:pt x="1646245" y="2356963"/>
                    <a:pt x="1590365" y="2412843"/>
                    <a:pt x="1521785" y="2412843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106514" y="2170555"/>
            <a:ext cx="1517792" cy="151779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712757" y="4268871"/>
            <a:ext cx="4828900" cy="4989429"/>
            <a:chOff x="0" y="0"/>
            <a:chExt cx="2287288" cy="23633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87288" cy="2363325"/>
            </a:xfrm>
            <a:custGeom>
              <a:avLst/>
              <a:gdLst/>
              <a:ahLst/>
              <a:cxnLst/>
              <a:rect l="l" t="t" r="r" b="b"/>
              <a:pathLst>
                <a:path w="2287288" h="2363325">
                  <a:moveTo>
                    <a:pt x="2162828" y="2363325"/>
                  </a:moveTo>
                  <a:lnTo>
                    <a:pt x="124460" y="2363325"/>
                  </a:lnTo>
                  <a:cubicBezTo>
                    <a:pt x="55880" y="2363325"/>
                    <a:pt x="0" y="2307445"/>
                    <a:pt x="0" y="2238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62828" y="0"/>
                  </a:lnTo>
                  <a:cubicBezTo>
                    <a:pt x="2231408" y="0"/>
                    <a:pt x="2287288" y="55880"/>
                    <a:pt x="2287288" y="124460"/>
                  </a:cubicBezTo>
                  <a:lnTo>
                    <a:pt x="2287288" y="2238865"/>
                  </a:lnTo>
                  <a:cubicBezTo>
                    <a:pt x="2287288" y="2307445"/>
                    <a:pt x="2231408" y="2363325"/>
                    <a:pt x="2162828" y="2363325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485804" y="2477479"/>
            <a:ext cx="5546993" cy="14352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58749">
            <a:off x="36603" y="-381074"/>
            <a:ext cx="2269817" cy="485522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72186" y="933450"/>
            <a:ext cx="12143629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763C00"/>
                </a:solidFill>
                <a:latin typeface="#9Slide03 Arima Madurai ExtraBold Bold"/>
              </a:rPr>
              <a:t>2. Cách thức kể lại một truyện ngụ ngôn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6396" y="4183146"/>
            <a:ext cx="3991421" cy="517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63C00"/>
                </a:solidFill>
                <a:latin typeface="Roboto Condensed"/>
              </a:rPr>
              <a:t>Chuẩn bị trước khi nói (xác định đề tài, không gian, thời gian, mục đích nói, người nghe -&gt; tìm ý, lập dàn ý)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03267" y="2470577"/>
            <a:ext cx="1337678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98062" y="2493428"/>
            <a:ext cx="1482497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37803" y="4370975"/>
            <a:ext cx="2929664" cy="295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63C00"/>
                </a:solidFill>
                <a:latin typeface="Roboto Condensed"/>
              </a:rPr>
              <a:t>Trình bày bài nói (Luyện tập và trình bày bài nói)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48739" y="2470577"/>
            <a:ext cx="1337678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07253" y="4380500"/>
            <a:ext cx="4306626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72482D"/>
                </a:solidFill>
                <a:latin typeface="Roboto Condensed"/>
              </a:rPr>
              <a:t>Trao đổi, đánh giá, rút kinh nghiệm sau khi nói (sử dụng bảng kiểm để tự nhận xét và nhận xét sản phẩm của bạn)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8024" y="8185382"/>
            <a:ext cx="5546993" cy="1435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511402"/>
            <a:ext cx="7372384" cy="1216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763C00"/>
                </a:solidFill>
                <a:latin typeface="#9Slide03 BoosterNextFYBlack"/>
              </a:rPr>
              <a:t>II. Chuẩn bị bài nói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0999" flipH="1">
            <a:off x="14418409" y="5286851"/>
            <a:ext cx="2884044" cy="4114800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08071"/>
              </p:ext>
            </p:extLst>
          </p:nvPr>
        </p:nvGraphicFramePr>
        <p:xfrm>
          <a:off x="1099892" y="1607629"/>
          <a:ext cx="15968907" cy="8371143"/>
        </p:xfrm>
        <a:graphic>
          <a:graphicData uri="http://schemas.openxmlformats.org/drawingml/2006/table">
            <a:tbl>
              <a:tblPr/>
              <a:tblGrid>
                <a:gridCol w="2517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6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0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187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F8F2E9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YÊU CẦU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LƯU Ý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291">
                <a:tc rowSpan="5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Chuẩn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trước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một số yếu tố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Kể lại một truyện ngụ ngôn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38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không gian, thời gian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ở đâu? Thời gian nói bao lâu?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1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người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cho ai nghe?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1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mục đích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để làm gì?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95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Tìm ý, lập dàn ý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- Ghi lại sự việc chính, tóm lược nội dung truyện theo một trật tự đơn giản, dễ hiểu.</a:t>
                      </a:r>
                    </a:p>
                    <a:p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- Lưu ý những chi tiết, hình ảnh, từ ngữ diễn đạt đặc sắc, giàu ý nghĩa.</a:t>
                      </a:r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sử dụng thêm hình ảnh minh họa / trang phục… phối hợp để phần trình bày hấp dẫn, sinh động hơn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23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Luyện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tập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Chú ý cách kết hợp giọng điệu, cử chỉ, nét mặt,… khi trình bày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55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Trao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đổi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đánh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giá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rút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nghiệm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sau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khoa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tránh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cực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xét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851118">
            <a:off x="15679030" y="668646"/>
            <a:ext cx="27877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868892">
            <a:off x="433848" y="7790304"/>
            <a:ext cx="278777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2861" b="3244"/>
          <a:stretch>
            <a:fillRect/>
          </a:stretch>
        </p:blipFill>
        <p:spPr>
          <a:xfrm>
            <a:off x="1827736" y="1062158"/>
            <a:ext cx="9699058" cy="8196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56988" y="5011896"/>
            <a:ext cx="5422714" cy="47042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5836" y="237610"/>
            <a:ext cx="10720516" cy="1334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A10F18"/>
                </a:solidFill>
                <a:latin typeface="#9Slide03 BoosterNextFYBlack"/>
              </a:rPr>
              <a:t>III. Trình bày bài nói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2440" y="3038729"/>
            <a:ext cx="7201560" cy="527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HS thực hiện trình bày bài nói theo nhóm</a:t>
            </a:r>
          </a:p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Các nhóm có 10 phút để luyện tập nói trong nhóm</a:t>
            </a:r>
          </a:p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Mỗi nhóm có tối đa 5 phút trình bày bài nói và 5 phút để lắng nghe nhận xét cũng như phản hồi nhận xét của các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2953514" y="1028700"/>
            <a:ext cx="4305786" cy="6947999"/>
            <a:chOff x="0" y="0"/>
            <a:chExt cx="2354580" cy="3799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799451"/>
            </a:xfrm>
            <a:custGeom>
              <a:avLst/>
              <a:gdLst/>
              <a:ahLst/>
              <a:cxnLst/>
              <a:rect l="l" t="t" r="r" b="b"/>
              <a:pathLst>
                <a:path w="2353310" h="3799451">
                  <a:moveTo>
                    <a:pt x="784860" y="3732140"/>
                  </a:moveTo>
                  <a:cubicBezTo>
                    <a:pt x="905510" y="3772781"/>
                    <a:pt x="1042670" y="3799451"/>
                    <a:pt x="1177290" y="3799451"/>
                  </a:cubicBezTo>
                  <a:cubicBezTo>
                    <a:pt x="1311910" y="3799451"/>
                    <a:pt x="1441450" y="3776590"/>
                    <a:pt x="1560830" y="3735951"/>
                  </a:cubicBezTo>
                  <a:cubicBezTo>
                    <a:pt x="1563370" y="3734681"/>
                    <a:pt x="1565910" y="3734681"/>
                    <a:pt x="1568450" y="3733410"/>
                  </a:cubicBezTo>
                  <a:cubicBezTo>
                    <a:pt x="2016760" y="3570851"/>
                    <a:pt x="2346960" y="3141591"/>
                    <a:pt x="2353310" y="263707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5091"/>
                  </a:lnTo>
                  <a:cubicBezTo>
                    <a:pt x="6350" y="3144130"/>
                    <a:pt x="331470" y="3573390"/>
                    <a:pt x="784860" y="373214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765937" y="1554356"/>
            <a:ext cx="4904756" cy="7024858"/>
            <a:chOff x="0" y="0"/>
            <a:chExt cx="443357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2217420" y="0"/>
                  </a:moveTo>
                  <a:lnTo>
                    <a:pt x="2217420" y="0"/>
                  </a:lnTo>
                  <a:cubicBezTo>
                    <a:pt x="3441700" y="0"/>
                    <a:pt x="4433570" y="993140"/>
                    <a:pt x="4433570" y="2217420"/>
                  </a:cubicBez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217420"/>
                  </a:lnTo>
                  <a:cubicBezTo>
                    <a:pt x="0" y="993140"/>
                    <a:pt x="993140" y="0"/>
                    <a:pt x="2217420" y="0"/>
                  </a:cubicBezTo>
                  <a:close/>
                </a:path>
              </a:pathLst>
            </a:custGeom>
            <a:blipFill>
              <a:blip r:embed="rId2"/>
              <a:stretch>
                <a:fillRect l="-5768" r="-5768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7589">
            <a:off x="670339" y="-503044"/>
            <a:ext cx="159355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736" y="4918004"/>
            <a:ext cx="4706850" cy="276527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50631" y="1278131"/>
            <a:ext cx="10529455" cy="115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763C00"/>
                </a:solidFill>
                <a:latin typeface="#9Slide03 BoosterNextFYBlack"/>
              </a:rPr>
              <a:t>IV. Đánh giá, rút kinh nghiệm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8464" y="5064917"/>
            <a:ext cx="4071393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763C00"/>
                </a:solidFill>
                <a:latin typeface="Roboto Condensed"/>
              </a:rPr>
              <a:t>Đánh giá dựa trên bảng kiểm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57661" y="3120062"/>
            <a:ext cx="4706850" cy="276527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75389" y="3738160"/>
            <a:ext cx="407139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763C00"/>
                </a:solidFill>
                <a:latin typeface="Roboto Condensed"/>
              </a:rPr>
              <a:t>Rút kinh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8837" y="474381"/>
            <a:ext cx="9690295" cy="2198783"/>
            <a:chOff x="0" y="0"/>
            <a:chExt cx="11983259" cy="27190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63C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450850"/>
              <a:ext cx="11983259" cy="2269490"/>
            </a:xfrm>
            <a:custGeom>
              <a:avLst/>
              <a:gdLst/>
              <a:ahLst/>
              <a:cxnLst/>
              <a:rect l="l" t="t" r="r" b="b"/>
              <a:pathLst>
                <a:path w="11983259" h="2269490">
                  <a:moveTo>
                    <a:pt x="1139398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1393980" y="2269490"/>
                  </a:lnTo>
                  <a:lnTo>
                    <a:pt x="11393980" y="2268220"/>
                  </a:lnTo>
                  <a:lnTo>
                    <a:pt x="11983259" y="113411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35710" y="7662684"/>
            <a:ext cx="2252290" cy="237765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38837" y="3048363"/>
            <a:ext cx="17245656" cy="5779591"/>
            <a:chOff x="0" y="0"/>
            <a:chExt cx="4542066" cy="152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32761" cy="1522197"/>
            </a:xfrm>
            <a:custGeom>
              <a:avLst/>
              <a:gdLst/>
              <a:ahLst/>
              <a:cxnLst/>
              <a:rect l="l" t="t" r="r" b="b"/>
              <a:pathLst>
                <a:path w="4532761" h="1522197">
                  <a:moveTo>
                    <a:pt x="22942" y="0"/>
                  </a:moveTo>
                  <a:lnTo>
                    <a:pt x="4509819" y="0"/>
                  </a:lnTo>
                  <a:cubicBezTo>
                    <a:pt x="4522489" y="0"/>
                    <a:pt x="4532761" y="10271"/>
                    <a:pt x="4532761" y="22942"/>
                  </a:cubicBezTo>
                  <a:lnTo>
                    <a:pt x="4532761" y="1499255"/>
                  </a:lnTo>
                  <a:cubicBezTo>
                    <a:pt x="4532761" y="1511925"/>
                    <a:pt x="4522489" y="1522197"/>
                    <a:pt x="4509819" y="1522197"/>
                  </a:cubicBezTo>
                  <a:lnTo>
                    <a:pt x="22942" y="1522197"/>
                  </a:lnTo>
                  <a:cubicBezTo>
                    <a:pt x="10271" y="1522197"/>
                    <a:pt x="0" y="1511925"/>
                    <a:pt x="0" y="1499255"/>
                  </a:cubicBezTo>
                  <a:lnTo>
                    <a:pt x="0" y="22942"/>
                  </a:lnTo>
                  <a:cubicBezTo>
                    <a:pt x="0" y="10271"/>
                    <a:pt x="10271" y="0"/>
                    <a:pt x="22942" y="0"/>
                  </a:cubicBezTo>
                  <a:close/>
                </a:path>
              </a:pathLst>
            </a:custGeom>
            <a:solidFill>
              <a:srgbClr val="FFE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48011" y="316598"/>
              <a:ext cx="4494055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- HS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thực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hiện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nhiệm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ở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nhà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lại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một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truyện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ngôn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.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-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Yêu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cầu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HS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vận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dụng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kĩ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năng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nói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nghe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lại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một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truyện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ngôn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đọc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khuyến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khích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sử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dụng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đạo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hình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ảnh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minh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họa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trang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phục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…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Video quay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rõ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tối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thiểu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chân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dung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học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sinh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quay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ngang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điện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thoại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Âm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thanh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rõ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lẫn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tạp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âm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Độ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dài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video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quá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10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phút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Hạn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nộp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 1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tuần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9777" y="1032404"/>
            <a:ext cx="9034223" cy="127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763C00"/>
                </a:solidFill>
                <a:latin typeface="#9Slide03 BoosterNextFYBlack"/>
              </a:rPr>
              <a:t>V. 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630</Words>
  <Application>Microsoft Office PowerPoint</Application>
  <PresentationFormat>Custom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Roboto Condensed Bold</vt:lpstr>
      <vt:lpstr>Arial</vt:lpstr>
      <vt:lpstr>#9Slide03 Arima Madurai ExtraBold</vt:lpstr>
      <vt:lpstr>#9Slide03 BoosterNextFYBlack</vt:lpstr>
      <vt:lpstr>Roboto Condensed</vt:lpstr>
      <vt:lpstr>Calibri</vt:lpstr>
      <vt:lpstr>Agrandir Bold</vt:lpstr>
      <vt:lpstr>#9Slide03 Arima Madurai ExtraBold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7CD - B6 - Noi va nghe</dc:title>
  <dc:creator>HP</dc:creator>
  <cp:lastModifiedBy>Admin</cp:lastModifiedBy>
  <cp:revision>4</cp:revision>
  <dcterms:created xsi:type="dcterms:W3CDTF">2006-08-16T00:00:00Z</dcterms:created>
  <dcterms:modified xsi:type="dcterms:W3CDTF">2023-12-27T14:05:42Z</dcterms:modified>
  <dc:identifier>DAFVBrftt5A</dc:identifier>
</cp:coreProperties>
</file>