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57" r:id="rId5"/>
    <p:sldId id="260" r:id="rId6"/>
    <p:sldId id="261" r:id="rId7"/>
    <p:sldId id="262" r:id="rId8"/>
    <p:sldId id="263" r:id="rId9"/>
    <p:sldId id="264" r:id="rId10"/>
    <p:sldId id="265" r:id="rId11"/>
    <p:sldId id="266" r:id="rId12"/>
    <p:sldId id="279" r:id="rId13"/>
    <p:sldId id="268" r:id="rId14"/>
    <p:sldId id="269" r:id="rId15"/>
    <p:sldId id="270" r:id="rId16"/>
    <p:sldId id="271" r:id="rId17"/>
    <p:sldId id="272" r:id="rId18"/>
    <p:sldId id="281" r:id="rId19"/>
    <p:sldId id="274" r:id="rId20"/>
    <p:sldId id="275" r:id="rId21"/>
    <p:sldId id="282" r:id="rId22"/>
    <p:sldId id="276" r:id="rId23"/>
    <p:sldId id="273" r:id="rId24"/>
    <p:sldId id="283" r:id="rId25"/>
    <p:sldId id="284" r:id="rId26"/>
    <p:sldId id="285" r:id="rId27"/>
    <p:sldId id="286" r:id="rId28"/>
    <p:sldId id="287" r:id="rId29"/>
    <p:sldId id="288" r:id="rId30"/>
    <p:sldId id="290" r:id="rId31"/>
    <p:sldId id="277" r:id="rId32"/>
    <p:sldId id="291" r:id="rId33"/>
    <p:sldId id="289" r:id="rId34"/>
    <p:sldId id="278" r:id="rId35"/>
  </p:sldIdLst>
  <p:sldSz cx="18288000" cy="10287000"/>
  <p:notesSz cx="6858000" cy="9144000"/>
  <p:embeddedFontLs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CFF"/>
    <a:srgbClr val="FFE3AF"/>
    <a:srgbClr val="FFEAC5"/>
    <a:srgbClr val="FFEFD1"/>
    <a:srgbClr val="FFD3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2.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68090">
            <a:off x="14168979" y="6208099"/>
            <a:ext cx="5091190" cy="5078462"/>
          </a:xfrm>
          <a:prstGeom prst="rect">
            <a:avLst/>
          </a:prstGeom>
        </p:spPr>
      </p:pic>
      <p:pic>
        <p:nvPicPr>
          <p:cNvPr id="3" name="Picture 3"/>
          <p:cNvPicPr>
            <a:picLocks noChangeAspect="1"/>
          </p:cNvPicPr>
          <p:nvPr/>
        </p:nvPicPr>
        <p:blipFill>
          <a:blip r:embed="rId3"/>
          <a:srcRect/>
          <a:stretch>
            <a:fillRect/>
          </a:stretch>
        </p:blipFill>
        <p:spPr>
          <a:xfrm rot="1866505">
            <a:off x="-1278408" y="-1058917"/>
            <a:ext cx="4860190" cy="4471375"/>
          </a:xfrm>
          <a:prstGeom prst="rect">
            <a:avLst/>
          </a:prstGeom>
        </p:spPr>
      </p:pic>
      <p:pic>
        <p:nvPicPr>
          <p:cNvPr id="4" name="Picture 4"/>
          <p:cNvPicPr>
            <a:picLocks noChangeAspect="1"/>
          </p:cNvPicPr>
          <p:nvPr/>
        </p:nvPicPr>
        <p:blipFill>
          <a:blip r:embed="rId4"/>
          <a:srcRect/>
          <a:stretch>
            <a:fillRect/>
          </a:stretch>
        </p:blipFill>
        <p:spPr>
          <a:xfrm rot="729695">
            <a:off x="15663100" y="247426"/>
            <a:ext cx="2652833" cy="2852509"/>
          </a:xfrm>
          <a:prstGeom prst="rect">
            <a:avLst/>
          </a:prstGeom>
        </p:spPr>
      </p:pic>
      <p:pic>
        <p:nvPicPr>
          <p:cNvPr id="5" name="Picture 5"/>
          <p:cNvPicPr>
            <a:picLocks noChangeAspect="1"/>
          </p:cNvPicPr>
          <p:nvPr/>
        </p:nvPicPr>
        <p:blipFill>
          <a:blip r:embed="rId4"/>
          <a:srcRect/>
          <a:stretch>
            <a:fillRect/>
          </a:stretch>
        </p:blipFill>
        <p:spPr>
          <a:xfrm rot="-335347">
            <a:off x="132602" y="7332044"/>
            <a:ext cx="2652833" cy="2852509"/>
          </a:xfrm>
          <a:prstGeom prst="rect">
            <a:avLst/>
          </a:prstGeom>
        </p:spPr>
      </p:pic>
      <p:sp>
        <p:nvSpPr>
          <p:cNvPr id="8" name="TextBox 7">
            <a:extLst>
              <a:ext uri="{FF2B5EF4-FFF2-40B4-BE49-F238E27FC236}">
                <a16:creationId xmlns:a16="http://schemas.microsoft.com/office/drawing/2014/main" xmlns="" id="{1F207FB5-140D-69C6-5303-373ED2A76D23}"/>
              </a:ext>
            </a:extLst>
          </p:cNvPr>
          <p:cNvSpPr txBox="1"/>
          <p:nvPr/>
        </p:nvSpPr>
        <p:spPr>
          <a:xfrm>
            <a:off x="1271267" y="3134637"/>
            <a:ext cx="15747278"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NHIỆT LIỆT CHÀO MỪNG </a:t>
            </a:r>
          </a:p>
          <a:p>
            <a:pPr algn="ctr">
              <a:lnSpc>
                <a:spcPct val="150000"/>
              </a:lnSpc>
            </a:pPr>
            <a:r>
              <a:rPr lang="en-US" sz="8000" b="1">
                <a:latin typeface="Arial" panose="020B0604020202020204" pitchFamily="34" charset="0"/>
                <a:cs typeface="Arial" panose="020B0604020202020204" pitchFamily="34" charset="0"/>
              </a:rPr>
              <a:t>CÁC EM ĐẾN VỚI BÀI HỌC MỚI</a:t>
            </a:r>
            <a:endParaRPr lang="en-US" sz="8000" b="1" dirty="0">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4490782E-B7A1-BD9C-D5B8-B5FD8A1D7A8D}"/>
              </a:ext>
            </a:extLst>
          </p:cNvPr>
          <p:cNvSpPr txBox="1"/>
          <p:nvPr/>
        </p:nvSpPr>
        <p:spPr>
          <a:xfrm>
            <a:off x="1220085" y="266700"/>
            <a:ext cx="15847830" cy="2691250"/>
          </a:xfrm>
          <a:prstGeom prst="rect">
            <a:avLst/>
          </a:prstGeom>
          <a:noFill/>
        </p:spPr>
        <p:txBody>
          <a:bodyPr wrap="square">
            <a:spAutoFit/>
          </a:bodyPr>
          <a:lstStyle/>
          <a:p>
            <a:pPr algn="ctr">
              <a:lnSpc>
                <a:spcPct val="150000"/>
              </a:lnSpc>
            </a:pPr>
            <a:r>
              <a:rPr lang="en-US" sz="6000" b="1">
                <a:solidFill>
                  <a:schemeClr val="tx1"/>
                </a:solidFill>
                <a:latin typeface="Arial" panose="020B0604020202020204" pitchFamily="34" charset="0"/>
                <a:cs typeface="Arial" panose="020B0604020202020204" pitchFamily="34" charset="0"/>
              </a:rPr>
              <a:t>2. Thực hành trao đổi và chia sẻ thông tin trong nhóm ở Facebook</a:t>
            </a:r>
          </a:p>
        </p:txBody>
      </p:sp>
      <p:sp>
        <p:nvSpPr>
          <p:cNvPr id="24" name="TextBox 23">
            <a:extLst>
              <a:ext uri="{FF2B5EF4-FFF2-40B4-BE49-F238E27FC236}">
                <a16:creationId xmlns:a16="http://schemas.microsoft.com/office/drawing/2014/main" xmlns="" id="{75697777-207F-86E4-7950-1A98D98B9DAD}"/>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solidFill>
                  <a:schemeClr val="accent5">
                    <a:lumMod val="50000"/>
                  </a:schemeClr>
                </a:solidFill>
                <a:latin typeface="Arial" panose="020B0604020202020204" pitchFamily="34" charset="0"/>
                <a:cs typeface="Arial" panose="020B0604020202020204" pitchFamily="34" charset="0"/>
              </a:rPr>
              <a:t>THẢO LUẬN NHÓM</a:t>
            </a:r>
          </a:p>
        </p:txBody>
      </p:sp>
      <p:grpSp>
        <p:nvGrpSpPr>
          <p:cNvPr id="28" name="Group 27">
            <a:extLst>
              <a:ext uri="{FF2B5EF4-FFF2-40B4-BE49-F238E27FC236}">
                <a16:creationId xmlns:a16="http://schemas.microsoft.com/office/drawing/2014/main" xmlns="" id="{5CDBFAF5-CC12-1B6A-2079-389A006D9BAC}"/>
              </a:ext>
            </a:extLst>
          </p:cNvPr>
          <p:cNvGrpSpPr/>
          <p:nvPr/>
        </p:nvGrpSpPr>
        <p:grpSpPr>
          <a:xfrm>
            <a:off x="3223051" y="1537168"/>
            <a:ext cx="11841897" cy="8521232"/>
            <a:chOff x="3223051" y="1537168"/>
            <a:chExt cx="11841897" cy="8521232"/>
          </a:xfrm>
        </p:grpSpPr>
        <p:pic>
          <p:nvPicPr>
            <p:cNvPr id="26" name="Picture 33">
              <a:extLst>
                <a:ext uri="{FF2B5EF4-FFF2-40B4-BE49-F238E27FC236}">
                  <a16:creationId xmlns:a16="http://schemas.microsoft.com/office/drawing/2014/main" xmlns="" id="{CF98A018-CFB2-C675-2C78-BDD893D96EC4}"/>
                </a:ext>
              </a:extLst>
            </p:cNvPr>
            <p:cNvPicPr>
              <a:picLocks noChangeAspect="1"/>
            </p:cNvPicPr>
            <p:nvPr/>
          </p:nvPicPr>
          <p:blipFill>
            <a:blip r:embed="rId2"/>
            <a:srcRect/>
            <a:stretch>
              <a:fillRect/>
            </a:stretch>
          </p:blipFill>
          <p:spPr>
            <a:xfrm>
              <a:off x="3223051" y="1537168"/>
              <a:ext cx="11841897" cy="8521232"/>
            </a:xfrm>
            <a:prstGeom prst="rect">
              <a:avLst/>
            </a:prstGeom>
          </p:spPr>
        </p:pic>
        <p:sp>
          <p:nvSpPr>
            <p:cNvPr id="22" name="TextBox 21">
              <a:extLst>
                <a:ext uri="{FF2B5EF4-FFF2-40B4-BE49-F238E27FC236}">
                  <a16:creationId xmlns:a16="http://schemas.microsoft.com/office/drawing/2014/main" xmlns="" id="{5F2B43B7-C70E-21B7-3C3C-75362630E8A1}"/>
                </a:ext>
              </a:extLst>
            </p:cNvPr>
            <p:cNvSpPr txBox="1"/>
            <p:nvPr/>
          </p:nvSpPr>
          <p:spPr>
            <a:xfrm>
              <a:off x="4191000" y="4488783"/>
              <a:ext cx="10363201" cy="3013838"/>
            </a:xfrm>
            <a:prstGeom prst="rect">
              <a:avLst/>
            </a:prstGeom>
            <a:noFill/>
          </p:spPr>
          <p:txBody>
            <a:bodyPr wrap="square">
              <a:spAutoFit/>
            </a:bodyP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“Những ảnh hưởng của biến đổi khí hậu đến cuộc sống và môi trường. Em đã làm gì để chống lại biến đổi khí hậu?”</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D7F13E2C-1C18-DD39-D1ED-7AB3F81A6F65}"/>
                </a:ext>
              </a:extLst>
            </p:cNvPr>
            <p:cNvSpPr txBox="1"/>
            <p:nvPr/>
          </p:nvSpPr>
          <p:spPr>
            <a:xfrm>
              <a:off x="5486399" y="3106423"/>
              <a:ext cx="7315200" cy="1184876"/>
            </a:xfrm>
            <a:prstGeom prst="rect">
              <a:avLst/>
            </a:prstGeom>
            <a:noFill/>
          </p:spPr>
          <p:txBody>
            <a:bodyPr wrap="square">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Chủ đề</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38081">
            <a:off x="16709181" y="102076"/>
            <a:ext cx="1449095" cy="1778031"/>
          </a:xfrm>
          <a:prstGeom prst="rect">
            <a:avLst/>
          </a:prstGeom>
        </p:spPr>
      </p:pic>
      <p:pic>
        <p:nvPicPr>
          <p:cNvPr id="3" name="Picture 3"/>
          <p:cNvPicPr>
            <a:picLocks noChangeAspect="1"/>
          </p:cNvPicPr>
          <p:nvPr/>
        </p:nvPicPr>
        <p:blipFill>
          <a:blip r:embed="rId3"/>
          <a:srcRect/>
          <a:stretch>
            <a:fillRect/>
          </a:stretch>
        </p:blipFill>
        <p:spPr>
          <a:xfrm rot="948280">
            <a:off x="-351926" y="8263240"/>
            <a:ext cx="1946056" cy="2162285"/>
          </a:xfrm>
          <a:prstGeom prst="rect">
            <a:avLst/>
          </a:prstGeom>
        </p:spPr>
      </p:pic>
      <p:sp>
        <p:nvSpPr>
          <p:cNvPr id="8" name="TextBox 7">
            <a:extLst>
              <a:ext uri="{FF2B5EF4-FFF2-40B4-BE49-F238E27FC236}">
                <a16:creationId xmlns:a16="http://schemas.microsoft.com/office/drawing/2014/main" xmlns="" id="{076FFBDF-D27F-4E83-E722-91B356A02976}"/>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THẢO LUẬN NHÓM</a:t>
            </a:r>
          </a:p>
        </p:txBody>
      </p:sp>
      <p:sp>
        <p:nvSpPr>
          <p:cNvPr id="9" name="TextBox 8">
            <a:extLst>
              <a:ext uri="{FF2B5EF4-FFF2-40B4-BE49-F238E27FC236}">
                <a16:creationId xmlns:a16="http://schemas.microsoft.com/office/drawing/2014/main" xmlns="" id="{E909BD35-95C3-DBCB-811E-988D5586AF21}"/>
              </a:ext>
            </a:extLst>
          </p:cNvPr>
          <p:cNvSpPr txBox="1"/>
          <p:nvPr/>
        </p:nvSpPr>
        <p:spPr>
          <a:xfrm>
            <a:off x="3226593" y="1720685"/>
            <a:ext cx="1183481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tr.27, 28, quan sát Hình 2, Hình 3 và trả lời câu hỏi</a:t>
            </a:r>
          </a:p>
        </p:txBody>
      </p:sp>
      <p:sp>
        <p:nvSpPr>
          <p:cNvPr id="10" name="TextBox 9">
            <a:extLst>
              <a:ext uri="{FF2B5EF4-FFF2-40B4-BE49-F238E27FC236}">
                <a16:creationId xmlns:a16="http://schemas.microsoft.com/office/drawing/2014/main" xmlns="" id="{7FBD264E-00F5-55F8-821B-7645531E4FE8}"/>
              </a:ext>
            </a:extLst>
          </p:cNvPr>
          <p:cNvSpPr txBox="1"/>
          <p:nvPr/>
        </p:nvSpPr>
        <p:spPr>
          <a:xfrm>
            <a:off x="914400" y="3634918"/>
            <a:ext cx="7315200" cy="5620834"/>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Em hãy nêu các bước tạo nhóm trên Facebook.</a:t>
            </a:r>
          </a:p>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Việc tạo nhóm trên Messenger và tạo nhóm trên Facebook khác nhau như thế nào?</a:t>
            </a:r>
          </a:p>
        </p:txBody>
      </p:sp>
      <p:pic>
        <p:nvPicPr>
          <p:cNvPr id="12" name="Picture 11" descr="Text&#10;&#10;Description automatically generated">
            <a:extLst>
              <a:ext uri="{FF2B5EF4-FFF2-40B4-BE49-F238E27FC236}">
                <a16:creationId xmlns:a16="http://schemas.microsoft.com/office/drawing/2014/main" xmlns="" id="{F3CE1D7C-4F67-0408-91BC-6E7C33B88822}"/>
              </a:ext>
            </a:extLst>
          </p:cNvPr>
          <p:cNvPicPr>
            <a:picLocks noChangeAspect="1"/>
          </p:cNvPicPr>
          <p:nvPr/>
        </p:nvPicPr>
        <p:blipFill rotWithShape="1">
          <a:blip r:embed="rId4">
            <a:extLst>
              <a:ext uri="{28A0092B-C50C-407E-A947-70E740481C1C}">
                <a14:useLocalDpi xmlns:a14="http://schemas.microsoft.com/office/drawing/2010/main" val="0"/>
              </a:ext>
            </a:extLst>
          </a:blip>
          <a:srcRect l="51458" t="2593" r="8447" b="56667"/>
          <a:stretch/>
        </p:blipFill>
        <p:spPr>
          <a:xfrm>
            <a:off x="8611547" y="3921752"/>
            <a:ext cx="5334001" cy="5334000"/>
          </a:xfrm>
          <a:prstGeom prst="rect">
            <a:avLst/>
          </a:prstGeom>
        </p:spPr>
      </p:pic>
      <p:pic>
        <p:nvPicPr>
          <p:cNvPr id="13" name="Picture 12" descr="Text&#10;&#10;Description automatically generated">
            <a:extLst>
              <a:ext uri="{FF2B5EF4-FFF2-40B4-BE49-F238E27FC236}">
                <a16:creationId xmlns:a16="http://schemas.microsoft.com/office/drawing/2014/main" xmlns="" id="{5A9D334A-EB8B-FB50-40B3-DDB0377BD7A9}"/>
              </a:ext>
            </a:extLst>
          </p:cNvPr>
          <p:cNvPicPr>
            <a:picLocks noChangeAspect="1"/>
          </p:cNvPicPr>
          <p:nvPr/>
        </p:nvPicPr>
        <p:blipFill rotWithShape="1">
          <a:blip r:embed="rId4">
            <a:extLst>
              <a:ext uri="{28A0092B-C50C-407E-A947-70E740481C1C}">
                <a14:useLocalDpi xmlns:a14="http://schemas.microsoft.com/office/drawing/2010/main" val="0"/>
              </a:ext>
            </a:extLst>
          </a:blip>
          <a:srcRect l="64892" t="44814" r="6468" b="12255"/>
          <a:stretch/>
        </p:blipFill>
        <p:spPr>
          <a:xfrm>
            <a:off x="13986625" y="3921752"/>
            <a:ext cx="3615575" cy="5334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04800" y="-111959"/>
            <a:ext cx="1645039" cy="1642982"/>
          </a:xfrm>
          <a:prstGeom prst="rect">
            <a:avLst/>
          </a:prstGeom>
        </p:spPr>
      </p:pic>
      <p:sp>
        <p:nvSpPr>
          <p:cNvPr id="33" name="TextBox 32">
            <a:extLst>
              <a:ext uri="{FF2B5EF4-FFF2-40B4-BE49-F238E27FC236}">
                <a16:creationId xmlns:a16="http://schemas.microsoft.com/office/drawing/2014/main" xmlns="" id="{68A824FC-3CA4-8877-3E0F-0233E6D854D7}"/>
              </a:ext>
            </a:extLst>
          </p:cNvPr>
          <p:cNvSpPr txBox="1"/>
          <p:nvPr/>
        </p:nvSpPr>
        <p:spPr>
          <a:xfrm>
            <a:off x="3547509" y="700026"/>
            <a:ext cx="11192981" cy="830997"/>
          </a:xfrm>
          <a:prstGeom prst="rect">
            <a:avLst/>
          </a:prstGeom>
          <a:noFill/>
        </p:spPr>
        <p:txBody>
          <a:bodyPr wrap="square">
            <a:spAutoFit/>
          </a:bodyPr>
          <a:lstStyle/>
          <a:p>
            <a:pPr algn="ctr"/>
            <a:r>
              <a:rPr lang="en-US" sz="48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800" b="1">
                <a:solidFill>
                  <a:srgbClr val="000000"/>
                </a:solidFill>
                <a:effectLst/>
                <a:latin typeface="Arial" panose="020B0604020202020204" pitchFamily="34" charset="0"/>
                <a:ea typeface="Calibri" panose="020F0502020204030204" pitchFamily="34" charset="0"/>
                <a:cs typeface="Arial" panose="020B0604020202020204" pitchFamily="34" charset="0"/>
              </a:rPr>
              <a:t>ác bước tạo nhóm trên Facebook</a:t>
            </a:r>
            <a:endParaRPr lang="en-US" sz="4800" b="1">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02AF9602-8CD1-FBEB-D118-C8D7D788F121}"/>
              </a:ext>
            </a:extLst>
          </p:cNvPr>
          <p:cNvSpPr txBox="1"/>
          <p:nvPr/>
        </p:nvSpPr>
        <p:spPr>
          <a:xfrm>
            <a:off x="685799" y="2583691"/>
            <a:ext cx="9753600" cy="6011839"/>
          </a:xfrm>
          <a:prstGeom prst="rect">
            <a:avLst/>
          </a:prstGeom>
          <a:noFill/>
        </p:spPr>
        <p:txBody>
          <a:bodyPr wrap="square">
            <a:spAutoFit/>
          </a:bodyPr>
          <a:lstStyle/>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website</a:t>
            </a:r>
            <a:r>
              <a:rPr lang="en-US" sz="3600">
                <a:latin typeface="Arial" panose="020B0604020202020204" pitchFamily="34" charset="0"/>
                <a:ea typeface="Calibri" panose="020F0502020204030204" pitchFamily="34" charset="0"/>
                <a:cs typeface="Arial" panose="020B0604020202020204" pitchFamily="34" charset="0"/>
              </a:rPr>
              <a:t> </a:t>
            </a:r>
            <a:r>
              <a:rPr lang="en-US" sz="3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www.facebook.com/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đăng nhập tài khoản Facebook cá nhân.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Tạo nhóm trên Facebook để trao đổi với các thành viên trong 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Tại cửa sổ trang Facebook cá nhân, nháy chuột vào dấu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(ở phía trên cửa sổ và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Group</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6" name="Picture 35" descr="Text&#10;&#10;Description automatically generated">
            <a:extLst>
              <a:ext uri="{FF2B5EF4-FFF2-40B4-BE49-F238E27FC236}">
                <a16:creationId xmlns:a16="http://schemas.microsoft.com/office/drawing/2014/main" xmlns="" id="{83B39015-176D-548F-3E71-E379CD0ED296}"/>
              </a:ext>
            </a:extLst>
          </p:cNvPr>
          <p:cNvPicPr>
            <a:picLocks noChangeAspect="1"/>
          </p:cNvPicPr>
          <p:nvPr/>
        </p:nvPicPr>
        <p:blipFill rotWithShape="1">
          <a:blip r:embed="rId4">
            <a:extLst>
              <a:ext uri="{28A0092B-C50C-407E-A947-70E740481C1C}">
                <a14:useLocalDpi xmlns:a14="http://schemas.microsoft.com/office/drawing/2010/main" val="0"/>
              </a:ext>
            </a:extLst>
          </a:blip>
          <a:srcRect l="51458" t="2593" r="8447" b="56667"/>
          <a:stretch/>
        </p:blipFill>
        <p:spPr>
          <a:xfrm>
            <a:off x="11049000" y="2313011"/>
            <a:ext cx="6553201" cy="6553200"/>
          </a:xfrm>
          <a:prstGeom prst="rect">
            <a:avLst/>
          </a:prstGeom>
        </p:spPr>
      </p:pic>
      <p:pic>
        <p:nvPicPr>
          <p:cNvPr id="15" name="Picture 15"/>
          <p:cNvPicPr>
            <a:picLocks noChangeAspect="1"/>
          </p:cNvPicPr>
          <p:nvPr/>
        </p:nvPicPr>
        <p:blipFill>
          <a:blip r:embed="rId5"/>
          <a:srcRect/>
          <a:stretch>
            <a:fillRect/>
          </a:stretch>
        </p:blipFill>
        <p:spPr>
          <a:xfrm>
            <a:off x="16687800" y="8516714"/>
            <a:ext cx="2265803" cy="2262970"/>
          </a:xfrm>
          <a:prstGeom prst="rect">
            <a:avLst/>
          </a:prstGeom>
        </p:spPr>
      </p:pic>
    </p:spTree>
    <p:extLst>
      <p:ext uri="{BB962C8B-B14F-4D97-AF65-F5344CB8AC3E}">
        <p14:creationId xmlns:p14="http://schemas.microsoft.com/office/powerpoint/2010/main" val="195462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arn(inVertic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barn(inVertic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barn(inVertic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BAF78985-3FA1-8940-D4CA-BB169BFF2F2A}"/>
              </a:ext>
            </a:extLst>
          </p:cNvPr>
          <p:cNvPicPr>
            <a:picLocks noChangeAspect="1"/>
          </p:cNvPicPr>
          <p:nvPr/>
        </p:nvPicPr>
        <p:blipFill>
          <a:blip r:embed="rId2"/>
          <a:srcRect/>
          <a:stretch>
            <a:fillRect/>
          </a:stretch>
        </p:blipFill>
        <p:spPr>
          <a:xfrm rot="19651054">
            <a:off x="15560052" y="-554823"/>
            <a:ext cx="3289330" cy="3285219"/>
          </a:xfrm>
          <a:prstGeom prst="rect">
            <a:avLst/>
          </a:prstGeom>
        </p:spPr>
      </p:pic>
      <p:pic>
        <p:nvPicPr>
          <p:cNvPr id="9" name="Picture 30">
            <a:extLst>
              <a:ext uri="{FF2B5EF4-FFF2-40B4-BE49-F238E27FC236}">
                <a16:creationId xmlns:a16="http://schemas.microsoft.com/office/drawing/2014/main" xmlns="" id="{D27ED944-0325-5A3C-CB94-E84A60C5134C}"/>
              </a:ext>
            </a:extLst>
          </p:cNvPr>
          <p:cNvPicPr>
            <a:picLocks noChangeAspect="1"/>
          </p:cNvPicPr>
          <p:nvPr/>
        </p:nvPicPr>
        <p:blipFill>
          <a:blip r:embed="rId3"/>
          <a:srcRect/>
          <a:stretch>
            <a:fillRect/>
          </a:stretch>
        </p:blipFill>
        <p:spPr>
          <a:xfrm>
            <a:off x="-368457" y="8324181"/>
            <a:ext cx="1768772" cy="2200649"/>
          </a:xfrm>
          <a:prstGeom prst="rect">
            <a:avLst/>
          </a:prstGeom>
        </p:spPr>
      </p:pic>
      <p:pic>
        <p:nvPicPr>
          <p:cNvPr id="14" name="Picture 13">
            <a:extLst>
              <a:ext uri="{FF2B5EF4-FFF2-40B4-BE49-F238E27FC236}">
                <a16:creationId xmlns:a16="http://schemas.microsoft.com/office/drawing/2014/main" xmlns="" id="{D0CCD5A6-917F-38DB-D624-E973CE9F487C}"/>
              </a:ext>
            </a:extLst>
          </p:cNvPr>
          <p:cNvPicPr>
            <a:picLocks noChangeAspect="1"/>
          </p:cNvPicPr>
          <p:nvPr/>
        </p:nvPicPr>
        <p:blipFill>
          <a:blip r:embed="rId4"/>
          <a:stretch>
            <a:fillRect/>
          </a:stretch>
        </p:blipFill>
        <p:spPr>
          <a:xfrm>
            <a:off x="5039769" y="485581"/>
            <a:ext cx="7620317" cy="9315837"/>
          </a:xfrm>
          <a:prstGeom prst="rect">
            <a:avLst/>
          </a:prstGeom>
        </p:spPr>
      </p:pic>
      <p:grpSp>
        <p:nvGrpSpPr>
          <p:cNvPr id="20" name="Group 19">
            <a:extLst>
              <a:ext uri="{FF2B5EF4-FFF2-40B4-BE49-F238E27FC236}">
                <a16:creationId xmlns:a16="http://schemas.microsoft.com/office/drawing/2014/main" xmlns="" id="{3C0BB938-C6ED-3ED0-051D-C08608960959}"/>
              </a:ext>
            </a:extLst>
          </p:cNvPr>
          <p:cNvGrpSpPr/>
          <p:nvPr/>
        </p:nvGrpSpPr>
        <p:grpSpPr>
          <a:xfrm>
            <a:off x="1431315" y="3708111"/>
            <a:ext cx="4142013" cy="584775"/>
            <a:chOff x="1725387" y="3708111"/>
            <a:chExt cx="4142013" cy="584775"/>
          </a:xfrm>
        </p:grpSpPr>
        <p:cxnSp>
          <p:nvCxnSpPr>
            <p:cNvPr id="16" name="Straight Arrow Connector 15">
              <a:extLst>
                <a:ext uri="{FF2B5EF4-FFF2-40B4-BE49-F238E27FC236}">
                  <a16:creationId xmlns:a16="http://schemas.microsoft.com/office/drawing/2014/main" xmlns="" id="{976EB85D-91D5-A5E7-6DE8-AC9B0718016A}"/>
                </a:ext>
              </a:extLst>
            </p:cNvPr>
            <p:cNvCxnSpPr>
              <a:cxnSpLocks/>
            </p:cNvCxnSpPr>
            <p:nvPr/>
          </p:nvCxnSpPr>
          <p:spPr>
            <a:xfrm>
              <a:off x="4789872" y="4000499"/>
              <a:ext cx="10775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6845DC3-0879-B454-7C04-E39F25F97B86}"/>
                </a:ext>
              </a:extLst>
            </p:cNvPr>
            <p:cNvSpPr txBox="1"/>
            <p:nvPr/>
          </p:nvSpPr>
          <p:spPr>
            <a:xfrm>
              <a:off x="1725387" y="3708111"/>
              <a:ext cx="3033485" cy="584775"/>
            </a:xfrm>
            <a:prstGeom prst="rect">
              <a:avLst/>
            </a:prstGeom>
            <a:noFill/>
          </p:spPr>
          <p:txBody>
            <a:bodyPr wrap="squar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Nhập tên nhóm </a:t>
              </a:r>
              <a:endParaRPr lang="en-US" sz="3200">
                <a:latin typeface="Arial" panose="020B0604020202020204" pitchFamily="34" charset="0"/>
                <a:cs typeface="Arial" panose="020B0604020202020204" pitchFamily="34" charset="0"/>
              </a:endParaRPr>
            </a:p>
          </p:txBody>
        </p:sp>
      </p:grpSp>
      <p:pic>
        <p:nvPicPr>
          <p:cNvPr id="28" name="Picture 27" descr="Graphical user interface, text, application, chat or text message&#10;&#10;Description automatically generated">
            <a:extLst>
              <a:ext uri="{FF2B5EF4-FFF2-40B4-BE49-F238E27FC236}">
                <a16:creationId xmlns:a16="http://schemas.microsoft.com/office/drawing/2014/main" xmlns="" id="{A23CD98E-EB9B-EEEE-9A9E-3D2E00F62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0672" y="5265344"/>
            <a:ext cx="4058552" cy="3000635"/>
          </a:xfrm>
          <a:prstGeom prst="rect">
            <a:avLst/>
          </a:prstGeom>
        </p:spPr>
      </p:pic>
      <p:grpSp>
        <p:nvGrpSpPr>
          <p:cNvPr id="34" name="Group 33">
            <a:extLst>
              <a:ext uri="{FF2B5EF4-FFF2-40B4-BE49-F238E27FC236}">
                <a16:creationId xmlns:a16="http://schemas.microsoft.com/office/drawing/2014/main" xmlns="" id="{CA8894BC-24D1-3789-69A2-4D0BCE1B2335}"/>
              </a:ext>
            </a:extLst>
          </p:cNvPr>
          <p:cNvGrpSpPr/>
          <p:nvPr/>
        </p:nvGrpSpPr>
        <p:grpSpPr>
          <a:xfrm>
            <a:off x="11549744" y="2891957"/>
            <a:ext cx="6246737" cy="2373387"/>
            <a:chOff x="11549744" y="2891957"/>
            <a:chExt cx="6246737" cy="2373387"/>
          </a:xfrm>
        </p:grpSpPr>
        <p:grpSp>
          <p:nvGrpSpPr>
            <p:cNvPr id="21" name="Group 20">
              <a:extLst>
                <a:ext uri="{FF2B5EF4-FFF2-40B4-BE49-F238E27FC236}">
                  <a16:creationId xmlns:a16="http://schemas.microsoft.com/office/drawing/2014/main" xmlns="" id="{7A8C2E5E-0DA5-D042-F356-B88C87AF18F6}"/>
                </a:ext>
              </a:extLst>
            </p:cNvPr>
            <p:cNvGrpSpPr/>
            <p:nvPr/>
          </p:nvGrpSpPr>
          <p:grpSpPr>
            <a:xfrm>
              <a:off x="11549744" y="2891957"/>
              <a:ext cx="6246737" cy="2373387"/>
              <a:chOff x="11843816" y="1361751"/>
              <a:chExt cx="6246737" cy="2373387"/>
            </a:xfrm>
          </p:grpSpPr>
          <p:cxnSp>
            <p:nvCxnSpPr>
              <p:cNvPr id="22" name="Straight Arrow Connector 21">
                <a:extLst>
                  <a:ext uri="{FF2B5EF4-FFF2-40B4-BE49-F238E27FC236}">
                    <a16:creationId xmlns:a16="http://schemas.microsoft.com/office/drawing/2014/main" xmlns="" id="{D8FEB9CA-F50E-001E-3118-DEE780881A28}"/>
                  </a:ext>
                </a:extLst>
              </p:cNvPr>
              <p:cNvCxnSpPr>
                <a:cxnSpLocks/>
              </p:cNvCxnSpPr>
              <p:nvPr/>
            </p:nvCxnSpPr>
            <p:spPr>
              <a:xfrm flipH="1">
                <a:off x="11843816" y="3735138"/>
                <a:ext cx="14586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D1D372A0-3316-BDBF-2DBB-9888AB905F32}"/>
                  </a:ext>
                </a:extLst>
              </p:cNvPr>
              <p:cNvSpPr txBox="1"/>
              <p:nvPr/>
            </p:nvSpPr>
            <p:spPr>
              <a:xfrm>
                <a:off x="14269668" y="1361751"/>
                <a:ext cx="3820885" cy="2217082"/>
              </a:xfrm>
              <a:prstGeom prst="rect">
                <a:avLst/>
              </a:prstGeom>
              <a:noFill/>
            </p:spPr>
            <p:txBody>
              <a:bodyPr wrap="square">
                <a:spAutoFit/>
              </a:bodyPr>
              <a:lstStyle/>
              <a:p>
                <a:pPr algn="just">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nhóm công khai (Public) hoặc riêng tư (Private)</a:t>
                </a:r>
                <a:endParaRPr lang="en-US" sz="3200">
                  <a:latin typeface="Arial" panose="020B0604020202020204" pitchFamily="34" charset="0"/>
                  <a:cs typeface="Arial" panose="020B0604020202020204" pitchFamily="34" charset="0"/>
                </a:endParaRPr>
              </a:p>
            </p:txBody>
          </p:sp>
        </p:grpSp>
        <p:cxnSp>
          <p:nvCxnSpPr>
            <p:cNvPr id="31" name="Straight Connector 30">
              <a:extLst>
                <a:ext uri="{FF2B5EF4-FFF2-40B4-BE49-F238E27FC236}">
                  <a16:creationId xmlns:a16="http://schemas.microsoft.com/office/drawing/2014/main" xmlns="" id="{BAF1E881-A941-24F6-7B58-2F2211FA02E1}"/>
                </a:ext>
              </a:extLst>
            </p:cNvPr>
            <p:cNvCxnSpPr/>
            <p:nvPr/>
          </p:nvCxnSpPr>
          <p:spPr>
            <a:xfrm>
              <a:off x="13008429" y="3829955"/>
              <a:ext cx="0" cy="14353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5A66CE3-9AEC-E6C3-2143-25BA8884AD3A}"/>
                </a:ext>
              </a:extLst>
            </p:cNvPr>
            <p:cNvCxnSpPr>
              <a:cxnSpLocks/>
            </p:cNvCxnSpPr>
            <p:nvPr/>
          </p:nvCxnSpPr>
          <p:spPr>
            <a:xfrm flipH="1">
              <a:off x="13008429" y="3855353"/>
              <a:ext cx="9453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xmlns="" id="{3E855EF6-00C8-709A-CABC-21E3DB721C3D}"/>
              </a:ext>
            </a:extLst>
          </p:cNvPr>
          <p:cNvGrpSpPr/>
          <p:nvPr/>
        </p:nvGrpSpPr>
        <p:grpSpPr>
          <a:xfrm>
            <a:off x="1400315" y="6429785"/>
            <a:ext cx="4173013" cy="1478418"/>
            <a:chOff x="1694387" y="3261290"/>
            <a:chExt cx="4173013" cy="1478418"/>
          </a:xfrm>
        </p:grpSpPr>
        <p:cxnSp>
          <p:nvCxnSpPr>
            <p:cNvPr id="36" name="Straight Arrow Connector 35">
              <a:extLst>
                <a:ext uri="{FF2B5EF4-FFF2-40B4-BE49-F238E27FC236}">
                  <a16:creationId xmlns:a16="http://schemas.microsoft.com/office/drawing/2014/main" xmlns="" id="{55CEFA56-BA85-95E0-4EF7-3EDAD1C79F75}"/>
                </a:ext>
              </a:extLst>
            </p:cNvPr>
            <p:cNvCxnSpPr>
              <a:cxnSpLocks/>
            </p:cNvCxnSpPr>
            <p:nvPr/>
          </p:nvCxnSpPr>
          <p:spPr>
            <a:xfrm>
              <a:off x="4789872" y="4000499"/>
              <a:ext cx="10775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98D6FA64-B119-30E8-2F77-E3DA03064144}"/>
                </a:ext>
              </a:extLst>
            </p:cNvPr>
            <p:cNvSpPr txBox="1"/>
            <p:nvPr/>
          </p:nvSpPr>
          <p:spPr>
            <a:xfrm>
              <a:off x="1694387" y="3261290"/>
              <a:ext cx="3033485" cy="1478418"/>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Mời thành viên tham gia nhóm</a:t>
              </a:r>
              <a:endParaRPr lang="en-US" sz="32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xmlns="" id="{4D422C0E-0F6B-5E31-8255-8D1F4AA95DB5}"/>
              </a:ext>
            </a:extLst>
          </p:cNvPr>
          <p:cNvGrpSpPr/>
          <p:nvPr/>
        </p:nvGrpSpPr>
        <p:grpSpPr>
          <a:xfrm>
            <a:off x="11664122" y="8684751"/>
            <a:ext cx="5100035" cy="739754"/>
            <a:chOff x="350080" y="3548357"/>
            <a:chExt cx="5100035" cy="739754"/>
          </a:xfrm>
        </p:grpSpPr>
        <p:cxnSp>
          <p:nvCxnSpPr>
            <p:cNvPr id="39" name="Straight Arrow Connector 38">
              <a:extLst>
                <a:ext uri="{FF2B5EF4-FFF2-40B4-BE49-F238E27FC236}">
                  <a16:creationId xmlns:a16="http://schemas.microsoft.com/office/drawing/2014/main" xmlns="" id="{256C46B0-6294-C8B9-F6D8-0F960C719119}"/>
                </a:ext>
              </a:extLst>
            </p:cNvPr>
            <p:cNvCxnSpPr>
              <a:cxnSpLocks/>
            </p:cNvCxnSpPr>
            <p:nvPr/>
          </p:nvCxnSpPr>
          <p:spPr>
            <a:xfrm flipH="1">
              <a:off x="350080" y="4000499"/>
              <a:ext cx="20665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5535F84E-2B02-868F-F1EF-02F67D91766D}"/>
                </a:ext>
              </a:extLst>
            </p:cNvPr>
            <p:cNvSpPr txBox="1"/>
            <p:nvPr/>
          </p:nvSpPr>
          <p:spPr>
            <a:xfrm>
              <a:off x="2416630" y="3548357"/>
              <a:ext cx="3033485" cy="739754"/>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a:t>
              </a:r>
              <a:endParaRPr lang="en-US" sz="3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3750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EF65E3B8-231E-696E-802D-312BC70440BF}"/>
              </a:ext>
            </a:extLst>
          </p:cNvPr>
          <p:cNvSpPr txBox="1"/>
          <p:nvPr/>
        </p:nvSpPr>
        <p:spPr>
          <a:xfrm>
            <a:off x="762000" y="1141859"/>
            <a:ext cx="8839200" cy="8003281"/>
          </a:xfrm>
          <a:prstGeom prst="rect">
            <a:avLst/>
          </a:prstGeom>
          <a:noFill/>
        </p:spPr>
        <p:txBody>
          <a:bodyPr wrap="square">
            <a:spAutoFit/>
          </a:bodyPr>
          <a:lstStyle/>
          <a:p>
            <a:pPr marL="457200" indent="-457200" algn="just">
              <a:lnSpc>
                <a:spcPct val="150000"/>
              </a:lnSpc>
              <a:spcAft>
                <a:spcPts val="800"/>
              </a:spcAft>
              <a:buFontTx/>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3: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Đưa nội dung thông tin cần trao đổi.</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Tại cửa sổ nhóm, các thành viên đưa thông tin cần trao đổi bằng cách: </a:t>
            </a:r>
          </a:p>
          <a:p>
            <a:pPr marL="571500" indent="-5715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Discussion.</a:t>
            </a:r>
          </a:p>
          <a:p>
            <a:pPr marL="571500" indent="-5715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háy chuột vào phần tạo bài đăng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Write something…</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Xuất hiện cửa sổ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ost</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Nhập nội dung trao đổi v</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ào mục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Create a public post.</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Post</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xmlns="" id="{27765342-9017-EF3F-AE6A-EE3654A5E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798" y="437590"/>
            <a:ext cx="8019879" cy="2687512"/>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xmlns="" id="{70AED06A-81AF-1694-A06B-055CFCB04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367" y="3262086"/>
            <a:ext cx="6596743" cy="6607281"/>
          </a:xfrm>
          <a:prstGeom prst="rect">
            <a:avLst/>
          </a:prstGeom>
        </p:spPr>
      </p:pic>
    </p:spTree>
    <p:extLst>
      <p:ext uri="{BB962C8B-B14F-4D97-AF65-F5344CB8AC3E}">
        <p14:creationId xmlns:p14="http://schemas.microsoft.com/office/powerpoint/2010/main" val="3128896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A0662F1-A9D6-2BE0-C3EF-036028055140}"/>
              </a:ext>
            </a:extLst>
          </p:cNvPr>
          <p:cNvSpPr txBox="1"/>
          <p:nvPr/>
        </p:nvSpPr>
        <p:spPr>
          <a:xfrm>
            <a:off x="3810000" y="190500"/>
            <a:ext cx="106680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Sự khác nhau giữa tạo nhóm Facebook và tạo nhóm trên Messenger:</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xmlns="" id="{ED676514-EBB3-1683-80B4-FCF253A676B1}"/>
              </a:ext>
            </a:extLst>
          </p:cNvPr>
          <p:cNvGraphicFramePr>
            <a:graphicFrameLocks noGrp="1"/>
          </p:cNvGraphicFramePr>
          <p:nvPr>
            <p:extLst>
              <p:ext uri="{D42A27DB-BD31-4B8C-83A1-F6EECF244321}">
                <p14:modId xmlns:p14="http://schemas.microsoft.com/office/powerpoint/2010/main" val="819245500"/>
              </p:ext>
            </p:extLst>
          </p:nvPr>
        </p:nvGraphicFramePr>
        <p:xfrm>
          <a:off x="647700" y="2324100"/>
          <a:ext cx="16992600" cy="7315200"/>
        </p:xfrm>
        <a:graphic>
          <a:graphicData uri="http://schemas.openxmlformats.org/drawingml/2006/table">
            <a:tbl>
              <a:tblPr firstRow="1" bandRow="1">
                <a:tableStyleId>{16D9F66E-5EB9-4882-86FB-DCBF35E3C3E4}</a:tableStyleId>
              </a:tblPr>
              <a:tblGrid>
                <a:gridCol w="6210300">
                  <a:extLst>
                    <a:ext uri="{9D8B030D-6E8A-4147-A177-3AD203B41FA5}">
                      <a16:colId xmlns:a16="http://schemas.microsoft.com/office/drawing/2014/main" xmlns="" val="2146731284"/>
                    </a:ext>
                  </a:extLst>
                </a:gridCol>
                <a:gridCol w="10782300">
                  <a:extLst>
                    <a:ext uri="{9D8B030D-6E8A-4147-A177-3AD203B41FA5}">
                      <a16:colId xmlns:a16="http://schemas.microsoft.com/office/drawing/2014/main" xmlns="" val="2524891172"/>
                    </a:ext>
                  </a:extLst>
                </a:gridCol>
              </a:tblGrid>
              <a:tr h="787400">
                <a:tc>
                  <a:txBody>
                    <a:bodyPr/>
                    <a:lstStyle/>
                    <a:p>
                      <a:pPr algn="ctr"/>
                      <a:r>
                        <a:rPr lang="en-US" sz="3200">
                          <a:latin typeface="Arial" panose="020B0604020202020204" pitchFamily="34" charset="0"/>
                          <a:cs typeface="Arial" panose="020B0604020202020204" pitchFamily="34" charset="0"/>
                        </a:rPr>
                        <a:t>Tạo nhóm trên Facebook</a:t>
                      </a:r>
                    </a:p>
                  </a:txBody>
                  <a:tcPr anchor="ctr"/>
                </a:tc>
                <a:tc>
                  <a:txBody>
                    <a:bodyPr/>
                    <a:lstStyle/>
                    <a:p>
                      <a:pPr algn="ctr"/>
                      <a:r>
                        <a:rPr lang="en-US" sz="3200">
                          <a:latin typeface="Arial" panose="020B0604020202020204" pitchFamily="34" charset="0"/>
                          <a:cs typeface="Arial" panose="020B0604020202020204" pitchFamily="34" charset="0"/>
                        </a:rPr>
                        <a:t>Tạo nhóm trên Messenger</a:t>
                      </a:r>
                    </a:p>
                  </a:txBody>
                  <a:tcPr anchor="ctr"/>
                </a:tc>
                <a:extLst>
                  <a:ext uri="{0D108BD9-81ED-4DB2-BD59-A6C34878D82A}">
                    <a16:rowId xmlns:a16="http://schemas.microsoft.com/office/drawing/2014/main" xmlns="" val="242131312"/>
                  </a:ext>
                </a:extLst>
              </a:tr>
              <a:tr h="6527800">
                <a:tc>
                  <a:txBody>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lang="en-US" sz="3200" kern="1200">
                          <a:solidFill>
                            <a:schemeClr val="dk1"/>
                          </a:solidFill>
                          <a:effectLst/>
                          <a:latin typeface="Arial" panose="020B0604020202020204" pitchFamily="34" charset="0"/>
                          <a:cs typeface="Arial" panose="020B0604020202020204" pitchFamily="34" charset="0"/>
                        </a:rPr>
                        <a:t>Nội dung trao đổi chỉ trong nhóm biết.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lang="en-US" sz="3200" kern="1200">
                          <a:solidFill>
                            <a:schemeClr val="dk1"/>
                          </a:solidFill>
                          <a:effectLst/>
                          <a:latin typeface="Arial" panose="020B0604020202020204" pitchFamily="34" charset="0"/>
                          <a:cs typeface="Arial" panose="020B0604020202020204" pitchFamily="34" charset="0"/>
                        </a:rPr>
                        <a:t>Cuộc trò chuyện, trao đổi cuộc hội thoại, mẩu tin ngắn, với những thông tin như bài viết dài sẽ khó theo dõi.</a:t>
                      </a:r>
                      <a:endParaRPr lang="en-US" sz="3200" i="0" kern="120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457200" indent="-457200" algn="just">
                        <a:lnSpc>
                          <a:spcPct val="150000"/>
                        </a:lnSpc>
                        <a:buFontTx/>
                        <a:buChar char="-"/>
                      </a:pPr>
                      <a:r>
                        <a:rPr lang="en-US" sz="3200" kern="1200">
                          <a:solidFill>
                            <a:schemeClr val="dk1"/>
                          </a:solidFill>
                          <a:effectLst/>
                          <a:latin typeface="Arial" panose="020B0604020202020204" pitchFamily="34" charset="0"/>
                          <a:cs typeface="Arial" panose="020B0604020202020204" pitchFamily="34" charset="0"/>
                        </a:rPr>
                        <a:t>Có 2 lựa chọn: nhóm chung và nhóm riêng,</a:t>
                      </a:r>
                    </a:p>
                    <a:p>
                      <a:pPr marL="457200" indent="-457200" algn="just">
                        <a:lnSpc>
                          <a:spcPct val="150000"/>
                        </a:lnSpc>
                        <a:buFontTx/>
                        <a:buChar char="-"/>
                      </a:pPr>
                      <a:r>
                        <a:rPr lang="en-US" sz="3200" kern="1200">
                          <a:solidFill>
                            <a:schemeClr val="dk1"/>
                          </a:solidFill>
                          <a:effectLst/>
                          <a:latin typeface="Arial" panose="020B0604020202020204" pitchFamily="34" charset="0"/>
                          <a:cs typeface="Arial" panose="020B0604020202020204" pitchFamily="34" charset="0"/>
                        </a:rPr>
                        <a:t>Trao đổi thông tin trên nhóm hay trang cá nhân sẽ là những bài viết, thảo luận, hình ảnh, video.</a:t>
                      </a:r>
                    </a:p>
                    <a:p>
                      <a:pPr marL="457200" indent="-457200" algn="just">
                        <a:lnSpc>
                          <a:spcPct val="150000"/>
                        </a:lnSpc>
                        <a:buFont typeface="Arial" panose="020B0604020202020204" pitchFamily="34" charset="0"/>
                        <a:buChar char="•"/>
                      </a:pPr>
                      <a:r>
                        <a:rPr lang="en-US" sz="3200" kern="1200">
                          <a:solidFill>
                            <a:schemeClr val="dk1"/>
                          </a:solidFill>
                          <a:effectLst/>
                          <a:latin typeface="Arial" panose="020B0604020202020204" pitchFamily="34" charset="0"/>
                          <a:cs typeface="Arial" panose="020B0604020202020204" pitchFamily="34" charset="0"/>
                        </a:rPr>
                        <a:t>Nhóm chung: mọi người trên mạng xã hội đều nhìn được các thành viên trong nhóm và tất cả những thông tin họ đưa lên nhóm.</a:t>
                      </a:r>
                    </a:p>
                    <a:p>
                      <a:pPr marL="457200" indent="-457200" algn="just">
                        <a:lnSpc>
                          <a:spcPct val="150000"/>
                        </a:lnSpc>
                        <a:buFont typeface="Arial" panose="020B0604020202020204" pitchFamily="34" charset="0"/>
                        <a:buChar char="•"/>
                      </a:pPr>
                      <a:r>
                        <a:rPr lang="en-US" sz="3200" kern="1200">
                          <a:solidFill>
                            <a:schemeClr val="dk1"/>
                          </a:solidFill>
                          <a:effectLst/>
                          <a:latin typeface="Arial" panose="020B0604020202020204" pitchFamily="34" charset="0"/>
                          <a:cs typeface="Arial" panose="020B0604020202020204" pitchFamily="34" charset="0"/>
                        </a:rPr>
                        <a:t>Nhóm riêng tư: Chỉ những thành viên của nhóm mới nhìn thấy được thông tin họ đưa lên nhóm.</a:t>
                      </a:r>
                      <a:endParaRPr lang="en-US" sz="3200" i="0" kern="120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3151625338"/>
                  </a:ext>
                </a:extLst>
              </a:tr>
            </a:tbl>
          </a:graphicData>
        </a:graphic>
      </p:graphicFrame>
    </p:spTree>
    <p:extLst>
      <p:ext uri="{BB962C8B-B14F-4D97-AF65-F5344CB8AC3E}">
        <p14:creationId xmlns:p14="http://schemas.microsoft.com/office/powerpoint/2010/main" val="2683979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xmlns="" id="{E293A1AC-F029-52D5-D243-724E29A0B9A5}"/>
              </a:ext>
            </a:extLst>
          </p:cNvPr>
          <p:cNvPicPr>
            <a:picLocks noChangeAspect="1"/>
          </p:cNvPicPr>
          <p:nvPr/>
        </p:nvPicPr>
        <p:blipFill>
          <a:blip r:embed="rId2"/>
          <a:srcRect/>
          <a:stretch>
            <a:fillRect/>
          </a:stretch>
        </p:blipFill>
        <p:spPr>
          <a:xfrm>
            <a:off x="15544800" y="7230982"/>
            <a:ext cx="3442470" cy="3438165"/>
          </a:xfrm>
          <a:prstGeom prst="rect">
            <a:avLst/>
          </a:prstGeom>
        </p:spPr>
      </p:pic>
      <p:pic>
        <p:nvPicPr>
          <p:cNvPr id="10" name="Picture 21">
            <a:extLst>
              <a:ext uri="{FF2B5EF4-FFF2-40B4-BE49-F238E27FC236}">
                <a16:creationId xmlns:a16="http://schemas.microsoft.com/office/drawing/2014/main" xmlns="" id="{F47C16E6-CA6A-AA4A-53AC-496E32C5905A}"/>
              </a:ext>
            </a:extLst>
          </p:cNvPr>
          <p:cNvPicPr>
            <a:picLocks noChangeAspect="1"/>
          </p:cNvPicPr>
          <p:nvPr/>
        </p:nvPicPr>
        <p:blipFill>
          <a:blip r:embed="rId3"/>
          <a:srcRect/>
          <a:stretch>
            <a:fillRect/>
          </a:stretch>
        </p:blipFill>
        <p:spPr>
          <a:xfrm>
            <a:off x="-685800" y="-419100"/>
            <a:ext cx="2833974" cy="2830431"/>
          </a:xfrm>
          <a:prstGeom prst="rect">
            <a:avLst/>
          </a:prstGeom>
        </p:spPr>
      </p:pic>
      <p:sp>
        <p:nvSpPr>
          <p:cNvPr id="11" name="TextBox 10">
            <a:extLst>
              <a:ext uri="{FF2B5EF4-FFF2-40B4-BE49-F238E27FC236}">
                <a16:creationId xmlns:a16="http://schemas.microsoft.com/office/drawing/2014/main" xmlns="" id="{EC59B7DD-1B0E-0391-FEB7-B9B3B10A11B4}"/>
              </a:ext>
            </a:extLst>
          </p:cNvPr>
          <p:cNvSpPr txBox="1"/>
          <p:nvPr/>
        </p:nvSpPr>
        <p:spPr>
          <a:xfrm>
            <a:off x="3048000" y="1104900"/>
            <a:ext cx="1219200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3. Lợi ích của mạng xã hội</a:t>
            </a:r>
          </a:p>
        </p:txBody>
      </p:sp>
      <p:pic>
        <p:nvPicPr>
          <p:cNvPr id="12" name="Picture 32">
            <a:extLst>
              <a:ext uri="{FF2B5EF4-FFF2-40B4-BE49-F238E27FC236}">
                <a16:creationId xmlns:a16="http://schemas.microsoft.com/office/drawing/2014/main" xmlns="" id="{E3147191-7B64-3F31-D43D-9877977223CB}"/>
              </a:ext>
            </a:extLst>
          </p:cNvPr>
          <p:cNvPicPr>
            <a:picLocks noChangeAspect="1"/>
          </p:cNvPicPr>
          <p:nvPr/>
        </p:nvPicPr>
        <p:blipFill>
          <a:blip r:embed="rId4"/>
          <a:srcRect/>
          <a:stretch>
            <a:fillRect/>
          </a:stretch>
        </p:blipFill>
        <p:spPr>
          <a:xfrm>
            <a:off x="1524000" y="2766758"/>
            <a:ext cx="6514139" cy="5944152"/>
          </a:xfrm>
          <a:prstGeom prst="rect">
            <a:avLst/>
          </a:prstGeom>
        </p:spPr>
      </p:pic>
      <p:grpSp>
        <p:nvGrpSpPr>
          <p:cNvPr id="13" name="Group 12">
            <a:extLst>
              <a:ext uri="{FF2B5EF4-FFF2-40B4-BE49-F238E27FC236}">
                <a16:creationId xmlns:a16="http://schemas.microsoft.com/office/drawing/2014/main" xmlns="" id="{B609F532-98EC-DF2D-EE99-6E241AE75AC7}"/>
              </a:ext>
            </a:extLst>
          </p:cNvPr>
          <p:cNvGrpSpPr/>
          <p:nvPr/>
        </p:nvGrpSpPr>
        <p:grpSpPr>
          <a:xfrm>
            <a:off x="8915400" y="2400300"/>
            <a:ext cx="6400800" cy="6400800"/>
            <a:chOff x="1078651" y="1635425"/>
            <a:chExt cx="7572057" cy="7414924"/>
          </a:xfrm>
        </p:grpSpPr>
        <p:grpSp>
          <p:nvGrpSpPr>
            <p:cNvPr id="14" name="Group 2">
              <a:extLst>
                <a:ext uri="{FF2B5EF4-FFF2-40B4-BE49-F238E27FC236}">
                  <a16:creationId xmlns:a16="http://schemas.microsoft.com/office/drawing/2014/main" xmlns="" id="{6B13C46A-C0E1-1D44-8E20-B0A51693E08C}"/>
                </a:ext>
              </a:extLst>
            </p:cNvPr>
            <p:cNvGrpSpPr>
              <a:grpSpLocks noChangeAspect="1"/>
            </p:cNvGrpSpPr>
            <p:nvPr/>
          </p:nvGrpSpPr>
          <p:grpSpPr>
            <a:xfrm>
              <a:off x="1078651" y="1635425"/>
              <a:ext cx="7572057" cy="7414924"/>
              <a:chOff x="-72390" y="7620"/>
              <a:chExt cx="6487160" cy="6352540"/>
            </a:xfrm>
          </p:grpSpPr>
          <p:sp>
            <p:nvSpPr>
              <p:cNvPr id="16" name="Freeform 3">
                <a:extLst>
                  <a:ext uri="{FF2B5EF4-FFF2-40B4-BE49-F238E27FC236}">
                    <a16:creationId xmlns:a16="http://schemas.microsoft.com/office/drawing/2014/main" xmlns="" id="{336467B6-2BDC-0C8D-FC7B-8B4C9C7A6E76}"/>
                  </a:ext>
                </a:extLst>
              </p:cNvPr>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3AF"/>
              </a:solidFill>
            </p:spPr>
          </p:sp>
        </p:grpSp>
        <p:sp>
          <p:nvSpPr>
            <p:cNvPr id="15" name="TextBox 14">
              <a:extLst>
                <a:ext uri="{FF2B5EF4-FFF2-40B4-BE49-F238E27FC236}">
                  <a16:creationId xmlns:a16="http://schemas.microsoft.com/office/drawing/2014/main" xmlns="" id="{D135DFB0-4175-F43C-E222-00BC8FF04234}"/>
                </a:ext>
              </a:extLst>
            </p:cNvPr>
            <p:cNvSpPr txBox="1"/>
            <p:nvPr/>
          </p:nvSpPr>
          <p:spPr>
            <a:xfrm>
              <a:off x="1597604" y="4345526"/>
              <a:ext cx="6534150" cy="2314761"/>
            </a:xfrm>
            <a:prstGeom prst="rect">
              <a:avLst/>
            </a:prstGeom>
            <a:noFill/>
          </p:spPr>
          <p:txBody>
            <a:bodyPr wrap="square">
              <a:spAutoFit/>
            </a:bodyPr>
            <a:lstStyle/>
            <a:p>
              <a:pPr algn="ctr">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giúp em làm gì?</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25927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 name="Picture 5">
            <a:extLst>
              <a:ext uri="{FF2B5EF4-FFF2-40B4-BE49-F238E27FC236}">
                <a16:creationId xmlns:a16="http://schemas.microsoft.com/office/drawing/2014/main" xmlns="" id="{51135829-C844-690E-EED4-0E8BF5F4FEAC}"/>
              </a:ext>
            </a:extLst>
          </p:cNvPr>
          <p:cNvPicPr>
            <a:picLocks noChangeAspect="1"/>
          </p:cNvPicPr>
          <p:nvPr/>
        </p:nvPicPr>
        <p:blipFill>
          <a:blip r:embed="rId2"/>
          <a:srcRect/>
          <a:stretch>
            <a:fillRect/>
          </a:stretch>
        </p:blipFill>
        <p:spPr>
          <a:xfrm>
            <a:off x="16470394" y="8267700"/>
            <a:ext cx="2416012" cy="2412992"/>
          </a:xfrm>
          <a:prstGeom prst="rect">
            <a:avLst/>
          </a:prstGeom>
        </p:spPr>
      </p:pic>
      <p:grpSp>
        <p:nvGrpSpPr>
          <p:cNvPr id="22" name="Group 21">
            <a:extLst>
              <a:ext uri="{FF2B5EF4-FFF2-40B4-BE49-F238E27FC236}">
                <a16:creationId xmlns:a16="http://schemas.microsoft.com/office/drawing/2014/main" xmlns="" id="{1D7411EC-5E65-6C53-C787-669DAA3EB084}"/>
              </a:ext>
            </a:extLst>
          </p:cNvPr>
          <p:cNvGrpSpPr/>
          <p:nvPr/>
        </p:nvGrpSpPr>
        <p:grpSpPr>
          <a:xfrm>
            <a:off x="832780" y="701843"/>
            <a:ext cx="8296706" cy="8883314"/>
            <a:chOff x="762000" y="1104900"/>
            <a:chExt cx="8296706" cy="8883314"/>
          </a:xfrm>
        </p:grpSpPr>
        <p:sp>
          <p:nvSpPr>
            <p:cNvPr id="16" name="TextBox 15">
              <a:extLst>
                <a:ext uri="{FF2B5EF4-FFF2-40B4-BE49-F238E27FC236}">
                  <a16:creationId xmlns:a16="http://schemas.microsoft.com/office/drawing/2014/main" xmlns="" id="{EF43E81C-0460-EEB8-E3AE-E0F101B68825}"/>
                </a:ext>
              </a:extLst>
            </p:cNvPr>
            <p:cNvSpPr txBox="1"/>
            <p:nvPr/>
          </p:nvSpPr>
          <p:spPr>
            <a:xfrm>
              <a:off x="762000" y="1104900"/>
              <a:ext cx="8296706" cy="1651671"/>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giúp ta có cơ hội kết nối với mọi người trên thế giới.</a:t>
              </a:r>
            </a:p>
          </p:txBody>
        </p:sp>
        <p:pic>
          <p:nvPicPr>
            <p:cNvPr id="21" name="Picture 4">
              <a:extLst>
                <a:ext uri="{FF2B5EF4-FFF2-40B4-BE49-F238E27FC236}">
                  <a16:creationId xmlns:a16="http://schemas.microsoft.com/office/drawing/2014/main" xmlns="" id="{B29EE5B5-6201-69D4-B4D0-EFD64D4A6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0" y="2795811"/>
              <a:ext cx="6248400" cy="7192403"/>
            </a:xfrm>
            <a:prstGeom prst="rect">
              <a:avLst/>
            </a:prstGeom>
          </p:spPr>
        </p:pic>
      </p:grpSp>
      <p:grpSp>
        <p:nvGrpSpPr>
          <p:cNvPr id="26" name="Group 25">
            <a:extLst>
              <a:ext uri="{FF2B5EF4-FFF2-40B4-BE49-F238E27FC236}">
                <a16:creationId xmlns:a16="http://schemas.microsoft.com/office/drawing/2014/main" xmlns="" id="{154D52BB-4A2C-8299-6DF9-26DA92DB1681}"/>
              </a:ext>
            </a:extLst>
          </p:cNvPr>
          <p:cNvGrpSpPr/>
          <p:nvPr/>
        </p:nvGrpSpPr>
        <p:grpSpPr>
          <a:xfrm>
            <a:off x="9785133" y="812804"/>
            <a:ext cx="6908087" cy="8661392"/>
            <a:chOff x="9785133" y="812804"/>
            <a:chExt cx="6908087" cy="8661392"/>
          </a:xfrm>
        </p:grpSpPr>
        <p:pic>
          <p:nvPicPr>
            <p:cNvPr id="23" name="Picture 13">
              <a:extLst>
                <a:ext uri="{FF2B5EF4-FFF2-40B4-BE49-F238E27FC236}">
                  <a16:creationId xmlns:a16="http://schemas.microsoft.com/office/drawing/2014/main" xmlns="" id="{9175AAF5-C403-A6F0-E4D2-72C06E2DF1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206820" y="812804"/>
              <a:ext cx="5486400" cy="6104477"/>
            </a:xfrm>
            <a:prstGeom prst="rect">
              <a:avLst/>
            </a:prstGeom>
          </p:spPr>
        </p:pic>
        <p:sp>
          <p:nvSpPr>
            <p:cNvPr id="25" name="TextBox 24">
              <a:extLst>
                <a:ext uri="{FF2B5EF4-FFF2-40B4-BE49-F238E27FC236}">
                  <a16:creationId xmlns:a16="http://schemas.microsoft.com/office/drawing/2014/main" xmlns="" id="{19F8CFD9-40A2-722A-988E-950E623F588D}"/>
                </a:ext>
              </a:extLst>
            </p:cNvPr>
            <p:cNvSpPr txBox="1"/>
            <p:nvPr/>
          </p:nvSpPr>
          <p:spPr>
            <a:xfrm>
              <a:off x="9785133" y="6991529"/>
              <a:ext cx="6685261"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có người bình luận, thích thông tin mình chia sẻ, sẽ tạo niềm vui.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79975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92921D2-D063-90B8-048B-E331B147C310}"/>
              </a:ext>
            </a:extLst>
          </p:cNvPr>
          <p:cNvGrpSpPr/>
          <p:nvPr/>
        </p:nvGrpSpPr>
        <p:grpSpPr>
          <a:xfrm>
            <a:off x="990600" y="1028700"/>
            <a:ext cx="8361595" cy="8229600"/>
            <a:chOff x="926348" y="723900"/>
            <a:chExt cx="8361595" cy="8229600"/>
          </a:xfrm>
        </p:grpSpPr>
        <p:sp>
          <p:nvSpPr>
            <p:cNvPr id="16" name="TextBox 15">
              <a:extLst>
                <a:ext uri="{FF2B5EF4-FFF2-40B4-BE49-F238E27FC236}">
                  <a16:creationId xmlns:a16="http://schemas.microsoft.com/office/drawing/2014/main" xmlns="" id="{EF43E81C-0460-EEB8-E3AE-E0F101B68825}"/>
                </a:ext>
              </a:extLst>
            </p:cNvPr>
            <p:cNvSpPr txBox="1"/>
            <p:nvPr/>
          </p:nvSpPr>
          <p:spPr>
            <a:xfrm>
              <a:off x="951748" y="723900"/>
              <a:ext cx="8153400"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mạng xã hội dễ dàng trao đổi, thảo luận về các chủ đề học tập và cuộc sống.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
              <a:extLst>
                <a:ext uri="{FF2B5EF4-FFF2-40B4-BE49-F238E27FC236}">
                  <a16:creationId xmlns:a16="http://schemas.microsoft.com/office/drawing/2014/main" xmlns="" id="{C03E9E7A-0EAE-4140-520A-F083A894E7B5}"/>
                </a:ext>
              </a:extLst>
            </p:cNvPr>
            <p:cNvPicPr>
              <a:picLocks noChangeAspect="1"/>
            </p:cNvPicPr>
            <p:nvPr/>
          </p:nvPicPr>
          <p:blipFill>
            <a:blip r:embed="rId2"/>
            <a:srcRect/>
            <a:stretch>
              <a:fillRect/>
            </a:stretch>
          </p:blipFill>
          <p:spPr>
            <a:xfrm>
              <a:off x="926348" y="3619500"/>
              <a:ext cx="8361595" cy="5334000"/>
            </a:xfrm>
            <a:prstGeom prst="rect">
              <a:avLst/>
            </a:prstGeom>
          </p:spPr>
        </p:pic>
        <p:pic>
          <p:nvPicPr>
            <p:cNvPr id="7" name="Picture 20">
              <a:extLst>
                <a:ext uri="{FF2B5EF4-FFF2-40B4-BE49-F238E27FC236}">
                  <a16:creationId xmlns:a16="http://schemas.microsoft.com/office/drawing/2014/main" xmlns="" id="{D63B78E7-C275-6E5A-B5F6-C796096C6903}"/>
                </a:ext>
              </a:extLst>
            </p:cNvPr>
            <p:cNvPicPr>
              <a:picLocks noChangeAspect="1"/>
            </p:cNvPicPr>
            <p:nvPr/>
          </p:nvPicPr>
          <p:blipFill>
            <a:blip r:embed="rId3"/>
            <a:srcRect/>
            <a:stretch>
              <a:fillRect/>
            </a:stretch>
          </p:blipFill>
          <p:spPr>
            <a:xfrm>
              <a:off x="4054595" y="4838700"/>
              <a:ext cx="2105100" cy="2382008"/>
            </a:xfrm>
            <a:prstGeom prst="rect">
              <a:avLst/>
            </a:prstGeom>
          </p:spPr>
        </p:pic>
      </p:grpSp>
      <p:grpSp>
        <p:nvGrpSpPr>
          <p:cNvPr id="3" name="Group 2">
            <a:extLst>
              <a:ext uri="{FF2B5EF4-FFF2-40B4-BE49-F238E27FC236}">
                <a16:creationId xmlns:a16="http://schemas.microsoft.com/office/drawing/2014/main" xmlns="" id="{C6B352CA-CABD-C7AE-FA36-E0EB67E581BE}"/>
              </a:ext>
            </a:extLst>
          </p:cNvPr>
          <p:cNvGrpSpPr/>
          <p:nvPr/>
        </p:nvGrpSpPr>
        <p:grpSpPr>
          <a:xfrm>
            <a:off x="9448800" y="723900"/>
            <a:ext cx="8153400" cy="8534400"/>
            <a:chOff x="9448800" y="723900"/>
            <a:chExt cx="8153400" cy="8534400"/>
          </a:xfrm>
        </p:grpSpPr>
        <p:sp>
          <p:nvSpPr>
            <p:cNvPr id="9" name="TextBox 8">
              <a:extLst>
                <a:ext uri="{FF2B5EF4-FFF2-40B4-BE49-F238E27FC236}">
                  <a16:creationId xmlns:a16="http://schemas.microsoft.com/office/drawing/2014/main" xmlns="" id="{F2F0E91B-E06D-D351-5137-A2FF415292D8}"/>
                </a:ext>
              </a:extLst>
            </p:cNvPr>
            <p:cNvSpPr txBox="1"/>
            <p:nvPr/>
          </p:nvSpPr>
          <p:spPr>
            <a:xfrm>
              <a:off x="9448800" y="7606629"/>
              <a:ext cx="8153400" cy="1651671"/>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mạng xã hội em có thể biết thêm một số thông tin.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6">
              <a:extLst>
                <a:ext uri="{FF2B5EF4-FFF2-40B4-BE49-F238E27FC236}">
                  <a16:creationId xmlns:a16="http://schemas.microsoft.com/office/drawing/2014/main" xmlns="" id="{59B6AD66-500D-5440-0F8D-1380AFE2D47D}"/>
                </a:ext>
              </a:extLst>
            </p:cNvPr>
            <p:cNvPicPr>
              <a:picLocks noChangeAspect="1"/>
            </p:cNvPicPr>
            <p:nvPr/>
          </p:nvPicPr>
          <p:blipFill>
            <a:blip r:embed="rId4"/>
            <a:srcRect/>
            <a:stretch>
              <a:fillRect/>
            </a:stretch>
          </p:blipFill>
          <p:spPr>
            <a:xfrm>
              <a:off x="10134600" y="723900"/>
              <a:ext cx="7010400" cy="6677406"/>
            </a:xfrm>
            <a:prstGeom prst="rect">
              <a:avLst/>
            </a:prstGeom>
          </p:spPr>
        </p:pic>
      </p:grpSp>
    </p:spTree>
    <p:extLst>
      <p:ext uri="{BB962C8B-B14F-4D97-AF65-F5344CB8AC3E}">
        <p14:creationId xmlns:p14="http://schemas.microsoft.com/office/powerpoint/2010/main" val="13673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xmlns="" id="{1F7E733B-9E90-8132-12AF-CB8E407E4B4D}"/>
              </a:ext>
            </a:extLst>
          </p:cNvPr>
          <p:cNvPicPr>
            <a:picLocks noChangeAspect="1"/>
          </p:cNvPicPr>
          <p:nvPr/>
        </p:nvPicPr>
        <p:blipFill>
          <a:blip r:embed="rId2"/>
          <a:srcRect/>
          <a:stretch>
            <a:fillRect/>
          </a:stretch>
        </p:blipFill>
        <p:spPr>
          <a:xfrm>
            <a:off x="16230600" y="-114300"/>
            <a:ext cx="2093626" cy="2150065"/>
          </a:xfrm>
          <a:prstGeom prst="rect">
            <a:avLst/>
          </a:prstGeom>
        </p:spPr>
      </p:pic>
      <p:pic>
        <p:nvPicPr>
          <p:cNvPr id="9" name="Picture 24">
            <a:extLst>
              <a:ext uri="{FF2B5EF4-FFF2-40B4-BE49-F238E27FC236}">
                <a16:creationId xmlns:a16="http://schemas.microsoft.com/office/drawing/2014/main" xmlns="" id="{73FF833F-CB06-EAA3-1E0B-880933E7C008}"/>
              </a:ext>
            </a:extLst>
          </p:cNvPr>
          <p:cNvPicPr>
            <a:picLocks noChangeAspect="1"/>
          </p:cNvPicPr>
          <p:nvPr/>
        </p:nvPicPr>
        <p:blipFill>
          <a:blip r:embed="rId3"/>
          <a:srcRect/>
          <a:stretch>
            <a:fillRect/>
          </a:stretch>
        </p:blipFill>
        <p:spPr>
          <a:xfrm>
            <a:off x="-609600" y="8142397"/>
            <a:ext cx="2362200" cy="2365156"/>
          </a:xfrm>
          <a:prstGeom prst="rect">
            <a:avLst/>
          </a:prstGeom>
        </p:spPr>
      </p:pic>
      <p:sp>
        <p:nvSpPr>
          <p:cNvPr id="10" name="TextBox 9">
            <a:extLst>
              <a:ext uri="{FF2B5EF4-FFF2-40B4-BE49-F238E27FC236}">
                <a16:creationId xmlns:a16="http://schemas.microsoft.com/office/drawing/2014/main" xmlns="" id="{535B5A8B-47E4-650D-EFE4-C7D80BD579DA}"/>
              </a:ext>
            </a:extLst>
          </p:cNvPr>
          <p:cNvSpPr txBox="1"/>
          <p:nvPr/>
        </p:nvSpPr>
        <p:spPr>
          <a:xfrm>
            <a:off x="1752600" y="335115"/>
            <a:ext cx="14782800" cy="2691250"/>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4. Hậu quả của sự thiếu hiểu biết trong sử dụng thông tin trên mạng xã hội</a:t>
            </a:r>
            <a:endParaRPr lang="en-US" sz="6000" b="1">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D020E9F-2358-4006-3BC2-A2D4A7E6B4C6}"/>
              </a:ext>
            </a:extLst>
          </p:cNvPr>
          <p:cNvSpPr txBox="1"/>
          <p:nvPr/>
        </p:nvSpPr>
        <p:spPr>
          <a:xfrm>
            <a:off x="3226593" y="1505718"/>
            <a:ext cx="1183481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4 – SGK tr.28,29, và hoàn thành bảng 1:</a:t>
            </a:r>
          </a:p>
        </p:txBody>
      </p:sp>
      <p:sp>
        <p:nvSpPr>
          <p:cNvPr id="12" name="TextBox 11">
            <a:extLst>
              <a:ext uri="{FF2B5EF4-FFF2-40B4-BE49-F238E27FC236}">
                <a16:creationId xmlns:a16="http://schemas.microsoft.com/office/drawing/2014/main" xmlns="" id="{8E55A019-6C3A-DAD6-E6C0-E4968EACB351}"/>
              </a:ext>
            </a:extLst>
          </p:cNvPr>
          <p:cNvSpPr txBox="1"/>
          <p:nvPr/>
        </p:nvSpPr>
        <p:spPr>
          <a:xfrm>
            <a:off x="762000" y="3846286"/>
            <a:ext cx="7086600" cy="3671583"/>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Em hãy nêu những hậu quả của sự thiếu hiểu biết trong sử dụng thông tin trên mạng xã hội.</a:t>
            </a:r>
          </a:p>
        </p:txBody>
      </p:sp>
      <p:sp>
        <p:nvSpPr>
          <p:cNvPr id="13" name="TextBox 12">
            <a:extLst>
              <a:ext uri="{FF2B5EF4-FFF2-40B4-BE49-F238E27FC236}">
                <a16:creationId xmlns:a16="http://schemas.microsoft.com/office/drawing/2014/main" xmlns="" id="{C884A1FF-281E-FBB3-A906-FCF0C2CCEC60}"/>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THẢO LUẬN NHÓM</a:t>
            </a:r>
          </a:p>
        </p:txBody>
      </p:sp>
      <p:graphicFrame>
        <p:nvGraphicFramePr>
          <p:cNvPr id="14" name="Table 13">
            <a:extLst>
              <a:ext uri="{FF2B5EF4-FFF2-40B4-BE49-F238E27FC236}">
                <a16:creationId xmlns:a16="http://schemas.microsoft.com/office/drawing/2014/main" xmlns="" id="{F6880274-02AA-BE45-90A0-A57B48E5A8D9}"/>
              </a:ext>
            </a:extLst>
          </p:cNvPr>
          <p:cNvGraphicFramePr>
            <a:graphicFrameLocks noGrp="1"/>
          </p:cNvGraphicFramePr>
          <p:nvPr>
            <p:extLst>
              <p:ext uri="{D42A27DB-BD31-4B8C-83A1-F6EECF244321}">
                <p14:modId xmlns:p14="http://schemas.microsoft.com/office/powerpoint/2010/main" val="390071705"/>
              </p:ext>
            </p:extLst>
          </p:nvPr>
        </p:nvGraphicFramePr>
        <p:xfrm>
          <a:off x="8229600" y="3733821"/>
          <a:ext cx="9448800" cy="5047461"/>
        </p:xfrm>
        <a:graphic>
          <a:graphicData uri="http://schemas.openxmlformats.org/drawingml/2006/table">
            <a:tbl>
              <a:tblPr firstRow="1" firstCol="1" bandRow="1">
                <a:tableStyleId>{16D9F66E-5EB9-4882-86FB-DCBF35E3C3E4}</a:tableStyleId>
              </a:tblPr>
              <a:tblGrid>
                <a:gridCol w="2520468">
                  <a:extLst>
                    <a:ext uri="{9D8B030D-6E8A-4147-A177-3AD203B41FA5}">
                      <a16:colId xmlns:a16="http://schemas.microsoft.com/office/drawing/2014/main" xmlns="" val="3408321124"/>
                    </a:ext>
                  </a:extLst>
                </a:gridCol>
                <a:gridCol w="2050229">
                  <a:extLst>
                    <a:ext uri="{9D8B030D-6E8A-4147-A177-3AD203B41FA5}">
                      <a16:colId xmlns:a16="http://schemas.microsoft.com/office/drawing/2014/main" xmlns="" val="4225816315"/>
                    </a:ext>
                  </a:extLst>
                </a:gridCol>
                <a:gridCol w="1891323">
                  <a:extLst>
                    <a:ext uri="{9D8B030D-6E8A-4147-A177-3AD203B41FA5}">
                      <a16:colId xmlns:a16="http://schemas.microsoft.com/office/drawing/2014/main" xmlns="" val="306643644"/>
                    </a:ext>
                  </a:extLst>
                </a:gridCol>
                <a:gridCol w="2986780">
                  <a:extLst>
                    <a:ext uri="{9D8B030D-6E8A-4147-A177-3AD203B41FA5}">
                      <a16:colId xmlns:a16="http://schemas.microsoft.com/office/drawing/2014/main" xmlns="" val="3087011733"/>
                    </a:ext>
                  </a:extLst>
                </a:gridCol>
              </a:tblGrid>
              <a:tr h="792768">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6611450"/>
                  </a:ext>
                </a:extLst>
              </a:tr>
              <a:tr h="2186943">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34852338"/>
                  </a:ext>
                </a:extLst>
              </a:tr>
              <a:tr h="1033875">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35211993"/>
                  </a:ext>
                </a:extLst>
              </a:tr>
              <a:tr h="1033875">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048124229"/>
                  </a:ext>
                </a:extLst>
              </a:tr>
            </a:tbl>
          </a:graphicData>
        </a:graphic>
      </p:graphicFrame>
    </p:spTree>
    <p:extLst>
      <p:ext uri="{BB962C8B-B14F-4D97-AF65-F5344CB8AC3E}">
        <p14:creationId xmlns:p14="http://schemas.microsoft.com/office/powerpoint/2010/main" val="3157439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xmlns="" id="{F2D35173-837A-6F9D-BE75-E7A5E35B8FE7}"/>
              </a:ext>
            </a:extLst>
          </p:cNvPr>
          <p:cNvSpPr txBox="1"/>
          <p:nvPr/>
        </p:nvSpPr>
        <p:spPr>
          <a:xfrm>
            <a:off x="5685627" y="647700"/>
            <a:ext cx="6916746" cy="1107996"/>
          </a:xfrm>
          <a:prstGeom prst="rect">
            <a:avLst/>
          </a:prstGeom>
        </p:spPr>
        <p:txBody>
          <a:bodyPr wrap="square" lIns="0" tIns="0" rIns="0" bIns="0" rtlCol="0" anchor="t">
            <a:spAutoFit/>
          </a:bodyPr>
          <a:lstStyle/>
          <a:p>
            <a:pPr algn="ctr"/>
            <a:r>
              <a:rPr lang="en-US" sz="7200" b="1">
                <a:latin typeface="Arial" panose="020B0604020202020204" pitchFamily="34" charset="0"/>
                <a:cs typeface="Arial" panose="020B0604020202020204" pitchFamily="34" charset="0"/>
              </a:rPr>
              <a:t>KHỞI ĐỘNG</a:t>
            </a:r>
          </a:p>
        </p:txBody>
      </p:sp>
      <p:pic>
        <p:nvPicPr>
          <p:cNvPr id="7" name="Picture 15">
            <a:extLst>
              <a:ext uri="{FF2B5EF4-FFF2-40B4-BE49-F238E27FC236}">
                <a16:creationId xmlns:a16="http://schemas.microsoft.com/office/drawing/2014/main" xmlns="" id="{EAAF5C48-0FC4-FCD3-DFFE-502DB702B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143" y="2228014"/>
            <a:ext cx="12050869" cy="7411286"/>
          </a:xfrm>
          <a:prstGeom prst="rect">
            <a:avLst/>
          </a:prstGeom>
        </p:spPr>
      </p:pic>
      <p:sp>
        <p:nvSpPr>
          <p:cNvPr id="9" name="TextBox 8">
            <a:extLst>
              <a:ext uri="{FF2B5EF4-FFF2-40B4-BE49-F238E27FC236}">
                <a16:creationId xmlns:a16="http://schemas.microsoft.com/office/drawing/2014/main" xmlns="" id="{52AB5FA3-1D60-18DB-1F16-E5158CB93F06}"/>
              </a:ext>
            </a:extLst>
          </p:cNvPr>
          <p:cNvSpPr txBox="1"/>
          <p:nvPr/>
        </p:nvSpPr>
        <p:spPr>
          <a:xfrm>
            <a:off x="12420600" y="3924300"/>
            <a:ext cx="5138057" cy="274825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có nhiều người tham gia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1D27474E-9C2A-87D0-132E-5CCE87663585}"/>
              </a:ext>
            </a:extLst>
          </p:cNvPr>
          <p:cNvGraphicFramePr>
            <a:graphicFrameLocks noGrp="1"/>
          </p:cNvGraphicFramePr>
          <p:nvPr>
            <p:extLst>
              <p:ext uri="{D42A27DB-BD31-4B8C-83A1-F6EECF244321}">
                <p14:modId xmlns:p14="http://schemas.microsoft.com/office/powerpoint/2010/main" val="3355981573"/>
              </p:ext>
            </p:extLst>
          </p:nvPr>
        </p:nvGraphicFramePr>
        <p:xfrm>
          <a:off x="381000" y="1047946"/>
          <a:ext cx="17526000" cy="8191107"/>
        </p:xfrm>
        <a:graphic>
          <a:graphicData uri="http://schemas.openxmlformats.org/drawingml/2006/table">
            <a:tbl>
              <a:tblPr firstRow="1" firstCol="1" bandRow="1">
                <a:tableStyleId>{16D9F66E-5EB9-4882-86FB-DCBF35E3C3E4}</a:tableStyleId>
              </a:tblPr>
              <a:tblGrid>
                <a:gridCol w="3733800">
                  <a:extLst>
                    <a:ext uri="{9D8B030D-6E8A-4147-A177-3AD203B41FA5}">
                      <a16:colId xmlns:a16="http://schemas.microsoft.com/office/drawing/2014/main" xmlns="" val="3408321124"/>
                    </a:ext>
                  </a:extLst>
                </a:gridCol>
                <a:gridCol w="3581400">
                  <a:extLst>
                    <a:ext uri="{9D8B030D-6E8A-4147-A177-3AD203B41FA5}">
                      <a16:colId xmlns:a16="http://schemas.microsoft.com/office/drawing/2014/main" xmlns="" val="4225816315"/>
                    </a:ext>
                  </a:extLst>
                </a:gridCol>
                <a:gridCol w="5486400">
                  <a:extLst>
                    <a:ext uri="{9D8B030D-6E8A-4147-A177-3AD203B41FA5}">
                      <a16:colId xmlns:a16="http://schemas.microsoft.com/office/drawing/2014/main" xmlns="" val="306643644"/>
                    </a:ext>
                  </a:extLst>
                </a:gridCol>
                <a:gridCol w="4724400">
                  <a:extLst>
                    <a:ext uri="{9D8B030D-6E8A-4147-A177-3AD203B41FA5}">
                      <a16:colId xmlns:a16="http://schemas.microsoft.com/office/drawing/2014/main" xmlns="" val="3087011733"/>
                    </a:ext>
                  </a:extLst>
                </a:gridCol>
              </a:tblGrid>
              <a:tr h="762000">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6611450"/>
                  </a:ext>
                </a:extLst>
              </a:tr>
              <a:tr h="990600">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34852338"/>
                  </a:ext>
                </a:extLst>
              </a:tr>
              <a:tr h="1935404">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không đáng tin cậy, không được kiểm soát chặt chẽ. </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Hậu quả nghiêm trọng và thương tâm.</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Những video có nội dung xấu, có tính bạo lực làm nhiều em nhỏ bắt chước theo.</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Khi đọc hoặc đăng tin trên mạng xã hội phải chọn lọc từ những nguồn đáng tin cậy.</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35211993"/>
                  </a:ext>
                </a:extLst>
              </a:tr>
              <a:tr h="1935404">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cá nhân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với mục đích xấu, vi phạm quyền riêng tư, đe dọa, tống tiền.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indent="-457200" algn="just">
                        <a:lnSpc>
                          <a:spcPct val="150000"/>
                        </a:lnSpc>
                        <a:spcAft>
                          <a:spcPts val="800"/>
                        </a:spcAft>
                        <a:buFontTx/>
                        <a:buChar char="-"/>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Khi công khai thông tin số điện thoại, địa chỉ nhà lên mạng xã hội, kẻ xấu có thể dùng thông tin này để tống tiền, đe dọa.</a:t>
                      </a:r>
                      <a:endParaRPr lang="en-US" sz="2800" b="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Người bán hàng có thể gọi điện thoại liên tục quảng cáo, bán hàng gây phiên toái.</a:t>
                      </a: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Cần hạn chế tối đa việc đăng hoặc làm lộ thông tin cá nhân của bản thân hay của người khác trên mạng xã hội.</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048124229"/>
                  </a:ext>
                </a:extLst>
              </a:tr>
            </a:tbl>
          </a:graphicData>
        </a:graphic>
      </p:graphicFrame>
    </p:spTree>
    <p:extLst>
      <p:ext uri="{BB962C8B-B14F-4D97-AF65-F5344CB8AC3E}">
        <p14:creationId xmlns:p14="http://schemas.microsoft.com/office/powerpoint/2010/main" val="2705173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1D27474E-9C2A-87D0-132E-5CCE87663585}"/>
              </a:ext>
            </a:extLst>
          </p:cNvPr>
          <p:cNvGraphicFramePr>
            <a:graphicFrameLocks noGrp="1"/>
          </p:cNvGraphicFramePr>
          <p:nvPr>
            <p:extLst>
              <p:ext uri="{D42A27DB-BD31-4B8C-83A1-F6EECF244321}">
                <p14:modId xmlns:p14="http://schemas.microsoft.com/office/powerpoint/2010/main" val="2607872879"/>
              </p:ext>
            </p:extLst>
          </p:nvPr>
        </p:nvGraphicFramePr>
        <p:xfrm>
          <a:off x="381000" y="454977"/>
          <a:ext cx="17526000" cy="9377046"/>
        </p:xfrm>
        <a:graphic>
          <a:graphicData uri="http://schemas.openxmlformats.org/drawingml/2006/table">
            <a:tbl>
              <a:tblPr firstRow="1" firstCol="1" bandRow="1">
                <a:tableStyleId>{16D9F66E-5EB9-4882-86FB-DCBF35E3C3E4}</a:tableStyleId>
              </a:tblPr>
              <a:tblGrid>
                <a:gridCol w="2971800">
                  <a:extLst>
                    <a:ext uri="{9D8B030D-6E8A-4147-A177-3AD203B41FA5}">
                      <a16:colId xmlns:a16="http://schemas.microsoft.com/office/drawing/2014/main" xmlns="" val="3408321124"/>
                    </a:ext>
                  </a:extLst>
                </a:gridCol>
                <a:gridCol w="4267200">
                  <a:extLst>
                    <a:ext uri="{9D8B030D-6E8A-4147-A177-3AD203B41FA5}">
                      <a16:colId xmlns:a16="http://schemas.microsoft.com/office/drawing/2014/main" xmlns="" val="4225816315"/>
                    </a:ext>
                  </a:extLst>
                </a:gridCol>
                <a:gridCol w="5410200">
                  <a:extLst>
                    <a:ext uri="{9D8B030D-6E8A-4147-A177-3AD203B41FA5}">
                      <a16:colId xmlns:a16="http://schemas.microsoft.com/office/drawing/2014/main" xmlns="" val="306643644"/>
                    </a:ext>
                  </a:extLst>
                </a:gridCol>
                <a:gridCol w="4876800">
                  <a:extLst>
                    <a:ext uri="{9D8B030D-6E8A-4147-A177-3AD203B41FA5}">
                      <a16:colId xmlns:a16="http://schemas.microsoft.com/office/drawing/2014/main" xmlns="" val="3087011733"/>
                    </a:ext>
                  </a:extLst>
                </a:gridCol>
              </a:tblGrid>
              <a:tr h="762000">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6611450"/>
                  </a:ext>
                </a:extLst>
              </a:tr>
              <a:tr h="990600">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34852338"/>
                  </a:ext>
                </a:extLst>
              </a:tr>
              <a:tr h="1935404">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Bắt nạt trên mạng hoặc bị lôi kéo, rủ rê làm việc xấu</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Lo âu, ảnh hưởng đến tâm trạng, thậm trí có thể nghĩ đến tự tử.</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indent="-457200">
                        <a:lnSpc>
                          <a:spcPct val="150000"/>
                        </a:lnSpc>
                        <a:spcAft>
                          <a:spcPts val="800"/>
                        </a:spcAft>
                        <a:buFontTx/>
                        <a:buChar char="-"/>
                      </a:pPr>
                      <a:r>
                        <a:rPr lang="vi-VN" sz="2800" b="0">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học sinh bị bắt nạt trên mạng, bị áp lực từ những bình luận tiêu cực dẫn đến lo lắng, căng thẳng, trầm cảm.</a:t>
                      </a:r>
                      <a:endParaRPr lang="en-US" sz="2800" b="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spcAft>
                          <a:spcPts val="800"/>
                        </a:spcAft>
                        <a:buFontTx/>
                        <a:buChar char="-"/>
                      </a:pPr>
                      <a:r>
                        <a:rPr lang="vi-VN" sz="2800" b="0">
                          <a:solidFill>
                            <a:srgbClr val="000000"/>
                          </a:solidFill>
                          <a:effectLst/>
                          <a:latin typeface="Arial" panose="020B0604020202020204" pitchFamily="34" charset="0"/>
                          <a:ea typeface="Calibri" panose="020F0502020204030204" pitchFamily="34" charset="0"/>
                          <a:cs typeface="Arial" panose="020B0604020202020204" pitchFamily="34" charset="0"/>
                        </a:rPr>
                        <a:t>Học sinh tụ tập đua xe hay làm việc xấu do bị rủ rê trên mạng xã hội.</a:t>
                      </a:r>
                      <a:endPar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Chỉ nên kết bạn với bạn bè, người thân, những người mà mình biết trong đời thực.</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35211993"/>
                  </a:ext>
                </a:extLst>
              </a:tr>
              <a:tr h="1935404">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Làm dụng mạng xã hội quá nhiều</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Sống ảo, sự xa rời giữa người với người trong thế giới thực, mất kĩ năng xã hội, ảnh hưởng đến sức khỏe, học tập và làm việc.</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mạng xã hội quá nhiều sẽ làm sa sút kết quả học tập, giảm thị lực và ảnh hưởng đến sức khỏe.</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Chỉ nên dùng mạng xã hội phục vụ cho học tập, giải trí, giao lưu với bạn bè và người thân với sự hướng dẫn và kiểm soát của người lớn.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048124229"/>
                  </a:ext>
                </a:extLst>
              </a:tr>
            </a:tbl>
          </a:graphicData>
        </a:graphic>
      </p:graphicFrame>
    </p:spTree>
    <p:extLst>
      <p:ext uri="{BB962C8B-B14F-4D97-AF65-F5344CB8AC3E}">
        <p14:creationId xmlns:p14="http://schemas.microsoft.com/office/powerpoint/2010/main" val="1731489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268184" y="0"/>
            <a:ext cx="2019816" cy="2171846"/>
          </a:xfrm>
          <a:prstGeom prst="rect">
            <a:avLst/>
          </a:prstGeom>
        </p:spPr>
      </p:pic>
      <p:pic>
        <p:nvPicPr>
          <p:cNvPr id="3" name="Picture 3"/>
          <p:cNvPicPr>
            <a:picLocks noChangeAspect="1"/>
          </p:cNvPicPr>
          <p:nvPr/>
        </p:nvPicPr>
        <p:blipFill>
          <a:blip r:embed="rId3"/>
          <a:srcRect/>
          <a:stretch>
            <a:fillRect/>
          </a:stretch>
        </p:blipFill>
        <p:spPr>
          <a:xfrm>
            <a:off x="0" y="8648290"/>
            <a:ext cx="1524000" cy="1638710"/>
          </a:xfrm>
          <a:prstGeom prst="rect">
            <a:avLst/>
          </a:prstGeom>
        </p:spPr>
      </p:pic>
      <p:sp>
        <p:nvSpPr>
          <p:cNvPr id="6" name="TextBox 5">
            <a:extLst>
              <a:ext uri="{FF2B5EF4-FFF2-40B4-BE49-F238E27FC236}">
                <a16:creationId xmlns:a16="http://schemas.microsoft.com/office/drawing/2014/main" xmlns="" id="{D0243829-E46F-9C1F-B88C-890CA73D3326}"/>
              </a:ext>
            </a:extLst>
          </p:cNvPr>
          <p:cNvSpPr txBox="1"/>
          <p:nvPr/>
        </p:nvSpPr>
        <p:spPr>
          <a:xfrm>
            <a:off x="5486400" y="419100"/>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Xử lí tình huống</a:t>
            </a:r>
          </a:p>
        </p:txBody>
      </p:sp>
      <p:sp>
        <p:nvSpPr>
          <p:cNvPr id="11" name="TextBox 10">
            <a:extLst>
              <a:ext uri="{FF2B5EF4-FFF2-40B4-BE49-F238E27FC236}">
                <a16:creationId xmlns:a16="http://schemas.microsoft.com/office/drawing/2014/main" xmlns="" id="{73E10111-526A-9262-607F-BEF892553C72}"/>
              </a:ext>
            </a:extLst>
          </p:cNvPr>
          <p:cNvSpPr txBox="1"/>
          <p:nvPr/>
        </p:nvSpPr>
        <p:spPr>
          <a:xfrm>
            <a:off x="1266696" y="1866900"/>
            <a:ext cx="15754608" cy="7746801"/>
          </a:xfrm>
          <a:prstGeom prst="rect">
            <a:avLst/>
          </a:prstGeom>
          <a:noFill/>
        </p:spPr>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Bạn Hoa thấy video của một bạn nữ sinh trong trường học của mình đang bị đánh hội đồng được chia sẻ trên mạng. Theo em, bạn Hoa nên làm gì?</a:t>
            </a:r>
          </a:p>
          <a:p>
            <a:pPr marL="285750" indent="-285750" algn="just">
              <a:lnSpc>
                <a:spcPct val="150000"/>
              </a:lnSpc>
              <a:spcBef>
                <a:spcPts val="600"/>
              </a:spcBef>
              <a:spcAft>
                <a:spcPts val="800"/>
              </a:spcAft>
              <a:buFont typeface="Arial" panose="020B0604020202020204" pitchFamily="34" charset="0"/>
              <a:buChar char="•"/>
            </a:pPr>
            <a:r>
              <a:rPr lang="vi-VN" sz="3200" b="1" i="1">
                <a:effectLst/>
                <a:latin typeface="Arial" panose="020B0604020202020204" pitchFamily="34" charset="0"/>
                <a:ea typeface="Calibri" panose="020F0502020204030204" pitchFamily="34" charset="0"/>
                <a:cs typeface="Arial" panose="020B0604020202020204" pitchFamily="34" charset="0"/>
              </a:rPr>
              <a:t>Tình huống 2: </a:t>
            </a:r>
            <a:r>
              <a:rPr lang="vi-VN" sz="3200">
                <a:effectLst/>
                <a:latin typeface="Arial" panose="020B0604020202020204" pitchFamily="34" charset="0"/>
                <a:ea typeface="Calibri" panose="020F0502020204030204" pitchFamily="34" charset="0"/>
                <a:cs typeface="Arial" panose="020B0604020202020204" pitchFamily="34" charset="0"/>
              </a:rPr>
              <a:t>Bạn Lan nhìn thấy tin tức về một người bị nghi ngờ mắc Covid-19 ở khu mình sống đang được chia sẻ tràn lan trên mạng xã hội. Bạn Lan không cần kiểm chứng thông tin đã chia sẻ lại bài đăng và đi thông báo với tất cả mọi người. Theo em, việc làm của bạn Lan là đúng hay sai? Tại sao?</a:t>
            </a:r>
          </a:p>
          <a:p>
            <a:pPr marL="285750" indent="-285750" algn="just">
              <a:lnSpc>
                <a:spcPct val="150000"/>
              </a:lnSpc>
              <a:spcBef>
                <a:spcPts val="600"/>
              </a:spcBef>
              <a:spcAft>
                <a:spcPts val="800"/>
              </a:spcAft>
              <a:buFont typeface="Arial" panose="020B0604020202020204" pitchFamily="34" charset="0"/>
              <a:buChar char="•"/>
            </a:pPr>
            <a:r>
              <a:rPr lang="vi-VN" sz="3200" b="1" i="1">
                <a:effectLst/>
                <a:latin typeface="Arial" panose="020B0604020202020204" pitchFamily="34" charset="0"/>
                <a:ea typeface="Calibri" panose="020F0502020204030204" pitchFamily="34" charset="0"/>
                <a:cs typeface="Arial" panose="020B0604020202020204" pitchFamily="34" charset="0"/>
              </a:rPr>
              <a:t>Tình huống 3: </a:t>
            </a:r>
            <a:r>
              <a:rPr lang="vi-VN" sz="3200">
                <a:effectLst/>
                <a:latin typeface="Arial" panose="020B0604020202020204" pitchFamily="34" charset="0"/>
                <a:ea typeface="Calibri" panose="020F0502020204030204" pitchFamily="34" charset="0"/>
                <a:cs typeface="Arial" panose="020B0604020202020204" pitchFamily="34" charset="0"/>
              </a:rPr>
              <a:t>Bạn Minh thấy được ảnh của một người bạn mà mình không thích đang dự thi một cuộc thi trên mạng. Bạn Minh đã bình luận những lời lẽ xúc phạm về người bạn đó. Theo em, bạn Minh làm như vậy là đúng hay sai? Nếu em là bạn của cả hai em sẽ làm gì?</a:t>
            </a:r>
          </a:p>
        </p:txBody>
      </p:sp>
    </p:spTree>
    <p:extLst>
      <p:ext uri="{BB962C8B-B14F-4D97-AF65-F5344CB8AC3E}">
        <p14:creationId xmlns:p14="http://schemas.microsoft.com/office/powerpoint/2010/main" val="1502946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132478">
            <a:off x="16553427" y="-326835"/>
            <a:ext cx="1905000" cy="1907384"/>
          </a:xfrm>
          <a:prstGeom prst="rect">
            <a:avLst/>
          </a:prstGeom>
        </p:spPr>
      </p:pic>
      <p:sp>
        <p:nvSpPr>
          <p:cNvPr id="6" name="TextBox 5">
            <a:extLst>
              <a:ext uri="{FF2B5EF4-FFF2-40B4-BE49-F238E27FC236}">
                <a16:creationId xmlns:a16="http://schemas.microsoft.com/office/drawing/2014/main" xmlns="" id="{9D4BBFCB-9AC8-5FBD-3105-E56E27CFFF73}"/>
              </a:ext>
            </a:extLst>
          </p:cNvPr>
          <p:cNvSpPr txBox="1"/>
          <p:nvPr/>
        </p:nvSpPr>
        <p:spPr>
          <a:xfrm>
            <a:off x="5486400" y="419100"/>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Cách xử lí</a:t>
            </a:r>
          </a:p>
        </p:txBody>
      </p:sp>
      <p:sp>
        <p:nvSpPr>
          <p:cNvPr id="7" name="TextBox 6">
            <a:extLst>
              <a:ext uri="{FF2B5EF4-FFF2-40B4-BE49-F238E27FC236}">
                <a16:creationId xmlns:a16="http://schemas.microsoft.com/office/drawing/2014/main" xmlns="" id="{A37544BC-8FED-C618-C7F0-67BC50587C0C}"/>
              </a:ext>
            </a:extLst>
          </p:cNvPr>
          <p:cNvSpPr txBox="1"/>
          <p:nvPr/>
        </p:nvSpPr>
        <p:spPr>
          <a:xfrm>
            <a:off x="823848" y="1825214"/>
            <a:ext cx="16640304" cy="7827720"/>
          </a:xfrm>
          <a:prstGeom prst="rect">
            <a:avLst/>
          </a:prstGeom>
          <a:noFill/>
        </p:spPr>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Bạn Hoa nên báo cáo lại với thầy cô hoặc người lớn trong trường để kịp thời giải quyết và ngăn chặn video lan tràn trên mạng xã hội.</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800"/>
              </a:spcAft>
              <a:buFont typeface="Arial" panose="020B0604020202020204" pitchFamily="34" charset="0"/>
              <a:buChar char="•"/>
            </a:pPr>
            <a:r>
              <a:rPr lang="vi-VN" sz="3600" b="1" i="1">
                <a:effectLst/>
                <a:latin typeface="Arial" panose="020B0604020202020204" pitchFamily="34" charset="0"/>
                <a:ea typeface="Calibri" panose="020F0502020204030204" pitchFamily="34" charset="0"/>
                <a:cs typeface="Arial" panose="020B0604020202020204" pitchFamily="34" charset="0"/>
              </a:rPr>
              <a:t>Tình huống 2: </a:t>
            </a:r>
            <a:r>
              <a:rPr lang="vi-VN" sz="3600">
                <a:latin typeface="Arial" panose="020B0604020202020204" pitchFamily="34" charset="0"/>
                <a:ea typeface="Calibri" panose="020F0502020204030204" pitchFamily="34" charset="0"/>
                <a:cs typeface="Arial" panose="020B0604020202020204" pitchFamily="34" charset="0"/>
              </a:rPr>
              <a:t>Việc làm của bạn Lan là sai vì bạn Lan chưa kiểm chứng thông tin có đúng hay không mà đã chia sẻ sẽ tiếp tay cho những hành vi lừa đảo hoặc chia sẻ thông tin giả mạo gây hoang mang dư luận và có thể bị phạt tiền.</a:t>
            </a:r>
            <a:endParaRPr lang="en-US" sz="360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800"/>
              </a:spcAft>
              <a:buFont typeface="Arial" panose="020B0604020202020204" pitchFamily="34" charset="0"/>
              <a:buChar char="•"/>
            </a:pPr>
            <a:r>
              <a:rPr lang="vi-VN" sz="3600" b="1" i="1">
                <a:effectLst/>
                <a:latin typeface="Arial" panose="020B0604020202020204" pitchFamily="34" charset="0"/>
                <a:ea typeface="Calibri" panose="020F0502020204030204" pitchFamily="34" charset="0"/>
                <a:cs typeface="Arial" panose="020B0604020202020204" pitchFamily="34" charset="0"/>
              </a:rPr>
              <a:t>Tình huống 3: </a:t>
            </a:r>
            <a:r>
              <a:rPr lang="vi-VN" sz="3600">
                <a:latin typeface="Arial" panose="020B0604020202020204" pitchFamily="34" charset="0"/>
                <a:ea typeface="Calibri" panose="020F0502020204030204" pitchFamily="34" charset="0"/>
                <a:cs typeface="Arial" panose="020B0604020202020204" pitchFamily="34" charset="0"/>
              </a:rPr>
              <a:t>Bạn Minh làm như vậy là sai. Nếu em là bạn của cả hai, em sẽ khuyên bạn Minh nên xóa bình luận ác ý đó đi vì bình luận đó có thể xúc phạm tới người bạn kia. Nếu người bạn kia đọc được sẽ rất buồn và thậm chí có thể dẫn đến trầm cảm.</a:t>
            </a:r>
          </a:p>
        </p:txBody>
      </p:sp>
    </p:spTree>
    <p:extLst>
      <p:ext uri="{BB962C8B-B14F-4D97-AF65-F5344CB8AC3E}">
        <p14:creationId xmlns:p14="http://schemas.microsoft.com/office/powerpoint/2010/main" val="1504607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1C7E43A-1A55-9577-39B2-F5A45DA26848}"/>
              </a:ext>
            </a:extLst>
          </p:cNvPr>
          <p:cNvGrpSpPr/>
          <p:nvPr/>
        </p:nvGrpSpPr>
        <p:grpSpPr>
          <a:xfrm>
            <a:off x="5503754" y="672198"/>
            <a:ext cx="7280492" cy="1010814"/>
            <a:chOff x="5432880" y="1171009"/>
            <a:chExt cx="7280492" cy="1010814"/>
          </a:xfrm>
        </p:grpSpPr>
        <p:sp>
          <p:nvSpPr>
            <p:cNvPr id="12" name="TextBox 16">
              <a:extLst>
                <a:ext uri="{FF2B5EF4-FFF2-40B4-BE49-F238E27FC236}">
                  <a16:creationId xmlns:a16="http://schemas.microsoft.com/office/drawing/2014/main" xmlns="" id="{A2ABC6D5-D56B-3AEB-D6EF-A11CA456C628}"/>
                </a:ext>
              </a:extLst>
            </p:cNvPr>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latin typeface="Arial" panose="020B0604020202020204" pitchFamily="34" charset="0"/>
                  <a:cs typeface="Arial" panose="020B0604020202020204" pitchFamily="34" charset="0"/>
                </a:rPr>
                <a:t>LUYỆN TẬP</a:t>
              </a:r>
            </a:p>
          </p:txBody>
        </p:sp>
        <p:pic>
          <p:nvPicPr>
            <p:cNvPr id="13" name="Picture 29">
              <a:extLst>
                <a:ext uri="{FF2B5EF4-FFF2-40B4-BE49-F238E27FC236}">
                  <a16:creationId xmlns:a16="http://schemas.microsoft.com/office/drawing/2014/main" xmlns="" id="{0682F117-8182-D0E6-0B63-C8C413E618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32880" y="1171009"/>
              <a:ext cx="650685" cy="844623"/>
            </a:xfrm>
            <a:prstGeom prst="rect">
              <a:avLst/>
            </a:prstGeom>
          </p:spPr>
        </p:pic>
        <p:pic>
          <p:nvPicPr>
            <p:cNvPr id="14" name="Picture 30">
              <a:extLst>
                <a:ext uri="{FF2B5EF4-FFF2-40B4-BE49-F238E27FC236}">
                  <a16:creationId xmlns:a16="http://schemas.microsoft.com/office/drawing/2014/main" xmlns="" id="{5127B228-C2D1-C91C-7255-F2EDEDBF3B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062687" y="1337200"/>
              <a:ext cx="650685" cy="844623"/>
            </a:xfrm>
            <a:prstGeom prst="rect">
              <a:avLst/>
            </a:prstGeom>
          </p:spPr>
        </p:pic>
      </p:grpSp>
      <p:sp>
        <p:nvSpPr>
          <p:cNvPr id="15" name="TextBox 14">
            <a:extLst>
              <a:ext uri="{FF2B5EF4-FFF2-40B4-BE49-F238E27FC236}">
                <a16:creationId xmlns:a16="http://schemas.microsoft.com/office/drawing/2014/main" xmlns="" id="{AA18535F-D81B-1E0D-0043-8F5494AC9C27}"/>
              </a:ext>
            </a:extLst>
          </p:cNvPr>
          <p:cNvSpPr txBox="1"/>
          <p:nvPr/>
        </p:nvSpPr>
        <p:spPr>
          <a:xfrm>
            <a:off x="1313938" y="2603266"/>
            <a:ext cx="15660124"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Messenger có thể giúp người dùng làm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800440"/>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Thực hiện cuộc gọi thoại.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89620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Gửi hình ảnh động.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89620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800440"/>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Gửi hình ảnh, tệp tin cho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4"/>
          <a:srcRect/>
          <a:stretch>
            <a:fillRect/>
          </a:stretch>
        </p:blipFill>
        <p:spPr>
          <a:xfrm>
            <a:off x="16054232" y="6681596"/>
            <a:ext cx="1631069" cy="1557670"/>
          </a:xfrm>
          <a:prstGeom prst="rect">
            <a:avLst/>
          </a:prstGeom>
        </p:spPr>
      </p:pic>
      <p:pic>
        <p:nvPicPr>
          <p:cNvPr id="28" name="Picture 27">
            <a:extLst>
              <a:ext uri="{FF2B5EF4-FFF2-40B4-BE49-F238E27FC236}">
                <a16:creationId xmlns:a16="http://schemas.microsoft.com/office/drawing/2014/main" xmlns="" id="{CB6D24F1-EFEC-51AB-6F16-9C7FA7184C29}"/>
              </a:ext>
            </a:extLst>
          </p:cNvPr>
          <p:cNvPicPr>
            <a:picLocks noChangeAspect="1"/>
          </p:cNvPicPr>
          <p:nvPr/>
        </p:nvPicPr>
        <p:blipFill>
          <a:blip r:embed="rId5"/>
          <a:srcRect/>
          <a:stretch>
            <a:fillRect/>
          </a:stretch>
        </p:blipFill>
        <p:spPr>
          <a:xfrm>
            <a:off x="15787192" y="-952499"/>
            <a:ext cx="3180035" cy="3080660"/>
          </a:xfrm>
          <a:prstGeom prst="rect">
            <a:avLst/>
          </a:prstGeom>
        </p:spPr>
      </p:pic>
      <p:sp>
        <p:nvSpPr>
          <p:cNvPr id="29" name="TextBox 9">
            <a:extLst>
              <a:ext uri="{FF2B5EF4-FFF2-40B4-BE49-F238E27FC236}">
                <a16:creationId xmlns:a16="http://schemas.microsoft.com/office/drawing/2014/main" xmlns="" id="{6F1D3C08-89CB-8818-DDDF-06F289774F27}"/>
              </a:ext>
            </a:extLst>
          </p:cNvPr>
          <p:cNvSpPr txBox="1"/>
          <p:nvPr/>
        </p:nvSpPr>
        <p:spPr>
          <a:xfrm>
            <a:off x="4518415" y="1705570"/>
            <a:ext cx="9251170" cy="923330"/>
          </a:xfrm>
          <a:prstGeom prst="rect">
            <a:avLst/>
          </a:prstGeom>
        </p:spPr>
        <p:txBody>
          <a:bodyPr wrap="square" lIns="0" tIns="0" rIns="0" bIns="0" rtlCol="0" anchor="t">
            <a:spAutoFit/>
          </a:bodyPr>
          <a:lstStyle/>
          <a:p>
            <a:pPr algn="ctr"/>
            <a:r>
              <a:rPr lang="en-US" sz="6000" b="1">
                <a:solidFill>
                  <a:srgbClr val="DE9400"/>
                </a:solidFill>
                <a:latin typeface="Arial" panose="020B0604020202020204" pitchFamily="34" charset="0"/>
                <a:cs typeface="Arial" panose="020B0604020202020204" pitchFamily="34" charset="0"/>
              </a:rPr>
              <a:t>A. Trắc nghiệm</a:t>
            </a:r>
          </a:p>
        </p:txBody>
      </p:sp>
    </p:spTree>
    <p:extLst>
      <p:ext uri="{BB962C8B-B14F-4D97-AF65-F5344CB8AC3E}">
        <p14:creationId xmlns:p14="http://schemas.microsoft.com/office/powerpoint/2010/main" val="403423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A18535F-D81B-1E0D-0043-8F5494AC9C27}"/>
              </a:ext>
            </a:extLst>
          </p:cNvPr>
          <p:cNvSpPr txBox="1"/>
          <p:nvPr/>
        </p:nvSpPr>
        <p:spPr>
          <a:xfrm>
            <a:off x="3209669" y="807061"/>
            <a:ext cx="11868662"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 </a:t>
            </a:r>
            <a:r>
              <a:rPr lang="vi-VN" sz="4000">
                <a:solidFill>
                  <a:srgbClr val="000000"/>
                </a:solidFill>
                <a:ea typeface="Calibri" panose="020F0502020204030204" pitchFamily="34" charset="0"/>
                <a:cs typeface="Arial" panose="020B0604020202020204" pitchFamily="34" charset="0"/>
              </a:rPr>
              <a:t>phải là tác hại của việc sử dụng mạng xã hội quá nhiều?</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Sống ảo.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Kết nối với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vi-VN" sz="4000">
                <a:solidFill>
                  <a:srgbClr val="000000"/>
                </a:solidFill>
                <a:ea typeface="Calibri" panose="020F0502020204030204" pitchFamily="34" charset="0"/>
                <a:cs typeface="Arial" panose="020B0604020202020204" pitchFamily="34" charset="0"/>
              </a:rPr>
              <a:t>Không quan tâm đến mọi người xung quanh.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Sức khỏe sa sút.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2"/>
          <a:srcRect/>
          <a:stretch>
            <a:fillRect/>
          </a:stretch>
        </p:blipFill>
        <p:spPr>
          <a:xfrm>
            <a:off x="7487531" y="7386516"/>
            <a:ext cx="1631069" cy="1557670"/>
          </a:xfrm>
          <a:prstGeom prst="rect">
            <a:avLst/>
          </a:prstGeom>
        </p:spPr>
      </p:pic>
      <p:pic>
        <p:nvPicPr>
          <p:cNvPr id="16" name="Picture 15">
            <a:extLst>
              <a:ext uri="{FF2B5EF4-FFF2-40B4-BE49-F238E27FC236}">
                <a16:creationId xmlns:a16="http://schemas.microsoft.com/office/drawing/2014/main" xmlns="" id="{ACEAA1E5-3996-0B5C-F440-DFB159B28B3C}"/>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val="20417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D9C3ABD-DE53-E105-50DB-DB5B7065E0F8}"/>
              </a:ext>
            </a:extLst>
          </p:cNvPr>
          <p:cNvPicPr>
            <a:picLocks noChangeAspect="1"/>
          </p:cNvPicPr>
          <p:nvPr/>
        </p:nvPicPr>
        <p:blipFill>
          <a:blip r:embed="rId2"/>
          <a:srcRect/>
          <a:stretch>
            <a:fillRect/>
          </a:stretch>
        </p:blipFill>
        <p:spPr>
          <a:xfrm>
            <a:off x="15787192" y="-952499"/>
            <a:ext cx="3180035" cy="3080660"/>
          </a:xfrm>
          <a:prstGeom prst="rect">
            <a:avLst/>
          </a:prstGeom>
        </p:spPr>
      </p:pic>
      <p:sp>
        <p:nvSpPr>
          <p:cNvPr id="15" name="TextBox 14">
            <a:extLst>
              <a:ext uri="{FF2B5EF4-FFF2-40B4-BE49-F238E27FC236}">
                <a16:creationId xmlns:a16="http://schemas.microsoft.com/office/drawing/2014/main" xmlns="" id="{AA18535F-D81B-1E0D-0043-8F5494AC9C27}"/>
              </a:ext>
            </a:extLst>
          </p:cNvPr>
          <p:cNvSpPr txBox="1"/>
          <p:nvPr/>
        </p:nvSpPr>
        <p:spPr>
          <a:xfrm>
            <a:off x="2709734" y="1226567"/>
            <a:ext cx="12868531"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là hành vi sai trái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Đăng tải thông tin </a:t>
            </a:r>
          </a:p>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sai sự thật.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Quảng cáo, chia sẻ thông tin, hình ảnh hàng hóa bị cấm.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77664" y="62199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Nhắn tin quấy rối, đe dọa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3"/>
          <a:srcRect/>
          <a:stretch>
            <a:fillRect/>
          </a:stretch>
        </p:blipFill>
        <p:spPr>
          <a:xfrm>
            <a:off x="15812592" y="7659101"/>
            <a:ext cx="1631069" cy="1557670"/>
          </a:xfrm>
          <a:prstGeom prst="rect">
            <a:avLst/>
          </a:prstGeom>
        </p:spPr>
      </p:pic>
    </p:spTree>
    <p:extLst>
      <p:ext uri="{BB962C8B-B14F-4D97-AF65-F5344CB8AC3E}">
        <p14:creationId xmlns:p14="http://schemas.microsoft.com/office/powerpoint/2010/main" val="623005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A18535F-D81B-1E0D-0043-8F5494AC9C27}"/>
              </a:ext>
            </a:extLst>
          </p:cNvPr>
          <p:cNvSpPr txBox="1"/>
          <p:nvPr/>
        </p:nvSpPr>
        <p:spPr>
          <a:xfrm>
            <a:off x="2855238" y="810748"/>
            <a:ext cx="12577523"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Trong các hành vi sau đây, hành vi nào </a:t>
            </a:r>
            <a:r>
              <a:rPr lang="vi-VN" sz="4000" b="1">
                <a:solidFill>
                  <a:srgbClr val="000000"/>
                </a:solidFill>
                <a:ea typeface="Calibri" panose="020F0502020204030204" pitchFamily="34" charset="0"/>
                <a:cs typeface="Arial" panose="020B0604020202020204" pitchFamily="34" charset="0"/>
              </a:rPr>
              <a:t>không </a:t>
            </a:r>
            <a:r>
              <a:rPr lang="vi-VN" sz="4000">
                <a:solidFill>
                  <a:srgbClr val="000000"/>
                </a:solidFill>
                <a:ea typeface="Calibri" panose="020F0502020204030204" pitchFamily="34" charset="0"/>
                <a:cs typeface="Arial" panose="020B0604020202020204" pitchFamily="34" charset="0"/>
              </a:rPr>
              <a:t>mang tính tiêu cực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4000">
                <a:solidFill>
                  <a:srgbClr val="000000"/>
                </a:solidFill>
                <a:ea typeface="Calibri" panose="020F0502020204030204" pitchFamily="34" charset="0"/>
                <a:cs typeface="Arial" panose="020B0604020202020204" pitchFamily="34" charset="0"/>
              </a:rPr>
              <a:t>Tẩy chay những thông tin đe dọa, bắt nạt,… gây hậu quả cho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a:t>
            </a:r>
            <a:r>
              <a:rPr lang="vi-VN" sz="4000">
                <a:solidFill>
                  <a:srgbClr val="000000"/>
                </a:solidFill>
                <a:ea typeface="Calibri" panose="020F0502020204030204" pitchFamily="34" charset="0"/>
                <a:cs typeface="Arial" panose="020B0604020202020204" pitchFamily="34" charset="0"/>
              </a:rPr>
              <a:t>Đăng những thông tin có tính chất chống phá nhà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vi-VN" sz="4000">
                <a:solidFill>
                  <a:srgbClr val="000000"/>
                </a:solidFill>
                <a:ea typeface="Calibri" panose="020F0502020204030204" pitchFamily="34" charset="0"/>
                <a:cs typeface="Arial" panose="020B0604020202020204" pitchFamily="34" charset="0"/>
              </a:rPr>
              <a:t>Chia sẻ những thông tin sai sự thật trong giai đoạn </a:t>
            </a:r>
            <a:endParaRPr lang="en-US" sz="4000">
              <a:solidFill>
                <a:srgbClr val="000000"/>
              </a:solidFill>
              <a:ea typeface="Calibri" panose="020F0502020204030204" pitchFamily="34" charset="0"/>
              <a:cs typeface="Arial" panose="020B0604020202020204" pitchFamily="34" charset="0"/>
            </a:endParaRPr>
          </a:p>
          <a:p>
            <a:pPr algn="ctr">
              <a:spcAft>
                <a:spcPts val="800"/>
              </a:spcAft>
            </a:pPr>
            <a:r>
              <a:rPr lang="vi-VN" sz="4000">
                <a:solidFill>
                  <a:srgbClr val="000000"/>
                </a:solidFill>
                <a:ea typeface="Calibri" panose="020F0502020204030204" pitchFamily="34" charset="0"/>
                <a:cs typeface="Arial" panose="020B0604020202020204" pitchFamily="34" charset="0"/>
              </a:rPr>
              <a:t>dịch bệnh.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Đăng ảnh xúc phạm đến một người bạn của em.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2"/>
          <a:srcRect/>
          <a:stretch>
            <a:fillRect/>
          </a:stretch>
        </p:blipFill>
        <p:spPr>
          <a:xfrm>
            <a:off x="7510195" y="4486240"/>
            <a:ext cx="1631069" cy="1557670"/>
          </a:xfrm>
          <a:prstGeom prst="rect">
            <a:avLst/>
          </a:prstGeom>
        </p:spPr>
      </p:pic>
      <p:pic>
        <p:nvPicPr>
          <p:cNvPr id="10" name="Picture 9">
            <a:extLst>
              <a:ext uri="{FF2B5EF4-FFF2-40B4-BE49-F238E27FC236}">
                <a16:creationId xmlns:a16="http://schemas.microsoft.com/office/drawing/2014/main" xmlns="" id="{7C69CD41-7793-52CA-8500-909E51BEC043}"/>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val="4123601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A18535F-D81B-1E0D-0043-8F5494AC9C27}"/>
              </a:ext>
            </a:extLst>
          </p:cNvPr>
          <p:cNvSpPr txBox="1"/>
          <p:nvPr/>
        </p:nvSpPr>
        <p:spPr>
          <a:xfrm>
            <a:off x="2404934" y="1239267"/>
            <a:ext cx="13478131"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Lợi ích chính của việc sử dụng mạng xã hội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Nghe nhạc.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Xem phim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Kết nối mọi người trên thế giới với nhau.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2"/>
          <a:srcRect/>
          <a:stretch>
            <a:fillRect/>
          </a:stretch>
        </p:blipFill>
        <p:spPr>
          <a:xfrm>
            <a:off x="15908465" y="4271630"/>
            <a:ext cx="1631069" cy="1557670"/>
          </a:xfrm>
          <a:prstGeom prst="rect">
            <a:avLst/>
          </a:prstGeom>
        </p:spPr>
      </p:pic>
      <p:pic>
        <p:nvPicPr>
          <p:cNvPr id="10" name="Picture 9">
            <a:extLst>
              <a:ext uri="{FF2B5EF4-FFF2-40B4-BE49-F238E27FC236}">
                <a16:creationId xmlns:a16="http://schemas.microsoft.com/office/drawing/2014/main" xmlns="" id="{F17EDE50-1446-ABD8-AC44-37CC5ADF26E9}"/>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val="381670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132478">
            <a:off x="16553427" y="-326835"/>
            <a:ext cx="1905000" cy="1907384"/>
          </a:xfrm>
          <a:prstGeom prst="rect">
            <a:avLst/>
          </a:prstGeom>
        </p:spPr>
      </p:pic>
      <p:sp>
        <p:nvSpPr>
          <p:cNvPr id="8" name="TextBox 9">
            <a:extLst>
              <a:ext uri="{FF2B5EF4-FFF2-40B4-BE49-F238E27FC236}">
                <a16:creationId xmlns:a16="http://schemas.microsoft.com/office/drawing/2014/main" xmlns="" id="{C6E68B9D-0F27-851F-2413-5BA9627F7D1A}"/>
              </a:ext>
            </a:extLst>
          </p:cNvPr>
          <p:cNvSpPr txBox="1"/>
          <p:nvPr/>
        </p:nvSpPr>
        <p:spPr>
          <a:xfrm>
            <a:off x="4518415" y="1303727"/>
            <a:ext cx="9251170" cy="923330"/>
          </a:xfrm>
          <a:prstGeom prst="rect">
            <a:avLst/>
          </a:prstGeom>
        </p:spPr>
        <p:txBody>
          <a:bodyPr wrap="square" lIns="0" tIns="0" rIns="0" bIns="0" rtlCol="0" anchor="t">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B. Tự luận</a:t>
            </a:r>
          </a:p>
        </p:txBody>
      </p:sp>
      <p:pic>
        <p:nvPicPr>
          <p:cNvPr id="10" name="Picture 32">
            <a:extLst>
              <a:ext uri="{FF2B5EF4-FFF2-40B4-BE49-F238E27FC236}">
                <a16:creationId xmlns:a16="http://schemas.microsoft.com/office/drawing/2014/main" xmlns="" id="{BFA10935-34FA-E2AA-AA66-4ECA05ADB90F}"/>
              </a:ext>
            </a:extLst>
          </p:cNvPr>
          <p:cNvPicPr>
            <a:picLocks noChangeAspect="1"/>
          </p:cNvPicPr>
          <p:nvPr/>
        </p:nvPicPr>
        <p:blipFill>
          <a:blip r:embed="rId3"/>
          <a:srcRect/>
          <a:stretch>
            <a:fillRect/>
          </a:stretch>
        </p:blipFill>
        <p:spPr>
          <a:xfrm>
            <a:off x="7052741" y="2628900"/>
            <a:ext cx="10409810" cy="6462758"/>
          </a:xfrm>
          <a:prstGeom prst="rect">
            <a:avLst/>
          </a:prstGeom>
        </p:spPr>
      </p:pic>
      <p:sp>
        <p:nvSpPr>
          <p:cNvPr id="4" name="Speech Bubble: Oval 3">
            <a:extLst>
              <a:ext uri="{FF2B5EF4-FFF2-40B4-BE49-F238E27FC236}">
                <a16:creationId xmlns:a16="http://schemas.microsoft.com/office/drawing/2014/main" xmlns="" id="{1B0FED10-1571-F824-C4E6-407A1B26DD89}"/>
              </a:ext>
            </a:extLst>
          </p:cNvPr>
          <p:cNvSpPr/>
          <p:nvPr/>
        </p:nvSpPr>
        <p:spPr>
          <a:xfrm>
            <a:off x="825449" y="2227056"/>
            <a:ext cx="7772400" cy="5278643"/>
          </a:xfrm>
          <a:prstGeom prst="wedgeEllipseCallout">
            <a:avLst>
              <a:gd name="adj1" fmla="val 80801"/>
              <a:gd name="adj2" fmla="val 187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bốn ví dụ về những việc cần tránh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4987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xmlns="" id="{1C001702-2F0B-2D21-C507-792C979C1E66}"/>
              </a:ext>
            </a:extLst>
          </p:cNvPr>
          <p:cNvSpPr txBox="1"/>
          <p:nvPr/>
        </p:nvSpPr>
        <p:spPr>
          <a:xfrm>
            <a:off x="2129843" y="5372100"/>
            <a:ext cx="14028314" cy="4112793"/>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effectLst/>
                <a:uLnTx/>
                <a:uFillTx/>
                <a:latin typeface="Arial" panose="020B0604020202020204" pitchFamily="34" charset="0"/>
                <a:cs typeface="Arial" panose="020B0604020202020204" pitchFamily="34" charset="0"/>
              </a:rPr>
              <a:t>BÀI </a:t>
            </a:r>
            <a:r>
              <a:rPr kumimoji="0" lang="en-US" sz="8000" b="1" i="0" u="none" strike="noStrike" kern="1200" cap="none" normalizeH="0" baseline="0" noProof="0">
                <a:ln>
                  <a:noFill/>
                </a:ln>
                <a:effectLst/>
                <a:uLnTx/>
                <a:uFillTx/>
                <a:latin typeface="Arial" panose="020B0604020202020204" pitchFamily="34" charset="0"/>
                <a:cs typeface="Arial" panose="020B0604020202020204" pitchFamily="34" charset="0"/>
              </a:rPr>
              <a:t>3</a:t>
            </a:r>
            <a:r>
              <a:rPr kumimoji="0" lang="vi-VN" sz="8000" b="1" i="0" u="none" strike="noStrike" kern="1200" cap="none" normalizeH="0" baseline="0" noProof="0">
                <a:ln>
                  <a:noFill/>
                </a:ln>
                <a:effectLst/>
                <a:uLnTx/>
                <a:uFillTx/>
                <a:latin typeface="Arial" panose="020B0604020202020204" pitchFamily="34" charset="0"/>
                <a:cs typeface="Arial" panose="020B0604020202020204" pitchFamily="34" charset="0"/>
              </a:rPr>
              <a:t>: </a:t>
            </a:r>
            <a:endParaRPr kumimoji="0" lang="en-US" sz="8000" b="1" i="0" u="none" strike="noStrike" kern="1200" cap="none" normalizeH="0" baseline="0" noProof="0">
              <a:ln>
                <a:noFill/>
              </a:ln>
              <a:effectLst/>
              <a:uLnTx/>
              <a:uFillTx/>
              <a:latin typeface="Arial" panose="020B0604020202020204" pitchFamily="34" charset="0"/>
              <a:cs typeface="Arial" panose="020B0604020202020204" pitchFamily="34" charset="0"/>
            </a:endParaRPr>
          </a:p>
          <a:p>
            <a:pPr lvl="0" algn="ctr">
              <a:lnSpc>
                <a:spcPts val="11000"/>
              </a:lnSpc>
              <a:defRPr/>
            </a:pPr>
            <a:r>
              <a:rPr lang="en-US" sz="8000" b="1">
                <a:latin typeface="Arial" panose="020B0604020202020204" pitchFamily="34" charset="0"/>
                <a:cs typeface="Arial" panose="020B0604020202020204" pitchFamily="34" charset="0"/>
              </a:rPr>
              <a:t>TRAO ĐỔI THÔNG TIN TRÊN MẠNG XÃ HỘI</a:t>
            </a:r>
            <a:endParaRPr kumimoji="0" lang="en-US" sz="8000" b="1" i="0" u="none" strike="noStrike" kern="1200" cap="none" normalizeH="0" baseline="0" noProof="0" dirty="0">
              <a:ln>
                <a:noFill/>
              </a:ln>
              <a:effectLst/>
              <a:uLnTx/>
              <a:uFillTx/>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xmlns="" id="{6B9FE1DA-66CB-BBA6-BF7C-757BD04930EA}"/>
              </a:ext>
            </a:extLst>
          </p:cNvPr>
          <p:cNvPicPr>
            <a:picLocks noChangeAspect="1"/>
          </p:cNvPicPr>
          <p:nvPr/>
        </p:nvPicPr>
        <p:blipFill rotWithShape="1">
          <a:blip r:embed="rId2"/>
          <a:srcRect t="43461"/>
          <a:stretch/>
        </p:blipFill>
        <p:spPr>
          <a:xfrm>
            <a:off x="0" y="-1"/>
            <a:ext cx="18288000" cy="55843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6609">
            <a:off x="16171196" y="-478504"/>
            <a:ext cx="2683137" cy="2683137"/>
          </a:xfrm>
          <a:prstGeom prst="rect">
            <a:avLst/>
          </a:prstGeom>
        </p:spPr>
      </p:pic>
      <p:sp>
        <p:nvSpPr>
          <p:cNvPr id="18" name="TextBox 17">
            <a:extLst>
              <a:ext uri="{FF2B5EF4-FFF2-40B4-BE49-F238E27FC236}">
                <a16:creationId xmlns:a16="http://schemas.microsoft.com/office/drawing/2014/main" xmlns="" id="{EA577144-D613-E074-BD50-207B19285088}"/>
              </a:ext>
            </a:extLst>
          </p:cNvPr>
          <p:cNvSpPr txBox="1"/>
          <p:nvPr/>
        </p:nvSpPr>
        <p:spPr>
          <a:xfrm>
            <a:off x="4779168" y="548906"/>
            <a:ext cx="8729663"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Bốn ví dụ về những việc cần tránh khi sử dụng mạng xã hội là:</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F07408B1-3824-6AF7-0848-52ECE2D18B66}"/>
              </a:ext>
            </a:extLst>
          </p:cNvPr>
          <p:cNvSpPr txBox="1"/>
          <p:nvPr/>
        </p:nvSpPr>
        <p:spPr>
          <a:xfrm>
            <a:off x="437401" y="3367942"/>
            <a:ext cx="7629525" cy="497565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công khai các thông tin riêng tư như mật khẩu ngân hàng, mật khẩu thư điện tử hay các thông tin cá nhân khác (địa chỉ nhà, số điện thoại, thư điện tử,...) lên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xmlns="" id="{EDA2EC24-180B-D7B0-8AD4-C641AF1FFDC0}"/>
              </a:ext>
            </a:extLst>
          </p:cNvPr>
          <p:cNvPicPr>
            <a:picLocks noChangeAspect="1"/>
          </p:cNvPicPr>
          <p:nvPr/>
        </p:nvPicPr>
        <p:blipFill rotWithShape="1">
          <a:blip r:embed="rId3">
            <a:extLst>
              <a:ext uri="{28A0092B-C50C-407E-A947-70E740481C1C}">
                <a14:useLocalDpi xmlns:a14="http://schemas.microsoft.com/office/drawing/2010/main" val="0"/>
              </a:ext>
            </a:extLst>
          </a:blip>
          <a:srcRect l="3334" r="1999"/>
          <a:stretch/>
        </p:blipFill>
        <p:spPr>
          <a:xfrm>
            <a:off x="8686800" y="3137285"/>
            <a:ext cx="9163799" cy="5436972"/>
          </a:xfrm>
          <a:prstGeom prst="rect">
            <a:avLst/>
          </a:prstGeom>
        </p:spPr>
      </p:pic>
    </p:spTree>
    <p:extLst>
      <p:ext uri="{BB962C8B-B14F-4D97-AF65-F5344CB8AC3E}">
        <p14:creationId xmlns:p14="http://schemas.microsoft.com/office/powerpoint/2010/main" val="1121575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6609">
            <a:off x="16171196" y="-478504"/>
            <a:ext cx="2683137" cy="2683137"/>
          </a:xfrm>
          <a:prstGeom prst="rect">
            <a:avLst/>
          </a:prstGeom>
        </p:spPr>
      </p:pic>
      <p:sp>
        <p:nvSpPr>
          <p:cNvPr id="19" name="TextBox 18">
            <a:extLst>
              <a:ext uri="{FF2B5EF4-FFF2-40B4-BE49-F238E27FC236}">
                <a16:creationId xmlns:a16="http://schemas.microsoft.com/office/drawing/2014/main" xmlns="" id="{F07408B1-3824-6AF7-0848-52ECE2D18B66}"/>
              </a:ext>
            </a:extLst>
          </p:cNvPr>
          <p:cNvSpPr txBox="1"/>
          <p:nvPr/>
        </p:nvSpPr>
        <p:spPr>
          <a:xfrm>
            <a:off x="585271" y="891085"/>
            <a:ext cx="8458200" cy="850482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khi chưa được công nhận có thật hay không (tin giả).</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có nội dung b</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ạ</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o lực, phản cảm, gây tranh cãi hoặc ảnh hưởng xấu đến một 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á</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nhân nào đó lên mạng xã hội.</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có nội dung đe dọa, tốn tiền người khác lên mạng xã hội. </a:t>
            </a:r>
          </a:p>
        </p:txBody>
      </p:sp>
      <p:pic>
        <p:nvPicPr>
          <p:cNvPr id="23" name="Picture 22" descr="Timeline&#10;&#10;Description automatically generated">
            <a:extLst>
              <a:ext uri="{FF2B5EF4-FFF2-40B4-BE49-F238E27FC236}">
                <a16:creationId xmlns:a16="http://schemas.microsoft.com/office/drawing/2014/main" xmlns="" id="{AF1E2059-F40C-AD7C-8790-FFF8C80C2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764" y="1111517"/>
            <a:ext cx="8063965" cy="8063965"/>
          </a:xfrm>
          <a:prstGeom prst="rect">
            <a:avLst/>
          </a:prstGeom>
        </p:spPr>
      </p:pic>
    </p:spTree>
    <p:extLst>
      <p:ext uri="{BB962C8B-B14F-4D97-AF65-F5344CB8AC3E}">
        <p14:creationId xmlns:p14="http://schemas.microsoft.com/office/powerpoint/2010/main" val="1461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948280">
            <a:off x="-351926" y="8263240"/>
            <a:ext cx="1946056" cy="2162285"/>
          </a:xfrm>
          <a:prstGeom prst="rect">
            <a:avLst/>
          </a:prstGeom>
        </p:spPr>
      </p:pic>
      <p:sp>
        <p:nvSpPr>
          <p:cNvPr id="11" name="TextBox 8">
            <a:extLst>
              <a:ext uri="{FF2B5EF4-FFF2-40B4-BE49-F238E27FC236}">
                <a16:creationId xmlns:a16="http://schemas.microsoft.com/office/drawing/2014/main" xmlns="" id="{9E265F8C-A965-4189-D4FF-75CAB2A02593}"/>
              </a:ext>
            </a:extLst>
          </p:cNvPr>
          <p:cNvSpPr txBox="1"/>
          <p:nvPr/>
        </p:nvSpPr>
        <p:spPr>
          <a:xfrm>
            <a:off x="6231698" y="879318"/>
            <a:ext cx="5824604" cy="1102866"/>
          </a:xfrm>
          <a:prstGeom prst="rect">
            <a:avLst/>
          </a:prstGeom>
        </p:spPr>
        <p:txBody>
          <a:bodyPr lIns="0" tIns="0" rIns="0" bIns="0" rtlCol="0" anchor="t">
            <a:spAutoFit/>
          </a:bodyPr>
          <a:lstStyle/>
          <a:p>
            <a:pPr marL="0" lvl="0" indent="0" algn="ctr">
              <a:lnSpc>
                <a:spcPts val="8640"/>
              </a:lnSpc>
              <a:spcBef>
                <a:spcPct val="0"/>
              </a:spcBef>
            </a:pPr>
            <a:r>
              <a:rPr lang="en-US" sz="7200" b="1">
                <a:latin typeface="Arial" panose="020B0604020202020204" pitchFamily="34" charset="0"/>
                <a:cs typeface="Arial" panose="020B0604020202020204" pitchFamily="34" charset="0"/>
              </a:rPr>
              <a:t>VẬN DỤNG</a:t>
            </a:r>
          </a:p>
        </p:txBody>
      </p:sp>
      <p:pic>
        <p:nvPicPr>
          <p:cNvPr id="14" name="Picture 21">
            <a:extLst>
              <a:ext uri="{FF2B5EF4-FFF2-40B4-BE49-F238E27FC236}">
                <a16:creationId xmlns:a16="http://schemas.microsoft.com/office/drawing/2014/main" xmlns="" id="{411D5550-4285-624A-D1D7-63732C1381AF}"/>
              </a:ext>
            </a:extLst>
          </p:cNvPr>
          <p:cNvPicPr>
            <a:picLocks noChangeAspect="1"/>
          </p:cNvPicPr>
          <p:nvPr/>
        </p:nvPicPr>
        <p:blipFill>
          <a:blip r:embed="rId3"/>
          <a:srcRect/>
          <a:stretch>
            <a:fillRect/>
          </a:stretch>
        </p:blipFill>
        <p:spPr>
          <a:xfrm>
            <a:off x="15468600" y="-878369"/>
            <a:ext cx="3519774" cy="3515374"/>
          </a:xfrm>
          <a:prstGeom prst="rect">
            <a:avLst/>
          </a:prstGeom>
        </p:spPr>
      </p:pic>
      <p:pic>
        <p:nvPicPr>
          <p:cNvPr id="15" name="Picture 4">
            <a:extLst>
              <a:ext uri="{FF2B5EF4-FFF2-40B4-BE49-F238E27FC236}">
                <a16:creationId xmlns:a16="http://schemas.microsoft.com/office/drawing/2014/main" xmlns="" id="{22CADBF8-B742-3810-F395-5ACF9AD295D7}"/>
              </a:ext>
            </a:extLst>
          </p:cNvPr>
          <p:cNvPicPr>
            <a:picLocks noChangeAspect="1"/>
          </p:cNvPicPr>
          <p:nvPr/>
        </p:nvPicPr>
        <p:blipFill>
          <a:blip r:embed="rId4"/>
          <a:srcRect/>
          <a:stretch>
            <a:fillRect/>
          </a:stretch>
        </p:blipFill>
        <p:spPr>
          <a:xfrm>
            <a:off x="773503" y="2324100"/>
            <a:ext cx="8095521" cy="7083582"/>
          </a:xfrm>
          <a:prstGeom prst="rect">
            <a:avLst/>
          </a:prstGeom>
        </p:spPr>
      </p:pic>
      <p:sp>
        <p:nvSpPr>
          <p:cNvPr id="16" name="Speech Bubble: Rectangle with Corners Rounded 15">
            <a:extLst>
              <a:ext uri="{FF2B5EF4-FFF2-40B4-BE49-F238E27FC236}">
                <a16:creationId xmlns:a16="http://schemas.microsoft.com/office/drawing/2014/main" xmlns="" id="{92EB2DE8-B80B-FE6C-FC8A-744752CE3E92}"/>
              </a:ext>
            </a:extLst>
          </p:cNvPr>
          <p:cNvSpPr/>
          <p:nvPr/>
        </p:nvSpPr>
        <p:spPr>
          <a:xfrm>
            <a:off x="9657199" y="2760456"/>
            <a:ext cx="7772400" cy="5278643"/>
          </a:xfrm>
          <a:prstGeom prst="wedgeRoundRectCallout">
            <a:avLst>
              <a:gd name="adj1" fmla="val -68545"/>
              <a:gd name="adj2" fmla="val 19674"/>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rgbClr val="000000"/>
                </a:solidFill>
                <a:ea typeface="Calibri" panose="020F0502020204030204" pitchFamily="34" charset="0"/>
                <a:cs typeface="Arial" panose="020B0604020202020204" pitchFamily="34" charset="0"/>
              </a:rPr>
              <a:t>Em hãy tạo một nhóm trên Messenger của Facebook, gửi tin nhắn, gọi video để trao đổi về bài tập được giao làm theo nhóm.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278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xmlns="" id="{B8B7B51E-3816-9FB1-4B4D-D9FD75C02AF6}"/>
              </a:ext>
            </a:extLst>
          </p:cNvPr>
          <p:cNvPicPr>
            <a:picLocks noChangeAspect="1"/>
          </p:cNvPicPr>
          <p:nvPr/>
        </p:nvPicPr>
        <p:blipFill>
          <a:blip r:embed="rId2"/>
          <a:srcRect/>
          <a:stretch>
            <a:fillRect/>
          </a:stretch>
        </p:blipFill>
        <p:spPr>
          <a:xfrm>
            <a:off x="-762000" y="7962900"/>
            <a:ext cx="2663667" cy="2667000"/>
          </a:xfrm>
          <a:prstGeom prst="rect">
            <a:avLst/>
          </a:prstGeom>
        </p:spPr>
      </p:pic>
      <p:pic>
        <p:nvPicPr>
          <p:cNvPr id="5" name="Picture 23">
            <a:extLst>
              <a:ext uri="{FF2B5EF4-FFF2-40B4-BE49-F238E27FC236}">
                <a16:creationId xmlns:a16="http://schemas.microsoft.com/office/drawing/2014/main" xmlns="" id="{80490297-C8B8-B12F-9A7A-A6A089F81E14}"/>
              </a:ext>
            </a:extLst>
          </p:cNvPr>
          <p:cNvPicPr>
            <a:picLocks noChangeAspect="1"/>
          </p:cNvPicPr>
          <p:nvPr/>
        </p:nvPicPr>
        <p:blipFill>
          <a:blip r:embed="rId3"/>
          <a:srcRect/>
          <a:stretch>
            <a:fillRect/>
          </a:stretch>
        </p:blipFill>
        <p:spPr>
          <a:xfrm>
            <a:off x="16306800" y="-800100"/>
            <a:ext cx="2663667" cy="3667698"/>
          </a:xfrm>
          <a:prstGeom prst="rect">
            <a:avLst/>
          </a:prstGeom>
        </p:spPr>
      </p:pic>
      <p:sp>
        <p:nvSpPr>
          <p:cNvPr id="6" name="TextBox 18">
            <a:extLst>
              <a:ext uri="{FF2B5EF4-FFF2-40B4-BE49-F238E27FC236}">
                <a16:creationId xmlns:a16="http://schemas.microsoft.com/office/drawing/2014/main" xmlns="" id="{1EB965FC-ED8F-2FD7-445C-6D4797E81DE7}"/>
              </a:ext>
            </a:extLst>
          </p:cNvPr>
          <p:cNvSpPr txBox="1"/>
          <p:nvPr/>
        </p:nvSpPr>
        <p:spPr>
          <a:xfrm>
            <a:off x="3634005" y="1209868"/>
            <a:ext cx="11019989"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3" name="Group 2">
            <a:extLst>
              <a:ext uri="{FF2B5EF4-FFF2-40B4-BE49-F238E27FC236}">
                <a16:creationId xmlns:a16="http://schemas.microsoft.com/office/drawing/2014/main" xmlns="" id="{9C0F4925-3647-378B-CAE9-0BB26AC456BD}"/>
              </a:ext>
            </a:extLst>
          </p:cNvPr>
          <p:cNvGrpSpPr/>
          <p:nvPr/>
        </p:nvGrpSpPr>
        <p:grpSpPr>
          <a:xfrm>
            <a:off x="304800" y="2611395"/>
            <a:ext cx="5589229" cy="6092466"/>
            <a:chOff x="212586" y="2264133"/>
            <a:chExt cx="5589229" cy="6092466"/>
          </a:xfrm>
        </p:grpSpPr>
        <p:sp>
          <p:nvSpPr>
            <p:cNvPr id="9" name="Rectangle: Rounded Corners 8">
              <a:extLst>
                <a:ext uri="{FF2B5EF4-FFF2-40B4-BE49-F238E27FC236}">
                  <a16:creationId xmlns:a16="http://schemas.microsoft.com/office/drawing/2014/main" xmlns="" id="{585E0F4B-855E-A969-871D-D82994DB3202}"/>
                </a:ext>
              </a:extLst>
            </p:cNvPr>
            <p:cNvSpPr/>
            <p:nvPr/>
          </p:nvSpPr>
          <p:spPr>
            <a:xfrm>
              <a:off x="212586" y="3155881"/>
              <a:ext cx="5589229"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a:t>
              </a:r>
            </a:p>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đã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5">
              <a:extLst>
                <a:ext uri="{FF2B5EF4-FFF2-40B4-BE49-F238E27FC236}">
                  <a16:creationId xmlns:a16="http://schemas.microsoft.com/office/drawing/2014/main" xmlns="" id="{3867598C-EDF7-4DB5-5DB1-7B6416B84EF0}"/>
                </a:ext>
              </a:extLst>
            </p:cNvPr>
            <p:cNvPicPr>
              <a:picLocks noChangeAspect="1"/>
            </p:cNvPicPr>
            <p:nvPr/>
          </p:nvPicPr>
          <p:blipFill>
            <a:blip r:embed="rId4"/>
            <a:srcRect/>
            <a:stretch>
              <a:fillRect/>
            </a:stretch>
          </p:blipFill>
          <p:spPr>
            <a:xfrm>
              <a:off x="1964359" y="2264133"/>
              <a:ext cx="2085682" cy="2088292"/>
            </a:xfrm>
            <a:prstGeom prst="rect">
              <a:avLst/>
            </a:prstGeom>
          </p:spPr>
        </p:pic>
      </p:grpSp>
      <p:grpSp>
        <p:nvGrpSpPr>
          <p:cNvPr id="12" name="Group 11">
            <a:extLst>
              <a:ext uri="{FF2B5EF4-FFF2-40B4-BE49-F238E27FC236}">
                <a16:creationId xmlns:a16="http://schemas.microsoft.com/office/drawing/2014/main" xmlns="" id="{651DF9D6-95C8-5597-004B-F576F6FE0504}"/>
              </a:ext>
            </a:extLst>
          </p:cNvPr>
          <p:cNvGrpSpPr/>
          <p:nvPr/>
        </p:nvGrpSpPr>
        <p:grpSpPr>
          <a:xfrm>
            <a:off x="6121645" y="2690645"/>
            <a:ext cx="5875554" cy="6013215"/>
            <a:chOff x="6278492" y="2343383"/>
            <a:chExt cx="5875554" cy="6013215"/>
          </a:xfrm>
        </p:grpSpPr>
        <p:sp>
          <p:nvSpPr>
            <p:cNvPr id="8" name="Rectangle: Rounded Corners 7">
              <a:extLst>
                <a:ext uri="{FF2B5EF4-FFF2-40B4-BE49-F238E27FC236}">
                  <a16:creationId xmlns:a16="http://schemas.microsoft.com/office/drawing/2014/main" xmlns="" id="{495BEB2B-CD67-ACF6-80E3-27A495A3A294}"/>
                </a:ext>
              </a:extLst>
            </p:cNvPr>
            <p:cNvSpPr/>
            <p:nvPr/>
          </p:nvSpPr>
          <p:spPr>
            <a:xfrm>
              <a:off x="6278492" y="3155880"/>
              <a:ext cx="5875554"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Câu hỏi tự kiểm tra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SGK tr.29</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9">
              <a:extLst>
                <a:ext uri="{FF2B5EF4-FFF2-40B4-BE49-F238E27FC236}">
                  <a16:creationId xmlns:a16="http://schemas.microsoft.com/office/drawing/2014/main" xmlns="" id="{92CBEE0D-A8D9-F80D-892E-920F5E851DE2}"/>
                </a:ext>
              </a:extLst>
            </p:cNvPr>
            <p:cNvPicPr>
              <a:picLocks noChangeAspect="1"/>
            </p:cNvPicPr>
            <p:nvPr/>
          </p:nvPicPr>
          <p:blipFill>
            <a:blip r:embed="rId5"/>
            <a:srcRect/>
            <a:stretch>
              <a:fillRect/>
            </a:stretch>
          </p:blipFill>
          <p:spPr>
            <a:xfrm>
              <a:off x="8271828" y="2343383"/>
              <a:ext cx="2183741" cy="2009042"/>
            </a:xfrm>
            <a:prstGeom prst="rect">
              <a:avLst/>
            </a:prstGeom>
          </p:spPr>
        </p:pic>
      </p:grpSp>
      <p:grpSp>
        <p:nvGrpSpPr>
          <p:cNvPr id="14" name="Group 13">
            <a:extLst>
              <a:ext uri="{FF2B5EF4-FFF2-40B4-BE49-F238E27FC236}">
                <a16:creationId xmlns:a16="http://schemas.microsoft.com/office/drawing/2014/main" xmlns="" id="{1D77C13B-5CDB-5D59-9E95-2B5FC3D2DD42}"/>
              </a:ext>
            </a:extLst>
          </p:cNvPr>
          <p:cNvGrpSpPr/>
          <p:nvPr/>
        </p:nvGrpSpPr>
        <p:grpSpPr>
          <a:xfrm>
            <a:off x="12284215" y="2330683"/>
            <a:ext cx="5628174" cy="6373177"/>
            <a:chOff x="12344400" y="1983421"/>
            <a:chExt cx="5628174" cy="6373177"/>
          </a:xfrm>
        </p:grpSpPr>
        <p:sp>
          <p:nvSpPr>
            <p:cNvPr id="10" name="Rectangle: Rounded Corners 9">
              <a:extLst>
                <a:ext uri="{FF2B5EF4-FFF2-40B4-BE49-F238E27FC236}">
                  <a16:creationId xmlns:a16="http://schemas.microsoft.com/office/drawing/2014/main" xmlns="" id="{8D9377DE-1920-CC11-4749-7FCEBA3F1CA6}"/>
                </a:ext>
              </a:extLst>
            </p:cNvPr>
            <p:cNvSpPr/>
            <p:nvPr/>
          </p:nvSpPr>
          <p:spPr>
            <a:xfrm>
              <a:off x="12344400" y="3155880"/>
              <a:ext cx="5628174"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rgbClr val="000000"/>
                  </a:solidFill>
                  <a:ea typeface="Calibri" panose="020F0502020204030204" pitchFamily="34" charset="0"/>
                  <a:cs typeface="Arial" panose="020B0604020202020204" pitchFamily="34" charset="0"/>
                </a:rPr>
                <a:t>Đọc và tìm hiểu trước </a:t>
              </a:r>
              <a:r>
                <a:rPr lang="vi-VN" sz="4000" b="1" i="1">
                  <a:solidFill>
                    <a:srgbClr val="000000"/>
                  </a:solidFill>
                  <a:ea typeface="Calibri" panose="020F0502020204030204" pitchFamily="34" charset="0"/>
                  <a:cs typeface="Arial" panose="020B0604020202020204" pitchFamily="34" charset="0"/>
                </a:rPr>
                <a:t>Bài 1: Ứng xử có văn hóa khi giao tiếp qua mạng</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7">
              <a:extLst>
                <a:ext uri="{FF2B5EF4-FFF2-40B4-BE49-F238E27FC236}">
                  <a16:creationId xmlns:a16="http://schemas.microsoft.com/office/drawing/2014/main" xmlns="" id="{631AB524-D587-ACAC-2E25-7DF3654C00F4}"/>
                </a:ext>
              </a:extLst>
            </p:cNvPr>
            <p:cNvPicPr>
              <a:picLocks noChangeAspect="1"/>
            </p:cNvPicPr>
            <p:nvPr/>
          </p:nvPicPr>
          <p:blipFill>
            <a:blip r:embed="rId6"/>
            <a:srcRect/>
            <a:stretch>
              <a:fillRect/>
            </a:stretch>
          </p:blipFill>
          <p:spPr>
            <a:xfrm>
              <a:off x="14323790" y="1983421"/>
              <a:ext cx="2059210" cy="2056637"/>
            </a:xfrm>
            <a:prstGeom prst="rect">
              <a:avLst/>
            </a:prstGeom>
          </p:spPr>
        </p:pic>
      </p:grpSp>
    </p:spTree>
    <p:extLst>
      <p:ext uri="{BB962C8B-B14F-4D97-AF65-F5344CB8AC3E}">
        <p14:creationId xmlns:p14="http://schemas.microsoft.com/office/powerpoint/2010/main" val="85350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38081">
            <a:off x="14988844" y="427660"/>
            <a:ext cx="3028078" cy="3715433"/>
          </a:xfrm>
          <a:prstGeom prst="rect">
            <a:avLst/>
          </a:prstGeom>
        </p:spPr>
      </p:pic>
      <p:pic>
        <p:nvPicPr>
          <p:cNvPr id="3" name="Picture 3"/>
          <p:cNvPicPr>
            <a:picLocks noChangeAspect="1"/>
          </p:cNvPicPr>
          <p:nvPr/>
        </p:nvPicPr>
        <p:blipFill>
          <a:blip r:embed="rId3"/>
          <a:srcRect/>
          <a:stretch>
            <a:fillRect/>
          </a:stretch>
        </p:blipFill>
        <p:spPr>
          <a:xfrm rot="948280">
            <a:off x="735163" y="6023511"/>
            <a:ext cx="3476743" cy="3863048"/>
          </a:xfrm>
          <a:prstGeom prst="rect">
            <a:avLst/>
          </a:prstGeom>
        </p:spPr>
      </p:pic>
      <p:pic>
        <p:nvPicPr>
          <p:cNvPr id="4" name="Picture 4"/>
          <p:cNvPicPr>
            <a:picLocks noChangeAspect="1"/>
          </p:cNvPicPr>
          <p:nvPr/>
        </p:nvPicPr>
        <p:blipFill>
          <a:blip r:embed="rId4"/>
          <a:srcRect/>
          <a:stretch>
            <a:fillRect/>
          </a:stretch>
        </p:blipFill>
        <p:spPr>
          <a:xfrm rot="-1906560">
            <a:off x="13723187" y="6253398"/>
            <a:ext cx="5032203" cy="5025913"/>
          </a:xfrm>
          <a:prstGeom prst="rect">
            <a:avLst/>
          </a:prstGeom>
        </p:spPr>
      </p:pic>
      <p:pic>
        <p:nvPicPr>
          <p:cNvPr id="5" name="Picture 5"/>
          <p:cNvPicPr>
            <a:picLocks noChangeAspect="1"/>
          </p:cNvPicPr>
          <p:nvPr/>
        </p:nvPicPr>
        <p:blipFill>
          <a:blip r:embed="rId5"/>
          <a:srcRect/>
          <a:stretch>
            <a:fillRect/>
          </a:stretch>
        </p:blipFill>
        <p:spPr>
          <a:xfrm rot="1633520">
            <a:off x="-904201" y="-960705"/>
            <a:ext cx="4536110" cy="4530440"/>
          </a:xfrm>
          <a:prstGeom prst="rect">
            <a:avLst/>
          </a:prstGeom>
        </p:spPr>
      </p:pic>
      <p:sp>
        <p:nvSpPr>
          <p:cNvPr id="8" name="TextBox 2">
            <a:extLst>
              <a:ext uri="{FF2B5EF4-FFF2-40B4-BE49-F238E27FC236}">
                <a16:creationId xmlns:a16="http://schemas.microsoft.com/office/drawing/2014/main" xmlns="" id="{105B5BE3-7319-640D-90C4-4E56190F01C4}"/>
              </a:ext>
            </a:extLst>
          </p:cNvPr>
          <p:cNvSpPr txBox="1"/>
          <p:nvPr/>
        </p:nvSpPr>
        <p:spPr>
          <a:xfrm>
            <a:off x="2975875" y="2008010"/>
            <a:ext cx="12336249"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BẠN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ĐÃ CHÚ Ý LẮNG NGHE,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HẸN GẶP LẠI!</a:t>
            </a:r>
          </a:p>
        </p:txBody>
      </p:sp>
    </p:spTree>
    <p:extLst>
      <p:ext uri="{BB962C8B-B14F-4D97-AF65-F5344CB8AC3E}">
        <p14:creationId xmlns:p14="http://schemas.microsoft.com/office/powerpoint/2010/main" val="2737438477"/>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xmlns="" id="{17F35195-FBCE-FF61-3259-0886DD27B042}"/>
              </a:ext>
            </a:extLst>
          </p:cNvPr>
          <p:cNvSpPr txBox="1"/>
          <p:nvPr/>
        </p:nvSpPr>
        <p:spPr>
          <a:xfrm>
            <a:off x="2590559" y="408133"/>
            <a:ext cx="13106882" cy="1276323"/>
          </a:xfrm>
          <a:prstGeom prst="rect">
            <a:avLst/>
          </a:prstGeom>
        </p:spPr>
        <p:txBody>
          <a:bodyPr lIns="0" tIns="0" rIns="0" bIns="0" rtlCol="0" anchor="t">
            <a:spAutoFit/>
          </a:bodyPr>
          <a:lstStyle/>
          <a:p>
            <a:pPr algn="ctr"/>
            <a:r>
              <a:rPr lang="en-US" sz="8000" b="1">
                <a:latin typeface="Arial" panose="020B0604020202020204" pitchFamily="34" charset="0"/>
                <a:cs typeface="Arial" panose="020B0604020202020204" pitchFamily="34" charset="0"/>
              </a:rPr>
              <a:t>NỘI DUNG BÀI HỌC</a:t>
            </a:r>
          </a:p>
        </p:txBody>
      </p:sp>
      <p:grpSp>
        <p:nvGrpSpPr>
          <p:cNvPr id="39" name="Group 38">
            <a:extLst>
              <a:ext uri="{FF2B5EF4-FFF2-40B4-BE49-F238E27FC236}">
                <a16:creationId xmlns:a16="http://schemas.microsoft.com/office/drawing/2014/main" xmlns="" id="{14D12047-1F21-2487-A2A9-A6441F819636}"/>
              </a:ext>
            </a:extLst>
          </p:cNvPr>
          <p:cNvGrpSpPr/>
          <p:nvPr/>
        </p:nvGrpSpPr>
        <p:grpSpPr>
          <a:xfrm>
            <a:off x="614797" y="1777072"/>
            <a:ext cx="12659386" cy="1994087"/>
            <a:chOff x="614797" y="1777072"/>
            <a:chExt cx="12659386" cy="1994087"/>
          </a:xfrm>
        </p:grpSpPr>
        <p:sp>
          <p:nvSpPr>
            <p:cNvPr id="34" name="Arrow: Pentagon 33">
              <a:extLst>
                <a:ext uri="{FF2B5EF4-FFF2-40B4-BE49-F238E27FC236}">
                  <a16:creationId xmlns:a16="http://schemas.microsoft.com/office/drawing/2014/main" xmlns="" id="{CA9945D3-D62C-0B7F-D9A7-B0823194221F}"/>
                </a:ext>
              </a:extLst>
            </p:cNvPr>
            <p:cNvSpPr/>
            <p:nvPr/>
          </p:nvSpPr>
          <p:spPr>
            <a:xfrm>
              <a:off x="614797" y="1951156"/>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1. Trò chuyện qua Messenger</a:t>
              </a:r>
            </a:p>
          </p:txBody>
        </p:sp>
        <p:pic>
          <p:nvPicPr>
            <p:cNvPr id="3" name="Picture 3"/>
            <p:cNvPicPr>
              <a:picLocks noChangeAspect="1"/>
            </p:cNvPicPr>
            <p:nvPr/>
          </p:nvPicPr>
          <p:blipFill>
            <a:blip r:embed="rId2"/>
            <a:srcRect/>
            <a:stretch>
              <a:fillRect/>
            </a:stretch>
          </p:blipFill>
          <p:spPr>
            <a:xfrm>
              <a:off x="11277600" y="1777072"/>
              <a:ext cx="1996583" cy="1994087"/>
            </a:xfrm>
            <a:prstGeom prst="rect">
              <a:avLst/>
            </a:prstGeom>
          </p:spPr>
        </p:pic>
      </p:grpSp>
      <p:grpSp>
        <p:nvGrpSpPr>
          <p:cNvPr id="42" name="Group 41">
            <a:extLst>
              <a:ext uri="{FF2B5EF4-FFF2-40B4-BE49-F238E27FC236}">
                <a16:creationId xmlns:a16="http://schemas.microsoft.com/office/drawing/2014/main" xmlns="" id="{4BCCF292-1C09-9E17-D656-1585058CF5DA}"/>
              </a:ext>
            </a:extLst>
          </p:cNvPr>
          <p:cNvGrpSpPr/>
          <p:nvPr/>
        </p:nvGrpSpPr>
        <p:grpSpPr>
          <a:xfrm>
            <a:off x="4267200" y="7879786"/>
            <a:ext cx="13083683" cy="1999081"/>
            <a:chOff x="4267200" y="7879786"/>
            <a:chExt cx="13083683" cy="1999081"/>
          </a:xfrm>
        </p:grpSpPr>
        <p:sp>
          <p:nvSpPr>
            <p:cNvPr id="37" name="Arrow: Pentagon 36">
              <a:extLst>
                <a:ext uri="{FF2B5EF4-FFF2-40B4-BE49-F238E27FC236}">
                  <a16:creationId xmlns:a16="http://schemas.microsoft.com/office/drawing/2014/main" xmlns="" id="{98B1A23E-08A3-8B16-A7F4-B5129544059C}"/>
                </a:ext>
              </a:extLst>
            </p:cNvPr>
            <p:cNvSpPr/>
            <p:nvPr/>
          </p:nvSpPr>
          <p:spPr>
            <a:xfrm>
              <a:off x="4267200" y="8142121"/>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4. Hậu quả của sự thiếu hiểu biết trong </a:t>
              </a:r>
            </a:p>
            <a:p>
              <a:pPr algn="ctr"/>
              <a:r>
                <a:rPr lang="en-US" sz="4000">
                  <a:solidFill>
                    <a:schemeClr val="tx1"/>
                  </a:solidFill>
                  <a:latin typeface="Arial" panose="020B0604020202020204" pitchFamily="34" charset="0"/>
                  <a:cs typeface="Arial" panose="020B0604020202020204" pitchFamily="34" charset="0"/>
                </a:rPr>
                <a:t>sử dụng thông tin trên mạng xã hội</a:t>
              </a:r>
            </a:p>
          </p:txBody>
        </p:sp>
        <p:pic>
          <p:nvPicPr>
            <p:cNvPr id="4" name="Picture 4"/>
            <p:cNvPicPr>
              <a:picLocks noChangeAspect="1"/>
            </p:cNvPicPr>
            <p:nvPr/>
          </p:nvPicPr>
          <p:blipFill>
            <a:blip r:embed="rId3"/>
            <a:srcRect/>
            <a:stretch>
              <a:fillRect/>
            </a:stretch>
          </p:blipFill>
          <p:spPr>
            <a:xfrm>
              <a:off x="15354300" y="7879786"/>
              <a:ext cx="1996583" cy="1999081"/>
            </a:xfrm>
            <a:prstGeom prst="rect">
              <a:avLst/>
            </a:prstGeom>
          </p:spPr>
        </p:pic>
      </p:grpSp>
      <p:grpSp>
        <p:nvGrpSpPr>
          <p:cNvPr id="41" name="Group 40">
            <a:extLst>
              <a:ext uri="{FF2B5EF4-FFF2-40B4-BE49-F238E27FC236}">
                <a16:creationId xmlns:a16="http://schemas.microsoft.com/office/drawing/2014/main" xmlns="" id="{8B95F6BA-DFEF-1788-9057-AA5B10F9B4D0}"/>
              </a:ext>
            </a:extLst>
          </p:cNvPr>
          <p:cNvGrpSpPr/>
          <p:nvPr/>
        </p:nvGrpSpPr>
        <p:grpSpPr>
          <a:xfrm>
            <a:off x="2895600" y="5858374"/>
            <a:ext cx="13045583" cy="1994087"/>
            <a:chOff x="2895600" y="5858374"/>
            <a:chExt cx="13045583" cy="1994087"/>
          </a:xfrm>
        </p:grpSpPr>
        <p:sp>
          <p:nvSpPr>
            <p:cNvPr id="36" name="Arrow: Pentagon 35">
              <a:extLst>
                <a:ext uri="{FF2B5EF4-FFF2-40B4-BE49-F238E27FC236}">
                  <a16:creationId xmlns:a16="http://schemas.microsoft.com/office/drawing/2014/main" xmlns="" id="{C90AC42B-640E-56E8-946A-E5E10240BEA4}"/>
                </a:ext>
              </a:extLst>
            </p:cNvPr>
            <p:cNvSpPr/>
            <p:nvPr/>
          </p:nvSpPr>
          <p:spPr>
            <a:xfrm>
              <a:off x="2895600" y="6090966"/>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3. Lợi ích của mạng xã hội</a:t>
              </a:r>
            </a:p>
          </p:txBody>
        </p:sp>
        <p:pic>
          <p:nvPicPr>
            <p:cNvPr id="5" name="Picture 5"/>
            <p:cNvPicPr>
              <a:picLocks noChangeAspect="1"/>
            </p:cNvPicPr>
            <p:nvPr/>
          </p:nvPicPr>
          <p:blipFill>
            <a:blip r:embed="rId4"/>
            <a:srcRect/>
            <a:stretch>
              <a:fillRect/>
            </a:stretch>
          </p:blipFill>
          <p:spPr>
            <a:xfrm>
              <a:off x="13944600" y="5858374"/>
              <a:ext cx="1996583" cy="1994087"/>
            </a:xfrm>
            <a:prstGeom prst="rect">
              <a:avLst/>
            </a:prstGeom>
          </p:spPr>
        </p:pic>
      </p:grpSp>
      <p:grpSp>
        <p:nvGrpSpPr>
          <p:cNvPr id="40" name="Group 39">
            <a:extLst>
              <a:ext uri="{FF2B5EF4-FFF2-40B4-BE49-F238E27FC236}">
                <a16:creationId xmlns:a16="http://schemas.microsoft.com/office/drawing/2014/main" xmlns="" id="{C7449D14-7DCD-302E-0622-B8300D00D3F5}"/>
              </a:ext>
            </a:extLst>
          </p:cNvPr>
          <p:cNvGrpSpPr/>
          <p:nvPr/>
        </p:nvGrpSpPr>
        <p:grpSpPr>
          <a:xfrm>
            <a:off x="1600200" y="3898584"/>
            <a:ext cx="13045584" cy="1876582"/>
            <a:chOff x="1600200" y="3898584"/>
            <a:chExt cx="13045584" cy="1876582"/>
          </a:xfrm>
        </p:grpSpPr>
        <p:sp>
          <p:nvSpPr>
            <p:cNvPr id="35" name="Arrow: Pentagon 34">
              <a:extLst>
                <a:ext uri="{FF2B5EF4-FFF2-40B4-BE49-F238E27FC236}">
                  <a16:creationId xmlns:a16="http://schemas.microsoft.com/office/drawing/2014/main" xmlns="" id="{6E97D5C7-EFB8-B41D-3405-1B125E9CEFFF}"/>
                </a:ext>
              </a:extLst>
            </p:cNvPr>
            <p:cNvSpPr/>
            <p:nvPr/>
          </p:nvSpPr>
          <p:spPr>
            <a:xfrm>
              <a:off x="1600200" y="4034957"/>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2. Thực hành trao đổi và chia sẻ thông tin </a:t>
              </a:r>
            </a:p>
            <a:p>
              <a:pPr algn="ctr"/>
              <a:r>
                <a:rPr lang="en-US" sz="4000">
                  <a:solidFill>
                    <a:schemeClr val="tx1"/>
                  </a:solidFill>
                  <a:latin typeface="Arial" panose="020B0604020202020204" pitchFamily="34" charset="0"/>
                  <a:cs typeface="Arial" panose="020B0604020202020204" pitchFamily="34" charset="0"/>
                </a:rPr>
                <a:t>trong nhóm ở Facebook</a:t>
              </a:r>
            </a:p>
          </p:txBody>
        </p:sp>
        <p:pic>
          <p:nvPicPr>
            <p:cNvPr id="38" name="Picture 5">
              <a:extLst>
                <a:ext uri="{FF2B5EF4-FFF2-40B4-BE49-F238E27FC236}">
                  <a16:creationId xmlns:a16="http://schemas.microsoft.com/office/drawing/2014/main" xmlns="" id="{26574C48-F8A5-BB53-67F5-23C8FFA9BEC0}"/>
                </a:ext>
              </a:extLst>
            </p:cNvPr>
            <p:cNvPicPr>
              <a:picLocks noChangeAspect="1"/>
            </p:cNvPicPr>
            <p:nvPr/>
          </p:nvPicPr>
          <p:blipFill>
            <a:blip r:embed="rId5"/>
            <a:srcRect/>
            <a:stretch>
              <a:fillRect/>
            </a:stretch>
          </p:blipFill>
          <p:spPr>
            <a:xfrm>
              <a:off x="12771548" y="3898584"/>
              <a:ext cx="1874236" cy="1876582"/>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9">
            <a:extLst>
              <a:ext uri="{FF2B5EF4-FFF2-40B4-BE49-F238E27FC236}">
                <a16:creationId xmlns:a16="http://schemas.microsoft.com/office/drawing/2014/main" xmlns="" id="{1AC0EF0C-30B2-DA4C-5E1E-1E6697B7211B}"/>
              </a:ext>
            </a:extLst>
          </p:cNvPr>
          <p:cNvPicPr>
            <a:picLocks noChangeAspect="1"/>
          </p:cNvPicPr>
          <p:nvPr/>
        </p:nvPicPr>
        <p:blipFill>
          <a:blip r:embed="rId2"/>
          <a:srcRect/>
          <a:stretch>
            <a:fillRect/>
          </a:stretch>
        </p:blipFill>
        <p:spPr>
          <a:xfrm>
            <a:off x="685800" y="2019146"/>
            <a:ext cx="5105400" cy="8267854"/>
          </a:xfrm>
          <a:prstGeom prst="rect">
            <a:avLst/>
          </a:prstGeom>
        </p:spPr>
      </p:pic>
      <p:sp>
        <p:nvSpPr>
          <p:cNvPr id="16" name="TextBox 15">
            <a:extLst>
              <a:ext uri="{FF2B5EF4-FFF2-40B4-BE49-F238E27FC236}">
                <a16:creationId xmlns:a16="http://schemas.microsoft.com/office/drawing/2014/main" xmlns="" id="{91739FB4-5500-E3D6-B73C-D9A4AD16DA2D}"/>
              </a:ext>
            </a:extLst>
          </p:cNvPr>
          <p:cNvSpPr txBox="1"/>
          <p:nvPr/>
        </p:nvSpPr>
        <p:spPr>
          <a:xfrm>
            <a:off x="3048000" y="723900"/>
            <a:ext cx="1219200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1. Trò chuyện qua Messenger</a:t>
            </a:r>
          </a:p>
        </p:txBody>
      </p:sp>
      <p:sp>
        <p:nvSpPr>
          <p:cNvPr id="18" name="TextBox 17">
            <a:extLst>
              <a:ext uri="{FF2B5EF4-FFF2-40B4-BE49-F238E27FC236}">
                <a16:creationId xmlns:a16="http://schemas.microsoft.com/office/drawing/2014/main" xmlns="" id="{8617C768-D8AC-053A-FA48-ABF49DEE4821}"/>
              </a:ext>
            </a:extLst>
          </p:cNvPr>
          <p:cNvSpPr txBox="1"/>
          <p:nvPr/>
        </p:nvSpPr>
        <p:spPr>
          <a:xfrm>
            <a:off x="6248400" y="2705100"/>
            <a:ext cx="10972800" cy="5806654"/>
          </a:xfrm>
          <a:prstGeom prst="rect">
            <a:avLst/>
          </a:prstGeom>
          <a:noFill/>
        </p:spPr>
        <p:txBody>
          <a:bodyPr wrap="square">
            <a:spAutoFit/>
          </a:bodyPr>
          <a:lstStyle/>
          <a:p>
            <a:pPr algn="just">
              <a:lnSpc>
                <a:spcPct val="150000"/>
              </a:lnSpc>
              <a:spcAft>
                <a:spcPts val="8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Ông bà của bạn Nam đã vào thành phố Hồ Chí Minh sinh sống, bạn Nam muốn gọi video với ông bà để hỏi thăm sức khỏe và biết được tình hình của ông bà trong đó. Tuy nhiên, điện thoại bình thường không thể thực hiện cuộc gọi video, vậy bạn Nam sử dụng Messenger để tạo cuộc gọi video với ông bà và các thành viên khác trong gia đình.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30650" y="8684797"/>
            <a:ext cx="1600200" cy="1602203"/>
          </a:xfrm>
          <a:prstGeom prst="rect">
            <a:avLst/>
          </a:prstGeom>
        </p:spPr>
      </p:pic>
      <p:pic>
        <p:nvPicPr>
          <p:cNvPr id="3" name="Picture 3"/>
          <p:cNvPicPr>
            <a:picLocks noChangeAspect="1"/>
          </p:cNvPicPr>
          <p:nvPr/>
        </p:nvPicPr>
        <p:blipFill>
          <a:blip r:embed="rId3"/>
          <a:srcRect/>
          <a:stretch>
            <a:fillRect/>
          </a:stretch>
        </p:blipFill>
        <p:spPr>
          <a:xfrm>
            <a:off x="16698997" y="0"/>
            <a:ext cx="1589003" cy="1708606"/>
          </a:xfrm>
          <a:prstGeom prst="rect">
            <a:avLst/>
          </a:prstGeom>
        </p:spPr>
      </p:pic>
      <p:pic>
        <p:nvPicPr>
          <p:cNvPr id="4" name="Picture 4"/>
          <p:cNvPicPr>
            <a:picLocks noChangeAspect="1"/>
          </p:cNvPicPr>
          <p:nvPr/>
        </p:nvPicPr>
        <p:blipFill>
          <a:blip r:embed="rId4"/>
          <a:srcRect/>
          <a:stretch>
            <a:fillRect/>
          </a:stretch>
        </p:blipFill>
        <p:spPr>
          <a:xfrm>
            <a:off x="38100" y="8881501"/>
            <a:ext cx="1307114" cy="1405499"/>
          </a:xfrm>
          <a:prstGeom prst="rect">
            <a:avLst/>
          </a:prstGeom>
        </p:spPr>
      </p:pic>
      <p:sp>
        <p:nvSpPr>
          <p:cNvPr id="6" name="TextBox 5">
            <a:extLst>
              <a:ext uri="{FF2B5EF4-FFF2-40B4-BE49-F238E27FC236}">
                <a16:creationId xmlns:a16="http://schemas.microsoft.com/office/drawing/2014/main" xmlns="" id="{80B60667-EE99-D23D-2EC3-58AD2E3B5B62}"/>
              </a:ext>
            </a:extLst>
          </p:cNvPr>
          <p:cNvSpPr txBox="1"/>
          <p:nvPr/>
        </p:nvSpPr>
        <p:spPr>
          <a:xfrm>
            <a:off x="3481387" y="796144"/>
            <a:ext cx="113252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tr.27, quan sát Hình 1 và trả lời câu hỏi: </a:t>
            </a:r>
          </a:p>
        </p:txBody>
      </p:sp>
      <p:sp>
        <p:nvSpPr>
          <p:cNvPr id="8" name="TextBox 7">
            <a:extLst>
              <a:ext uri="{FF2B5EF4-FFF2-40B4-BE49-F238E27FC236}">
                <a16:creationId xmlns:a16="http://schemas.microsoft.com/office/drawing/2014/main" xmlns="" id="{D8C004BF-0CCC-8D64-FB41-93F2DC8A216C}"/>
              </a:ext>
            </a:extLst>
          </p:cNvPr>
          <p:cNvSpPr txBox="1"/>
          <p:nvPr/>
        </p:nvSpPr>
        <p:spPr>
          <a:xfrm>
            <a:off x="2362200" y="4305300"/>
            <a:ext cx="5715000" cy="2171428"/>
          </a:xfrm>
          <a:prstGeom prst="rect">
            <a:avLst/>
          </a:prstGeom>
          <a:noFill/>
        </p:spPr>
        <p:txBody>
          <a:bodyPr wrap="square">
            <a:spAutoFit/>
          </a:bodyPr>
          <a:lstStyle/>
          <a:p>
            <a:pPr algn="ctr">
              <a:lnSpc>
                <a:spcPct val="150000"/>
              </a:lnSpc>
              <a:spcAft>
                <a:spcPts val="800"/>
              </a:spcAft>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Em có thể làm gì với Messenger?</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0">
            <a:extLst>
              <a:ext uri="{FF2B5EF4-FFF2-40B4-BE49-F238E27FC236}">
                <a16:creationId xmlns:a16="http://schemas.microsoft.com/office/drawing/2014/main" xmlns="" id="{08AF2EB7-E15A-4428-DC86-0D6956FCEA1B}"/>
              </a:ext>
            </a:extLst>
          </p:cNvPr>
          <p:cNvPicPr>
            <a:picLocks noChangeAspect="1"/>
          </p:cNvPicPr>
          <p:nvPr/>
        </p:nvPicPr>
        <p:blipFill>
          <a:blip r:embed="rId5"/>
          <a:srcRect/>
          <a:stretch>
            <a:fillRect/>
          </a:stretch>
        </p:blipFill>
        <p:spPr>
          <a:xfrm>
            <a:off x="9829800" y="2788113"/>
            <a:ext cx="5961706" cy="68822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185041">
            <a:off x="16292154" y="8270009"/>
            <a:ext cx="2458972" cy="2354466"/>
          </a:xfrm>
          <a:prstGeom prst="rect">
            <a:avLst/>
          </a:prstGeom>
        </p:spPr>
      </p:pic>
      <p:sp>
        <p:nvSpPr>
          <p:cNvPr id="8" name="TextBox 7">
            <a:extLst>
              <a:ext uri="{FF2B5EF4-FFF2-40B4-BE49-F238E27FC236}">
                <a16:creationId xmlns:a16="http://schemas.microsoft.com/office/drawing/2014/main" xmlns="" id="{9AD5F367-4E76-1F10-533B-EE84D42F3FB9}"/>
              </a:ext>
            </a:extLst>
          </p:cNvPr>
          <p:cNvSpPr txBox="1"/>
          <p:nvPr/>
        </p:nvSpPr>
        <p:spPr>
          <a:xfrm>
            <a:off x="685800" y="839757"/>
            <a:ext cx="9144000" cy="8607485"/>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có thể sử dụng Messenger để:</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Nhắn tin</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cuộc gọi thoại, cuộc gọi video với bạn bè.</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Gửi hình ảnh, tệp tin cho bạn bè.</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Gửi các hình ảnh động và các biểu tượng đã được cài đặt sẵn để thể hiện cảm xúc.</a:t>
            </a:r>
            <a:endParaRPr lang="en-US" sz="4000">
              <a:effectLst/>
              <a:latin typeface="Arial" panose="020B0604020202020204" pitchFamily="34" charset="0"/>
              <a:ea typeface="Calibri" panose="020F0502020204030204" pitchFamily="34" charset="0"/>
              <a:cs typeface="Arial" panose="020B0604020202020204" pitchFamily="34" charset="0"/>
            </a:endParaRPr>
          </a:p>
          <a:p>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Chức năng cơ bản của Facebook.</a:t>
            </a:r>
            <a:endParaRPr lang="en-US" sz="4000">
              <a:latin typeface="Arial" panose="020B0604020202020204" pitchFamily="34" charset="0"/>
              <a:cs typeface="Arial" panose="020B0604020202020204" pitchFamily="34" charset="0"/>
            </a:endParaRPr>
          </a:p>
        </p:txBody>
      </p:sp>
      <p:pic>
        <p:nvPicPr>
          <p:cNvPr id="10" name="Picture 9" descr="Graphical user interface, text, application&#10;&#10;Description automatically generated">
            <a:extLst>
              <a:ext uri="{FF2B5EF4-FFF2-40B4-BE49-F238E27FC236}">
                <a16:creationId xmlns:a16="http://schemas.microsoft.com/office/drawing/2014/main" xmlns="" id="{EF71D134-5706-D294-7B76-1CD749711173}"/>
              </a:ext>
            </a:extLst>
          </p:cNvPr>
          <p:cNvPicPr>
            <a:picLocks noChangeAspect="1"/>
          </p:cNvPicPr>
          <p:nvPr/>
        </p:nvPicPr>
        <p:blipFill rotWithShape="1">
          <a:blip r:embed="rId3">
            <a:extLst>
              <a:ext uri="{28A0092B-C50C-407E-A947-70E740481C1C}">
                <a14:useLocalDpi xmlns:a14="http://schemas.microsoft.com/office/drawing/2010/main" val="0"/>
              </a:ext>
            </a:extLst>
          </a:blip>
          <a:srcRect l="51582" t="6473" r="7823" b="2726"/>
          <a:stretch/>
        </p:blipFill>
        <p:spPr>
          <a:xfrm>
            <a:off x="10261944" y="928466"/>
            <a:ext cx="7259696" cy="72771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3451FD2-1FF6-186E-06E8-E521D48F7BCA}"/>
              </a:ext>
            </a:extLst>
          </p:cNvPr>
          <p:cNvSpPr txBox="1"/>
          <p:nvPr/>
        </p:nvSpPr>
        <p:spPr>
          <a:xfrm>
            <a:off x="3695700" y="647700"/>
            <a:ext cx="10896600" cy="707886"/>
          </a:xfrm>
          <a:prstGeom prst="rect">
            <a:avLst/>
          </a:prstGeom>
          <a:noFill/>
        </p:spPr>
        <p:txBody>
          <a:bodyPr wrap="square">
            <a:spAutoFit/>
          </a:bodyPr>
          <a:lstStyle/>
          <a:p>
            <a:pPr algn="ct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Các bước tạo nhóm chat trên Messenger:</a:t>
            </a:r>
            <a:endParaRPr lang="en-US" sz="4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DAE657BA-E3B9-DBBD-BF14-07A768E68EED}"/>
              </a:ext>
            </a:extLst>
          </p:cNvPr>
          <p:cNvSpPr txBox="1"/>
          <p:nvPr/>
        </p:nvSpPr>
        <p:spPr>
          <a:xfrm>
            <a:off x="1047601" y="1532795"/>
            <a:ext cx="7315200" cy="434984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cửa sổ Messenger.</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họn biểu tượng cái bút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New messenger</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uất hiện cửa sổ cuộc trò chuyện mới.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Graphical user interface, text, application&#10;&#10;Description automatically generated">
            <a:extLst>
              <a:ext uri="{FF2B5EF4-FFF2-40B4-BE49-F238E27FC236}">
                <a16:creationId xmlns:a16="http://schemas.microsoft.com/office/drawing/2014/main" xmlns="" id="{9947EC97-D7EC-BD6C-4968-AAE58F154DEA}"/>
              </a:ext>
            </a:extLst>
          </p:cNvPr>
          <p:cNvPicPr>
            <a:picLocks noChangeAspect="1"/>
          </p:cNvPicPr>
          <p:nvPr/>
        </p:nvPicPr>
        <p:blipFill rotWithShape="1">
          <a:blip r:embed="rId2">
            <a:extLst>
              <a:ext uri="{28A0092B-C50C-407E-A947-70E740481C1C}">
                <a14:useLocalDpi xmlns:a14="http://schemas.microsoft.com/office/drawing/2010/main" val="0"/>
              </a:ext>
            </a:extLst>
          </a:blip>
          <a:srcRect b="55023"/>
          <a:stretch/>
        </p:blipFill>
        <p:spPr>
          <a:xfrm>
            <a:off x="8915400" y="1714500"/>
            <a:ext cx="8344049" cy="3986436"/>
          </a:xfrm>
          <a:prstGeom prst="rect">
            <a:avLst/>
          </a:prstGeom>
        </p:spPr>
      </p:pic>
      <p:sp>
        <p:nvSpPr>
          <p:cNvPr id="14" name="Oval 13">
            <a:extLst>
              <a:ext uri="{FF2B5EF4-FFF2-40B4-BE49-F238E27FC236}">
                <a16:creationId xmlns:a16="http://schemas.microsoft.com/office/drawing/2014/main" xmlns="" id="{B36F254B-FB5A-AB9B-3DF9-704E9F8DF651}"/>
              </a:ext>
            </a:extLst>
          </p:cNvPr>
          <p:cNvSpPr/>
          <p:nvPr/>
        </p:nvSpPr>
        <p:spPr>
          <a:xfrm>
            <a:off x="16078200" y="1989996"/>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7D82FC94-8F15-D680-F0D9-DF2BC63E32C4}"/>
              </a:ext>
            </a:extLst>
          </p:cNvPr>
          <p:cNvSpPr txBox="1"/>
          <p:nvPr/>
        </p:nvSpPr>
        <p:spPr>
          <a:xfrm>
            <a:off x="8858250" y="6273370"/>
            <a:ext cx="8077200" cy="165167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tên thành viên muốn tạo nhóm trò chuyện vào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To:</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DFF1A88E-81E2-A93D-7CB4-9467110FFF7B}"/>
              </a:ext>
            </a:extLst>
          </p:cNvPr>
          <p:cNvPicPr>
            <a:picLocks noChangeAspect="1"/>
          </p:cNvPicPr>
          <p:nvPr/>
        </p:nvPicPr>
        <p:blipFill rotWithShape="1">
          <a:blip r:embed="rId3">
            <a:extLst>
              <a:ext uri="{28A0092B-C50C-407E-A947-70E740481C1C}">
                <a14:useLocalDpi xmlns:a14="http://schemas.microsoft.com/office/drawing/2010/main" val="0"/>
              </a:ext>
            </a:extLst>
          </a:blip>
          <a:srcRect b="61640"/>
          <a:stretch/>
        </p:blipFill>
        <p:spPr>
          <a:xfrm>
            <a:off x="1352550" y="6059849"/>
            <a:ext cx="7029301" cy="3706819"/>
          </a:xfrm>
          <a:prstGeom prst="rect">
            <a:avLst/>
          </a:prstGeom>
        </p:spPr>
      </p:pic>
      <p:sp>
        <p:nvSpPr>
          <p:cNvPr id="18" name="Rectangle 17">
            <a:extLst>
              <a:ext uri="{FF2B5EF4-FFF2-40B4-BE49-F238E27FC236}">
                <a16:creationId xmlns:a16="http://schemas.microsoft.com/office/drawing/2014/main" xmlns="" id="{DBFFE32C-61DE-EF38-9EF4-3B5B4DFE4B5B}"/>
              </a:ext>
            </a:extLst>
          </p:cNvPr>
          <p:cNvSpPr/>
          <p:nvPr/>
        </p:nvSpPr>
        <p:spPr>
          <a:xfrm>
            <a:off x="1352550" y="6896100"/>
            <a:ext cx="7010251"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79DC7CA6-E749-7EB8-5A44-A95E06BB60F2}"/>
              </a:ext>
            </a:extLst>
          </p:cNvPr>
          <p:cNvSpPr txBox="1"/>
          <p:nvPr/>
        </p:nvSpPr>
        <p:spPr>
          <a:xfrm>
            <a:off x="8858250" y="8020291"/>
            <a:ext cx="8743950" cy="165167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nội dung tin nhắn và gửi cho nhóm để bắt đầu cuộc trò chuyện.</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5">
            <a:extLst>
              <a:ext uri="{FF2B5EF4-FFF2-40B4-BE49-F238E27FC236}">
                <a16:creationId xmlns:a16="http://schemas.microsoft.com/office/drawing/2014/main" xmlns="" id="{02DFCC7B-EE80-D372-4154-EEC8E2FF8F99}"/>
              </a:ext>
            </a:extLst>
          </p:cNvPr>
          <p:cNvPicPr>
            <a:picLocks noChangeAspect="1"/>
          </p:cNvPicPr>
          <p:nvPr/>
        </p:nvPicPr>
        <p:blipFill>
          <a:blip r:embed="rId4"/>
          <a:srcRect/>
          <a:stretch>
            <a:fillRect/>
          </a:stretch>
        </p:blipFill>
        <p:spPr>
          <a:xfrm>
            <a:off x="0" y="0"/>
            <a:ext cx="1676400" cy="16743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P spid="15" grpId="0"/>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762000" y="1717686"/>
            <a:ext cx="6860204" cy="6851628"/>
          </a:xfrm>
          <a:prstGeom prst="rect">
            <a:avLst/>
          </a:prstGeom>
        </p:spPr>
      </p:pic>
      <p:sp>
        <p:nvSpPr>
          <p:cNvPr id="6" name="TextBox 5">
            <a:extLst>
              <a:ext uri="{FF2B5EF4-FFF2-40B4-BE49-F238E27FC236}">
                <a16:creationId xmlns:a16="http://schemas.microsoft.com/office/drawing/2014/main" xmlns="" id="{45CA19CA-0CCA-3723-DADB-D1B2EE3EE5EA}"/>
              </a:ext>
            </a:extLst>
          </p:cNvPr>
          <p:cNvSpPr txBox="1"/>
          <p:nvPr/>
        </p:nvSpPr>
        <p:spPr>
          <a:xfrm>
            <a:off x="3695700" y="495300"/>
            <a:ext cx="10896600"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Lưu ý:</a:t>
            </a:r>
            <a:endParaRPr lang="en-US" sz="44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643832E6-FD57-F40D-8D23-F35B365F923F}"/>
              </a:ext>
            </a:extLst>
          </p:cNvPr>
          <p:cNvSpPr txBox="1"/>
          <p:nvPr/>
        </p:nvSpPr>
        <p:spPr>
          <a:xfrm>
            <a:off x="8115300" y="1717686"/>
            <a:ext cx="9410700" cy="777642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Đối với cuộc trò chuyện nhóm trên Messenger:</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không muốn tồn tại nhóm thì có thể xóa nhóm, mỗi thành viên cũng có thể rời nhóm nếu muốn.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đặt tên cho 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trò chuyện trên Messenger thì chỉ những thành viên tham gia nhóm mới nhận được nội dung của cuộc trò chuyện.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2220</Words>
  <Application>Microsoft Office PowerPoint</Application>
  <PresentationFormat>Custom</PresentationFormat>
  <Paragraphs>171</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6</cp:revision>
  <dcterms:created xsi:type="dcterms:W3CDTF">2006-08-16T00:00:00Z</dcterms:created>
  <dcterms:modified xsi:type="dcterms:W3CDTF">2025-05-11T08:44:20Z</dcterms:modified>
  <dc:identifier>DAFIPL1Sj3o</dc:identifier>
</cp:coreProperties>
</file>