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sldIdLst>
    <p:sldId id="260" r:id="rId2"/>
    <p:sldId id="346" r:id="rId3"/>
    <p:sldId id="265" r:id="rId4"/>
    <p:sldId id="343" r:id="rId5"/>
    <p:sldId id="348" r:id="rId6"/>
    <p:sldId id="350" r:id="rId7"/>
    <p:sldId id="291" r:id="rId8"/>
    <p:sldId id="352" r:id="rId9"/>
    <p:sldId id="264" r:id="rId10"/>
    <p:sldId id="355" r:id="rId11"/>
    <p:sldId id="357" r:id="rId12"/>
    <p:sldId id="360" r:id="rId13"/>
    <p:sldId id="361" r:id="rId14"/>
    <p:sldId id="363" r:id="rId15"/>
    <p:sldId id="362" r:id="rId16"/>
    <p:sldId id="365" r:id="rId17"/>
    <p:sldId id="367" r:id="rId18"/>
    <p:sldId id="374" r:id="rId19"/>
    <p:sldId id="327" r:id="rId20"/>
  </p:sldIdLst>
  <p:sldSz cx="9144000" cy="5145088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D3D3"/>
    <a:srgbClr val="F8FCFE"/>
    <a:srgbClr val="007427"/>
    <a:srgbClr val="DDEADD"/>
    <a:srgbClr val="E6E6E6"/>
    <a:srgbClr val="0D4D52"/>
    <a:srgbClr val="E3B577"/>
    <a:srgbClr val="56E0C4"/>
    <a:srgbClr val="1A99A5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F54F-DC5C-4BA2-A7A1-20B7B5972834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C315-B4C4-4539-A935-F9FF488AA3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55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83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93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3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855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90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3670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9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87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320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5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3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3C315-B4C4-4539-A935-F9FF488AA3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548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22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63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0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601910"/>
            <a:ext cx="6477805" cy="1906662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2649221"/>
            <a:ext cx="6477804" cy="73344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247057"/>
            <a:ext cx="3730436" cy="2319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599415"/>
            <a:ext cx="608264" cy="377800"/>
          </a:xfrm>
        </p:spPr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2647224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14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332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599415"/>
            <a:ext cx="1211807" cy="349599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599415"/>
            <a:ext cx="5871623" cy="34959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599415"/>
            <a:ext cx="0" cy="3495996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73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247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21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92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1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658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658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658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661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0" y="4723360"/>
            <a:ext cx="432841" cy="432974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5" y="4860172"/>
            <a:ext cx="340825" cy="221197"/>
          </a:xfrm>
          <a:prstGeom prst="rect">
            <a:avLst/>
          </a:prstGeom>
          <a:noFill/>
        </p:spPr>
        <p:txBody>
          <a:bodyPr wrap="square" lIns="51419" tIns="25709" rIns="51419" bIns="25709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20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00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317504"/>
            <a:ext cx="6482366" cy="141640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2855528"/>
            <a:ext cx="6472835" cy="759931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2854620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6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603854"/>
            <a:ext cx="7204226" cy="7947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1508624"/>
            <a:ext cx="3483864" cy="25872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1513474"/>
            <a:ext cx="3483864" cy="2581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66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603309"/>
            <a:ext cx="7205746" cy="7924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1515130"/>
            <a:ext cx="3483864" cy="6016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118856"/>
            <a:ext cx="3483864" cy="1983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1517721"/>
            <a:ext cx="3483864" cy="60186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116772"/>
            <a:ext cx="3483864" cy="19786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4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385744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57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84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599415"/>
            <a:ext cx="2454824" cy="1685858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599416"/>
            <a:ext cx="4509353" cy="3495198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2404861"/>
            <a:ext cx="2456260" cy="1686656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2404860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13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361740"/>
            <a:ext cx="3055900" cy="3863018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847396"/>
            <a:ext cx="4149246" cy="137336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842167"/>
            <a:ext cx="2093378" cy="290064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2360223"/>
            <a:ext cx="4143303" cy="1503270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4103659"/>
            <a:ext cx="4145513" cy="240166"/>
          </a:xfrm>
        </p:spPr>
        <p:txBody>
          <a:bodyPr/>
          <a:lstStyle>
            <a:lvl1pPr algn="l">
              <a:defRPr/>
            </a:lvl1pPr>
          </a:lstStyle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239054"/>
            <a:ext cx="4155753" cy="24077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2358432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54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15075"/>
            <a:ext cx="9144000" cy="308040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4596278"/>
            <a:ext cx="9144000" cy="55738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603576"/>
            <a:ext cx="7202456" cy="7871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1512266"/>
            <a:ext cx="7202456" cy="258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247855"/>
            <a:ext cx="2625536" cy="231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BB02-92C8-4E37-B89F-494BE97D3142}" type="datetimeFigureOut">
              <a:rPr lang="zh-CN" altLang="en-US" smtClean="0"/>
              <a:t>2022/11/8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247057"/>
            <a:ext cx="4454127" cy="231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599415"/>
            <a:ext cx="608264" cy="377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4597729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20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61" r:id="rId13"/>
    <p:sldLayoutId id="2147483662" r:id="rId14"/>
    <p:sldLayoutId id="2147483669" r:id="rId15"/>
    <p:sldLayoutId id="2147483670" r:id="rId16"/>
    <p:sldLayoutId id="2147483671" r:id="rId17"/>
    <p:sldLayoutId id="2147483672" r:id="rId1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openxmlformats.org/officeDocument/2006/relationships/image" Target="../media/image13.sv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4" Type="http://schemas.openxmlformats.org/officeDocument/2006/relationships/audio" Target="../media/media2.mp3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860576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08217" y="945847"/>
            <a:ext cx="6917024" cy="18249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ĐẾN VỚI TIẾT HỌC!!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529349-971C-4864-B0E5-F1986D1ED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33425"/>
            <a:ext cx="2592288" cy="208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B6806-D9EA-4F20-A63A-19974C67C7B2}"/>
              </a:ext>
            </a:extLst>
          </p:cNvPr>
          <p:cNvSpPr txBox="1"/>
          <p:nvPr/>
        </p:nvSpPr>
        <p:spPr>
          <a:xfrm>
            <a:off x="647564" y="2091750"/>
            <a:ext cx="756083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7h, 10h, 13h, 16h, 19h, 22h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30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28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27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B2862-78C6-454A-A63D-62B0C63511DA}"/>
              </a:ext>
            </a:extLst>
          </p:cNvPr>
          <p:cNvSpPr txBox="1"/>
          <p:nvPr/>
        </p:nvSpPr>
        <p:spPr>
          <a:xfrm>
            <a:off x="539552" y="2862543"/>
            <a:ext cx="810900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 – 10h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10h – 13h.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13h – 16h;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16h – 19h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19h – 22h.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A9A6DC-695E-47A8-8498-561F7D16467E}"/>
              </a:ext>
            </a:extLst>
          </p:cNvPr>
          <p:cNvGrpSpPr/>
          <p:nvPr/>
        </p:nvGrpSpPr>
        <p:grpSpPr>
          <a:xfrm>
            <a:off x="600767" y="4351413"/>
            <a:ext cx="6959565" cy="672259"/>
            <a:chOff x="600767" y="4351413"/>
            <a:chExt cx="6959565" cy="67225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075E1A9-1AF0-4331-A3C2-F7ED65CEB9AA}"/>
                </a:ext>
              </a:extLst>
            </p:cNvPr>
            <p:cNvSpPr/>
            <p:nvPr/>
          </p:nvSpPr>
          <p:spPr>
            <a:xfrm>
              <a:off x="1079612" y="4372744"/>
              <a:ext cx="6480720" cy="649365"/>
            </a:xfrm>
            <a:prstGeom prst="roundRect">
              <a:avLst/>
            </a:prstGeom>
            <a:solidFill>
              <a:srgbClr val="E3B577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HĐ3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A0408B-095C-42F0-A55B-59A39244B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0703">
              <a:off x="600767" y="4351413"/>
              <a:ext cx="702678" cy="67225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A6A8E9-C55F-4BDF-B2C1-D6ECE57B5862}"/>
              </a:ext>
            </a:extLst>
          </p:cNvPr>
          <p:cNvSpPr txBox="1"/>
          <p:nvPr/>
        </p:nvSpPr>
        <p:spPr>
          <a:xfrm>
            <a:off x="539552" y="4175848"/>
            <a:ext cx="7560839" cy="872034"/>
          </a:xfrm>
          <a:prstGeom prst="rect">
            <a:avLst/>
          </a:prstGeom>
          <a:solidFill>
            <a:srgbClr val="E3B57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246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Cha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3647" y="293503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524" y="114260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68748"/>
              </p:ext>
            </p:extLst>
          </p:nvPr>
        </p:nvGraphicFramePr>
        <p:xfrm>
          <a:off x="433647" y="1155512"/>
          <a:ext cx="8460940" cy="94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1174630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  <a:gridCol w="1057618">
                  <a:extLst>
                    <a:ext uri="{9D8B030D-6E8A-4147-A177-3AD203B41FA5}">
                      <a16:colId xmlns:a16="http://schemas.microsoft.com/office/drawing/2014/main" val="238302283"/>
                    </a:ext>
                  </a:extLst>
                </a:gridCol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3367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1513708" y="-48318"/>
            <a:ext cx="706906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tai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(TNGT)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9F177-0962-4695-8459-B77256FC349E}"/>
              </a:ext>
            </a:extLst>
          </p:cNvPr>
          <p:cNvSpPr txBox="1"/>
          <p:nvPr/>
        </p:nvSpPr>
        <p:spPr>
          <a:xfrm>
            <a:off x="3749099" y="170885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A1959-72AF-4AD7-9A4B-24003CF156FC}"/>
              </a:ext>
            </a:extLst>
          </p:cNvPr>
          <p:cNvSpPr txBox="1"/>
          <p:nvPr/>
        </p:nvSpPr>
        <p:spPr>
          <a:xfrm>
            <a:off x="4872255" y="1697652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00C21-1101-4ABD-AB30-D2CEDFD96BF8}"/>
              </a:ext>
            </a:extLst>
          </p:cNvPr>
          <p:cNvSpPr txBox="1"/>
          <p:nvPr/>
        </p:nvSpPr>
        <p:spPr>
          <a:xfrm>
            <a:off x="5864297" y="169526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5ADF8A-0A9D-4271-84B3-0D4C1E8B612D}"/>
              </a:ext>
            </a:extLst>
          </p:cNvPr>
          <p:cNvSpPr txBox="1"/>
          <p:nvPr/>
        </p:nvSpPr>
        <p:spPr>
          <a:xfrm>
            <a:off x="7008507" y="168100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3B863C-974B-4BE2-8468-4DDE3E9397CD}"/>
              </a:ext>
            </a:extLst>
          </p:cNvPr>
          <p:cNvSpPr txBox="1"/>
          <p:nvPr/>
        </p:nvSpPr>
        <p:spPr>
          <a:xfrm>
            <a:off x="8126523" y="168293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3DB1EB-9C62-4157-9CFA-62D445093F2D}"/>
              </a:ext>
            </a:extLst>
          </p:cNvPr>
          <p:cNvSpPr txBox="1"/>
          <p:nvPr/>
        </p:nvSpPr>
        <p:spPr>
          <a:xfrm>
            <a:off x="433647" y="729097"/>
            <a:ext cx="797181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B6DA0-9E0A-4951-8737-220C1389549F}"/>
              </a:ext>
            </a:extLst>
          </p:cNvPr>
          <p:cNvSpPr txBox="1"/>
          <p:nvPr/>
        </p:nvSpPr>
        <p:spPr>
          <a:xfrm>
            <a:off x="433647" y="1976706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76F11F-56A1-491E-BB4C-5CE2FB835B1C}"/>
              </a:ext>
            </a:extLst>
          </p:cNvPr>
          <p:cNvSpPr txBox="1"/>
          <p:nvPr/>
        </p:nvSpPr>
        <p:spPr>
          <a:xfrm>
            <a:off x="424739" y="2688794"/>
            <a:ext cx="846094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mười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534AA1-648A-4A46-A3F0-60ED18443033}"/>
              </a:ext>
            </a:extLst>
          </p:cNvPr>
          <p:cNvSpPr txBox="1"/>
          <p:nvPr/>
        </p:nvSpPr>
        <p:spPr>
          <a:xfrm>
            <a:off x="424739" y="4273054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18,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28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Char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/>
      <p:bldP spid="10" grpId="0"/>
      <p:bldP spid="11" grpId="0"/>
      <p:bldP spid="12" grpId="0"/>
      <p:bldP spid="14" grpId="0"/>
      <p:bldP spid="15" grpId="0"/>
      <p:bldP spid="21" grpId="0"/>
      <p:bldP spid="22" grpId="0"/>
      <p:bldP spid="23" grpId="0" build="p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C76F11F-56A1-491E-BB4C-5CE2FB835B1C}"/>
              </a:ext>
            </a:extLst>
          </p:cNvPr>
          <p:cNvSpPr txBox="1"/>
          <p:nvPr/>
        </p:nvSpPr>
        <p:spPr>
          <a:xfrm>
            <a:off x="547393" y="2427671"/>
            <a:ext cx="832408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TNGT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(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85E28-F126-41F8-B4D9-1D927770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895" y="0"/>
            <a:ext cx="3946797" cy="242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/>
              <p:nvPr/>
            </p:nvSpPr>
            <p:spPr>
              <a:xfrm>
                <a:off x="0" y="3388542"/>
                <a:ext cx="9144000" cy="1893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2020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2019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𝟏𝟒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𝟓𝟏𝟎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.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𝟔𝟐𝟏</m:t>
                        </m:r>
                      </m:den>
                    </m:f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A99A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82,3%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2020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100% - 82,3% = 17,7% so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99A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8542"/>
                <a:ext cx="9144000" cy="1893852"/>
              </a:xfrm>
              <a:prstGeom prst="rect">
                <a:avLst/>
              </a:prstGeom>
              <a:blipFill>
                <a:blip r:embed="rId4"/>
                <a:stretch>
                  <a:fillRect l="-533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210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Char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627784" y="1924472"/>
            <a:ext cx="3888432" cy="85542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marL="0" marR="0" lvl="0" indent="0" algn="ctr" defTabSz="816208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LUYỆN</a:t>
            </a:r>
            <a:r>
              <a:rPr kumimoji="0" lang="en-US" altLang="zh-CN" sz="4000" b="1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TẬP</a:t>
            </a:r>
            <a:endParaRPr kumimoji="0" lang="en-CA" sz="4000" b="1" i="0" u="none" strike="noStrike" kern="1200" cap="none" spc="-113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80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3000">
        <p15:prstTrans prst="peelOff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3E7532-7FAF-4F40-9B53-E9B92C05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304292"/>
            <a:ext cx="4333875" cy="2800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C806B9-D90A-4811-A06D-A01DAF1B869A}"/>
              </a:ext>
            </a:extLst>
          </p:cNvPr>
          <p:cNvSpPr txBox="1"/>
          <p:nvPr/>
        </p:nvSpPr>
        <p:spPr>
          <a:xfrm>
            <a:off x="639677" y="160285"/>
            <a:ext cx="108012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FEEAC-A974-4B02-8437-C4BCB079400F}"/>
              </a:ext>
            </a:extLst>
          </p:cNvPr>
          <p:cNvSpPr txBox="1"/>
          <p:nvPr/>
        </p:nvSpPr>
        <p:spPr>
          <a:xfrm>
            <a:off x="663306" y="3132005"/>
            <a:ext cx="211129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a) Nhiệt độ lúc: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C1A7B-0F74-4E6F-AB1C-A475D5EBA516}"/>
              </a:ext>
            </a:extLst>
          </p:cNvPr>
          <p:cNvSpPr txBox="1"/>
          <p:nvPr/>
        </p:nvSpPr>
        <p:spPr>
          <a:xfrm>
            <a:off x="2666588" y="3228891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-8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F0F3D-DF08-4755-AB1F-CEAAD5A49EB7}"/>
              </a:ext>
            </a:extLst>
          </p:cNvPr>
          <p:cNvSpPr txBox="1"/>
          <p:nvPr/>
        </p:nvSpPr>
        <p:spPr>
          <a:xfrm>
            <a:off x="2666588" y="375001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F9AC7-5EBC-44B5-9245-170D93CAA44C}"/>
              </a:ext>
            </a:extLst>
          </p:cNvPr>
          <p:cNvSpPr txBox="1"/>
          <p:nvPr/>
        </p:nvSpPr>
        <p:spPr>
          <a:xfrm>
            <a:off x="2666588" y="4271133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14h: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50E7E3-E6A0-4DBD-9BF4-43D2A0ACC47A}"/>
              </a:ext>
            </a:extLst>
          </p:cNvPr>
          <p:cNvSpPr txBox="1"/>
          <p:nvPr/>
        </p:nvSpPr>
        <p:spPr>
          <a:xfrm>
            <a:off x="5613501" y="3228891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18h: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8D6E34-91C0-46C8-AC13-F5A80B73AA5F}"/>
              </a:ext>
            </a:extLst>
          </p:cNvPr>
          <p:cNvSpPr txBox="1"/>
          <p:nvPr/>
        </p:nvSpPr>
        <p:spPr>
          <a:xfrm>
            <a:off x="5613501" y="3750012"/>
            <a:ext cx="1633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22h: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</a:p>
        </p:txBody>
      </p:sp>
    </p:spTree>
    <p:extLst>
      <p:ext uri="{BB962C8B-B14F-4D97-AF65-F5344CB8AC3E}">
        <p14:creationId xmlns:p14="http://schemas.microsoft.com/office/powerpoint/2010/main" val="34509595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3000">
        <p159:morph option="byChar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65977-74D3-4A95-93A0-C69AAA570B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7784" y="258238"/>
            <a:ext cx="4333875" cy="2800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03DA1-0917-4684-8FB4-FA3753DC05F2}"/>
              </a:ext>
            </a:extLst>
          </p:cNvPr>
          <p:cNvSpPr txBox="1"/>
          <p:nvPr/>
        </p:nvSpPr>
        <p:spPr>
          <a:xfrm>
            <a:off x="639677" y="160285"/>
            <a:ext cx="108012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B1CD6-51DC-4C08-8B65-0C0513ED15D8}"/>
              </a:ext>
            </a:extLst>
          </p:cNvPr>
          <p:cNvSpPr txBox="1"/>
          <p:nvPr/>
        </p:nvSpPr>
        <p:spPr>
          <a:xfrm>
            <a:off x="300215" y="2927398"/>
            <a:ext cx="7187858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Sự thay đổi nhiệt độ trong các khoảng thời gian: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4CADD-05BD-4484-9872-E7CAE8BBD5C8}"/>
              </a:ext>
            </a:extLst>
          </p:cNvPr>
          <p:cNvSpPr txBox="1"/>
          <p:nvPr/>
        </p:nvSpPr>
        <p:spPr>
          <a:xfrm>
            <a:off x="300215" y="3493982"/>
            <a:ext cx="6058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2h – 6h: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-8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9823C-ECF2-49FC-A8E1-FD48E40AAA32}"/>
              </a:ext>
            </a:extLst>
          </p:cNvPr>
          <p:cNvSpPr txBox="1"/>
          <p:nvPr/>
        </p:nvSpPr>
        <p:spPr>
          <a:xfrm>
            <a:off x="4595312" y="3510986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6h – 10h: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tăng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-10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-5</a:t>
            </a:r>
            <a:r>
              <a:rPr kumimoji="0" lang="en-US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BCCFE2-AAA4-4438-A7DA-53AD9CD6BD85}"/>
              </a:ext>
            </a:extLst>
          </p:cNvPr>
          <p:cNvSpPr txBox="1"/>
          <p:nvPr/>
        </p:nvSpPr>
        <p:spPr>
          <a:xfrm>
            <a:off x="300214" y="3946676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10h – 14h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FE95BA-1E7D-4BF3-8AB5-2E888DF66F37}"/>
              </a:ext>
            </a:extLst>
          </p:cNvPr>
          <p:cNvSpPr txBox="1"/>
          <p:nvPr/>
        </p:nvSpPr>
        <p:spPr>
          <a:xfrm>
            <a:off x="4578802" y="3963680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14h – 18h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B37C18-5ABF-427B-A09D-3C77A132DCF5}"/>
              </a:ext>
            </a:extLst>
          </p:cNvPr>
          <p:cNvSpPr txBox="1"/>
          <p:nvPr/>
        </p:nvSpPr>
        <p:spPr>
          <a:xfrm>
            <a:off x="300214" y="4486740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18h – 22h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C726EA-A158-4161-B891-7671999B8179}"/>
              </a:ext>
            </a:extLst>
          </p:cNvPr>
          <p:cNvSpPr txBox="1"/>
          <p:nvPr/>
        </p:nvSpPr>
        <p:spPr>
          <a:xfrm>
            <a:off x="4687315" y="4503744"/>
            <a:ext cx="4548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22h – 24h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en-US" sz="2000" b="1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76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806B9-D90A-4811-A06D-A01DAF1B869A}"/>
              </a:ext>
            </a:extLst>
          </p:cNvPr>
          <p:cNvSpPr txBox="1"/>
          <p:nvPr/>
        </p:nvSpPr>
        <p:spPr>
          <a:xfrm>
            <a:off x="368155" y="212772"/>
            <a:ext cx="152227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94BE2-E3A2-4F23-926C-69B4EDDE7C7C}"/>
              </a:ext>
            </a:extLst>
          </p:cNvPr>
          <p:cNvSpPr txBox="1"/>
          <p:nvPr/>
        </p:nvSpPr>
        <p:spPr>
          <a:xfrm>
            <a:off x="749228" y="1545975"/>
            <a:ext cx="378042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vi-VN" dirty="0"/>
              <a:t>Lập bảng số liệu thống kê lượng mưa trung bình tháng ở Cần Thơ theo mẫu sau:</a:t>
            </a:r>
            <a:endParaRPr kumimoji="0" lang="pt-B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2A3CD-BEE7-4121-AA89-25F730FE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0577" y="569993"/>
            <a:ext cx="4543060" cy="295813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A0CAF6-A54D-455E-8E94-D1C5EF4ED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503582"/>
              </p:ext>
            </p:extLst>
          </p:nvPr>
        </p:nvGraphicFramePr>
        <p:xfrm>
          <a:off x="1086190" y="3635210"/>
          <a:ext cx="6948774" cy="1403036"/>
        </p:xfrm>
        <a:graphic>
          <a:graphicData uri="http://schemas.openxmlformats.org/drawingml/2006/table">
            <a:tbl>
              <a:tblPr/>
              <a:tblGrid>
                <a:gridCol w="1388658">
                  <a:extLst>
                    <a:ext uri="{9D8B030D-6E8A-4147-A177-3AD203B41FA5}">
                      <a16:colId xmlns:a16="http://schemas.microsoft.com/office/drawing/2014/main" val="636116857"/>
                    </a:ext>
                  </a:extLst>
                </a:gridCol>
                <a:gridCol w="868906">
                  <a:extLst>
                    <a:ext uri="{9D8B030D-6E8A-4147-A177-3AD203B41FA5}">
                      <a16:colId xmlns:a16="http://schemas.microsoft.com/office/drawing/2014/main" val="295492169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18593447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85785751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4228487335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6445752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943758864"/>
                    </a:ext>
                  </a:extLst>
                </a:gridCol>
              </a:tblGrid>
              <a:tr h="390401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 err="1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endParaRPr lang="en-US" sz="1600" b="1" dirty="0">
                        <a:solidFill>
                          <a:srgbClr val="0074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76915"/>
                  </a:ext>
                </a:extLst>
              </a:tr>
              <a:tr h="990794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 mưa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003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F173AC-C118-4619-B7CD-1C3CE7FED230}"/>
              </a:ext>
            </a:extLst>
          </p:cNvPr>
          <p:cNvSpPr txBox="1"/>
          <p:nvPr/>
        </p:nvSpPr>
        <p:spPr>
          <a:xfrm>
            <a:off x="1504256" y="192391"/>
            <a:ext cx="702940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ở Hình 20 biểu diễn lượng mưa trung bình tháng ở Cần Thơ: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AF5197-F948-4A6E-8706-A422554B3B09}"/>
              </a:ext>
            </a:extLst>
          </p:cNvPr>
          <p:cNvSpPr txBox="1"/>
          <p:nvPr/>
        </p:nvSpPr>
        <p:spPr>
          <a:xfrm>
            <a:off x="2633695" y="4374344"/>
            <a:ext cx="53785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6,1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EAE4B4-96DE-4B1A-9E72-B69F340CA034}"/>
              </a:ext>
            </a:extLst>
          </p:cNvPr>
          <p:cNvSpPr txBox="1"/>
          <p:nvPr/>
        </p:nvSpPr>
        <p:spPr>
          <a:xfrm>
            <a:off x="3520579" y="4366447"/>
            <a:ext cx="5081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1,9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47BC6F-DC60-4692-BB39-6375A12B8DDC}"/>
              </a:ext>
            </a:extLst>
          </p:cNvPr>
          <p:cNvSpPr txBox="1"/>
          <p:nvPr/>
        </p:nvSpPr>
        <p:spPr>
          <a:xfrm>
            <a:off x="4519020" y="4345943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13,3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0745F7-2F69-4BAD-B3F6-3BBB671A80AD}"/>
              </a:ext>
            </a:extLst>
          </p:cNvPr>
          <p:cNvSpPr txBox="1"/>
          <p:nvPr/>
        </p:nvSpPr>
        <p:spPr>
          <a:xfrm>
            <a:off x="5401564" y="4336728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36,5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A26E6-ADD8-4B9E-8A28-1969E5589024}"/>
              </a:ext>
            </a:extLst>
          </p:cNvPr>
          <p:cNvSpPr txBox="1"/>
          <p:nvPr/>
        </p:nvSpPr>
        <p:spPr>
          <a:xfrm>
            <a:off x="6177381" y="4336728"/>
            <a:ext cx="8148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167,7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2DCF78-8051-4DB0-970B-922DDDD6C2D9}"/>
              </a:ext>
            </a:extLst>
          </p:cNvPr>
          <p:cNvSpPr txBox="1"/>
          <p:nvPr/>
        </p:nvSpPr>
        <p:spPr>
          <a:xfrm>
            <a:off x="7218621" y="4312136"/>
            <a:ext cx="79798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222,6</a:t>
            </a:r>
          </a:p>
        </p:txBody>
      </p:sp>
    </p:spTree>
    <p:extLst>
      <p:ext uri="{BB962C8B-B14F-4D97-AF65-F5344CB8AC3E}">
        <p14:creationId xmlns:p14="http://schemas.microsoft.com/office/powerpoint/2010/main" val="1376318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9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4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806B9-D90A-4811-A06D-A01DAF1B869A}"/>
              </a:ext>
            </a:extLst>
          </p:cNvPr>
          <p:cNvSpPr txBox="1"/>
          <p:nvPr/>
        </p:nvSpPr>
        <p:spPr>
          <a:xfrm>
            <a:off x="368155" y="212772"/>
            <a:ext cx="1522273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A94BE2-E3A2-4F23-926C-69B4EDDE7C7C}"/>
              </a:ext>
            </a:extLst>
          </p:cNvPr>
          <p:cNvSpPr txBox="1"/>
          <p:nvPr/>
        </p:nvSpPr>
        <p:spPr>
          <a:xfrm>
            <a:off x="780157" y="1536823"/>
            <a:ext cx="378042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Lập bảng số liệu thống kê lượng mưa trung bình tháng ở Cần Thơ theo mẫu sau: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2A3CD-BEE7-4121-AA89-25F730FE938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0577" y="569993"/>
            <a:ext cx="4543060" cy="295813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A0CAF6-A54D-455E-8E94-D1C5EF4ED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6300"/>
              </p:ext>
            </p:extLst>
          </p:nvPr>
        </p:nvGraphicFramePr>
        <p:xfrm>
          <a:off x="1086190" y="3635210"/>
          <a:ext cx="6948774" cy="1403036"/>
        </p:xfrm>
        <a:graphic>
          <a:graphicData uri="http://schemas.openxmlformats.org/drawingml/2006/table">
            <a:tbl>
              <a:tblPr/>
              <a:tblGrid>
                <a:gridCol w="1388658">
                  <a:extLst>
                    <a:ext uri="{9D8B030D-6E8A-4147-A177-3AD203B41FA5}">
                      <a16:colId xmlns:a16="http://schemas.microsoft.com/office/drawing/2014/main" val="636116857"/>
                    </a:ext>
                  </a:extLst>
                </a:gridCol>
                <a:gridCol w="868906">
                  <a:extLst>
                    <a:ext uri="{9D8B030D-6E8A-4147-A177-3AD203B41FA5}">
                      <a16:colId xmlns:a16="http://schemas.microsoft.com/office/drawing/2014/main" val="295492169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18593447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85785751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4228487335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3164457526"/>
                    </a:ext>
                  </a:extLst>
                </a:gridCol>
                <a:gridCol w="938242">
                  <a:extLst>
                    <a:ext uri="{9D8B030D-6E8A-4147-A177-3AD203B41FA5}">
                      <a16:colId xmlns:a16="http://schemas.microsoft.com/office/drawing/2014/main" val="943758864"/>
                    </a:ext>
                  </a:extLst>
                </a:gridCol>
              </a:tblGrid>
              <a:tr h="390401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 err="1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Tháng</a:t>
                      </a:r>
                      <a:endParaRPr lang="en-US" sz="1600" b="1" dirty="0">
                        <a:solidFill>
                          <a:srgbClr val="007427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b="1" dirty="0">
                          <a:solidFill>
                            <a:srgbClr val="00742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76915"/>
                  </a:ext>
                </a:extLst>
              </a:tr>
              <a:tr h="990794"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 mưa </a:t>
                      </a:r>
                      <a:endParaRPr lang="en-US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vi-VN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(mm)</a:t>
                      </a:r>
                    </a:p>
                  </a:txBody>
                  <a:tcPr marL="47625" marR="47625" marT="47625" marB="47625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30000"/>
                        </a:lnSpc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14A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30038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F173AC-C118-4619-B7CD-1C3CE7FED230}"/>
              </a:ext>
            </a:extLst>
          </p:cNvPr>
          <p:cNvSpPr txBox="1"/>
          <p:nvPr/>
        </p:nvSpPr>
        <p:spPr>
          <a:xfrm>
            <a:off x="1504256" y="192391"/>
            <a:ext cx="7029403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ở Hình 20 biểu diễn lượng mưa trung bình tháng ở Cần Thơ: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3CD36B-2FFD-432B-BD1E-2D3A2B85DF44}"/>
              </a:ext>
            </a:extLst>
          </p:cNvPr>
          <p:cNvSpPr txBox="1"/>
          <p:nvPr/>
        </p:nvSpPr>
        <p:spPr>
          <a:xfrm>
            <a:off x="2490996" y="4336728"/>
            <a:ext cx="8279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239,2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13E9E-8447-4A9F-95B5-EF781EE5D087}"/>
              </a:ext>
            </a:extLst>
          </p:cNvPr>
          <p:cNvSpPr txBox="1"/>
          <p:nvPr/>
        </p:nvSpPr>
        <p:spPr>
          <a:xfrm>
            <a:off x="3379386" y="4336728"/>
            <a:ext cx="82796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231,0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E64453-E6F7-4406-BEC0-643811AC1406}"/>
              </a:ext>
            </a:extLst>
          </p:cNvPr>
          <p:cNvSpPr txBox="1"/>
          <p:nvPr/>
        </p:nvSpPr>
        <p:spPr>
          <a:xfrm>
            <a:off x="4362211" y="4358242"/>
            <a:ext cx="72311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252,1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7EB251-7CD5-48FC-B8AB-09D11397EF9F}"/>
              </a:ext>
            </a:extLst>
          </p:cNvPr>
          <p:cNvSpPr txBox="1"/>
          <p:nvPr/>
        </p:nvSpPr>
        <p:spPr>
          <a:xfrm>
            <a:off x="5303368" y="4355802"/>
            <a:ext cx="75729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275,3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4472A5-117B-4C98-A561-D460FE4EF7A7}"/>
              </a:ext>
            </a:extLst>
          </p:cNvPr>
          <p:cNvSpPr txBox="1"/>
          <p:nvPr/>
        </p:nvSpPr>
        <p:spPr>
          <a:xfrm>
            <a:off x="6248432" y="4355802"/>
            <a:ext cx="7900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150,1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EA3019-C233-4987-8A92-5FB27032DD7F}"/>
              </a:ext>
            </a:extLst>
          </p:cNvPr>
          <p:cNvSpPr txBox="1"/>
          <p:nvPr/>
        </p:nvSpPr>
        <p:spPr>
          <a:xfrm>
            <a:off x="7226264" y="4355802"/>
            <a:ext cx="61559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39,7</a:t>
            </a:r>
          </a:p>
        </p:txBody>
      </p:sp>
    </p:spTree>
    <p:extLst>
      <p:ext uri="{BB962C8B-B14F-4D97-AF65-F5344CB8AC3E}">
        <p14:creationId xmlns:p14="http://schemas.microsoft.com/office/powerpoint/2010/main" val="3470859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3000">
        <p159:morph option="byChar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242;p58">
            <a:extLst>
              <a:ext uri="{FF2B5EF4-FFF2-40B4-BE49-F238E27FC236}">
                <a16:creationId xmlns:a16="http://schemas.microsoft.com/office/drawing/2014/main" id="{57F56D3F-C994-462A-91CC-0357B22C3106}"/>
              </a:ext>
            </a:extLst>
          </p:cNvPr>
          <p:cNvGrpSpPr/>
          <p:nvPr/>
        </p:nvGrpSpPr>
        <p:grpSpPr>
          <a:xfrm>
            <a:off x="7858352" y="37401"/>
            <a:ext cx="148046" cy="182875"/>
            <a:chOff x="5803200" y="3023808"/>
            <a:chExt cx="96775" cy="117900"/>
          </a:xfrm>
        </p:grpSpPr>
        <p:sp>
          <p:nvSpPr>
            <p:cNvPr id="25" name="Google Shape;2243;p58">
              <a:extLst>
                <a:ext uri="{FF2B5EF4-FFF2-40B4-BE49-F238E27FC236}">
                  <a16:creationId xmlns:a16="http://schemas.microsoft.com/office/drawing/2014/main" id="{F57B5EA2-8025-4B40-93AC-B0FCED5FBB09}"/>
                </a:ext>
              </a:extLst>
            </p:cNvPr>
            <p:cNvSpPr/>
            <p:nvPr/>
          </p:nvSpPr>
          <p:spPr>
            <a:xfrm>
              <a:off x="5803200" y="3050713"/>
              <a:ext cx="86375" cy="64225"/>
            </a:xfrm>
            <a:custGeom>
              <a:avLst/>
              <a:gdLst/>
              <a:ahLst/>
              <a:cxnLst/>
              <a:rect l="l" t="t" r="r" b="b"/>
              <a:pathLst>
                <a:path w="3455" h="2569" fill="none" extrusionOk="0">
                  <a:moveTo>
                    <a:pt x="0" y="0"/>
                  </a:moveTo>
                  <a:cubicBezTo>
                    <a:pt x="1152" y="859"/>
                    <a:pt x="2304" y="1714"/>
                    <a:pt x="3455" y="2568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  <p:sp>
          <p:nvSpPr>
            <p:cNvPr id="26" name="Google Shape;2244;p58">
              <a:extLst>
                <a:ext uri="{FF2B5EF4-FFF2-40B4-BE49-F238E27FC236}">
                  <a16:creationId xmlns:a16="http://schemas.microsoft.com/office/drawing/2014/main" id="{44D8D6E9-4418-415D-9548-ED29E6DABC73}"/>
                </a:ext>
              </a:extLst>
            </p:cNvPr>
            <p:cNvSpPr/>
            <p:nvPr/>
          </p:nvSpPr>
          <p:spPr>
            <a:xfrm>
              <a:off x="5805425" y="3040463"/>
              <a:ext cx="94550" cy="73375"/>
            </a:xfrm>
            <a:custGeom>
              <a:avLst/>
              <a:gdLst/>
              <a:ahLst/>
              <a:cxnLst/>
              <a:rect l="l" t="t" r="r" b="b"/>
              <a:pathLst>
                <a:path w="3782" h="2935" fill="none" extrusionOk="0">
                  <a:moveTo>
                    <a:pt x="0" y="2935"/>
                  </a:moveTo>
                  <a:cubicBezTo>
                    <a:pt x="1298" y="2005"/>
                    <a:pt x="2559" y="1024"/>
                    <a:pt x="3781" y="0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  <p:sp>
          <p:nvSpPr>
            <p:cNvPr id="27" name="Google Shape;2245;p58">
              <a:extLst>
                <a:ext uri="{FF2B5EF4-FFF2-40B4-BE49-F238E27FC236}">
                  <a16:creationId xmlns:a16="http://schemas.microsoft.com/office/drawing/2014/main" id="{D8AA7CFA-CFCC-49A8-9E79-57A017F3F6DC}"/>
                </a:ext>
              </a:extLst>
            </p:cNvPr>
            <p:cNvSpPr/>
            <p:nvPr/>
          </p:nvSpPr>
          <p:spPr>
            <a:xfrm>
              <a:off x="5841524" y="3023808"/>
              <a:ext cx="8456" cy="117900"/>
            </a:xfrm>
            <a:custGeom>
              <a:avLst/>
              <a:gdLst/>
              <a:ahLst/>
              <a:cxnLst/>
              <a:rect l="l" t="t" r="r" b="b"/>
              <a:pathLst>
                <a:path w="615" h="4716" fill="none" extrusionOk="0">
                  <a:moveTo>
                    <a:pt x="1" y="0"/>
                  </a:moveTo>
                  <a:cubicBezTo>
                    <a:pt x="369" y="1544"/>
                    <a:pt x="516" y="3134"/>
                    <a:pt x="431" y="4715"/>
                  </a:cubicBezTo>
                  <a:cubicBezTo>
                    <a:pt x="374" y="4535"/>
                    <a:pt x="454" y="4319"/>
                    <a:pt x="614" y="4215"/>
                  </a:cubicBezTo>
                </a:path>
              </a:pathLst>
            </a:custGeom>
            <a:noFill/>
            <a:ln w="19050" cap="rnd" cmpd="sng">
              <a:solidFill>
                <a:srgbClr val="193E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78">
                <a:buClr>
                  <a:srgbClr val="000000"/>
                </a:buClr>
                <a:defRPr/>
              </a:pPr>
              <a:endParaRPr sz="1400" kern="0">
                <a:solidFill>
                  <a:srgbClr val="000000"/>
                </a:solidFill>
                <a:latin typeface="Arial"/>
                <a:ea typeface="汉仪小麦体简"/>
                <a:cs typeface="Arial"/>
                <a:sym typeface="Arial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531CD4B-3FDD-4F53-AD68-2E0BC5EA820F}"/>
              </a:ext>
            </a:extLst>
          </p:cNvPr>
          <p:cNvSpPr txBox="1"/>
          <p:nvPr/>
        </p:nvSpPr>
        <p:spPr>
          <a:xfrm>
            <a:off x="1214084" y="344014"/>
            <a:ext cx="7175579" cy="42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8">
              <a:lnSpc>
                <a:spcPct val="150000"/>
              </a:lnSpc>
              <a:buClr>
                <a:srgbClr val="000000"/>
              </a:buClr>
            </a:pPr>
            <a:r>
              <a:rPr lang="en-US" sz="1650" b="1" kern="0" dirty="0" err="1">
                <a:solidFill>
                  <a:srgbClr val="00000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Câu</a:t>
            </a:r>
            <a:r>
              <a:rPr lang="en-US" sz="1650" b="1" kern="0" dirty="0">
                <a:solidFill>
                  <a:srgbClr val="000000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5. 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biểu</a:t>
            </a:r>
            <a:r>
              <a:rPr lang="en-US" sz="165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đồ</a:t>
            </a:r>
            <a:endParaRPr lang="en-US" sz="1650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34" name="Đáp án đúng">
            <a:extLst>
              <a:ext uri="{FF2B5EF4-FFF2-40B4-BE49-F238E27FC236}">
                <a16:creationId xmlns:a16="http://schemas.microsoft.com/office/drawing/2014/main" id="{12805B33-EE42-4550-842C-483748818D3A}"/>
              </a:ext>
            </a:extLst>
          </p:cNvPr>
          <p:cNvSpPr/>
          <p:nvPr/>
        </p:nvSpPr>
        <p:spPr>
          <a:xfrm>
            <a:off x="662122" y="3562862"/>
            <a:ext cx="2185850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A. Tháng 1, 2, 3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5" name="Đáp án sai 1">
            <a:extLst>
              <a:ext uri="{FF2B5EF4-FFF2-40B4-BE49-F238E27FC236}">
                <a16:creationId xmlns:a16="http://schemas.microsoft.com/office/drawing/2014/main" id="{F37B5913-4D69-4D31-BAEC-B35B4D580109}"/>
              </a:ext>
            </a:extLst>
          </p:cNvPr>
          <p:cNvSpPr/>
          <p:nvPr/>
        </p:nvSpPr>
        <p:spPr>
          <a:xfrm>
            <a:off x="695186" y="4252434"/>
            <a:ext cx="2510158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B. Tháng 10, 11,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6" name="Đáp án sai 2">
            <a:extLst>
              <a:ext uri="{FF2B5EF4-FFF2-40B4-BE49-F238E27FC236}">
                <a16:creationId xmlns:a16="http://schemas.microsoft.com/office/drawing/2014/main" id="{B3890A8E-B07B-4920-83DF-26801A1A176A}"/>
              </a:ext>
            </a:extLst>
          </p:cNvPr>
          <p:cNvSpPr/>
          <p:nvPr/>
        </p:nvSpPr>
        <p:spPr>
          <a:xfrm>
            <a:off x="4926394" y="3565014"/>
            <a:ext cx="2185849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C. Tháng 1, 2,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Đáp án sai 3">
            <a:extLst>
              <a:ext uri="{FF2B5EF4-FFF2-40B4-BE49-F238E27FC236}">
                <a16:creationId xmlns:a16="http://schemas.microsoft.com/office/drawing/2014/main" id="{22B64AF9-111B-4A3B-ACF2-FC2FA60C7560}"/>
              </a:ext>
            </a:extLst>
          </p:cNvPr>
          <p:cNvSpPr/>
          <p:nvPr/>
        </p:nvSpPr>
        <p:spPr>
          <a:xfrm>
            <a:off x="4954641" y="4315179"/>
            <a:ext cx="2157601" cy="548640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D. Tháng 2, 3, 12</a:t>
            </a:r>
            <a:endParaRPr kumimoji="0" lang="vi-VN" sz="1800" b="0" i="0" u="none" strike="noStrike" kern="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pic>
        <p:nvPicPr>
          <p:cNvPr id="38" name="Picture 5">
            <a:extLst>
              <a:ext uri="{FF2B5EF4-FFF2-40B4-BE49-F238E27FC236}">
                <a16:creationId xmlns:a16="http://schemas.microsoft.com/office/drawing/2014/main" id="{B836E2F9-32D6-460C-853B-BCB7FB34D1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740545" y="3407701"/>
            <a:ext cx="639785" cy="556871"/>
          </a:xfrm>
          <a:prstGeom prst="rect">
            <a:avLst/>
          </a:prstGeom>
        </p:spPr>
      </p:pic>
      <p:pic>
        <p:nvPicPr>
          <p:cNvPr id="39" name="Picture 10">
            <a:extLst>
              <a:ext uri="{FF2B5EF4-FFF2-40B4-BE49-F238E27FC236}">
                <a16:creationId xmlns:a16="http://schemas.microsoft.com/office/drawing/2014/main" id="{EF209A13-430F-4E1D-B1FE-B5AE38FEE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972606" y="3541191"/>
            <a:ext cx="637592" cy="568036"/>
          </a:xfrm>
          <a:prstGeom prst="rect">
            <a:avLst/>
          </a:prstGeom>
        </p:spPr>
      </p:pic>
      <p:pic>
        <p:nvPicPr>
          <p:cNvPr id="40" name="Picture 10">
            <a:extLst>
              <a:ext uri="{FF2B5EF4-FFF2-40B4-BE49-F238E27FC236}">
                <a16:creationId xmlns:a16="http://schemas.microsoft.com/office/drawing/2014/main" id="{9551243E-9BD7-4124-9DD4-09D388228D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98929" y="4230873"/>
            <a:ext cx="637592" cy="568036"/>
          </a:xfrm>
          <a:prstGeom prst="rect">
            <a:avLst/>
          </a:prstGeom>
        </p:spPr>
      </p:pic>
      <p:pic>
        <p:nvPicPr>
          <p:cNvPr id="41" name="Picture 10">
            <a:extLst>
              <a:ext uri="{FF2B5EF4-FFF2-40B4-BE49-F238E27FC236}">
                <a16:creationId xmlns:a16="http://schemas.microsoft.com/office/drawing/2014/main" id="{18454E4B-6311-49DE-AC12-B14436EA70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37256" y="4233581"/>
            <a:ext cx="637592" cy="568036"/>
          </a:xfrm>
          <a:prstGeom prst="rect">
            <a:avLst/>
          </a:prstGeom>
        </p:spPr>
      </p:pic>
      <p:pic>
        <p:nvPicPr>
          <p:cNvPr id="4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5C5900D-AF2B-451A-B9D6-B8EED3E4E6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54827" y="-764573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4A00CE1F-5CFF-4C81-B32D-BB2C5E47B6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77158" y="-760937"/>
            <a:ext cx="487363" cy="487363"/>
          </a:xfrm>
          <a:prstGeom prst="rect">
            <a:avLst/>
          </a:prstGeom>
        </p:spPr>
      </p:pic>
      <p:pic>
        <p:nvPicPr>
          <p:cNvPr id="44" name="Picture 43" descr="Cho biểu đồ:Tìm 3 tháng khô hạn nhất ở Cần Thơ. (ảnh 1)">
            <a:extLst>
              <a:ext uri="{FF2B5EF4-FFF2-40B4-BE49-F238E27FC236}">
                <a16:creationId xmlns:a16="http://schemas.microsoft.com/office/drawing/2014/main" id="{9CC3AA77-EF29-4230-BB30-7DA734CB2BD9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515" y="829909"/>
            <a:ext cx="3516669" cy="206455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CEAE438-D4F4-4CBF-BE64-D4E95507BC4C}"/>
              </a:ext>
            </a:extLst>
          </p:cNvPr>
          <p:cNvSpPr txBox="1"/>
          <p:nvPr/>
        </p:nvSpPr>
        <p:spPr>
          <a:xfrm>
            <a:off x="1934761" y="3052598"/>
            <a:ext cx="5001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Tìm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3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tháng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khô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hạn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nhất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ở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Cần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汉仪小麦体简"/>
                <a:ea typeface="汉仪小麦体简"/>
              </a:rPr>
              <a:t>Thơ</a:t>
            </a:r>
            <a:r>
              <a:rPr lang="en-US" i="1" dirty="0">
                <a:solidFill>
                  <a:prstClr val="black"/>
                </a:solidFill>
                <a:latin typeface="汉仪小麦体简"/>
                <a:ea typeface="汉仪小麦体简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358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3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86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  <p:bldLst>
      <p:bldP spid="33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473032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4">
            <a:extLst>
              <a:ext uri="{FF2B5EF4-FFF2-40B4-BE49-F238E27FC236}">
                <a16:creationId xmlns:a16="http://schemas.microsoft.com/office/drawing/2014/main" id="{F0CAF938-5E7B-4477-AB39-ABD189AAB358}"/>
              </a:ext>
            </a:extLst>
          </p:cNvPr>
          <p:cNvSpPr txBox="1">
            <a:spLocks/>
          </p:cNvSpPr>
          <p:nvPr/>
        </p:nvSpPr>
        <p:spPr>
          <a:xfrm>
            <a:off x="1655676" y="917921"/>
            <a:ext cx="4778146" cy="1654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BÀI GIẢNG!</a:t>
            </a:r>
          </a:p>
        </p:txBody>
      </p:sp>
    </p:spTree>
    <p:extLst>
      <p:ext uri="{BB962C8B-B14F-4D97-AF65-F5344CB8AC3E}">
        <p14:creationId xmlns:p14="http://schemas.microsoft.com/office/powerpoint/2010/main" val="171219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3000">
        <p15:prstTrans prst="airplane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>
            <a:cxnSpLocks/>
          </p:cNvCxnSpPr>
          <p:nvPr/>
        </p:nvCxnSpPr>
        <p:spPr>
          <a:xfrm>
            <a:off x="1305274" y="2860576"/>
            <a:ext cx="492291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CD48AB8-948A-49EA-A6D6-9D444686E849}"/>
              </a:ext>
            </a:extLst>
          </p:cNvPr>
          <p:cNvSpPr txBox="1"/>
          <p:nvPr/>
        </p:nvSpPr>
        <p:spPr>
          <a:xfrm>
            <a:off x="2541131" y="3044861"/>
            <a:ext cx="277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1065F4-62ED-4EEA-92CF-5D8CFDA06A97}"/>
              </a:ext>
            </a:extLst>
          </p:cNvPr>
          <p:cNvSpPr txBox="1"/>
          <p:nvPr/>
        </p:nvSpPr>
        <p:spPr>
          <a:xfrm>
            <a:off x="503548" y="1217882"/>
            <a:ext cx="6914452" cy="16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</a:t>
            </a:r>
          </a:p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</p:spTree>
    <p:extLst>
      <p:ext uri="{BB962C8B-B14F-4D97-AF65-F5344CB8AC3E}">
        <p14:creationId xmlns:p14="http://schemas.microsoft.com/office/powerpoint/2010/main" val="338863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67570-F1A0-4E82-AEFB-8F425B98F455}"/>
              </a:ext>
            </a:extLst>
          </p:cNvPr>
          <p:cNvSpPr txBox="1"/>
          <p:nvPr/>
        </p:nvSpPr>
        <p:spPr>
          <a:xfrm>
            <a:off x="827584" y="1276400"/>
            <a:ext cx="637270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ĐOẠN THẲNG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eelOff"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3023828" y="146941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728" y="69117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2484336" y="69790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4572000" y="1240910"/>
            <a:ext cx="40471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F9A76C-1F5F-4F0E-B75B-EB43BD93D97C}"/>
              </a:ext>
            </a:extLst>
          </p:cNvPr>
          <p:cNvSpPr txBox="1"/>
          <p:nvPr/>
        </p:nvSpPr>
        <p:spPr>
          <a:xfrm>
            <a:off x="4556067" y="2286011"/>
            <a:ext cx="4063115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1E22BD-7D0E-4A9A-B66B-7E62506F064B}"/>
              </a:ext>
            </a:extLst>
          </p:cNvPr>
          <p:cNvSpPr txBox="1"/>
          <p:nvPr/>
        </p:nvSpPr>
        <p:spPr>
          <a:xfrm>
            <a:off x="4556068" y="3331112"/>
            <a:ext cx="40631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78" y="1744452"/>
            <a:ext cx="4047182" cy="251512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32446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3023828" y="146941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728" y="69117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2484336" y="69790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4564469" y="1427958"/>
            <a:ext cx="404718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978" y="1744452"/>
            <a:ext cx="4047182" cy="2515126"/>
          </a:xfrm>
          <a:prstGeom prst="round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B2843-172A-4AE2-8B6B-555620C1F1DD}"/>
              </a:ext>
            </a:extLst>
          </p:cNvPr>
          <p:cNvSpPr txBox="1"/>
          <p:nvPr/>
        </p:nvSpPr>
        <p:spPr>
          <a:xfrm>
            <a:off x="4564469" y="2403015"/>
            <a:ext cx="4264960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Nam (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trục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50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3000">
        <p159:morph option="byChar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9A73E6-61F9-4608-957C-A7465C16ED9B}"/>
              </a:ext>
            </a:extLst>
          </p:cNvPr>
          <p:cNvSpPr txBox="1"/>
          <p:nvPr/>
        </p:nvSpPr>
        <p:spPr>
          <a:xfrm>
            <a:off x="3131840" y="279747"/>
            <a:ext cx="399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BIỂU ĐỒ ĐOẠN THẲNG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2D2AC8-906F-4F94-852F-A9EA145A03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2033" y="859393"/>
            <a:ext cx="840608" cy="4284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92AFB-3CF2-459D-97F0-8BE48BFCBD24}"/>
              </a:ext>
            </a:extLst>
          </p:cNvPr>
          <p:cNvSpPr txBox="1"/>
          <p:nvPr/>
        </p:nvSpPr>
        <p:spPr>
          <a:xfrm>
            <a:off x="2762641" y="866127"/>
            <a:ext cx="5796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8E3D8-D644-41C7-8343-51B0ED0CA337}"/>
              </a:ext>
            </a:extLst>
          </p:cNvPr>
          <p:cNvSpPr txBox="1"/>
          <p:nvPr/>
        </p:nvSpPr>
        <p:spPr>
          <a:xfrm>
            <a:off x="4495412" y="1304318"/>
            <a:ext cx="4200357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mút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9759105E-6775-4196-BEB9-8A5A7A5ADCB0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516" y="1907288"/>
            <a:ext cx="4047182" cy="2515126"/>
          </a:xfrm>
          <a:prstGeom prst="roundRect">
            <a:avLst/>
          </a:prstGeom>
        </p:spPr>
      </p:pic>
      <p:pic>
        <p:nvPicPr>
          <p:cNvPr id="15" name="Picture 2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id="{A65364C8-38A5-44E3-AAB0-6D1141CC5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561"/>
            <a:ext cx="1646370" cy="122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B2843-172A-4AE2-8B6B-555620C1F1DD}"/>
              </a:ext>
            </a:extLst>
          </p:cNvPr>
          <p:cNvSpPr txBox="1"/>
          <p:nvPr/>
        </p:nvSpPr>
        <p:spPr>
          <a:xfrm>
            <a:off x="4495412" y="2718118"/>
            <a:ext cx="4360609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quân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163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 advClick="0" advTm="3000">
        <p159:morph option="byChar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9BF456-0517-4CF1-A605-18EC5B858180}"/>
              </a:ext>
            </a:extLst>
          </p:cNvPr>
          <p:cNvSpPr txBox="1"/>
          <p:nvPr/>
        </p:nvSpPr>
        <p:spPr>
          <a:xfrm>
            <a:off x="539552" y="592324"/>
            <a:ext cx="7956884" cy="43274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đứng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trục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 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 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 fontAlgn="base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mút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gấp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khúc</a:t>
            </a:r>
            <a:r>
              <a:rPr lang="en-US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bởi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kê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tượng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24790" y="97869"/>
            <a:ext cx="1494420" cy="621925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2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1540" y="304292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6760" y="304292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370743-E4C4-44AE-B661-58D9E61B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106" y="185747"/>
            <a:ext cx="2702886" cy="2386797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024064"/>
              </p:ext>
            </p:extLst>
          </p:nvPr>
        </p:nvGraphicFramePr>
        <p:xfrm>
          <a:off x="316760" y="1210884"/>
          <a:ext cx="5654341" cy="128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526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2585373215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807763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</a:tblGrid>
              <a:tr h="7107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endParaRPr lang="en-US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57673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khách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270843" y="2698206"/>
            <a:ext cx="5553189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thiện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14,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lượt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khách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cửa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hang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15):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FB55D-4CD7-4028-97AF-566C69F4F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106" y="2698206"/>
            <a:ext cx="2725051" cy="22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85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3000">
        <p159:morph option="byChar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27584" y="938795"/>
            <a:ext cx="6732748" cy="326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816208"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  <a:p>
            <a:pPr algn="ctr" defTabSz="816208">
              <a:lnSpc>
                <a:spcPct val="150000"/>
              </a:lnSpc>
            </a:pPr>
            <a:r>
              <a:rPr lang="en-CA" sz="3600" b="1" spc="-113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 TÍCH VÀ XỬ LÍ DỮ LIỆU BIỂU DIỄN BẰNG BIỂU ĐỒ ĐOẠN THẲNG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 advClick="0" advTm="3000">
        <p15:prstTrans prst="peelOff"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47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1360</TotalTime>
  <Words>1120</Words>
  <Application>Microsoft Office PowerPoint</Application>
  <PresentationFormat>Custom</PresentationFormat>
  <Paragraphs>160</Paragraphs>
  <Slides>19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微软雅黑</vt:lpstr>
      <vt:lpstr>Arial</vt:lpstr>
      <vt:lpstr>Arial Unicode MS</vt:lpstr>
      <vt:lpstr>Calibri</vt:lpstr>
      <vt:lpstr>Cambria Math</vt:lpstr>
      <vt:lpstr>Gill Sans MT</vt:lpstr>
      <vt:lpstr>Wingdings</vt:lpstr>
      <vt:lpstr>汉仪小麦体简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447</dc:title>
  <dc:creator>Administrator</dc:creator>
  <cp:lastModifiedBy>Trần Bích Hà</cp:lastModifiedBy>
  <cp:revision>173</cp:revision>
  <dcterms:created xsi:type="dcterms:W3CDTF">2017-06-17T14:14:12Z</dcterms:created>
  <dcterms:modified xsi:type="dcterms:W3CDTF">2022-11-08T10:18:29Z</dcterms:modified>
</cp:coreProperties>
</file>