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0"/>
  </p:notesMasterIdLst>
  <p:sldIdLst>
    <p:sldId id="256" r:id="rId2"/>
    <p:sldId id="290" r:id="rId3"/>
    <p:sldId id="261" r:id="rId4"/>
    <p:sldId id="289" r:id="rId5"/>
    <p:sldId id="313" r:id="rId6"/>
    <p:sldId id="316" r:id="rId7"/>
    <p:sldId id="257" r:id="rId8"/>
    <p:sldId id="274" r:id="rId9"/>
    <p:sldId id="317" r:id="rId10"/>
    <p:sldId id="258" r:id="rId11"/>
    <p:sldId id="318" r:id="rId12"/>
    <p:sldId id="259" r:id="rId13"/>
    <p:sldId id="282" r:id="rId14"/>
    <p:sldId id="260" r:id="rId15"/>
    <p:sldId id="267" r:id="rId16"/>
    <p:sldId id="322" r:id="rId17"/>
    <p:sldId id="265" r:id="rId18"/>
    <p:sldId id="278" r:id="rId19"/>
    <p:sldId id="264" r:id="rId20"/>
    <p:sldId id="266" r:id="rId21"/>
    <p:sldId id="269" r:id="rId22"/>
    <p:sldId id="315" r:id="rId23"/>
    <p:sldId id="271" r:id="rId24"/>
    <p:sldId id="275" r:id="rId25"/>
    <p:sldId id="268" r:id="rId26"/>
    <p:sldId id="277" r:id="rId27"/>
    <p:sldId id="319" r:id="rId28"/>
    <p:sldId id="288" r:id="rId29"/>
  </p:sldIdLst>
  <p:sldSz cx="9144000" cy="5143500" type="screen16x9"/>
  <p:notesSz cx="6858000" cy="9144000"/>
  <p:embeddedFontLst>
    <p:embeddedFont>
      <p:font typeface="Calibri" pitchFamily="34" charset="0"/>
      <p:regular r:id="rId31"/>
      <p:bold r:id="rId32"/>
      <p:italic r:id="rId33"/>
      <p:boldItalic r:id="rId34"/>
    </p:embeddedFont>
    <p:embeddedFont>
      <p:font typeface="SimSun" pitchFamily="2" charset="-122"/>
      <p:regular r:id="rId3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C7ED"/>
    <a:srgbClr val="CCFF99"/>
    <a:srgbClr val="99FF66"/>
    <a:srgbClr val="99FF99"/>
    <a:srgbClr val="CCFFCC"/>
    <a:srgbClr val="6FC7C7"/>
    <a:srgbClr val="4FE7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3042716-ECBD-43DA-ABC4-147EB8EF36A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33" autoAdjust="0"/>
    <p:restoredTop sz="94660"/>
  </p:normalViewPr>
  <p:slideViewPr>
    <p:cSldViewPr snapToGrid="0">
      <p:cViewPr varScale="1">
        <p:scale>
          <a:sx n="92" d="100"/>
          <a:sy n="92" d="100"/>
        </p:scale>
        <p:origin x="-84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3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4139910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2" name="Google Shape;770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03" name="Google Shape;770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6" name="Google Shape;7726;g7899609942_0_5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27" name="Google Shape;7727;g7899609942_0_5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5" name="Google Shape;7755;gb2f2eeebda_0_12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56" name="Google Shape;7756;gb2f2eeebda_0_12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7" name="Google Shape;7747;gb2f2eeebda_0_10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48" name="Google Shape;7748;gb2f2eeebda_0_10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9" name="Google Shape;7799;gb308c710a5_0_34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00" name="Google Shape;7800;gb308c710a5_0_34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3" name="Google Shape;7743;g7899609942_0_58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44" name="Google Shape;7744;g7899609942_0_58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" name="Google Shape;7751;gb2f2eeebda_0_19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52" name="Google Shape;7752;gb2f2eeebda_0_19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3" name="Google Shape;7763;gb2f2eeebda_0_17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64" name="Google Shape;7764;gb2f2eeebda_0_17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8" name="Google Shape;7708;gad36770f4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09" name="Google Shape;7709;gad36770f4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1" name="Google Shape;7771;gb2f2eeebda_0_69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72" name="Google Shape;7772;gb2f2eeebda_0_69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7" name="Google Shape;7787;gb2f2eeebda_0_42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88" name="Google Shape;7788;gb2f2eeebda_0_42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0" name="Google Shape;7850;gb381e02fd5_3_1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51" name="Google Shape;7851;gb381e02fd5_3_1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9" name="Google Shape;7759;gb2f2eeebda_0_14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60" name="Google Shape;7760;gb2f2eeebda_0_14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5" name="Google Shape;7795;gb2f2eeebda_0_59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96" name="Google Shape;7796;gb2f2eeebda_0_59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0" name="Google Shape;7840;gb308c710a5_0_2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41" name="Google Shape;7841;gb308c710a5_0_21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0" name="Google Shape;7730;g7899609942_0_49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31" name="Google Shape;7731;g7899609942_0_49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5" name="Google Shape;7845;gb308c710a5_0_26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46" name="Google Shape;7846;gb308c710a5_0_26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8" name="Google Shape;7708;gad36770f4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09" name="Google Shape;7709;gad36770f4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" name="Google Shape;7783;gb2f2eeebda_0_40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84" name="Google Shape;7784;gb2f2eeebda_0_40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4" name="Google Shape;7714;gb727be8221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15" name="Google Shape;7715;gb727be8221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0" name="Google Shape;7720;gb727be8221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21" name="Google Shape;7721;gb727be8221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5" name="Google Shape;7815;gb308c710a5_0_18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16" name="Google Shape;7816;gb308c710a5_0_18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525" y="-2381"/>
            <a:ext cx="9153525" cy="5145881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47813" y="844154"/>
            <a:ext cx="6908800" cy="812006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1763316"/>
            <a:ext cx="6913562" cy="131445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6E5624D-E8C3-4C1C-A49E-8F28E7FA3CD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2875"/>
            <a:ext cx="2057400" cy="44529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2875"/>
            <a:ext cx="6019800" cy="44529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</p:spPr>
        <p:txBody>
          <a:bodyPr/>
          <a:lstStyle>
            <a:lvl1pPr marL="0" indent="0">
              <a:buNone/>
              <a:defRPr sz="1800"/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81063"/>
            <a:ext cx="4038600" cy="3714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81063"/>
            <a:ext cx="4038600" cy="3714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60872"/>
            <a:ext cx="3868737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1878806"/>
            <a:ext cx="3868737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788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788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740569"/>
            <a:ext cx="4629150" cy="3655219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/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0" y="0"/>
            <a:ext cx="9148763" cy="5145881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42875"/>
            <a:ext cx="8229600" cy="43696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881063"/>
            <a:ext cx="8229600" cy="37147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05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05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05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7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257175" indent="-257175" algn="l" rtl="0" fontAlgn="base">
        <a:spcBef>
          <a:spcPct val="15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530" indent="-213995" algn="l" rtl="0" fontAlgn="base">
        <a:spcBef>
          <a:spcPct val="15000"/>
        </a:spcBef>
        <a:spcAft>
          <a:spcPct val="0"/>
        </a:spcAft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fontAlgn="base">
        <a:spcBef>
          <a:spcPct val="15000"/>
        </a:spcBef>
        <a:spcAft>
          <a:spcPct val="0"/>
        </a:spcAft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fontAlgn="base">
        <a:spcBef>
          <a:spcPct val="15000"/>
        </a:spcBef>
        <a:spcAft>
          <a:spcPct val="0"/>
        </a:spcAft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fontAlgn="base">
        <a:spcBef>
          <a:spcPct val="15000"/>
        </a:spcBef>
        <a:spcAft>
          <a:spcPct val="0"/>
        </a:spcAft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6.xml"/><Relationship Id="rId4" Type="http://schemas.microsoft.com/office/2007/relationships/hdphoto" Target="../media/hdphoto3.wdp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1.xml"/><Relationship Id="rId4" Type="http://schemas.microsoft.com/office/2007/relationships/hdphoto" Target="../media/hdphoto4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7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6" name="Google Shape;7706;p49"/>
          <p:cNvSpPr txBox="1">
            <a:spLocks noGrp="1"/>
          </p:cNvSpPr>
          <p:nvPr>
            <p:ph type="ctrTitle"/>
          </p:nvPr>
        </p:nvSpPr>
        <p:spPr>
          <a:xfrm>
            <a:off x="2492449" y="1530950"/>
            <a:ext cx="4078471" cy="238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chemeClr val="tx1"/>
                </a:solidFill>
                <a:latin typeface="+mn-lt"/>
              </a:rPr>
              <a:t>C</a:t>
            </a:r>
            <a:r>
              <a:rPr lang="en-GB" sz="4800" b="1" dirty="0">
                <a:solidFill>
                  <a:schemeClr val="tx1"/>
                </a:solidFill>
                <a:latin typeface="+mn-lt"/>
              </a:rPr>
              <a:t>hào Mừng Các Em Đến Với Tiết Học!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Welcome to our class!</a:t>
            </a:r>
            <a:endParaRPr lang="vi-VN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7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539087" y="1648062"/>
            <a:ext cx="8065826" cy="24321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rgbClr val="FFFF00"/>
                </a:solidFill>
                <a:effectLst/>
                <a:latin typeface="+mj-lt"/>
                <a:ea typeface="TimesNewRomanPSMT"/>
              </a:rPr>
              <a:t>Bước</a:t>
            </a:r>
            <a:r>
              <a:rPr lang="en-US" sz="2000" b="1" u="sng" dirty="0">
                <a:solidFill>
                  <a:srgbClr val="FFFF00"/>
                </a:solidFill>
                <a:effectLst/>
                <a:latin typeface="+mj-lt"/>
                <a:ea typeface="TimesNewRomanPSMT"/>
              </a:rPr>
              <a:t> 1.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Viết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số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này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ở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dưới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số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kia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sao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cho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các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chữ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số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ở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cùng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hàng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đặt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thẳng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cột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với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nhau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,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dấu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“,”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đặt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thẳng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cột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với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nhau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endParaRPr lang="en-US" sz="20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u="sng" dirty="0" err="1">
                <a:solidFill>
                  <a:srgbClr val="FFFF00"/>
                </a:solidFill>
                <a:effectLst/>
                <a:latin typeface="+mj-lt"/>
                <a:ea typeface="TimesNewRomanPSMT"/>
              </a:rPr>
              <a:t>Bước</a:t>
            </a:r>
            <a:r>
              <a:rPr lang="en-US" sz="2000" b="1" i="1" u="sng" dirty="0">
                <a:solidFill>
                  <a:srgbClr val="FFFF00"/>
                </a:solidFill>
                <a:effectLst/>
                <a:latin typeface="+mj-lt"/>
                <a:ea typeface="TimesNewRomanPSMT"/>
              </a:rPr>
              <a:t> 2.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Thực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hiện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phép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cộng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,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trừ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như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phép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cộng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,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trừ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các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số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tự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nhiên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endParaRPr lang="en-US" sz="20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u="sng" dirty="0" err="1">
                <a:solidFill>
                  <a:srgbClr val="FFFF00"/>
                </a:solidFill>
                <a:effectLst/>
                <a:latin typeface="+mj-lt"/>
                <a:ea typeface="TimesNewRomanPSMT"/>
              </a:rPr>
              <a:t>Bước</a:t>
            </a:r>
            <a:r>
              <a:rPr lang="en-US" sz="2000" b="1" i="1" u="sng" dirty="0">
                <a:solidFill>
                  <a:srgbClr val="FFFF00"/>
                </a:solidFill>
                <a:effectLst/>
                <a:latin typeface="+mj-lt"/>
                <a:ea typeface="TimesNewRomanPSMT"/>
              </a:rPr>
              <a:t> 3.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Viết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dấu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“,” ở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kết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quả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thẳng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cột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với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các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dấu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“,”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đã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viết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 ở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NewRomanPSMT"/>
              </a:rPr>
              <a:t>trên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NewRomanPSMT"/>
              </a:rPr>
              <a:t>.</a:t>
            </a:r>
            <a:endParaRPr lang="en-US" sz="20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2" name="Rectangle: Rounded Corners 1"/>
          <p:cNvSpPr/>
          <p:nvPr/>
        </p:nvSpPr>
        <p:spPr>
          <a:xfrm>
            <a:off x="791570" y="423393"/>
            <a:ext cx="7560860" cy="777923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dirty="0" err="1">
                <a:solidFill>
                  <a:srgbClr val="0070C0"/>
                </a:solidFill>
              </a:rPr>
              <a:t>Để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cộng</a:t>
            </a:r>
            <a:r>
              <a:rPr lang="en-US" sz="2000" i="1" dirty="0">
                <a:solidFill>
                  <a:srgbClr val="0070C0"/>
                </a:solidFill>
              </a:rPr>
              <a:t>, </a:t>
            </a:r>
            <a:r>
              <a:rPr lang="en-US" sz="2000" i="1" dirty="0" err="1">
                <a:solidFill>
                  <a:srgbClr val="0070C0"/>
                </a:solidFill>
              </a:rPr>
              <a:t>trừ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hai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số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thập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phân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dương</a:t>
            </a:r>
            <a:r>
              <a:rPr lang="en-US" sz="2000" i="1" dirty="0">
                <a:solidFill>
                  <a:srgbClr val="0070C0"/>
                </a:solidFill>
              </a:rPr>
              <a:t> ta </a:t>
            </a:r>
            <a:r>
              <a:rPr lang="en-US" sz="2000" i="1" dirty="0" err="1">
                <a:solidFill>
                  <a:srgbClr val="0070C0"/>
                </a:solidFill>
              </a:rPr>
              <a:t>làm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như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thế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nào</a:t>
            </a:r>
            <a:r>
              <a:rPr lang="en-US" sz="2000" i="1" dirty="0">
                <a:solidFill>
                  <a:srgbClr val="0070C0"/>
                </a:solidFill>
              </a:rPr>
              <a:t>?</a:t>
            </a:r>
            <a:endParaRPr lang="vi-VN" sz="20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/>
          <p:cNvSpPr/>
          <p:nvPr/>
        </p:nvSpPr>
        <p:spPr>
          <a:xfrm>
            <a:off x="576620" y="709793"/>
            <a:ext cx="8321721" cy="1799845"/>
          </a:xfrm>
          <a:prstGeom prst="roundRect">
            <a:avLst/>
          </a:prstGeom>
          <a:solidFill>
            <a:schemeClr val="tx1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400" i="1" dirty="0" err="1">
                <a:solidFill>
                  <a:srgbClr val="002060"/>
                </a:solidFill>
              </a:rPr>
              <a:t>Em</a:t>
            </a:r>
            <a:r>
              <a:rPr lang="en-US" sz="2400" i="1" dirty="0">
                <a:solidFill>
                  <a:srgbClr val="002060"/>
                </a:solidFill>
              </a:rPr>
              <a:t> </a:t>
            </a:r>
            <a:r>
              <a:rPr lang="en-US" sz="2400" i="1" dirty="0" err="1">
                <a:solidFill>
                  <a:srgbClr val="002060"/>
                </a:solidFill>
              </a:rPr>
              <a:t>hãy</a:t>
            </a:r>
            <a:r>
              <a:rPr lang="en-US" sz="2400" i="1" dirty="0">
                <a:solidFill>
                  <a:srgbClr val="002060"/>
                </a:solidFill>
              </a:rPr>
              <a:t> </a:t>
            </a:r>
            <a:r>
              <a:rPr lang="en-US" sz="2400" i="1" dirty="0" err="1">
                <a:solidFill>
                  <a:srgbClr val="002060"/>
                </a:solidFill>
              </a:rPr>
              <a:t>nêu</a:t>
            </a:r>
            <a:r>
              <a:rPr lang="en-US" sz="2400" i="1" dirty="0">
                <a:solidFill>
                  <a:srgbClr val="002060"/>
                </a:solidFill>
              </a:rPr>
              <a:t> </a:t>
            </a:r>
            <a:r>
              <a:rPr lang="en-US" sz="2400" i="1" dirty="0" err="1">
                <a:solidFill>
                  <a:srgbClr val="002060"/>
                </a:solidFill>
              </a:rPr>
              <a:t>lại</a:t>
            </a:r>
            <a:r>
              <a:rPr lang="en-US" sz="2400" i="1" dirty="0">
                <a:solidFill>
                  <a:srgbClr val="002060"/>
                </a:solidFill>
              </a:rPr>
              <a:t> </a:t>
            </a:r>
            <a:r>
              <a:rPr lang="en-US" sz="2400" i="1" dirty="0" err="1">
                <a:solidFill>
                  <a:srgbClr val="002060"/>
                </a:solidFill>
              </a:rPr>
              <a:t>quy</a:t>
            </a:r>
            <a:r>
              <a:rPr lang="en-US" sz="2400" i="1" dirty="0">
                <a:solidFill>
                  <a:srgbClr val="002060"/>
                </a:solidFill>
              </a:rPr>
              <a:t> </a:t>
            </a:r>
            <a:r>
              <a:rPr lang="en-US" sz="2400" i="1" dirty="0" err="1">
                <a:solidFill>
                  <a:srgbClr val="002060"/>
                </a:solidFill>
              </a:rPr>
              <a:t>tắc</a:t>
            </a:r>
            <a:r>
              <a:rPr lang="en-US" sz="2400" i="1" dirty="0">
                <a:solidFill>
                  <a:srgbClr val="002060"/>
                </a:solidFill>
              </a:rPr>
              <a:t> </a:t>
            </a:r>
            <a:r>
              <a:rPr lang="en-US" sz="2400" i="1" dirty="0" err="1">
                <a:solidFill>
                  <a:srgbClr val="002060"/>
                </a:solidFill>
              </a:rPr>
              <a:t>cộng</a:t>
            </a:r>
            <a:r>
              <a:rPr lang="en-US" sz="2400" i="1" dirty="0">
                <a:solidFill>
                  <a:srgbClr val="002060"/>
                </a:solidFill>
              </a:rPr>
              <a:t> </a:t>
            </a:r>
            <a:r>
              <a:rPr lang="en-US" sz="2400" i="1" dirty="0" err="1">
                <a:solidFill>
                  <a:srgbClr val="002060"/>
                </a:solidFill>
              </a:rPr>
              <a:t>hai</a:t>
            </a:r>
            <a:r>
              <a:rPr lang="en-US" sz="2400" i="1" dirty="0">
                <a:solidFill>
                  <a:srgbClr val="002060"/>
                </a:solidFill>
              </a:rPr>
              <a:t> </a:t>
            </a:r>
            <a:r>
              <a:rPr lang="en-US" sz="2400" i="1" dirty="0" err="1">
                <a:solidFill>
                  <a:srgbClr val="002060"/>
                </a:solidFill>
              </a:rPr>
              <a:t>số</a:t>
            </a:r>
            <a:r>
              <a:rPr lang="en-US" sz="2400" i="1" dirty="0">
                <a:solidFill>
                  <a:srgbClr val="002060"/>
                </a:solidFill>
              </a:rPr>
              <a:t> </a:t>
            </a:r>
            <a:r>
              <a:rPr lang="en-US" sz="2400" i="1" dirty="0" err="1">
                <a:solidFill>
                  <a:srgbClr val="002060"/>
                </a:solidFill>
              </a:rPr>
              <a:t>nguyên</a:t>
            </a:r>
            <a:r>
              <a:rPr lang="en-US" sz="2400" i="1" dirty="0">
                <a:solidFill>
                  <a:srgbClr val="002060"/>
                </a:solidFill>
              </a:rPr>
              <a:t> </a:t>
            </a:r>
            <a:r>
              <a:rPr lang="en-US" sz="2400" i="1" dirty="0" err="1">
                <a:solidFill>
                  <a:srgbClr val="002060"/>
                </a:solidFill>
              </a:rPr>
              <a:t>cùng</a:t>
            </a:r>
            <a:r>
              <a:rPr lang="en-US" sz="2400" i="1" dirty="0">
                <a:solidFill>
                  <a:srgbClr val="002060"/>
                </a:solidFill>
              </a:rPr>
              <a:t> </a:t>
            </a:r>
            <a:r>
              <a:rPr lang="en-US" sz="2400" i="1" dirty="0" err="1">
                <a:solidFill>
                  <a:srgbClr val="002060"/>
                </a:solidFill>
              </a:rPr>
              <a:t>dấu</a:t>
            </a:r>
            <a:r>
              <a:rPr lang="en-US" sz="2400" i="1" dirty="0">
                <a:solidFill>
                  <a:srgbClr val="002060"/>
                </a:solidFill>
              </a:rPr>
              <a:t>, </a:t>
            </a:r>
            <a:r>
              <a:rPr lang="en-US" sz="2400" i="1" dirty="0" err="1">
                <a:solidFill>
                  <a:srgbClr val="002060"/>
                </a:solidFill>
              </a:rPr>
              <a:t>khác</a:t>
            </a:r>
            <a:r>
              <a:rPr lang="en-US" sz="2400" i="1" dirty="0">
                <a:solidFill>
                  <a:srgbClr val="002060"/>
                </a:solidFill>
              </a:rPr>
              <a:t> </a:t>
            </a:r>
            <a:r>
              <a:rPr lang="en-US" sz="2400" i="1" dirty="0" err="1">
                <a:solidFill>
                  <a:srgbClr val="002060"/>
                </a:solidFill>
              </a:rPr>
              <a:t>dấu</a:t>
            </a:r>
            <a:r>
              <a:rPr lang="en-US" sz="2400" i="1" dirty="0">
                <a:solidFill>
                  <a:srgbClr val="002060"/>
                </a:solidFill>
              </a:rPr>
              <a:t> </a:t>
            </a:r>
            <a:r>
              <a:rPr lang="en-US" sz="2400" i="1" dirty="0" err="1">
                <a:solidFill>
                  <a:srgbClr val="002060"/>
                </a:solidFill>
              </a:rPr>
              <a:t>và</a:t>
            </a:r>
            <a:r>
              <a:rPr lang="en-US" sz="2400" i="1" dirty="0">
                <a:solidFill>
                  <a:srgbClr val="002060"/>
                </a:solidFill>
              </a:rPr>
              <a:t> </a:t>
            </a:r>
            <a:r>
              <a:rPr lang="en-US" sz="2400" i="1" dirty="0" err="1">
                <a:solidFill>
                  <a:srgbClr val="002060"/>
                </a:solidFill>
              </a:rPr>
              <a:t>hoàn</a:t>
            </a:r>
            <a:r>
              <a:rPr lang="en-US" sz="2400" i="1" dirty="0">
                <a:solidFill>
                  <a:srgbClr val="002060"/>
                </a:solidFill>
              </a:rPr>
              <a:t> </a:t>
            </a:r>
            <a:r>
              <a:rPr lang="en-US" sz="2400" i="1" dirty="0" err="1">
                <a:solidFill>
                  <a:srgbClr val="002060"/>
                </a:solidFill>
              </a:rPr>
              <a:t>thành</a:t>
            </a:r>
            <a:r>
              <a:rPr lang="en-US" sz="2400" i="1" dirty="0">
                <a:solidFill>
                  <a:srgbClr val="002060"/>
                </a:solidFill>
              </a:rPr>
              <a:t> </a:t>
            </a:r>
            <a:r>
              <a:rPr lang="en-US" sz="2400" i="1" dirty="0" err="1">
                <a:solidFill>
                  <a:srgbClr val="002060"/>
                </a:solidFill>
              </a:rPr>
              <a:t>ví</a:t>
            </a:r>
            <a:r>
              <a:rPr lang="en-US" sz="2400" i="1" dirty="0">
                <a:solidFill>
                  <a:srgbClr val="002060"/>
                </a:solidFill>
              </a:rPr>
              <a:t> </a:t>
            </a:r>
            <a:r>
              <a:rPr lang="en-US" sz="2400" i="1" dirty="0" err="1">
                <a:solidFill>
                  <a:srgbClr val="002060"/>
                </a:solidFill>
              </a:rPr>
              <a:t>dụ</a:t>
            </a:r>
            <a:r>
              <a:rPr lang="en-US" sz="2400" i="1" dirty="0">
                <a:solidFill>
                  <a:srgbClr val="002060"/>
                </a:solidFill>
              </a:rPr>
              <a:t> </a:t>
            </a:r>
            <a:r>
              <a:rPr lang="en-US" sz="2400" i="1" dirty="0" err="1">
                <a:solidFill>
                  <a:srgbClr val="002060"/>
                </a:solidFill>
              </a:rPr>
              <a:t>sau</a:t>
            </a:r>
            <a:r>
              <a:rPr lang="en-US" sz="2400" i="1" dirty="0">
                <a:solidFill>
                  <a:srgbClr val="002060"/>
                </a:solidFill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400" b="1" u="sng" dirty="0">
                <a:solidFill>
                  <a:srgbClr val="002060"/>
                </a:solidFill>
              </a:rPr>
              <a:t>VD: </a:t>
            </a:r>
            <a:r>
              <a:rPr lang="en-US" sz="2400" b="1" u="sng" dirty="0" err="1">
                <a:solidFill>
                  <a:srgbClr val="002060"/>
                </a:solidFill>
              </a:rPr>
              <a:t>Tính</a:t>
            </a:r>
            <a:r>
              <a:rPr lang="en-US" sz="2400" dirty="0">
                <a:solidFill>
                  <a:srgbClr val="002060"/>
                </a:solidFill>
              </a:rPr>
              <a:t>:  (-7) + (-15)		13 + (-24)	</a:t>
            </a:r>
            <a:endParaRPr lang="vi-VN" sz="2400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5659" y="4010626"/>
            <a:ext cx="8898341" cy="1037229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400" dirty="0" err="1">
                <a:solidFill>
                  <a:schemeClr val="tx1"/>
                </a:solidFill>
              </a:rPr>
              <a:t>Quy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tắc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cộng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số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thập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phân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cùng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dấu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hoặc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khác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dấu</a:t>
            </a:r>
            <a:r>
              <a:rPr lang="en-US" sz="2400" dirty="0">
                <a:solidFill>
                  <a:schemeClr val="tx1"/>
                </a:solidFill>
              </a:rPr>
              <a:t>) </a:t>
            </a:r>
            <a:r>
              <a:rPr lang="en-US" sz="2400" dirty="0" err="1">
                <a:solidFill>
                  <a:schemeClr val="tx1"/>
                </a:solidFill>
              </a:rPr>
              <a:t>được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thực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hiện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giống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quy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tắc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cộng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số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nguyên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vi-VN" sz="2400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5"/>
          <p:cNvGraphicFramePr>
            <a:graphicFrameLocks noGrp="1"/>
          </p:cNvGraphicFramePr>
          <p:nvPr/>
        </p:nvGraphicFramePr>
        <p:xfrm>
          <a:off x="1674124" y="2713594"/>
          <a:ext cx="6096000" cy="1188720"/>
        </p:xfrm>
        <a:graphic>
          <a:graphicData uri="http://schemas.openxmlformats.org/drawingml/2006/table">
            <a:tbl>
              <a:tblPr firstRow="1" bandRow="1">
                <a:tableStyleId>{D3042716-ECBD-43DA-ABC4-147EB8EF36A6}</a:tableStyleId>
              </a:tblPr>
              <a:tblGrid>
                <a:gridCol w="3048000"/>
                <a:gridCol w="3048000"/>
              </a:tblGrid>
              <a:tr h="181051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(-7) + (-15)	</a:t>
                      </a:r>
                    </a:p>
                    <a:p>
                      <a:pPr algn="just"/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= - (7 + 15) </a:t>
                      </a:r>
                    </a:p>
                    <a:p>
                      <a:pPr algn="just"/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=  -22</a:t>
                      </a:r>
                      <a:endParaRPr lang="vi-VN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13 + (-24)</a:t>
                      </a:r>
                    </a:p>
                    <a:p>
                      <a:pPr algn="just"/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= -(24 -13) </a:t>
                      </a:r>
                    </a:p>
                    <a:p>
                      <a:pPr algn="just"/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= -11</a:t>
                      </a:r>
                      <a:endParaRPr lang="vi-VN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0125" y="0"/>
            <a:ext cx="4572000" cy="53630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b="1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1. </a:t>
            </a:r>
            <a:r>
              <a:rPr lang="en-GB" sz="2400" b="1" dirty="0" err="1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Cộng</a:t>
            </a:r>
            <a:r>
              <a:rPr lang="en-GB" sz="2400" b="1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2400" b="1" dirty="0" err="1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hai</a:t>
            </a:r>
            <a:r>
              <a:rPr lang="en-GB" sz="2400" b="1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2400" b="1" dirty="0" err="1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số</a:t>
            </a:r>
            <a:r>
              <a:rPr lang="en-GB" sz="2400" b="1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2400" b="1" dirty="0" err="1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thập</a:t>
            </a:r>
            <a:r>
              <a:rPr lang="en-GB" sz="2400" b="1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2400" b="1" dirty="0" err="1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phân</a:t>
            </a:r>
            <a:endParaRPr lang="en-US" sz="2400" dirty="0">
              <a:solidFill>
                <a:srgbClr val="002060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7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18616" y="496277"/>
            <a:ext cx="8052178" cy="9379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indent="-3429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Muốn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hai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b="1" u="sng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thập</a:t>
            </a:r>
            <a:r>
              <a:rPr lang="en-US" sz="2400" b="1" u="sng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2400" b="1" u="sng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âm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, ta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chúng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rồi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thêm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trừ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đằng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trước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quả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tx1"/>
              </a:solidFill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8616" y="1538267"/>
            <a:ext cx="8052178" cy="29415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indent="-3429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Muốn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hai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b="1" u="sng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thập</a:t>
            </a:r>
            <a:r>
              <a:rPr lang="en-US" sz="2400" b="1" u="sng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2400" b="1" u="sng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trái</a:t>
            </a:r>
            <a:r>
              <a:rPr lang="en-US" sz="2400" b="1" u="sng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, ta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:</a:t>
            </a:r>
            <a:endParaRPr lang="en-US" sz="24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	+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Nếu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i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dương</a:t>
            </a:r>
            <a:r>
              <a:rPr lang="en-US" sz="2400" i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lớn</a:t>
            </a:r>
            <a:r>
              <a:rPr lang="en-US" sz="24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hơn</a:t>
            </a:r>
            <a:r>
              <a:rPr lang="en-US" sz="24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hay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i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2400" i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của</a:t>
            </a:r>
            <a:r>
              <a:rPr lang="en-US" sz="2400" i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i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âm</a:t>
            </a:r>
            <a:r>
              <a:rPr lang="en-US" sz="2400" i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thì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ta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lấy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dương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trừ</a:t>
            </a:r>
            <a:r>
              <a:rPr lang="en-US" sz="24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đi</a:t>
            </a:r>
            <a:r>
              <a:rPr lang="en-US" sz="24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âm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	+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Nếu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i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dương</a:t>
            </a:r>
            <a:r>
              <a:rPr lang="en-US" sz="2400" i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nhỏ</a:t>
            </a:r>
            <a:r>
              <a:rPr lang="en-US" sz="24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hơn</a:t>
            </a:r>
            <a:r>
              <a:rPr lang="en-US" sz="24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i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2400" i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của</a:t>
            </a:r>
            <a:r>
              <a:rPr lang="en-US" sz="2400" i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i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âm</a:t>
            </a:r>
            <a:r>
              <a:rPr lang="en-US" sz="2400" i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thì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ta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lấy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âm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trừ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đi</a:t>
            </a:r>
            <a:r>
              <a:rPr lang="en-US" sz="24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dương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rồi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thêm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trừ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(-)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trước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quả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/>
          <p:cNvSpPr/>
          <p:nvPr/>
        </p:nvSpPr>
        <p:spPr>
          <a:xfrm>
            <a:off x="1787857" y="1078176"/>
            <a:ext cx="2088076" cy="53803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2060"/>
                </a:solidFill>
              </a:rPr>
              <a:t>Luyện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tập</a:t>
            </a:r>
            <a:r>
              <a:rPr lang="en-US" sz="2400" b="1" dirty="0">
                <a:solidFill>
                  <a:srgbClr val="002060"/>
                </a:solidFill>
              </a:rPr>
              <a:t> 2</a:t>
            </a:r>
            <a:endParaRPr lang="vi-VN" sz="24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30309" y="1078176"/>
            <a:ext cx="3930552" cy="538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err="1">
                <a:solidFill>
                  <a:schemeClr val="tx1"/>
                </a:solidFill>
                <a:latin typeface="+mj-lt"/>
                <a:ea typeface="Calibri" panose="020F0502020204030204" pitchFamily="34" charset="0"/>
              </a:rPr>
              <a:t>Tính</a:t>
            </a:r>
            <a:r>
              <a:rPr lang="en-US" sz="2400" b="1" dirty="0">
                <a:solidFill>
                  <a:schemeClr val="tx1"/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+mj-lt"/>
                <a:ea typeface="Calibri" panose="020F0502020204030204" pitchFamily="34" charset="0"/>
              </a:rPr>
              <a:t>tổng</a:t>
            </a:r>
            <a:r>
              <a:rPr lang="en-US" sz="2400" b="1" dirty="0">
                <a:solidFill>
                  <a:schemeClr val="tx1"/>
                </a:solidFill>
                <a:latin typeface="+mj-lt"/>
                <a:ea typeface="Calibri" panose="020F0502020204030204" pitchFamily="34" charset="0"/>
              </a:rPr>
              <a:t>: (-16,5 + 1,5)</a:t>
            </a:r>
            <a:endParaRPr lang="vi-VN" sz="2400" b="1" dirty="0">
              <a:solidFill>
                <a:schemeClr val="tx1"/>
              </a:solidFill>
              <a:latin typeface="+mj-lt"/>
              <a:ea typeface="Calibri" panose="020F0502020204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93324" y="1623532"/>
            <a:ext cx="3787849" cy="536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u="sng" dirty="0" err="1"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Giải</a:t>
            </a:r>
            <a:r>
              <a:rPr lang="en-US" sz="2400" b="1" u="sng" dirty="0"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30309" y="2274321"/>
            <a:ext cx="2487301" cy="1685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rgbClr val="FFFF00"/>
                </a:solidFill>
                <a:ea typeface="Times New Roman" panose="02020603050405020304" pitchFamily="18" charset="0"/>
              </a:rPr>
              <a:t>(-16,5) + 1,5 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rgbClr val="FFFF00"/>
                </a:solidFill>
                <a:ea typeface="Times New Roman" panose="02020603050405020304" pitchFamily="18" charset="0"/>
              </a:rPr>
              <a:t>= - (16,5 – 1,5) 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rgbClr val="FFFF00"/>
                </a:solidFill>
                <a:ea typeface="Times New Roman" panose="02020603050405020304" pitchFamily="18" charset="0"/>
              </a:rPr>
              <a:t>= - 15.</a:t>
            </a:r>
            <a:endParaRPr lang="en-US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18" grpId="0"/>
      <p:bldP spid="20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/>
          <p:cNvSpPr/>
          <p:nvPr/>
        </p:nvSpPr>
        <p:spPr>
          <a:xfrm>
            <a:off x="1910686" y="354842"/>
            <a:ext cx="5227093" cy="192433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EFA"/>
              </a:clrFrom>
              <a:clrTo>
                <a:srgbClr val="FFFEFA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6667" l="5833" r="97500">
                        <a14:foregroundMark x1="21667" y1="46667" x2="21667" y2="46667"/>
                        <a14:foregroundMark x1="22500" y1="46667" x2="5833" y2="400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06443" y="574923"/>
            <a:ext cx="843376" cy="42168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595451" y="813387"/>
            <a:ext cx="4392203" cy="10348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dirty="0" err="1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Nêu</a:t>
            </a:r>
            <a:r>
              <a:rPr lang="en-GB" sz="24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tính</a:t>
            </a:r>
            <a:r>
              <a:rPr lang="en-GB" sz="24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chất</a:t>
            </a:r>
            <a:r>
              <a:rPr lang="en-GB" sz="24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của</a:t>
            </a:r>
            <a:r>
              <a:rPr lang="en-GB" sz="24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phép</a:t>
            </a:r>
            <a:r>
              <a:rPr lang="en-GB" sz="24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cộng</a:t>
            </a:r>
            <a:r>
              <a:rPr lang="en-GB" sz="24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số</a:t>
            </a:r>
            <a:r>
              <a:rPr lang="en-GB" sz="24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nguyên</a:t>
            </a:r>
            <a:r>
              <a:rPr lang="en-GB" sz="2400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</a:rPr>
              <a:t>?</a:t>
            </a:r>
            <a:endParaRPr lang="en-US" sz="2400" dirty="0">
              <a:solidFill>
                <a:schemeClr val="tx2">
                  <a:lumMod val="50000"/>
                </a:schemeClr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6044" y="2800703"/>
            <a:ext cx="8398648" cy="1529410"/>
          </a:xfrm>
          <a:prstGeom prst="rect">
            <a:avLst/>
          </a:prstGeom>
          <a:solidFill>
            <a:srgbClr val="8FC7ED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Giống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nguyên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thập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cũng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: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giao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hoán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kết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hợp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2400" b="1" i="1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c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ộng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vổi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0,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cộng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với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.</a:t>
            </a:r>
            <a:endParaRPr lang="en-US" sz="2400" b="1" i="1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38798" y="2048153"/>
            <a:ext cx="6293221" cy="2862050"/>
          </a:xfrm>
          <a:prstGeom prst="rect">
            <a:avLst/>
          </a:prstGeom>
          <a:solidFill>
            <a:schemeClr val="tx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" name="Flowchart: Alternate Process 2"/>
          <p:cNvSpPr/>
          <p:nvPr/>
        </p:nvSpPr>
        <p:spPr>
          <a:xfrm>
            <a:off x="1538798" y="550396"/>
            <a:ext cx="6477860" cy="127198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67782" y="2879558"/>
            <a:ext cx="4935099" cy="17135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89,45 + (-3,28) + 0,55 + (-6,72)</a:t>
            </a:r>
            <a:endParaRPr lang="en-US" sz="24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marR="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= (89,45 + 0,55) – (3,28 + 6,72)</a:t>
            </a:r>
            <a:endParaRPr lang="en-US" sz="24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algn="just">
              <a:lnSpc>
                <a:spcPct val="130000"/>
              </a:lnSpc>
            </a:pP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= 90 – 10 = 80</a:t>
            </a:r>
            <a:endParaRPr lang="en-US" sz="24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62915" y="550396"/>
            <a:ext cx="6069104" cy="1841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err="1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</a:rPr>
              <a:t>Luyện</a:t>
            </a:r>
            <a:r>
              <a:rPr lang="en-US" sz="2400" b="1" dirty="0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</a:rPr>
              <a:t>tập</a:t>
            </a:r>
            <a:r>
              <a:rPr lang="en-US" sz="2400" b="1" dirty="0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</a:rPr>
              <a:t> 3. </a:t>
            </a:r>
            <a:r>
              <a:rPr lang="en-US" sz="2400" i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Tính</a:t>
            </a:r>
            <a:r>
              <a:rPr lang="en-US" sz="2400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một</a:t>
            </a:r>
            <a:r>
              <a:rPr lang="en-US" sz="2400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cách</a:t>
            </a:r>
            <a:r>
              <a:rPr lang="en-US" sz="2400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hợp</a:t>
            </a:r>
            <a:r>
              <a:rPr lang="en-US" sz="2400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lí</a:t>
            </a:r>
            <a:r>
              <a:rPr lang="en-US" sz="2400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:</a:t>
            </a:r>
          </a:p>
          <a:p>
            <a:pPr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89,45 + (-3,28) + 0,55 + (-6,72).</a:t>
            </a:r>
            <a:endParaRPr lang="en-US" sz="2400" b="1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endParaRPr lang="en-US" sz="24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57390" y="2123518"/>
            <a:ext cx="2530258" cy="536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u="sng" dirty="0" err="1">
                <a:solidFill>
                  <a:srgbClr val="C00000"/>
                </a:solidFill>
                <a:effectLst/>
                <a:latin typeface="+mj-lt"/>
                <a:ea typeface="Times New Roman" panose="02020603050405020304" pitchFamily="18" charset="0"/>
              </a:rPr>
              <a:t>Giải</a:t>
            </a:r>
            <a:r>
              <a:rPr lang="en-US" sz="2400" b="1" u="sng" dirty="0">
                <a:solidFill>
                  <a:srgbClr val="C00000"/>
                </a:solidFill>
                <a:effectLst/>
                <a:latin typeface="+mj-lt"/>
                <a:ea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C00000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5" grpId="0" build="allAtOnce"/>
      <p:bldP spid="7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/>
          <p:cNvSpPr/>
          <p:nvPr/>
        </p:nvSpPr>
        <p:spPr>
          <a:xfrm>
            <a:off x="777038" y="654104"/>
            <a:ext cx="7890974" cy="1663212"/>
          </a:xfrm>
          <a:prstGeom prst="roundRect">
            <a:avLst/>
          </a:prstGeom>
          <a:solidFill>
            <a:schemeClr val="tx1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defRPr/>
            </a:pPr>
            <a:r>
              <a:rPr kumimoji="0" lang="en-US" sz="24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Em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 </a:t>
            </a:r>
            <a:r>
              <a:rPr kumimoji="0" lang="en-US" sz="24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hãy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 </a:t>
            </a:r>
            <a:r>
              <a:rPr kumimoji="0" lang="en-US" sz="24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nêu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 </a:t>
            </a:r>
            <a:r>
              <a:rPr kumimoji="0" lang="en-US" sz="24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lại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 </a:t>
            </a:r>
            <a:r>
              <a:rPr kumimoji="0" lang="en-US" sz="24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quy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 </a:t>
            </a:r>
            <a:r>
              <a:rPr kumimoji="0" lang="en-US" sz="24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tắc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Arial" panose="020B0604020202020204"/>
              </a:rPr>
              <a:t>trừ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 </a:t>
            </a:r>
            <a:r>
              <a:rPr kumimoji="0" lang="en-US" sz="24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hai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 </a:t>
            </a:r>
            <a:r>
              <a:rPr kumimoji="0" lang="en-US" sz="24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số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 </a:t>
            </a:r>
            <a:r>
              <a:rPr kumimoji="0" lang="en-US" sz="24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nguyên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 </a:t>
            </a:r>
            <a:r>
              <a:rPr kumimoji="0" lang="en-US" sz="24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và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 </a:t>
            </a:r>
            <a:r>
              <a:rPr kumimoji="0" lang="en-US" sz="24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hoàn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 </a:t>
            </a:r>
            <a:r>
              <a:rPr kumimoji="0" lang="en-US" sz="24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thành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 </a:t>
            </a:r>
            <a:r>
              <a:rPr kumimoji="0" lang="en-US" sz="24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ví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 </a:t>
            </a:r>
            <a:r>
              <a:rPr kumimoji="0" lang="en-US" sz="24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dụ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 </a:t>
            </a:r>
            <a:r>
              <a:rPr kumimoji="0" lang="en-US" sz="24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sau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: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defRPr/>
            </a:pPr>
            <a:r>
              <a:rPr kumimoji="0" lang="en-US" sz="2400" b="1" i="0" u="sng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VD: </a:t>
            </a:r>
            <a:r>
              <a:rPr kumimoji="0" lang="en-US" sz="2400" b="1" i="0" u="sng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Tính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:  (-53) - 8		(-32) - (-</a:t>
            </a:r>
            <a:r>
              <a:rPr lang="en-US" sz="2400" dirty="0">
                <a:solidFill>
                  <a:srgbClr val="002060"/>
                </a:solidFill>
                <a:latin typeface="Arial" panose="020B0604020202020204"/>
              </a:rPr>
              <a:t>19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)	</a:t>
            </a:r>
            <a:endParaRPr kumimoji="0" lang="vi-VN" sz="24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  <a:sym typeface="Arial" panose="020B060402020202020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5659" y="4010626"/>
            <a:ext cx="8898341" cy="1037229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30000"/>
              </a:lnSpc>
            </a:pPr>
            <a:r>
              <a:rPr lang="en-US" sz="2400" dirty="0" err="1">
                <a:solidFill>
                  <a:schemeClr val="tx1"/>
                </a:solidFill>
                <a:ea typeface="Times New Roman" panose="02020603050405020304" pitchFamily="18" charset="0"/>
              </a:rPr>
              <a:t>Cũng</a:t>
            </a:r>
            <a:r>
              <a:rPr lang="en-US" sz="24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imes New Roman" panose="02020603050405020304" pitchFamily="18" charset="0"/>
              </a:rPr>
              <a:t>trừ</a:t>
            </a:r>
            <a:r>
              <a:rPr lang="en-US" sz="24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imes New Roman" panose="02020603050405020304" pitchFamily="18" charset="0"/>
              </a:rPr>
              <a:t>nguyên</a:t>
            </a:r>
            <a:r>
              <a:rPr lang="en-US" sz="2400" dirty="0">
                <a:solidFill>
                  <a:schemeClr val="tx1"/>
                </a:solidFill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a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imes New Roman" panose="02020603050405020304" pitchFamily="18" charset="0"/>
              </a:rPr>
              <a:t>trừ</a:t>
            </a:r>
            <a:r>
              <a:rPr lang="en-US" sz="24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imes New Roman" panose="02020603050405020304" pitchFamily="18" charset="0"/>
              </a:rPr>
              <a:t>hai</a:t>
            </a:r>
            <a:r>
              <a:rPr lang="en-US" sz="24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imes New Roman" panose="02020603050405020304" pitchFamily="18" charset="0"/>
              </a:rPr>
              <a:t>thập</a:t>
            </a:r>
            <a:r>
              <a:rPr lang="en-US" sz="24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chemeClr val="tx1"/>
                </a:solidFill>
                <a:ea typeface="Times New Roman" panose="02020603050405020304" pitchFamily="18" charset="0"/>
              </a:rPr>
              <a:t> ta </a:t>
            </a:r>
            <a:r>
              <a:rPr lang="en-US" sz="2400" dirty="0" err="1">
                <a:solidFill>
                  <a:schemeClr val="tx1"/>
                </a:solidFill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imes New Roman" panose="02020603050405020304" pitchFamily="18" charset="0"/>
              </a:rPr>
              <a:t>bị</a:t>
            </a:r>
            <a:r>
              <a:rPr lang="en-US" sz="24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imes New Roman" panose="02020603050405020304" pitchFamily="18" charset="0"/>
              </a:rPr>
              <a:t>trừ</a:t>
            </a:r>
            <a:r>
              <a:rPr lang="en-US" sz="24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imes New Roman" panose="02020603050405020304" pitchFamily="18" charset="0"/>
              </a:rPr>
              <a:t>đối</a:t>
            </a:r>
            <a:r>
              <a:rPr lang="en-US" sz="24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imes New Roman" panose="02020603050405020304" pitchFamily="18" charset="0"/>
              </a:rPr>
              <a:t>trừ</a:t>
            </a:r>
            <a:r>
              <a:rPr lang="en-US" sz="2400" dirty="0">
                <a:solidFill>
                  <a:schemeClr val="tx1"/>
                </a:solidFill>
                <a:ea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5"/>
          <p:cNvGraphicFramePr>
            <a:graphicFrameLocks noGrp="1"/>
          </p:cNvGraphicFramePr>
          <p:nvPr/>
        </p:nvGraphicFramePr>
        <p:xfrm>
          <a:off x="1674125" y="2386731"/>
          <a:ext cx="6096000" cy="1554480"/>
        </p:xfrm>
        <a:graphic>
          <a:graphicData uri="http://schemas.openxmlformats.org/drawingml/2006/table">
            <a:tbl>
              <a:tblPr firstRow="1" bandRow="1">
                <a:tableStyleId>{D3042716-ECBD-43DA-ABC4-147EB8EF36A6}</a:tableStyleId>
              </a:tblPr>
              <a:tblGrid>
                <a:gridCol w="3048000"/>
                <a:gridCol w="3048000"/>
              </a:tblGrid>
              <a:tr h="181051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(-53) – 8</a:t>
                      </a:r>
                    </a:p>
                    <a:p>
                      <a:pPr algn="just"/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= (-53) + (-8)	</a:t>
                      </a:r>
                    </a:p>
                    <a:p>
                      <a:pPr algn="just"/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= - (53 + 8) </a:t>
                      </a:r>
                    </a:p>
                    <a:p>
                      <a:pPr algn="just"/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=  -61</a:t>
                      </a:r>
                      <a:endParaRPr lang="vi-VN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(-32) - (-19)</a:t>
                      </a:r>
                    </a:p>
                    <a:p>
                      <a:pPr algn="just"/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= -32 + 19</a:t>
                      </a:r>
                    </a:p>
                    <a:p>
                      <a:pPr algn="just"/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= -(32-19)</a:t>
                      </a:r>
                    </a:p>
                    <a:p>
                      <a:pPr algn="just"/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 = - 23</a:t>
                      </a:r>
                      <a:endParaRPr lang="vi-VN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0125" y="0"/>
            <a:ext cx="4572000" cy="53630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/>
              <a:buNone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Arial" panose="020B0604020202020204"/>
                <a:sym typeface="Arial" panose="020B0604020202020204"/>
              </a:rPr>
              <a:t>2. </a:t>
            </a:r>
            <a:r>
              <a:rPr kumimoji="0" lang="en-GB" sz="24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Arial" panose="020B0604020202020204"/>
                <a:sym typeface="Arial" panose="020B0604020202020204"/>
              </a:rPr>
              <a:t>Trừ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GB" sz="24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Arial" panose="020B0604020202020204"/>
                <a:sym typeface="Arial" panose="020B0604020202020204"/>
              </a:rPr>
              <a:t>hai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GB" sz="24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Arial" panose="020B0604020202020204"/>
                <a:sym typeface="Arial" panose="020B0604020202020204"/>
              </a:rPr>
              <a:t>số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GB" sz="24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Arial" panose="020B0604020202020204"/>
                <a:sym typeface="Arial" panose="020B0604020202020204"/>
              </a:rPr>
              <a:t>thập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GB" sz="24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Arial" panose="020B0604020202020204"/>
                <a:sym typeface="Arial" panose="020B0604020202020204"/>
              </a:rPr>
              <a:t>phân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/>
          <p:cNvSpPr/>
          <p:nvPr/>
        </p:nvSpPr>
        <p:spPr>
          <a:xfrm>
            <a:off x="1344757" y="346032"/>
            <a:ext cx="6653538" cy="1306375"/>
          </a:xfrm>
          <a:prstGeom prst="flowChartAlternateProcess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03485" y="453300"/>
            <a:ext cx="6094810" cy="10918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err="1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Luyện</a:t>
            </a:r>
            <a:r>
              <a:rPr lang="en-US" sz="2400" b="1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tập</a:t>
            </a:r>
            <a:r>
              <a:rPr lang="en-US" sz="2400" b="1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 4.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Tính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hiệu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 : </a:t>
            </a:r>
          </a:p>
          <a:p>
            <a:pPr marL="0" marR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2400" b="1" dirty="0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(-14,25) – (- 9,2)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44757" y="2087164"/>
            <a:ext cx="6496536" cy="271030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12372" y="2087164"/>
            <a:ext cx="4979194" cy="494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u="sng" dirty="0" err="1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</a:rPr>
              <a:t>Giải</a:t>
            </a:r>
            <a:r>
              <a:rPr lang="en-US" sz="2400" b="1" u="sng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</a:rPr>
              <a:t>:</a:t>
            </a:r>
            <a:endParaRPr lang="en-US" sz="2400" u="sng" dirty="0">
              <a:solidFill>
                <a:srgbClr val="FF0000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82403" y="2770967"/>
            <a:ext cx="4979194" cy="1611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solidFill>
                  <a:schemeClr val="accent5">
                    <a:lumMod val="50000"/>
                  </a:schemeClr>
                </a:solidFill>
                <a:ea typeface="Calibri" panose="020F0502020204030204" pitchFamily="34" charset="0"/>
              </a:rPr>
              <a:t>(-14,25) – (- 9,2) = (-14,25) + 9, 2</a:t>
            </a:r>
            <a:endParaRPr lang="en-US" sz="2400" dirty="0">
              <a:solidFill>
                <a:schemeClr val="accent5">
                  <a:lumMod val="50000"/>
                </a:schemeClr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solidFill>
                  <a:schemeClr val="accent5">
                    <a:lumMod val="50000"/>
                  </a:schemeClr>
                </a:solidFill>
                <a:ea typeface="Calibri" panose="020F0502020204030204" pitchFamily="34" charset="0"/>
              </a:rPr>
              <a:t>                           = - (14,25 – 9,2) </a:t>
            </a:r>
            <a:endParaRPr lang="en-US" sz="2400" dirty="0">
              <a:solidFill>
                <a:schemeClr val="accent5">
                  <a:lumMod val="50000"/>
                </a:schemeClr>
              </a:solidFill>
              <a:ea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en-GB" sz="2400" dirty="0">
                <a:solidFill>
                  <a:schemeClr val="accent5">
                    <a:lumMod val="50000"/>
                  </a:schemeClr>
                </a:solidFill>
                <a:ea typeface="Calibri" panose="020F0502020204030204" pitchFamily="34" charset="0"/>
              </a:rPr>
              <a:t>                           = - 5,05</a:t>
            </a:r>
            <a:endParaRPr lang="en-US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3" grpId="0" animBg="1"/>
      <p:bldP spid="6" grpId="0"/>
      <p:bldP spid="7" grpId="0" build="allAtOnce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3520" y="1076356"/>
            <a:ext cx="4584525" cy="684355"/>
          </a:xfrm>
          <a:prstGeom prst="rect">
            <a:avLst/>
          </a:prstGeom>
          <a:solidFill>
            <a:srgbClr val="002060"/>
          </a:solidFill>
          <a:scene3d>
            <a:camera prst="perspectiveLeft"/>
            <a:lightRig rig="threePt" dir="t"/>
          </a:scene3d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III. </a:t>
            </a:r>
            <a:r>
              <a:rPr lang="en-US" sz="3200" b="1" dirty="0" err="1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Quy</a:t>
            </a:r>
            <a:r>
              <a:rPr lang="en-US" sz="3200" b="1" dirty="0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tắc</a:t>
            </a:r>
            <a:r>
              <a:rPr lang="en-US" sz="3200" b="1" dirty="0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dấu</a:t>
            </a:r>
            <a:r>
              <a:rPr lang="en-US" sz="3200" b="1" dirty="0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ngoặc</a:t>
            </a:r>
            <a:endParaRPr lang="en-US" sz="3200" dirty="0">
              <a:solidFill>
                <a:srgbClr val="FFFF00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/>
          <p:cNvSpPr/>
          <p:nvPr/>
        </p:nvSpPr>
        <p:spPr>
          <a:xfrm>
            <a:off x="513567" y="162838"/>
            <a:ext cx="7954028" cy="444674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556" b="95833" l="0" r="94483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99399" y="353248"/>
            <a:ext cx="897597" cy="4240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96995" y="326429"/>
            <a:ext cx="6733437" cy="450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Hãy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nêu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quy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tắc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ngoặc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38516" y="967668"/>
            <a:ext cx="6252882" cy="850939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marL="0" marR="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Quy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tắc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ngoặc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giống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như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quy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tắc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ngoặc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9" name="Arrow: Right 8"/>
          <p:cNvSpPr/>
          <p:nvPr/>
        </p:nvSpPr>
        <p:spPr>
          <a:xfrm>
            <a:off x="707220" y="1134593"/>
            <a:ext cx="638828" cy="4240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TextBox 9"/>
          <p:cNvSpPr txBox="1"/>
          <p:nvPr/>
        </p:nvSpPr>
        <p:spPr>
          <a:xfrm>
            <a:off x="1126146" y="1915938"/>
            <a:ext cx="7277622" cy="2278252"/>
          </a:xfrm>
          <a:prstGeom prst="rect">
            <a:avLst/>
          </a:prstGeom>
          <a:solidFill>
            <a:srgbClr val="CCFF99"/>
          </a:solidFill>
        </p:spPr>
        <p:txBody>
          <a:bodyPr wrap="square">
            <a:spAutoFit/>
          </a:bodyPr>
          <a:lstStyle/>
          <a:p>
            <a:pPr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- Khi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bỏ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ngoặc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(+)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đứng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trước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thì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hạng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ngoặc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vẫn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giữ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; Khi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bỏ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ngoặc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(-)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đứng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trước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, ta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phải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đổi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tất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cả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hạng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ngoặc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.</a:t>
            </a:r>
            <a:endParaRPr lang="en-US" sz="2000" dirty="0">
              <a:latin typeface="+mj-lt"/>
              <a:ea typeface="Times New Roman" panose="02020603050405020304" pitchFamily="18" charset="0"/>
            </a:endParaRPr>
          </a:p>
          <a:p>
            <a:pPr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- Khi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đưa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nhiều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hạng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vào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ngoặc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để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(-)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đứng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trước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thì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ta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phải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đổi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tất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cả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hạng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đó</a:t>
            </a:r>
            <a:r>
              <a:rPr lang="en-US" sz="2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.</a:t>
            </a:r>
            <a:endParaRPr lang="en-US" sz="20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8" grpId="0" animBg="1"/>
      <p:bldP spid="9" grpId="0" animBg="1"/>
      <p:bldP spid="10" grpId="0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33675" y="819634"/>
            <a:ext cx="3171825" cy="7126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b="1" dirty="0">
                <a:solidFill>
                  <a:schemeClr val="accent3"/>
                </a:solidFill>
                <a:latin typeface="+mn-lt"/>
              </a:rPr>
              <a:t>KHỞI ĐỘNG</a:t>
            </a:r>
            <a:endParaRPr lang="vi-V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31921" y="1476364"/>
            <a:ext cx="4580943" cy="2724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 err="1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Bản</a:t>
            </a:r>
            <a:r>
              <a:rPr lang="en-US" sz="1600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tin SEA Games 30, </a:t>
            </a:r>
            <a:r>
              <a:rPr lang="en-US" sz="1600" dirty="0" err="1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ngày</a:t>
            </a:r>
            <a:r>
              <a:rPr lang="en-US" sz="1600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08/12/2019 </a:t>
            </a:r>
            <a:r>
              <a:rPr lang="en-US" sz="1600" dirty="0" err="1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viết</a:t>
            </a:r>
            <a:r>
              <a:rPr lang="en-US" sz="1600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: 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"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Chiều</a:t>
            </a:r>
            <a:r>
              <a:rPr lang="en-US" sz="1600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08/12,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vận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động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viên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Lê Tú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Chinh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đã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xuất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sắc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giành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tấm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Huy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chương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Vàng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điền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kinh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nội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dung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chạy</a:t>
            </a:r>
            <a:r>
              <a:rPr lang="en-US" sz="1600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100 m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nữ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tại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SEA Games</a:t>
            </a:r>
            <a:r>
              <a:rPr lang="en-US" sz="1600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30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sau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khi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bứt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tốc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ngoạn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mục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,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chiến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thắng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đối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thù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Kristina Marie Knott -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chân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chạy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người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Mỹ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nhập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quốc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tịch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Philippines.</a:t>
            </a:r>
            <a:r>
              <a:rPr lang="en-US" sz="1600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Thành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tích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cửa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Lê Tú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Chinh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là</a:t>
            </a:r>
            <a:r>
              <a:rPr lang="en-US" sz="1600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b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11,54</a:t>
            </a:r>
            <a:r>
              <a:rPr lang="en-US" sz="1600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giây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và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của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Kristina Marie Knott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là</a:t>
            </a:r>
            <a:r>
              <a:rPr lang="en-US" sz="1600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1600" b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11,55 </a:t>
            </a:r>
            <a:r>
              <a:rPr lang="en-US" sz="1600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giây</a:t>
            </a:r>
            <a:r>
              <a:rPr lang="en-US" sz="1600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”.</a:t>
            </a:r>
            <a:endParaRPr lang="en-US" sz="1600" dirty="0">
              <a:solidFill>
                <a:schemeClr val="tx1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pic>
        <p:nvPicPr>
          <p:cNvPr id="1028" name="Picture 4" descr="SEA Games 30: Lê Tú Chinh giành HCV chạy 100m nữ - Ảnh thời sự trong nước -  Văn hoá &amp;amp; Xã hội - Thông tấn xã Việt Nam (TTXVN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2864" y="1636550"/>
            <a:ext cx="3083597" cy="2047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/>
          <p:cNvSpPr/>
          <p:nvPr/>
        </p:nvSpPr>
        <p:spPr>
          <a:xfrm>
            <a:off x="1543050" y="1171574"/>
            <a:ext cx="6362700" cy="3552825"/>
          </a:xfrm>
          <a:prstGeom prst="flowChartAlternate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endParaRPr lang="en-US" sz="22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29008" y="1209152"/>
            <a:ext cx="5749447" cy="1156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b="1" dirty="0" err="1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Luyện</a:t>
            </a:r>
            <a:r>
              <a:rPr lang="en-GB" sz="2400" b="1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2400" b="1" dirty="0" err="1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tập</a:t>
            </a:r>
            <a:r>
              <a:rPr lang="en-GB" sz="2400" b="1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 5. </a:t>
            </a:r>
            <a:r>
              <a:rPr lang="en-GB" sz="2400" dirty="0" err="1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Tính</a:t>
            </a:r>
            <a:r>
              <a:rPr lang="en-GB" sz="2400" dirty="0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một</a:t>
            </a:r>
            <a:r>
              <a:rPr lang="en-GB" sz="2400" dirty="0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cách</a:t>
            </a:r>
            <a:r>
              <a:rPr lang="en-GB" sz="2400" dirty="0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hợp</a:t>
            </a:r>
            <a:r>
              <a:rPr lang="en-GB" sz="2400" dirty="0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lí</a:t>
            </a:r>
            <a:r>
              <a:rPr lang="en-GB" sz="2400" dirty="0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:</a:t>
            </a:r>
          </a:p>
          <a:p>
            <a:pPr algn="ctr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2400" b="1" dirty="0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19,32 + 10,68 – 8,63 – 11,37. </a:t>
            </a:r>
            <a:endParaRPr lang="en-GB" sz="2400" b="1" i="1" u="sng" dirty="0">
              <a:solidFill>
                <a:schemeClr val="accent5">
                  <a:lumMod val="50000"/>
                </a:schemeClr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58640" y="2365622"/>
            <a:ext cx="1465545" cy="522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u="sng" dirty="0" err="1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Giải</a:t>
            </a:r>
            <a:r>
              <a:rPr lang="en-US" sz="2400" b="1" u="sng" dirty="0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52595" y="2947986"/>
            <a:ext cx="4590788" cy="1597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200" dirty="0">
                <a:solidFill>
                  <a:schemeClr val="accent5">
                    <a:lumMod val="5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19,32 + 10,68 – 8,63 – 11,37</a:t>
            </a:r>
            <a:endParaRPr lang="en-US" sz="2200" dirty="0">
              <a:solidFill>
                <a:schemeClr val="accent5">
                  <a:lumMod val="50000"/>
                </a:schemeClr>
              </a:solidFill>
              <a:effectLst/>
              <a:latin typeface="+mn-lt"/>
              <a:ea typeface="Calibri" panose="020F0502020204030204" pitchFamily="34" charset="0"/>
            </a:endParaRPr>
          </a:p>
          <a:p>
            <a:pPr marL="0" marR="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200" dirty="0">
                <a:solidFill>
                  <a:schemeClr val="accent5">
                    <a:lumMod val="5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= (19,32 + 10,68) – (8,63 + 11,37)</a:t>
            </a:r>
            <a:endParaRPr lang="en-US" sz="2200" dirty="0">
              <a:solidFill>
                <a:schemeClr val="accent5">
                  <a:lumMod val="50000"/>
                </a:schemeClr>
              </a:solidFill>
              <a:effectLst/>
              <a:latin typeface="+mn-lt"/>
              <a:ea typeface="Calibri" panose="020F0502020204030204" pitchFamily="34" charset="0"/>
            </a:endParaRPr>
          </a:p>
          <a:p>
            <a:pPr algn="just">
              <a:lnSpc>
                <a:spcPct val="130000"/>
              </a:lnSpc>
            </a:pPr>
            <a:r>
              <a:rPr lang="en-GB" sz="2200" dirty="0">
                <a:solidFill>
                  <a:schemeClr val="accent5">
                    <a:lumMod val="5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= 30 – 20 = 10</a:t>
            </a:r>
            <a:endParaRPr lang="vi-VN" sz="2200" dirty="0">
              <a:solidFill>
                <a:schemeClr val="accent5">
                  <a:lumMod val="50000"/>
                </a:schemeClr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6" grpId="0" build="allAtOnce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Predefined Process 5"/>
          <p:cNvSpPr/>
          <p:nvPr/>
        </p:nvSpPr>
        <p:spPr>
          <a:xfrm>
            <a:off x="1924050" y="1066800"/>
            <a:ext cx="5992399" cy="2453014"/>
          </a:xfrm>
          <a:prstGeom prst="flowChartPredefined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90800" y="1854725"/>
            <a:ext cx="4629150" cy="877163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5100" b="1" dirty="0">
                <a:solidFill>
                  <a:srgbClr val="00B0F0"/>
                </a:solidFill>
              </a:rPr>
              <a:t>LUYỆN TẬP</a:t>
            </a:r>
            <a:endParaRPr lang="vi-VN" sz="51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411809" y="2095092"/>
            <a:ext cx="6069862" cy="27399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Giải</a:t>
            </a:r>
            <a:r>
              <a:rPr lang="en-US" sz="2000" b="1" u="sng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:</a:t>
            </a: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a) 324,82 + 312,25 = 637,05</a:t>
            </a: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b) (- 12,07) + (- 5,79) = - ( 12,07 + 5,79) = - 17,86</a:t>
            </a: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c) (- 41,29) - 15,34 = - ( 41,29 + 15,34) = - 56,63</a:t>
            </a: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d) (- 22,65) - (- 1,12) = (- 22,65) + 1,12 = - 21,53 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2514" y="247949"/>
            <a:ext cx="1751823" cy="4623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 err="1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Bài</a:t>
            </a:r>
            <a:r>
              <a:rPr lang="en-US" sz="2000" b="1" dirty="0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 1. </a:t>
            </a:r>
            <a:r>
              <a:rPr lang="en-US" sz="2000" dirty="0" err="1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Tính</a:t>
            </a:r>
            <a:r>
              <a:rPr lang="en-US" sz="2000" dirty="0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00600" y="949443"/>
            <a:ext cx="2700670" cy="1031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c) (- 41,29) - 15,34;</a:t>
            </a:r>
          </a:p>
          <a:p>
            <a:pPr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d) (- 22,65) - (- 1,12).</a:t>
            </a:r>
            <a:endParaRPr lang="en-US" sz="2000" dirty="0">
              <a:solidFill>
                <a:srgbClr val="FFFF00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0767" y="949443"/>
            <a:ext cx="3475973" cy="1031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a) 324,82 + 312,25;</a:t>
            </a:r>
          </a:p>
          <a:p>
            <a:pPr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b) (- 12,07) + (- 5,79);</a:t>
            </a:r>
            <a:endParaRPr lang="en-US" sz="2000" dirty="0">
              <a:solidFill>
                <a:srgbClr val="FFFF00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  <p:bldP spid="4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/>
          <p:cNvSpPr/>
          <p:nvPr/>
        </p:nvSpPr>
        <p:spPr>
          <a:xfrm>
            <a:off x="288297" y="466725"/>
            <a:ext cx="8567406" cy="421005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35601" y="712584"/>
            <a:ext cx="9215105" cy="1031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 err="1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Bài</a:t>
            </a:r>
            <a:r>
              <a:rPr lang="en-US" sz="2000" b="1" dirty="0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 2. </a:t>
            </a:r>
            <a:r>
              <a:rPr lang="en-US" sz="2000" dirty="0" err="1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Tính</a:t>
            </a:r>
            <a:r>
              <a:rPr lang="en-US" sz="2000" dirty="0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một</a:t>
            </a:r>
            <a:r>
              <a:rPr lang="en-US" sz="2000" dirty="0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cách</a:t>
            </a:r>
            <a:r>
              <a:rPr lang="en-US" sz="2000" dirty="0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hợp</a:t>
            </a:r>
            <a:r>
              <a:rPr lang="en-US" sz="2000" dirty="0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lí</a:t>
            </a:r>
            <a:r>
              <a:rPr lang="en-US" sz="2000" dirty="0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:</a:t>
            </a:r>
          </a:p>
          <a:p>
            <a:pPr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a) 29,42 + 20,58 - 34,23 + (- 25,77);         b) (- 212,49) - (87,51 - 99,9).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5602" y="2518422"/>
            <a:ext cx="4399446" cy="16011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a) 29,42 + 20,58 - 34,23 + (- 25,77) </a:t>
            </a:r>
          </a:p>
          <a:p>
            <a:pPr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= ( 29,42 + 20,58 ) - ( 34,23 + 25,77) </a:t>
            </a:r>
          </a:p>
          <a:p>
            <a:pPr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= 50 - 60 = - 10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82353" y="2388722"/>
            <a:ext cx="5633705" cy="16011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b) (- 212,49) - (87,51 - 99,9) </a:t>
            </a: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= (- 212,49 - 87,51) + 99,1</a:t>
            </a: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= - 300 + 99,9 = - 200,1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54270" y="1754795"/>
            <a:ext cx="5561556" cy="536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400" b="1" u="sng" dirty="0">
                <a:solidFill>
                  <a:schemeClr val="tx1"/>
                </a:solidFill>
                <a:latin typeface="+mn-lt"/>
                <a:ea typeface="Times New Roman" panose="02020603050405020304" pitchFamily="18" charset="0"/>
              </a:rPr>
              <a:t>Giải:</a:t>
            </a:r>
            <a:endParaRPr lang="en-US" sz="2400" b="1" u="sng" dirty="0">
              <a:solidFill>
                <a:schemeClr val="tx1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835048" y="2301550"/>
            <a:ext cx="0" cy="21293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  <p:bldP spid="5" grpId="0" build="p"/>
      <p:bldP spid="6" grpId="0" build="p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/>
          <p:cNvSpPr/>
          <p:nvPr/>
        </p:nvSpPr>
        <p:spPr>
          <a:xfrm>
            <a:off x="857250" y="207748"/>
            <a:ext cx="7620000" cy="4728004"/>
          </a:xfrm>
          <a:prstGeom prst="roundRect">
            <a:avLst/>
          </a:prstGeom>
          <a:solidFill>
            <a:schemeClr val="bg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181100" y="2435472"/>
            <a:ext cx="6648450" cy="24765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000" b="1" u="sng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Giải</a:t>
            </a:r>
            <a:r>
              <a:rPr lang="en-GB" sz="2000" b="1" u="sng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: </a:t>
            </a:r>
            <a:endParaRPr lang="en-US" sz="2000" u="sng" dirty="0">
              <a:effectLst/>
              <a:latin typeface="+mn-lt"/>
              <a:ea typeface="Times New Roman" panose="02020603050405020304" pitchFamily="18" charset="0"/>
            </a:endParaRPr>
          </a:p>
          <a:p>
            <a:pPr marL="457200" marR="0" indent="-45720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  <a:buAutoNum type="alphaLcParenR"/>
            </a:pPr>
            <a:r>
              <a:rPr lang="en-US" sz="2000" dirty="0" err="1">
                <a:latin typeface="+mn-lt"/>
                <a:ea typeface="Times New Roman" panose="02020603050405020304" pitchFamily="18" charset="0"/>
              </a:rPr>
              <a:t>Có</a:t>
            </a:r>
            <a:r>
              <a:rPr lang="en-US" sz="2000" dirty="0">
                <a:latin typeface="+mn-lt"/>
                <a:ea typeface="Times New Roman" panose="02020603050405020304" pitchFamily="18" charset="0"/>
              </a:rPr>
              <a:t>: 1,57m &gt; 1,53m&gt;1,49 m=&gt; </a:t>
            </a:r>
            <a:r>
              <a:rPr lang="en-US" sz="2000" dirty="0" err="1">
                <a:latin typeface="+mn-lt"/>
                <a:ea typeface="Times New Roman" panose="02020603050405020304" pitchFamily="18" charset="0"/>
              </a:rPr>
              <a:t>B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ạn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Nam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cao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nhất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bạn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Loan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thấp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nhất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.</a:t>
            </a:r>
            <a:endParaRPr lang="en-US" sz="2000" dirty="0">
              <a:latin typeface="+mn-lt"/>
              <a:ea typeface="Times New Roman" panose="02020603050405020304" pitchFamily="18" charset="0"/>
            </a:endParaRPr>
          </a:p>
          <a:p>
            <a:pPr marL="457200" marR="0" indent="-45720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  <a:buAutoNum type="alphaLcParenR"/>
            </a:pP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Chiều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cao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bạn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bao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nhất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hơn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bạn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thấp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nhất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: 1,57 - 1,49 = 0,08 (m)</a:t>
            </a:r>
            <a:endParaRPr lang="en-US" sz="2000" dirty="0"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1100" y="207748"/>
            <a:ext cx="7086078" cy="24321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000" b="1" dirty="0">
                <a:solidFill>
                  <a:srgbClr val="00B0F0"/>
                </a:solidFill>
                <a:effectLst/>
                <a:latin typeface="Arial (Headings)"/>
                <a:ea typeface="Times New Roman" panose="02020603050405020304" pitchFamily="18" charset="0"/>
              </a:rPr>
              <a:t>Bài 3</a:t>
            </a:r>
            <a:r>
              <a:rPr lang="en-US" sz="2000" b="1" dirty="0">
                <a:solidFill>
                  <a:srgbClr val="00B0F0"/>
                </a:solidFill>
                <a:effectLst/>
                <a:latin typeface="Arial (Headings)"/>
                <a:ea typeface="Times New Roman" panose="02020603050405020304" pitchFamily="18" charset="0"/>
              </a:rPr>
              <a:t>.</a:t>
            </a:r>
            <a:r>
              <a:rPr lang="vi-VN" sz="2000" b="1" dirty="0">
                <a:solidFill>
                  <a:srgbClr val="00B0F0"/>
                </a:solidFill>
                <a:effectLst/>
                <a:latin typeface="Arial (Headings)"/>
                <a:ea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chemeClr val="accent5">
                    <a:lumMod val="50000"/>
                  </a:schemeClr>
                </a:solidFill>
                <a:effectLst/>
                <a:latin typeface="Arial (Headings)"/>
                <a:ea typeface="Times New Roman" panose="02020603050405020304" pitchFamily="18" charset="0"/>
              </a:rPr>
              <a:t>Bạn Nam cao 1,57 m, bạn Linh cao 1,53 m, bạn Loan cao 1,49 m.</a:t>
            </a:r>
          </a:p>
          <a:p>
            <a:pPr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  <a:effectLst/>
                <a:latin typeface="Arial (Headings)"/>
                <a:ea typeface="Times New Roman" panose="02020603050405020304" pitchFamily="18" charset="0"/>
              </a:rPr>
              <a:t>a) </a:t>
            </a:r>
            <a:r>
              <a:rPr lang="vi-VN" sz="2000" dirty="0">
                <a:solidFill>
                  <a:schemeClr val="accent5">
                    <a:lumMod val="50000"/>
                  </a:schemeClr>
                </a:solidFill>
                <a:effectLst/>
                <a:latin typeface="Arial (Headings)"/>
                <a:ea typeface="Times New Roman" panose="02020603050405020304" pitchFamily="18" charset="0"/>
              </a:rPr>
              <a:t>Trong ba bạn đó, bạn nào cao nhất? Bạn nào thấp nhất</a:t>
            </a:r>
          </a:p>
          <a:p>
            <a:pPr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  <a:effectLst/>
                <a:latin typeface="Arial (Headings)"/>
                <a:ea typeface="Times New Roman" panose="02020603050405020304" pitchFamily="18" charset="0"/>
              </a:rPr>
              <a:t>b)</a:t>
            </a:r>
            <a:r>
              <a:rPr lang="vi-VN" sz="2000" dirty="0">
                <a:solidFill>
                  <a:schemeClr val="accent5">
                    <a:lumMod val="50000"/>
                  </a:schemeClr>
                </a:solidFill>
                <a:effectLst/>
                <a:latin typeface="Arial (Headings)"/>
                <a:ea typeface="Times New Roman" panose="02020603050405020304" pitchFamily="18" charset="0"/>
              </a:rPr>
              <a:t> Chiều cao của bạn cao nhất hơn bạn thấp nhất là bao nhiêu mét?</a:t>
            </a:r>
            <a:endParaRPr lang="en-US" sz="2000" dirty="0">
              <a:solidFill>
                <a:schemeClr val="accent5">
                  <a:lumMod val="50000"/>
                </a:schemeClr>
              </a:solidFill>
              <a:effectLst/>
              <a:latin typeface="Arial (Headings)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allAtOnce"/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croll: Horizontal 2"/>
          <p:cNvSpPr/>
          <p:nvPr/>
        </p:nvSpPr>
        <p:spPr>
          <a:xfrm>
            <a:off x="2342367" y="1465545"/>
            <a:ext cx="4897677" cy="2254685"/>
          </a:xfrm>
          <a:prstGeom prst="horizontalScroll">
            <a:avLst/>
          </a:prstGeom>
          <a:solidFill>
            <a:srgbClr val="8FC7E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sp>
        <p:nvSpPr>
          <p:cNvPr id="6" name="TextBox 5"/>
          <p:cNvSpPr txBox="1"/>
          <p:nvPr/>
        </p:nvSpPr>
        <p:spPr>
          <a:xfrm>
            <a:off x="2428875" y="2063918"/>
            <a:ext cx="4800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VẬN DỤNG</a:t>
            </a:r>
            <a:endParaRPr lang="vi-VN" sz="6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/>
          <p:cNvSpPr/>
          <p:nvPr/>
        </p:nvSpPr>
        <p:spPr>
          <a:xfrm>
            <a:off x="794619" y="1600680"/>
            <a:ext cx="7561545" cy="354282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68679" y="2492073"/>
            <a:ext cx="7561545" cy="1395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800" b="1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Bài</a:t>
            </a:r>
            <a:r>
              <a:rPr lang="en-GB" sz="18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1: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Tính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một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cách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hợp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lí</a:t>
            </a:r>
            <a:endParaRPr lang="en-US" sz="18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342900" indent="-3429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/>
              <a:buAutoNum type="alphaLcParenR"/>
            </a:pP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43,125 + (-50,02) + 56,875	c) 25,67 + 14,33 - 3,61 – 16,39</a:t>
            </a:r>
            <a:endParaRPr lang="en-US" sz="18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342900" marR="0" indent="-3429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AutoNum type="alphaLcParenR"/>
            </a:pP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56,75 + (-4,36) + 3,25 + (-5,64)</a:t>
            </a:r>
            <a:endParaRPr lang="en-US" sz="18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82026" y="1600680"/>
            <a:ext cx="2642993" cy="71398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PHIẾU HỌC TẬP</a:t>
            </a:r>
            <a:endParaRPr lang="vi-VN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8679" y="3858857"/>
            <a:ext cx="7206642" cy="11732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800" b="1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Bài</a:t>
            </a:r>
            <a:r>
              <a:rPr lang="en-GB" sz="18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2: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Có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3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sợi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dây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: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sợi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dây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thứ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nhất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dài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4,15 m,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sợi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dây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thứ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hai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dài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hơn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sợi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dây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thứ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nhất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1,2 m,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sợi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dây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thứ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ba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ngắn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hơn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sợi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dây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thứ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hai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0,15 m.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Tính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độ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dài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sợi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dây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thứ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ba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.</a:t>
            </a:r>
            <a:endParaRPr lang="en-US" sz="18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82936" y="711269"/>
            <a:ext cx="6165820" cy="889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-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Suy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nghĩ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,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thảo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luận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hoàn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thành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phiếu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bài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tập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A</a:t>
            </a:r>
            <a:r>
              <a:rPr lang="en-US" sz="2000" baseline="-25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5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-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Thời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gian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: 5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phút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.</a:t>
            </a:r>
          </a:p>
        </p:txBody>
      </p:sp>
      <p:sp>
        <p:nvSpPr>
          <p:cNvPr id="9" name="Ribbon: Tilted Down 8"/>
          <p:cNvSpPr/>
          <p:nvPr/>
        </p:nvSpPr>
        <p:spPr>
          <a:xfrm>
            <a:off x="2164263" y="-2714"/>
            <a:ext cx="4800208" cy="713984"/>
          </a:xfrm>
          <a:prstGeom prst="ribbon">
            <a:avLst>
              <a:gd name="adj1" fmla="val 7444"/>
              <a:gd name="adj2" fmla="val 68082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HOẠT ĐỘNG NHÓM 4</a:t>
            </a:r>
            <a:endParaRPr lang="vi-VN" sz="2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3" grpId="0" animBg="1"/>
      <p:bldP spid="5" grpId="0"/>
      <p:bldP spid="7" grpId="0"/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17315" y="263047"/>
            <a:ext cx="4709786" cy="61228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HƯỚNG DẪN VỀ NHÀ</a:t>
            </a:r>
            <a:endParaRPr lang="vi-VN" sz="28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11477" y="1294073"/>
            <a:ext cx="7321462" cy="28384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indent="-34290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en-GB" sz="2400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Ôn</a:t>
            </a:r>
            <a:r>
              <a:rPr lang="en-GB" sz="24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lại</a:t>
            </a:r>
            <a:r>
              <a:rPr lang="en-GB" sz="24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những</a:t>
            </a:r>
            <a:r>
              <a:rPr lang="en-GB" sz="24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kiến</a:t>
            </a:r>
            <a:r>
              <a:rPr lang="en-GB" sz="24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thức</a:t>
            </a:r>
            <a:r>
              <a:rPr lang="en-GB" sz="24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đã</a:t>
            </a:r>
            <a:r>
              <a:rPr lang="en-GB" sz="24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học</a:t>
            </a:r>
            <a:r>
              <a:rPr lang="en-GB" sz="24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trong</a:t>
            </a:r>
            <a:r>
              <a:rPr lang="en-GB" sz="24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bài</a:t>
            </a:r>
            <a:r>
              <a:rPr lang="en-GB" sz="24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.</a:t>
            </a:r>
            <a:endParaRPr lang="en-US" sz="2400" dirty="0">
              <a:solidFill>
                <a:schemeClr val="tx1"/>
              </a:solidFill>
              <a:latin typeface="+mn-lt"/>
              <a:ea typeface="Calibri" panose="020F0502020204030204" pitchFamily="34" charset="0"/>
            </a:endParaRPr>
          </a:p>
          <a:p>
            <a:pPr marL="342900" marR="0" indent="-34290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vi-VN" sz="24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Hoàn thành bài tập </a:t>
            </a:r>
            <a:r>
              <a:rPr lang="en-GB" sz="2400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còn</a:t>
            </a:r>
            <a:r>
              <a:rPr lang="en-GB" sz="24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lại</a:t>
            </a:r>
            <a:r>
              <a:rPr lang="vi-VN" sz="24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 trong </a:t>
            </a:r>
            <a:r>
              <a:rPr lang="en-GB" sz="24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SGK </a:t>
            </a:r>
            <a:r>
              <a:rPr lang="en-GB" sz="2400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và</a:t>
            </a:r>
            <a:r>
              <a:rPr lang="en-GB" sz="24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các</a:t>
            </a:r>
            <a:r>
              <a:rPr lang="en-GB" sz="24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bài</a:t>
            </a:r>
            <a:r>
              <a:rPr lang="en-GB" sz="24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tập</a:t>
            </a:r>
            <a:r>
              <a:rPr lang="en-GB" sz="24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trong</a:t>
            </a:r>
            <a:r>
              <a:rPr lang="en-GB" sz="24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 SBT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.</a:t>
            </a:r>
          </a:p>
          <a:p>
            <a:pPr marL="342900" marR="0" indent="-34290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vi-VN" sz="24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Chuẩn bị bài mới “</a:t>
            </a:r>
            <a:r>
              <a:rPr lang="en-GB" sz="2400" b="1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Phép</a:t>
            </a:r>
            <a:r>
              <a:rPr lang="en-GB" sz="2400" b="1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b="1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nhân</a:t>
            </a:r>
            <a:r>
              <a:rPr lang="en-GB" sz="2400" b="1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en-GB" sz="2400" b="1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phép</a:t>
            </a:r>
            <a:r>
              <a:rPr lang="en-GB" sz="2400" b="1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 chia </a:t>
            </a:r>
            <a:r>
              <a:rPr lang="en-GB" sz="2400" b="1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400" b="1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b="1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thập</a:t>
            </a:r>
            <a:r>
              <a:rPr lang="en-GB" sz="2400" b="1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b="1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r>
              <a:rPr lang="vi-VN" sz="24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”.</a:t>
            </a:r>
            <a:endParaRPr lang="en-US" sz="2400" dirty="0">
              <a:solidFill>
                <a:schemeClr val="tx1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allAtOnce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06650" y="886417"/>
            <a:ext cx="6527800" cy="1685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4200" b="1" dirty="0">
                <a:solidFill>
                  <a:schemeClr val="accent3"/>
                </a:solidFill>
                <a:highlight>
                  <a:srgbClr val="FFFF00"/>
                </a:highlight>
              </a:rPr>
              <a:t>CẢM ƠN CÁC EM ĐÃ CHÚ Ý BÀI GIẢNG</a:t>
            </a:r>
            <a:endParaRPr lang="vi-VN" sz="4200" b="1" dirty="0">
              <a:solidFill>
                <a:schemeClr val="accent3"/>
              </a:solidFill>
              <a:highlight>
                <a:srgbClr val="FFFF00"/>
              </a:highlight>
            </a:endParaRP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hought Bubble: Cloud 1"/>
          <p:cNvSpPr/>
          <p:nvPr/>
        </p:nvSpPr>
        <p:spPr>
          <a:xfrm>
            <a:off x="1579731" y="242371"/>
            <a:ext cx="6671903" cy="2577947"/>
          </a:xfrm>
          <a:prstGeom prst="cloudCallou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en-US" sz="2000" i="1" dirty="0">
              <a:solidFill>
                <a:srgbClr val="000000"/>
              </a:solidFill>
              <a:effectLst/>
              <a:latin typeface="+mj-lt"/>
              <a:ea typeface="TimesNewRomanPSMT"/>
            </a:endParaRPr>
          </a:p>
          <a:p>
            <a:pPr algn="ctr">
              <a:lnSpc>
                <a:spcPct val="120000"/>
              </a:lnSpc>
            </a:pPr>
            <a:endParaRPr lang="en-US" sz="2000" i="1" dirty="0">
              <a:solidFill>
                <a:srgbClr val="000000"/>
              </a:solidFill>
              <a:effectLst/>
              <a:latin typeface="+mj-lt"/>
              <a:ea typeface="TimesNewRomanPSMT"/>
            </a:endParaRPr>
          </a:p>
          <a:p>
            <a:pPr algn="ctr">
              <a:lnSpc>
                <a:spcPct val="120000"/>
              </a:lnSpc>
            </a:pPr>
            <a:r>
              <a:rPr lang="en-US" sz="2000" i="1" dirty="0">
                <a:solidFill>
                  <a:srgbClr val="000000"/>
                </a:solidFill>
                <a:effectLst/>
                <a:latin typeface="+mj-lt"/>
                <a:ea typeface="TimesNewRomanPSMT"/>
              </a:rPr>
              <a:t>Ở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j-lt"/>
                <a:ea typeface="TimesNewRomanPSMT"/>
              </a:rPr>
              <a:t>phần</a:t>
            </a:r>
            <a:r>
              <a:rPr lang="en-US" sz="2000" i="1" dirty="0">
                <a:solidFill>
                  <a:srgbClr val="000000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j-lt"/>
                <a:ea typeface="TimesNewRomanPSMT"/>
              </a:rPr>
              <a:t>thi</a:t>
            </a:r>
            <a:r>
              <a:rPr lang="en-US" sz="2000" i="1" dirty="0">
                <a:solidFill>
                  <a:srgbClr val="000000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j-lt"/>
                <a:ea typeface="TimesNewRomanPSMT"/>
              </a:rPr>
              <a:t>chung</a:t>
            </a:r>
            <a:r>
              <a:rPr lang="en-US" sz="2000" i="1" dirty="0">
                <a:solidFill>
                  <a:srgbClr val="000000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j-lt"/>
                <a:ea typeface="TimesNewRomanPSMT"/>
              </a:rPr>
              <a:t>kết</a:t>
            </a:r>
            <a:r>
              <a:rPr lang="en-US" sz="2000" i="1" dirty="0">
                <a:solidFill>
                  <a:srgbClr val="000000"/>
                </a:solidFill>
                <a:effectLst/>
                <a:latin typeface="+mj-lt"/>
                <a:ea typeface="TimesNewRomanPSMT"/>
              </a:rPr>
              <a:t>,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j-lt"/>
                <a:ea typeface="TimesNewRomanPSMT"/>
              </a:rPr>
              <a:t>vận</a:t>
            </a:r>
            <a:r>
              <a:rPr lang="en-US" sz="2000" i="1" dirty="0">
                <a:solidFill>
                  <a:srgbClr val="000000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j-lt"/>
                <a:ea typeface="TimesNewRomanPSMT"/>
              </a:rPr>
              <a:t>động</a:t>
            </a:r>
            <a:r>
              <a:rPr lang="en-US" sz="2000" i="1" dirty="0">
                <a:solidFill>
                  <a:srgbClr val="000000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j-lt"/>
                <a:ea typeface="TimesNewRomanPSMT"/>
              </a:rPr>
              <a:t>viên</a:t>
            </a:r>
            <a:r>
              <a:rPr lang="en-US" sz="2000" i="1" dirty="0">
                <a:solidFill>
                  <a:srgbClr val="000000"/>
                </a:solidFill>
                <a:effectLst/>
                <a:latin typeface="+mj-lt"/>
                <a:ea typeface="TimesNewRomanPSMT"/>
              </a:rPr>
              <a:t> Lê Tú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j-lt"/>
                <a:ea typeface="TimesNewRomanPSMT"/>
              </a:rPr>
              <a:t>Chinh</a:t>
            </a:r>
            <a:r>
              <a:rPr lang="en-US" sz="2000" i="1" dirty="0">
                <a:solidFill>
                  <a:srgbClr val="000000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j-lt"/>
                <a:ea typeface="TimesNewRomanPSMT"/>
              </a:rPr>
              <a:t>đã</a:t>
            </a:r>
            <a:r>
              <a:rPr lang="en-US" sz="2000" i="1" dirty="0">
                <a:solidFill>
                  <a:srgbClr val="000000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j-lt"/>
                <a:ea typeface="TimesNewRomanPSMT"/>
              </a:rPr>
              <a:t>chạy</a:t>
            </a:r>
            <a:r>
              <a:rPr lang="en-US" sz="2000" i="1" dirty="0">
                <a:solidFill>
                  <a:srgbClr val="000000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j-lt"/>
                <a:ea typeface="TimesNewRomanPSMT"/>
              </a:rPr>
              <a:t>nhanh</a:t>
            </a:r>
            <a:r>
              <a:rPr lang="en-US" sz="2000" i="1" dirty="0">
                <a:solidFill>
                  <a:srgbClr val="000000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j-lt"/>
                <a:ea typeface="TimesNewRomanPSMT"/>
              </a:rPr>
              <a:t>hơn</a:t>
            </a:r>
            <a:r>
              <a:rPr lang="en-US" sz="2000" i="1" dirty="0">
                <a:solidFill>
                  <a:srgbClr val="000000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j-lt"/>
                <a:ea typeface="TimesNewRomanPSMT"/>
              </a:rPr>
              <a:t>vận</a:t>
            </a:r>
            <a:r>
              <a:rPr lang="en-US" sz="2000" i="1" dirty="0">
                <a:solidFill>
                  <a:srgbClr val="000000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j-lt"/>
                <a:ea typeface="TimesNewRomanPSMT"/>
              </a:rPr>
              <a:t>động</a:t>
            </a:r>
            <a:r>
              <a:rPr lang="en-US" sz="2000" i="1" dirty="0">
                <a:solidFill>
                  <a:srgbClr val="000000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j-lt"/>
                <a:ea typeface="TimesNewRomanPSMT"/>
              </a:rPr>
              <a:t>viên</a:t>
            </a:r>
            <a:r>
              <a:rPr lang="en-US" sz="2000" i="1" dirty="0">
                <a:solidFill>
                  <a:srgbClr val="000000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j-lt"/>
                <a:ea typeface="TimesNewRomanPSMT"/>
              </a:rPr>
              <a:t>Cris-ti-na</a:t>
            </a:r>
            <a:r>
              <a:rPr lang="en-US" sz="2000" i="1" dirty="0">
                <a:solidFill>
                  <a:srgbClr val="000000"/>
                </a:solidFill>
                <a:effectLst/>
                <a:latin typeface="+mj-lt"/>
                <a:ea typeface="TimesNewRomanPSMT"/>
              </a:rPr>
              <a:t> Ma-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j-lt"/>
                <a:ea typeface="TimesNewRomanPSMT"/>
              </a:rPr>
              <a:t>ri</a:t>
            </a:r>
            <a:r>
              <a:rPr lang="en-US" sz="2000" i="1" dirty="0">
                <a:solidFill>
                  <a:srgbClr val="000000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j-lt"/>
                <a:ea typeface="TimesNewRomanPSMT"/>
              </a:rPr>
              <a:t>Cơ-nốt</a:t>
            </a:r>
            <a:r>
              <a:rPr lang="en-US" sz="2000" i="1" dirty="0">
                <a:solidFill>
                  <a:srgbClr val="000000"/>
                </a:solidFill>
                <a:effectLst/>
                <a:latin typeface="+mj-lt"/>
                <a:ea typeface="TimesNewRomanPSMT"/>
              </a:rPr>
              <a:t> (Kristina Marie Knott) bao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j-lt"/>
                <a:ea typeface="TimesNewRomanPSMT"/>
              </a:rPr>
              <a:t>nhiêu</a:t>
            </a:r>
            <a:r>
              <a:rPr lang="en-US" sz="2000" i="1" dirty="0">
                <a:solidFill>
                  <a:srgbClr val="000000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j-lt"/>
                <a:ea typeface="TimesNewRomanPSMT"/>
              </a:rPr>
              <a:t>giây</a:t>
            </a:r>
            <a:r>
              <a:rPr lang="en-US" sz="2000" i="1" dirty="0">
                <a:solidFill>
                  <a:srgbClr val="000000"/>
                </a:solidFill>
                <a:effectLst/>
                <a:latin typeface="+mj-lt"/>
                <a:ea typeface="TimesNewRomanPSMT"/>
              </a:rPr>
              <a:t>?</a:t>
            </a:r>
            <a:endParaRPr lang="en-US" sz="20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algn="ctr">
              <a:lnSpc>
                <a:spcPct val="120000"/>
              </a:lnSpc>
            </a:pPr>
            <a:endParaRPr lang="en-US" sz="2000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1026" name="Picture 2" descr="Pin by Dương Nguyệt Hàn Thiên on Gif | Cute gif, Emoticon, Cute cartoon  wallpaper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731" y="2966980"/>
            <a:ext cx="2385450" cy="1934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8" name="Google Shape;7848;p82"/>
          <p:cNvSpPr txBox="1"/>
          <p:nvPr/>
        </p:nvSpPr>
        <p:spPr>
          <a:xfrm>
            <a:off x="1257746" y="1225099"/>
            <a:ext cx="6207579" cy="195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Gochi Hand"/>
                <a:cs typeface="Gochi Hand"/>
                <a:sym typeface="Gochi Hand"/>
              </a:rPr>
              <a:t>BÀI 6. </a:t>
            </a:r>
          </a:p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Gochi Hand"/>
                <a:cs typeface="Gochi Hand"/>
                <a:sym typeface="Gochi Hand"/>
              </a:rPr>
              <a:t>PHÉP CỘNG, PHÉP TRỪ SỐ THẬP PHÂN</a:t>
            </a:r>
          </a:p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Gochi Hand"/>
                <a:cs typeface="Gochi Hand"/>
                <a:sym typeface="Gochi Hand"/>
              </a:rPr>
              <a:t>(2 tiết)</a:t>
            </a:r>
            <a:endParaRPr sz="44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Gochi Hand"/>
              <a:cs typeface="Gochi Hand"/>
              <a:sym typeface="Gochi Han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22;p40"/>
          <p:cNvSpPr txBox="1"/>
          <p:nvPr/>
        </p:nvSpPr>
        <p:spPr>
          <a:xfrm>
            <a:off x="3769146" y="762327"/>
            <a:ext cx="2048054" cy="6334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NỘI DUNG</a:t>
            </a:r>
            <a:endParaRPr lang="en-US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27772" y="1395826"/>
            <a:ext cx="4995547" cy="536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b="1" dirty="0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I. SỐ ĐỐI CỦA SỐ THẬP PHÂN</a:t>
            </a:r>
            <a:endParaRPr lang="en-US" sz="2400" dirty="0">
              <a:solidFill>
                <a:srgbClr val="FFFF00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34837" y="2133365"/>
            <a:ext cx="6516672" cy="536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b="1" dirty="0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II. PHÉP CỘNG, PHÉP TRỪ SỐ THẬP PHÂN</a:t>
            </a:r>
            <a:endParaRPr lang="en-US" sz="2400" dirty="0">
              <a:solidFill>
                <a:srgbClr val="FFFF00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02691" y="2650027"/>
            <a:ext cx="4580964" cy="4623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1. </a:t>
            </a:r>
            <a:r>
              <a:rPr lang="en-GB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Cộng</a:t>
            </a:r>
            <a:r>
              <a:rPr lang="en-GB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hai</a:t>
            </a:r>
            <a:r>
              <a:rPr lang="en-GB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số</a:t>
            </a:r>
            <a:r>
              <a:rPr lang="en-GB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thập</a:t>
            </a:r>
            <a:r>
              <a:rPr lang="en-GB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phân</a:t>
            </a:r>
            <a:endParaRPr lang="en-US" sz="20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02691" y="3192954"/>
            <a:ext cx="4580964" cy="4623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2.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Trừ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hai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số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thập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phân</a:t>
            </a:r>
            <a:endParaRPr lang="en-US" sz="20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4837" y="3735881"/>
            <a:ext cx="4580964" cy="536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III.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Quy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tắc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dấu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ngoặc</a:t>
            </a:r>
            <a:endParaRPr lang="en-US" sz="2400" dirty="0">
              <a:solidFill>
                <a:srgbClr val="FFFF00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8" grpId="0"/>
      <p:bldP spid="10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8253" y="390725"/>
            <a:ext cx="6219968" cy="610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</a:rPr>
              <a:t>I. SỐ ĐỐI CỦA SỐ THẬP PHÂN</a:t>
            </a:r>
            <a:endParaRPr 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16883" y="1046827"/>
            <a:ext cx="7368864" cy="93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GB" sz="2400" dirty="0" err="1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N</a:t>
            </a:r>
            <a:r>
              <a:rPr lang="en-GB" sz="2400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hắc</a:t>
            </a:r>
            <a:r>
              <a:rPr lang="en-GB" sz="24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lại</a:t>
            </a:r>
            <a:r>
              <a:rPr lang="en-GB" sz="24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khái</a:t>
            </a:r>
            <a:r>
              <a:rPr lang="en-GB" sz="24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niệm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tính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chất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của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hai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số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nguyên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đối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nhau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cho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  </a:t>
            </a:r>
            <a:r>
              <a:rPr lang="en-GB" sz="2400" dirty="0" err="1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ví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dụ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.</a:t>
            </a:r>
            <a:endParaRPr lang="vi-VN" sz="240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6415" y="1068766"/>
            <a:ext cx="740468" cy="72822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74456" y="1001085"/>
            <a:ext cx="7232314" cy="797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dirty="0" err="1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Giống</a:t>
            </a:r>
            <a:r>
              <a:rPr lang="en-US" sz="2000" b="1" i="1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như</a:t>
            </a:r>
            <a:r>
              <a:rPr lang="en-US" sz="2000" b="1" i="1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b="1" i="1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nguyên</a:t>
            </a:r>
            <a:r>
              <a:rPr lang="en-US" sz="2000" b="1" i="1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2000" b="1" i="1" dirty="0" err="1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mỗi</a:t>
            </a:r>
            <a:r>
              <a:rPr lang="en-US" sz="2000" b="1" i="1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b="1" i="1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b="1" i="1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b="1" i="1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đều</a:t>
            </a:r>
            <a:r>
              <a:rPr lang="en-US" sz="2000" b="1" i="1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có</a:t>
            </a:r>
            <a:r>
              <a:rPr lang="en-US" sz="2000" b="1" i="1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b="1" i="1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đối</a:t>
            </a:r>
            <a:r>
              <a:rPr lang="en-US" sz="2000" b="1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, </a:t>
            </a:r>
            <a:r>
              <a:rPr lang="en-US" sz="2000" b="1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sao</a:t>
            </a:r>
            <a:r>
              <a:rPr lang="en-US" sz="2000" b="1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cho</a:t>
            </a:r>
            <a:r>
              <a:rPr lang="en-US" sz="2000" b="1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tổng</a:t>
            </a:r>
            <a:r>
              <a:rPr lang="en-US" sz="2000" b="1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của</a:t>
            </a:r>
            <a:r>
              <a:rPr lang="en-US" sz="2000" b="1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hai</a:t>
            </a:r>
            <a:r>
              <a:rPr lang="en-US" sz="2000" b="1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số</a:t>
            </a:r>
            <a:r>
              <a:rPr lang="en-US" sz="2000" b="1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đó</a:t>
            </a:r>
            <a:r>
              <a:rPr lang="en-US" sz="2000" b="1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effectLst/>
                <a:latin typeface="+mn-lt"/>
                <a:ea typeface="TimesNewRomanPSMT"/>
              </a:rPr>
              <a:t>bằng</a:t>
            </a:r>
            <a:r>
              <a:rPr lang="en-US" sz="2000" b="1" i="1" dirty="0">
                <a:solidFill>
                  <a:schemeClr val="tx1"/>
                </a:solidFill>
                <a:effectLst/>
                <a:latin typeface="+mn-lt"/>
                <a:ea typeface="TimesNewRomanPSMT"/>
              </a:rPr>
              <a:t> 0.</a:t>
            </a:r>
            <a:endParaRPr lang="en-US" sz="2000" b="1" i="1" dirty="0">
              <a:solidFill>
                <a:schemeClr val="tx1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874456" y="2127213"/>
            <a:ext cx="7628099" cy="1409064"/>
            <a:chOff x="1627666" y="2571750"/>
            <a:chExt cx="6055730" cy="1031169"/>
          </a:xfrm>
        </p:grpSpPr>
        <p:sp>
          <p:nvSpPr>
            <p:cNvPr id="12" name="Freeform 3"/>
            <p:cNvSpPr/>
            <p:nvPr/>
          </p:nvSpPr>
          <p:spPr>
            <a:xfrm>
              <a:off x="1627667" y="2571750"/>
              <a:ext cx="6055729" cy="1031169"/>
            </a:xfrm>
            <a:custGeom>
              <a:avLst/>
              <a:gdLst/>
              <a:ahLst/>
              <a:cxnLst/>
              <a:rect l="l" t="t" r="r" b="b"/>
              <a:pathLst>
                <a:path w="2063458" h="2203873">
                  <a:moveTo>
                    <a:pt x="0" y="0"/>
                  </a:moveTo>
                  <a:lnTo>
                    <a:pt x="2063458" y="0"/>
                  </a:lnTo>
                  <a:lnTo>
                    <a:pt x="2063458" y="2203873"/>
                  </a:lnTo>
                  <a:lnTo>
                    <a:pt x="0" y="2203873"/>
                  </a:lnTo>
                  <a:close/>
                </a:path>
              </a:pathLst>
            </a:custGeom>
            <a:solidFill>
              <a:srgbClr val="CCFF99"/>
            </a:solidFill>
          </p:spPr>
          <p:txBody>
            <a:bodyPr/>
            <a:lstStyle/>
            <a:p>
              <a:pPr marL="0" marR="0" algn="ctr">
                <a:lnSpc>
                  <a:spcPct val="135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US" sz="2000" dirty="0">
                  <a:solidFill>
                    <a:schemeClr val="tx2"/>
                  </a:solidFill>
                  <a:effectLst/>
                  <a:latin typeface="+mj-lt"/>
                  <a:ea typeface="Times New Roman" panose="02020603050405020304" pitchFamily="18" charset="0"/>
                </a:rPr>
                <a:t>           </a:t>
              </a:r>
              <a:endParaRPr lang="en-US" sz="2000" b="1" dirty="0">
                <a:solidFill>
                  <a:schemeClr val="tx2"/>
                </a:solidFill>
                <a:effectLst/>
                <a:latin typeface="+mj-lt"/>
                <a:ea typeface="Calibri" panose="020F0502020204030204" pitchFamily="34" charset="0"/>
              </a:endParaRPr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47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627666" y="2571750"/>
              <a:ext cx="542327" cy="497183"/>
            </a:xfrm>
            <a:prstGeom prst="rect">
              <a:avLst/>
            </a:prstGeom>
          </p:spPr>
        </p:pic>
      </p:grpSp>
      <p:sp>
        <p:nvSpPr>
          <p:cNvPr id="15" name="TextBox 14"/>
          <p:cNvSpPr txBox="1"/>
          <p:nvPr/>
        </p:nvSpPr>
        <p:spPr>
          <a:xfrm>
            <a:off x="1557598" y="2181536"/>
            <a:ext cx="6878472" cy="1190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err="1">
                <a:solidFill>
                  <a:schemeClr val="tx2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tx2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effectLst/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2400" dirty="0">
                <a:solidFill>
                  <a:schemeClr val="tx2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effectLst/>
                <a:latin typeface="+mj-lt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tx2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tx2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effectLst/>
                <a:latin typeface="+mj-lt"/>
                <a:ea typeface="Times New Roman" panose="02020603050405020304" pitchFamily="18" charset="0"/>
              </a:rPr>
              <a:t>thập</a:t>
            </a:r>
            <a:r>
              <a:rPr lang="en-US" sz="2400" dirty="0">
                <a:solidFill>
                  <a:schemeClr val="tx2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effectLst/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chemeClr val="tx2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chemeClr val="tx2"/>
                </a:solidFill>
                <a:effectLst/>
                <a:latin typeface="+mj-lt"/>
                <a:ea typeface="TimesNewRomanPSMT"/>
              </a:rPr>
              <a:t>a</a:t>
            </a:r>
            <a:r>
              <a:rPr lang="en-US" sz="2400" dirty="0">
                <a:solidFill>
                  <a:schemeClr val="tx2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400" dirty="0" err="1">
                <a:solidFill>
                  <a:schemeClr val="tx2"/>
                </a:solidFill>
                <a:effectLst/>
                <a:latin typeface="+mj-lt"/>
                <a:ea typeface="TimesNewRomanPSMT"/>
              </a:rPr>
              <a:t>kí</a:t>
            </a:r>
            <a:r>
              <a:rPr lang="en-US" sz="2400" dirty="0">
                <a:solidFill>
                  <a:schemeClr val="tx2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400" dirty="0" err="1">
                <a:solidFill>
                  <a:schemeClr val="tx2"/>
                </a:solidFill>
                <a:effectLst/>
                <a:latin typeface="+mj-lt"/>
                <a:ea typeface="TimesNewRomanPSMT"/>
              </a:rPr>
              <a:t>hiệu</a:t>
            </a:r>
            <a:r>
              <a:rPr lang="en-US" sz="2400" dirty="0">
                <a:solidFill>
                  <a:schemeClr val="tx2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400" dirty="0" err="1">
                <a:solidFill>
                  <a:schemeClr val="tx2"/>
                </a:solidFill>
                <a:effectLst/>
                <a:latin typeface="+mj-lt"/>
                <a:ea typeface="TimesNewRomanPSMT"/>
              </a:rPr>
              <a:t>là</a:t>
            </a:r>
            <a:r>
              <a:rPr lang="en-US" sz="2400" dirty="0">
                <a:solidFill>
                  <a:schemeClr val="tx2"/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400" b="1" dirty="0">
                <a:solidFill>
                  <a:schemeClr val="tx2"/>
                </a:solidFill>
                <a:effectLst/>
                <a:latin typeface="+mj-lt"/>
                <a:ea typeface="TimesNewRomanPSMT"/>
              </a:rPr>
              <a:t>- </a:t>
            </a:r>
            <a:r>
              <a:rPr lang="en-US" sz="2400" b="1" i="1" dirty="0">
                <a:solidFill>
                  <a:schemeClr val="tx2"/>
                </a:solidFill>
                <a:effectLst/>
                <a:latin typeface="+mj-lt"/>
                <a:ea typeface="TimesNewRomanPSMT"/>
              </a:rPr>
              <a:t>a</a:t>
            </a:r>
            <a:r>
              <a:rPr lang="en-US" sz="2400" i="1" dirty="0">
                <a:solidFill>
                  <a:schemeClr val="tx2"/>
                </a:solidFill>
                <a:effectLst/>
                <a:latin typeface="+mj-lt"/>
                <a:ea typeface="TimesNewRomanPSMT"/>
              </a:rPr>
              <a:t>.</a:t>
            </a:r>
            <a:r>
              <a:rPr lang="en-US" sz="2400" dirty="0">
                <a:solidFill>
                  <a:schemeClr val="tx2"/>
                </a:solidFill>
                <a:effectLst/>
                <a:latin typeface="+mj-lt"/>
                <a:ea typeface="TimesNewRomanPSMT"/>
              </a:rPr>
              <a:t> Ta </a:t>
            </a:r>
            <a:r>
              <a:rPr lang="en-US" sz="2400" dirty="0" err="1">
                <a:solidFill>
                  <a:schemeClr val="tx2"/>
                </a:solidFill>
                <a:effectLst/>
                <a:latin typeface="+mj-lt"/>
                <a:ea typeface="TimesNewRomanPSMT"/>
              </a:rPr>
              <a:t>có</a:t>
            </a:r>
            <a:r>
              <a:rPr lang="en-US" sz="2400" dirty="0">
                <a:solidFill>
                  <a:schemeClr val="tx2"/>
                </a:solidFill>
                <a:effectLst/>
                <a:latin typeface="+mj-lt"/>
                <a:ea typeface="TimesNewRomanPSMT"/>
              </a:rPr>
              <a:t>: </a:t>
            </a:r>
          </a:p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i="1" dirty="0">
                <a:solidFill>
                  <a:srgbClr val="FF0000"/>
                </a:solidFill>
                <a:effectLst/>
                <a:latin typeface="+mj-lt"/>
                <a:ea typeface="TimesNewRomanPSMT"/>
              </a:rPr>
              <a:t>a + (- a)</a:t>
            </a:r>
            <a:r>
              <a:rPr lang="en-US" sz="2400" b="1" dirty="0">
                <a:solidFill>
                  <a:srgbClr val="FF0000"/>
                </a:solidFill>
                <a:effectLst/>
                <a:latin typeface="+mj-lt"/>
                <a:ea typeface="TimesNewRomanPSMT"/>
              </a:rPr>
              <a:t> = 0.</a:t>
            </a:r>
            <a:endParaRPr lang="vi-VN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Calibri" panose="020F0502020204030204" pitchFamily="34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874456" y="3590600"/>
            <a:ext cx="7628098" cy="1203044"/>
            <a:chOff x="1113052" y="2682297"/>
            <a:chExt cx="9377843" cy="1564205"/>
          </a:xfrm>
        </p:grpSpPr>
        <p:grpSp>
          <p:nvGrpSpPr>
            <p:cNvPr id="17" name="Group 2"/>
            <p:cNvGrpSpPr/>
            <p:nvPr/>
          </p:nvGrpSpPr>
          <p:grpSpPr>
            <a:xfrm>
              <a:off x="1113052" y="2682297"/>
              <a:ext cx="9377843" cy="1564205"/>
              <a:chOff x="-206803" y="160639"/>
              <a:chExt cx="3003015" cy="1208624"/>
            </a:xfrm>
            <a:solidFill>
              <a:schemeClr val="bg1">
                <a:lumMod val="40000"/>
                <a:lumOff val="60000"/>
              </a:schemeClr>
            </a:solidFill>
          </p:grpSpPr>
          <p:sp>
            <p:nvSpPr>
              <p:cNvPr id="19" name="Freeform 3"/>
              <p:cNvSpPr/>
              <p:nvPr/>
            </p:nvSpPr>
            <p:spPr>
              <a:xfrm>
                <a:off x="-206803" y="160639"/>
                <a:ext cx="3003015" cy="1208624"/>
              </a:xfrm>
              <a:custGeom>
                <a:avLst/>
                <a:gdLst/>
                <a:ahLst/>
                <a:cxnLst/>
                <a:rect l="l" t="t" r="r" b="b"/>
                <a:pathLst>
                  <a:path w="2063458" h="2203873">
                    <a:moveTo>
                      <a:pt x="0" y="0"/>
                    </a:moveTo>
                    <a:lnTo>
                      <a:pt x="2063458" y="0"/>
                    </a:lnTo>
                    <a:lnTo>
                      <a:pt x="2063458" y="2203873"/>
                    </a:lnTo>
                    <a:lnTo>
                      <a:pt x="0" y="2203873"/>
                    </a:lnTo>
                    <a:close/>
                  </a:path>
                </a:pathLst>
              </a:custGeom>
              <a:grpFill/>
            </p:spPr>
          </p:sp>
        </p:grp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113052" y="2731183"/>
              <a:ext cx="457200" cy="646442"/>
            </a:xfrm>
            <a:prstGeom prst="rect">
              <a:avLst/>
            </a:prstGeom>
          </p:spPr>
        </p:pic>
      </p:grpSp>
      <p:sp>
        <p:nvSpPr>
          <p:cNvPr id="20" name="TextBox 19"/>
          <p:cNvSpPr txBox="1"/>
          <p:nvPr/>
        </p:nvSpPr>
        <p:spPr>
          <a:xfrm>
            <a:off x="1353308" y="3548021"/>
            <a:ext cx="6670393" cy="11887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thập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NewRomanPSMT"/>
              </a:rPr>
              <a:t>- a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NewRomanPSMT"/>
              </a:rPr>
              <a:t>là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400" i="1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NewRomanPSMT"/>
              </a:rPr>
              <a:t>a,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NewRomanPSMT"/>
              </a:rPr>
              <a:t>tức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NewRomanPSMT"/>
              </a:rPr>
              <a:t>là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NewRomanPSMT"/>
              </a:rPr>
              <a:t>:</a:t>
            </a:r>
          </a:p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NewRomanPSMT"/>
              </a:rPr>
              <a:t> 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NewRomanPSMT"/>
              </a:rPr>
              <a:t>- (- a) = </a:t>
            </a:r>
            <a:r>
              <a:rPr lang="en-US" sz="2400" b="1" i="1" dirty="0"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TimesNewRomanPSMT"/>
              </a:rPr>
              <a:t>a.</a:t>
            </a:r>
            <a:endParaRPr lang="en-US" sz="2400" b="1" dirty="0">
              <a:solidFill>
                <a:schemeClr val="tx2">
                  <a:lumMod val="50000"/>
                </a:schemeClr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11" grpId="0"/>
      <p:bldP spid="15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7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893324" y="1623532"/>
            <a:ext cx="3787849" cy="536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u="sng" dirty="0" err="1"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Giải</a:t>
            </a:r>
            <a:r>
              <a:rPr lang="en-US" sz="2400" b="1" u="sng" dirty="0"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93324" y="473636"/>
            <a:ext cx="5936776" cy="536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Tìm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+mj-lt"/>
                <a:ea typeface="Times New Roman" panose="02020603050405020304" pitchFamily="18" charset="0"/>
              </a:rPr>
              <a:t>s</a:t>
            </a:r>
            <a:r>
              <a:rPr lang="en-US" sz="2400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ố</a:t>
            </a:r>
            <a:r>
              <a:rPr lang="en-US" sz="2400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2400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mỗi</a:t>
            </a:r>
            <a:r>
              <a:rPr lang="en-US" sz="2400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: 12,49; -10,25</a:t>
            </a:r>
            <a:endParaRPr lang="en-US" sz="2400" dirty="0">
              <a:solidFill>
                <a:srgbClr val="FFFF00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4" name="Rectangle: Rounded Corners 3"/>
          <p:cNvSpPr/>
          <p:nvPr/>
        </p:nvSpPr>
        <p:spPr>
          <a:xfrm>
            <a:off x="668739" y="477673"/>
            <a:ext cx="2224585" cy="57320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2060"/>
                </a:solidFill>
              </a:rPr>
              <a:t>Luyện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tập</a:t>
            </a:r>
            <a:r>
              <a:rPr lang="en-US" sz="2400" b="1" dirty="0">
                <a:solidFill>
                  <a:srgbClr val="002060"/>
                </a:solidFill>
              </a:rPr>
              <a:t> 1</a:t>
            </a:r>
            <a:endParaRPr lang="vi-VN" sz="24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0451" y="2506998"/>
            <a:ext cx="4647062" cy="11887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12,49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-12,49</a:t>
            </a:r>
            <a:endParaRPr lang="en-US" sz="2400" b="1" dirty="0">
              <a:solidFill>
                <a:srgbClr val="FFFF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-10,25 </a:t>
            </a:r>
            <a:r>
              <a:rPr lang="en-US" sz="24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effectLst/>
                <a:latin typeface="+mj-lt"/>
                <a:ea typeface="Times New Roman" panose="02020603050405020304" pitchFamily="18" charset="0"/>
              </a:rPr>
              <a:t>10,25</a:t>
            </a:r>
            <a:endParaRPr lang="en-US" sz="2400" b="1" dirty="0">
              <a:solidFill>
                <a:srgbClr val="FFFF00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4" grpId="0" animBg="1"/>
      <p:bldP spid="6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47034" y="908902"/>
            <a:ext cx="4904393" cy="1305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800" b="1" dirty="0">
                <a:solidFill>
                  <a:srgbClr val="FFFF00"/>
                </a:solidFill>
                <a:effectLst/>
                <a:latin typeface="+mj-lt"/>
                <a:ea typeface="Calibri" panose="020F0502020204030204" pitchFamily="34" charset="0"/>
              </a:rPr>
              <a:t>II. PHÉP CỘNG, PHÉP TRỪ SỐ THẬP PHÂN</a:t>
            </a:r>
            <a:endParaRPr lang="en-US" sz="2800" dirty="0">
              <a:solidFill>
                <a:srgbClr val="FFFF00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769" b="98077" l="5556" r="89815">
                        <a14:foregroundMark x1="12037" y1="82692" x2="12037" y2="82692"/>
                        <a14:foregroundMark x1="7407" y1="55769" x2="7407" y2="55769"/>
                        <a14:foregroundMark x1="8333" y1="40385" x2="8333" y2="40385"/>
                        <a14:foregroundMark x1="22222" y1="11538" x2="22222" y2="11538"/>
                        <a14:foregroundMark x1="41667" y1="17308" x2="41667" y2="17308"/>
                        <a14:foregroundMark x1="12963" y1="94231" x2="12963" y2="94231"/>
                        <a14:foregroundMark x1="29630" y1="98077" x2="29630" y2="98077"/>
                        <a14:foregroundMark x1="37963" y1="90385" x2="37963" y2="90385"/>
                        <a14:backgroundMark x1="12963" y1="96154" x2="12963" y2="9615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31497" y="729180"/>
            <a:ext cx="886614" cy="4268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14901" y="618036"/>
            <a:ext cx="2852382" cy="538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</a:rPr>
              <a:t>Đặt</a:t>
            </a:r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</a:rPr>
              <a:t>tính</a:t>
            </a:r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</a:rPr>
              <a:t>rồi</a:t>
            </a:r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</a:rPr>
              <a:t>tính</a:t>
            </a:r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</a:rPr>
              <a:t>:</a:t>
            </a:r>
            <a:endParaRPr lang="vi-VN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497" y="1156068"/>
            <a:ext cx="2852382" cy="538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</a:rPr>
              <a:t>a) 32,475 + 9,681;</a:t>
            </a:r>
            <a:endParaRPr lang="vi-VN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94315" y="1138429"/>
            <a:ext cx="2852382" cy="538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</a:rPr>
              <a:t>b) 309,84 - 125,23;</a:t>
            </a:r>
            <a:endParaRPr lang="vi-VN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Calibri" panose="020F050202020403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535465" y="2474941"/>
            <a:ext cx="1573500" cy="1070478"/>
            <a:chOff x="-12204" y="133616"/>
            <a:chExt cx="824787" cy="520879"/>
          </a:xfrm>
        </p:grpSpPr>
        <p:sp>
          <p:nvSpPr>
            <p:cNvPr id="7" name="Text Box 257"/>
            <p:cNvSpPr txBox="1"/>
            <p:nvPr/>
          </p:nvSpPr>
          <p:spPr>
            <a:xfrm>
              <a:off x="156312" y="133616"/>
              <a:ext cx="656271" cy="47415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0" marR="0" algn="just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GB" sz="2400" dirty="0"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</a:rPr>
                <a:t>32,475</a:t>
              </a:r>
              <a:endParaRPr lang="en-US" sz="24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endParaRPr>
            </a:p>
            <a:p>
              <a:pPr marL="0" marR="0" algn="just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GB" sz="2400" dirty="0"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</a:rPr>
                <a:t>  9,681</a:t>
              </a:r>
              <a:endParaRPr lang="en-US" sz="24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endParaRPr>
            </a:p>
          </p:txBody>
        </p:sp>
        <p:sp>
          <p:nvSpPr>
            <p:cNvPr id="8" name="Text Box 258"/>
            <p:cNvSpPr txBox="1"/>
            <p:nvPr/>
          </p:nvSpPr>
          <p:spPr>
            <a:xfrm>
              <a:off x="-12204" y="311595"/>
              <a:ext cx="266700" cy="34290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0" marR="0" algn="just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GB" sz="2400" b="1" dirty="0"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</a:rPr>
                <a:t>+</a:t>
              </a:r>
              <a:endParaRPr lang="en-US" sz="24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92356" y="634654"/>
              <a:ext cx="65627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5906444" y="2387084"/>
            <a:ext cx="1411020" cy="1117558"/>
            <a:chOff x="0" y="9526"/>
            <a:chExt cx="867605" cy="676355"/>
          </a:xfrm>
        </p:grpSpPr>
        <p:sp>
          <p:nvSpPr>
            <p:cNvPr id="11" name="Text Box 13"/>
            <p:cNvSpPr txBox="1"/>
            <p:nvPr/>
          </p:nvSpPr>
          <p:spPr>
            <a:xfrm>
              <a:off x="152401" y="9526"/>
              <a:ext cx="715204" cy="67635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0" marR="0" algn="just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GB" sz="2400" dirty="0"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</a:rPr>
                <a:t>309,48</a:t>
              </a:r>
              <a:endParaRPr lang="en-US" sz="24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endParaRPr>
            </a:p>
            <a:p>
              <a:pPr marL="0" marR="0" algn="just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GB" sz="2400" dirty="0"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</a:rPr>
                <a:t>125,23</a:t>
              </a:r>
              <a:endParaRPr lang="en-US" sz="24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endParaRPr>
            </a:p>
          </p:txBody>
        </p:sp>
        <p:sp>
          <p:nvSpPr>
            <p:cNvPr id="12" name="Text Box 14"/>
            <p:cNvSpPr txBox="1"/>
            <p:nvPr/>
          </p:nvSpPr>
          <p:spPr>
            <a:xfrm>
              <a:off x="0" y="152400"/>
              <a:ext cx="266700" cy="34290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0" marR="0" algn="just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GB" sz="2400" b="1"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</a:rPr>
                <a:t>-</a:t>
              </a:r>
              <a:endParaRPr lang="en-US" sz="240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22307" y="624134"/>
              <a:ext cx="7810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4284326" y="1726262"/>
            <a:ext cx="3324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solidFill>
                  <a:srgbClr val="FFFF00"/>
                </a:solidFill>
              </a:rPr>
              <a:t>Giải</a:t>
            </a:r>
            <a:r>
              <a:rPr lang="en-US" sz="2400" b="1" u="sng" dirty="0">
                <a:solidFill>
                  <a:srgbClr val="FFFF00"/>
                </a:solidFill>
              </a:rPr>
              <a:t>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41437" y="2387084"/>
            <a:ext cx="90567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a) 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5037050" y="2433250"/>
            <a:ext cx="90567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b) 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2437800" y="3418623"/>
            <a:ext cx="720376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6</a:t>
            </a:r>
            <a:endParaRPr lang="en-US" sz="24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43723" y="3427188"/>
            <a:ext cx="720376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solidFill>
                  <a:schemeClr val="tx1"/>
                </a:solidFill>
                <a:ea typeface="Calibri" panose="020F0502020204030204" pitchFamily="34" charset="0"/>
              </a:rPr>
              <a:t>5</a:t>
            </a:r>
            <a:endParaRPr lang="en-US" sz="24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71143" y="3402616"/>
            <a:ext cx="720376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solidFill>
                  <a:schemeClr val="tx1"/>
                </a:solidFill>
                <a:ea typeface="Calibri" panose="020F0502020204030204" pitchFamily="34" charset="0"/>
              </a:rPr>
              <a:t>1</a:t>
            </a:r>
            <a:endParaRPr lang="en-US" sz="24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978821" y="3394051"/>
            <a:ext cx="720376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solidFill>
                  <a:schemeClr val="tx1"/>
                </a:solidFill>
                <a:ea typeface="Calibri" panose="020F0502020204030204" pitchFamily="34" charset="0"/>
              </a:rPr>
              <a:t>,</a:t>
            </a:r>
            <a:endParaRPr lang="en-US" sz="24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842050" y="3407332"/>
            <a:ext cx="648166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solidFill>
                  <a:schemeClr val="tx1"/>
                </a:solidFill>
                <a:ea typeface="Calibri" panose="020F0502020204030204" pitchFamily="34" charset="0"/>
              </a:rPr>
              <a:t>2</a:t>
            </a:r>
            <a:endParaRPr lang="en-US" sz="24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32461" y="3407333"/>
            <a:ext cx="720376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solidFill>
                  <a:schemeClr val="tx1"/>
                </a:solidFill>
                <a:ea typeface="Calibri" panose="020F0502020204030204" pitchFamily="34" charset="0"/>
              </a:rPr>
              <a:t>4</a:t>
            </a:r>
            <a:endParaRPr lang="en-US" sz="24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69375" y="3435648"/>
            <a:ext cx="720376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5</a:t>
            </a:r>
            <a:endParaRPr lang="en-US" sz="24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596795" y="3431405"/>
            <a:ext cx="720376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solidFill>
                  <a:schemeClr val="tx1"/>
                </a:solidFill>
                <a:ea typeface="Calibri" panose="020F0502020204030204" pitchFamily="34" charset="0"/>
              </a:rPr>
              <a:t>2</a:t>
            </a:r>
            <a:endParaRPr lang="en-US" sz="24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515989" y="3394050"/>
            <a:ext cx="552650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,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71500" y="3427162"/>
            <a:ext cx="423170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solidFill>
                  <a:schemeClr val="tx1"/>
                </a:solidFill>
                <a:ea typeface="Calibri" panose="020F0502020204030204" pitchFamily="34" charset="0"/>
              </a:rPr>
              <a:t>4</a:t>
            </a:r>
            <a:endParaRPr lang="en-US" sz="24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122912" y="3418595"/>
            <a:ext cx="720376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solidFill>
                  <a:schemeClr val="tx1"/>
                </a:solidFill>
                <a:ea typeface="Calibri" panose="020F0502020204030204" pitchFamily="34" charset="0"/>
              </a:rPr>
              <a:t>8</a:t>
            </a:r>
            <a:endParaRPr lang="en-US" sz="24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943211" y="3406490"/>
            <a:ext cx="720376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solidFill>
                  <a:schemeClr val="tx1"/>
                </a:solidFill>
                <a:ea typeface="Calibri" panose="020F0502020204030204" pitchFamily="34" charset="0"/>
              </a:rPr>
              <a:t>1</a:t>
            </a:r>
            <a:endParaRPr lang="en-US" sz="24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3" grpId="0"/>
      <p:bldP spid="24" grpId="0"/>
      <p:bldP spid="25" grpId="0"/>
      <p:bldP spid="26" grpId="0"/>
      <p:bldP spid="27" grpId="0"/>
      <p:bldP spid="29" grpId="0"/>
      <p:bldP spid="30" grpId="0"/>
      <p:bldP spid="31" grpId="0"/>
    </p:bldLst>
  </p:timing>
</p:sld>
</file>

<file path=ppt/theme/theme1.xml><?xml version="1.0" encoding="utf-8"?>
<a:theme xmlns:a="http://schemas.openxmlformats.org/drawingml/2006/main" name="Data Pie Charts">
  <a:themeElements>
    <a:clrScheme name="Data Pie Chart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9900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8AB900"/>
      </a:accent6>
      <a:hlink>
        <a:srgbClr val="CC3300"/>
      </a:hlink>
      <a:folHlink>
        <a:srgbClr val="996600"/>
      </a:folHlink>
    </a:clrScheme>
    <a:fontScheme name="Data Pie Chart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Data Pie Char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990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8A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1423</Words>
  <Application>Microsoft Office PowerPoint</Application>
  <PresentationFormat>On-screen Show (16:9)</PresentationFormat>
  <Paragraphs>155</Paragraphs>
  <Slides>28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Arial</vt:lpstr>
      <vt:lpstr>TimesNewRomanPSMT</vt:lpstr>
      <vt:lpstr>Calibri</vt:lpstr>
      <vt:lpstr>SimSun</vt:lpstr>
      <vt:lpstr>Times New Roman</vt:lpstr>
      <vt:lpstr>Wingdings</vt:lpstr>
      <vt:lpstr>Gochi Hand</vt:lpstr>
      <vt:lpstr>Arial (Headings)</vt:lpstr>
      <vt:lpstr>Data Pie Charts</vt:lpstr>
      <vt:lpstr>Chào Mừng Các Em Đến Với Tiết Học!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Backgrounds for Virtual Classroom</dc:title>
  <dc:creator>LaptopAZ.vn</dc:creator>
  <cp:lastModifiedBy>A</cp:lastModifiedBy>
  <cp:revision>15</cp:revision>
  <dcterms:created xsi:type="dcterms:W3CDTF">2024-04-17T01:50:57Z</dcterms:created>
  <dcterms:modified xsi:type="dcterms:W3CDTF">2025-05-11T07:46:36Z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1751F04487E844B685E653894E458209_12</vt:lpwstr>
  </property>
  <property fmtid="{D5CDD505-2E9C-101B-9397-08002B2CF9AE}" pid="3" name="KSOProductBuildVer">
    <vt:lpwstr>1033-12.2.0.13489</vt:lpwstr>
  </property>
</Properties>
</file>