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6"/>
  </p:notesMasterIdLst>
  <p:sldIdLst>
    <p:sldId id="346" r:id="rId2"/>
    <p:sldId id="344" r:id="rId3"/>
    <p:sldId id="345" r:id="rId4"/>
    <p:sldId id="368" r:id="rId5"/>
    <p:sldId id="256" r:id="rId6"/>
    <p:sldId id="316" r:id="rId7"/>
    <p:sldId id="331" r:id="rId8"/>
    <p:sldId id="332" r:id="rId9"/>
    <p:sldId id="333" r:id="rId10"/>
    <p:sldId id="334" r:id="rId11"/>
    <p:sldId id="335" r:id="rId12"/>
    <p:sldId id="351" r:id="rId13"/>
    <p:sldId id="353" r:id="rId14"/>
    <p:sldId id="327" r:id="rId15"/>
    <p:sldId id="338" r:id="rId16"/>
    <p:sldId id="276" r:id="rId17"/>
    <p:sldId id="298" r:id="rId18"/>
    <p:sldId id="325" r:id="rId19"/>
    <p:sldId id="313" r:id="rId20"/>
    <p:sldId id="360" r:id="rId21"/>
    <p:sldId id="361" r:id="rId22"/>
    <p:sldId id="362" r:id="rId23"/>
    <p:sldId id="363" r:id="rId24"/>
    <p:sldId id="364" r:id="rId25"/>
    <p:sldId id="365" r:id="rId26"/>
    <p:sldId id="366" r:id="rId27"/>
    <p:sldId id="358" r:id="rId28"/>
    <p:sldId id="314" r:id="rId29"/>
    <p:sldId id="330" r:id="rId30"/>
    <p:sldId id="367" r:id="rId31"/>
    <p:sldId id="347" r:id="rId32"/>
    <p:sldId id="348" r:id="rId33"/>
    <p:sldId id="349" r:id="rId34"/>
    <p:sldId id="35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92A9"/>
    <a:srgbClr val="3B87CD"/>
    <a:srgbClr val="D8E5E5"/>
    <a:srgbClr val="00CC99"/>
    <a:srgbClr val="FBCDCD"/>
    <a:srgbClr val="EF4B66"/>
    <a:srgbClr val="F3F6F6"/>
    <a:srgbClr val="F26649"/>
    <a:srgbClr val="F7A5A5"/>
    <a:srgbClr val="F37D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69" autoAdjust="0"/>
    <p:restoredTop sz="94660"/>
  </p:normalViewPr>
  <p:slideViewPr>
    <p:cSldViewPr snapToGrid="0" showGuides="1">
      <p:cViewPr varScale="1">
        <p:scale>
          <a:sx n="74" d="100"/>
          <a:sy n="74" d="100"/>
        </p:scale>
        <p:origin x="504"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4/14/2025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690114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3759693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2309995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572682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27</a:t>
            </a:fld>
            <a:endParaRPr lang="en-US"/>
          </a:p>
        </p:txBody>
      </p:sp>
    </p:spTree>
    <p:extLst>
      <p:ext uri="{BB962C8B-B14F-4D97-AF65-F5344CB8AC3E}">
        <p14:creationId xmlns:p14="http://schemas.microsoft.com/office/powerpoint/2010/main" val="78723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28</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29</a:t>
            </a:fld>
            <a:endParaRPr lang="en-US"/>
          </a:p>
        </p:txBody>
      </p:sp>
    </p:spTree>
    <p:extLst>
      <p:ext uri="{BB962C8B-B14F-4D97-AF65-F5344CB8AC3E}">
        <p14:creationId xmlns:p14="http://schemas.microsoft.com/office/powerpoint/2010/main" val="520399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extLst>
      <p:ext uri="{BB962C8B-B14F-4D97-AF65-F5344CB8AC3E}">
        <p14:creationId xmlns:p14="http://schemas.microsoft.com/office/powerpoint/2010/main" val="3938037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extLst>
      <p:ext uri="{BB962C8B-B14F-4D97-AF65-F5344CB8AC3E}">
        <p14:creationId xmlns:p14="http://schemas.microsoft.com/office/powerpoint/2010/main" val="38883813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extLst>
      <p:ext uri="{BB962C8B-B14F-4D97-AF65-F5344CB8AC3E}">
        <p14:creationId xmlns:p14="http://schemas.microsoft.com/office/powerpoint/2010/main" val="1316902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34</a:t>
            </a:fld>
            <a:endParaRPr lang="en-US"/>
          </a:p>
        </p:txBody>
      </p:sp>
    </p:spTree>
    <p:extLst>
      <p:ext uri="{BB962C8B-B14F-4D97-AF65-F5344CB8AC3E}">
        <p14:creationId xmlns:p14="http://schemas.microsoft.com/office/powerpoint/2010/main" val="708135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1423286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472845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3704240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1320646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1609776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4950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1590478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2838790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4/14/2025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4/14/2025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4/14/2025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84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4/14/2025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5.mp3"/><Relationship Id="rId11" Type="http://schemas.openxmlformats.org/officeDocument/2006/relationships/slideLayout" Target="../slideLayouts/slideLayout2.xml"/><Relationship Id="rId5" Type="http://schemas.microsoft.com/office/2007/relationships/media" Target="../media/media5.mp3"/><Relationship Id="rId10" Type="http://schemas.openxmlformats.org/officeDocument/2006/relationships/audio" Target="../media/media6.mp3"/><Relationship Id="rId4" Type="http://schemas.openxmlformats.org/officeDocument/2006/relationships/audio" Target="../media/media2.mp3"/><Relationship Id="rId9" Type="http://schemas.microsoft.com/office/2007/relationships/media" Target="../media/media6.mp3"/></Relationships>
</file>

<file path=ppt/slides/_rels/slide1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5.mp3"/><Relationship Id="rId11" Type="http://schemas.openxmlformats.org/officeDocument/2006/relationships/slideLayout" Target="../slideLayouts/slideLayout2.xml"/><Relationship Id="rId5" Type="http://schemas.microsoft.com/office/2007/relationships/media" Target="../media/media5.mp3"/><Relationship Id="rId10" Type="http://schemas.openxmlformats.org/officeDocument/2006/relationships/audio" Target="../media/media6.mp3"/><Relationship Id="rId4" Type="http://schemas.openxmlformats.org/officeDocument/2006/relationships/audio" Target="../media/media2.mp3"/><Relationship Id="rId9" Type="http://schemas.microsoft.com/office/2007/relationships/media" Target="../media/media6.mp3"/></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13.png"/><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xml"/><Relationship Id="rId7" Type="http://schemas.openxmlformats.org/officeDocument/2006/relationships/slide" Target="slide12.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25.png"/><Relationship Id="rId9"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5.png"/><Relationship Id="rId18" Type="http://schemas.openxmlformats.org/officeDocument/2006/relationships/image" Target="../media/image39.gif"/><Relationship Id="rId3" Type="http://schemas.openxmlformats.org/officeDocument/2006/relationships/slide" Target="slide22.xml"/><Relationship Id="rId7" Type="http://schemas.openxmlformats.org/officeDocument/2006/relationships/image" Target="../media/image31.png"/><Relationship Id="rId12" Type="http://schemas.openxmlformats.org/officeDocument/2006/relationships/slide" Target="slide25.xml"/><Relationship Id="rId17" Type="http://schemas.openxmlformats.org/officeDocument/2006/relationships/image" Target="../media/image38.png"/><Relationship Id="rId2" Type="http://schemas.openxmlformats.org/officeDocument/2006/relationships/image" Target="../media/image28.jpeg"/><Relationship Id="rId16"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slide" Target="slide23.xml"/><Relationship Id="rId11" Type="http://schemas.openxmlformats.org/officeDocument/2006/relationships/image" Target="../media/image34.png"/><Relationship Id="rId5" Type="http://schemas.openxmlformats.org/officeDocument/2006/relationships/image" Target="../media/image30.png"/><Relationship Id="rId15" Type="http://schemas.openxmlformats.org/officeDocument/2006/relationships/slide" Target="slide26.xml"/><Relationship Id="rId10" Type="http://schemas.openxmlformats.org/officeDocument/2006/relationships/image" Target="../media/image33.png"/><Relationship Id="rId19" Type="http://schemas.openxmlformats.org/officeDocument/2006/relationships/slide" Target="slide27.xml"/><Relationship Id="rId4" Type="http://schemas.openxmlformats.org/officeDocument/2006/relationships/image" Target="../media/image29.png"/><Relationship Id="rId9" Type="http://schemas.openxmlformats.org/officeDocument/2006/relationships/slide" Target="slide24.xml"/><Relationship Id="rId14"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image" Target="../media/image46.gif"/><Relationship Id="rId3" Type="http://schemas.openxmlformats.org/officeDocument/2006/relationships/audio" Target="../media/audio2.wav"/><Relationship Id="rId7" Type="http://schemas.openxmlformats.org/officeDocument/2006/relationships/image" Target="../media/image41.jpeg"/><Relationship Id="rId12" Type="http://schemas.openxmlformats.org/officeDocument/2006/relationships/image" Target="../media/image4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44.gif"/><Relationship Id="rId5" Type="http://schemas.openxmlformats.org/officeDocument/2006/relationships/image" Target="../media/image29.png"/><Relationship Id="rId10" Type="http://schemas.openxmlformats.org/officeDocument/2006/relationships/image" Target="../media/image43.gif"/><Relationship Id="rId4" Type="http://schemas.openxmlformats.org/officeDocument/2006/relationships/image" Target="../media/image40.gif"/><Relationship Id="rId9" Type="http://schemas.openxmlformats.org/officeDocument/2006/relationships/image" Target="../media/image42.gif"/><Relationship Id="rId14" Type="http://schemas.openxmlformats.org/officeDocument/2006/relationships/image" Target="../media/image47.gif"/></Relationships>
</file>

<file path=ppt/slides/_rels/slide23.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image" Target="../media/image46.gif"/><Relationship Id="rId3" Type="http://schemas.openxmlformats.org/officeDocument/2006/relationships/audio" Target="../media/audio2.wav"/><Relationship Id="rId7" Type="http://schemas.openxmlformats.org/officeDocument/2006/relationships/image" Target="../media/image41.jpeg"/><Relationship Id="rId12" Type="http://schemas.openxmlformats.org/officeDocument/2006/relationships/image" Target="../media/image4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44.gif"/><Relationship Id="rId5" Type="http://schemas.openxmlformats.org/officeDocument/2006/relationships/image" Target="../media/image31.png"/><Relationship Id="rId10" Type="http://schemas.openxmlformats.org/officeDocument/2006/relationships/image" Target="../media/image43.gif"/><Relationship Id="rId4" Type="http://schemas.openxmlformats.org/officeDocument/2006/relationships/image" Target="../media/image40.gif"/><Relationship Id="rId9" Type="http://schemas.openxmlformats.org/officeDocument/2006/relationships/image" Target="../media/image42.gif"/><Relationship Id="rId14" Type="http://schemas.openxmlformats.org/officeDocument/2006/relationships/image" Target="../media/image47.gif"/></Relationships>
</file>

<file path=ppt/slides/_rels/slide24.xml.rels><?xml version="1.0" encoding="UTF-8" standalone="yes"?>
<Relationships xmlns="http://schemas.openxmlformats.org/package/2006/relationships"><Relationship Id="rId8" Type="http://schemas.openxmlformats.org/officeDocument/2006/relationships/image" Target="../media/image42.gif"/><Relationship Id="rId13" Type="http://schemas.openxmlformats.org/officeDocument/2006/relationships/image" Target="../media/image47.gif"/><Relationship Id="rId3" Type="http://schemas.openxmlformats.org/officeDocument/2006/relationships/audio" Target="../media/audio2.wav"/><Relationship Id="rId7" Type="http://schemas.openxmlformats.org/officeDocument/2006/relationships/image" Target="../media/image41.jpeg"/><Relationship Id="rId12" Type="http://schemas.openxmlformats.org/officeDocument/2006/relationships/image" Target="../media/image46.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45.gif"/><Relationship Id="rId5" Type="http://schemas.openxmlformats.org/officeDocument/2006/relationships/image" Target="../media/image33.png"/><Relationship Id="rId10" Type="http://schemas.openxmlformats.org/officeDocument/2006/relationships/image" Target="../media/image44.gif"/><Relationship Id="rId4" Type="http://schemas.openxmlformats.org/officeDocument/2006/relationships/image" Target="../media/image40.gif"/><Relationship Id="rId9" Type="http://schemas.openxmlformats.org/officeDocument/2006/relationships/image" Target="../media/image43.gif"/><Relationship Id="rId14" Type="http://schemas.openxmlformats.org/officeDocument/2006/relationships/slide" Target="slide21.xml"/></Relationships>
</file>

<file path=ppt/slides/_rels/slide25.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image" Target="../media/image46.gif"/><Relationship Id="rId3" Type="http://schemas.openxmlformats.org/officeDocument/2006/relationships/audio" Target="../media/audio2.wav"/><Relationship Id="rId7" Type="http://schemas.openxmlformats.org/officeDocument/2006/relationships/image" Target="../media/image41.jpeg"/><Relationship Id="rId12" Type="http://schemas.openxmlformats.org/officeDocument/2006/relationships/image" Target="../media/image4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44.gif"/><Relationship Id="rId5" Type="http://schemas.openxmlformats.org/officeDocument/2006/relationships/image" Target="../media/image35.png"/><Relationship Id="rId10" Type="http://schemas.openxmlformats.org/officeDocument/2006/relationships/image" Target="../media/image43.gif"/><Relationship Id="rId4" Type="http://schemas.openxmlformats.org/officeDocument/2006/relationships/image" Target="../media/image40.gif"/><Relationship Id="rId9" Type="http://schemas.openxmlformats.org/officeDocument/2006/relationships/image" Target="../media/image42.gif"/><Relationship Id="rId14" Type="http://schemas.openxmlformats.org/officeDocument/2006/relationships/image" Target="../media/image47.gif"/></Relationships>
</file>

<file path=ppt/slides/_rels/slide26.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image" Target="../media/image46.gif"/><Relationship Id="rId3" Type="http://schemas.openxmlformats.org/officeDocument/2006/relationships/audio" Target="../media/audio2.wav"/><Relationship Id="rId7" Type="http://schemas.openxmlformats.org/officeDocument/2006/relationships/image" Target="../media/image41.jpeg"/><Relationship Id="rId12" Type="http://schemas.openxmlformats.org/officeDocument/2006/relationships/image" Target="../media/image4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4.gif"/><Relationship Id="rId5" Type="http://schemas.openxmlformats.org/officeDocument/2006/relationships/image" Target="../media/image37.png"/><Relationship Id="rId10" Type="http://schemas.openxmlformats.org/officeDocument/2006/relationships/image" Target="../media/image43.gif"/><Relationship Id="rId4" Type="http://schemas.openxmlformats.org/officeDocument/2006/relationships/image" Target="../media/image40.gif"/><Relationship Id="rId9" Type="http://schemas.openxmlformats.org/officeDocument/2006/relationships/image" Target="../media/image42.gif"/><Relationship Id="rId14" Type="http://schemas.openxmlformats.org/officeDocument/2006/relationships/image" Target="../media/image47.gi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gif"/></Relationships>
</file>

<file path=ppt/slides/_rels/slide3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3.jpg"/></Relationships>
</file>

<file path=ppt/slides/_rels/slide3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3.png"/><Relationship Id="rId3" Type="http://schemas.microsoft.com/office/2007/relationships/media" Target="../media/media2.mp3"/><Relationship Id="rId7" Type="http://schemas.microsoft.com/office/2007/relationships/media" Target="../media/media4.mp3"/><Relationship Id="rId12" Type="http://schemas.openxmlformats.org/officeDocument/2006/relationships/notesSlide" Target="../notesSlides/notesSlide19.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5.mp3"/><Relationship Id="rId11" Type="http://schemas.openxmlformats.org/officeDocument/2006/relationships/slideLayout" Target="../slideLayouts/slideLayout2.xml"/><Relationship Id="rId5" Type="http://schemas.microsoft.com/office/2007/relationships/media" Target="../media/media5.mp3"/><Relationship Id="rId10" Type="http://schemas.openxmlformats.org/officeDocument/2006/relationships/audio" Target="../media/media6.mp3"/><Relationship Id="rId4" Type="http://schemas.openxmlformats.org/officeDocument/2006/relationships/audio" Target="../media/media2.mp3"/><Relationship Id="rId9" Type="http://schemas.microsoft.com/office/2007/relationships/media" Target="../media/media6.mp3"/></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530765" y="1526310"/>
            <a:ext cx="6585528" cy="1569660"/>
          </a:xfrm>
          <a:prstGeom prst="rect">
            <a:avLst/>
          </a:prstGeom>
          <a:noFill/>
        </p:spPr>
        <p:txBody>
          <a:bodyPr wrap="square" rtlCol="0">
            <a:spAutoFit/>
          </a:bodyPr>
          <a:lstStyle/>
          <a:p>
            <a:pPr algn="ctr"/>
            <a:r>
              <a:rPr lang="en-US" sz="9600" b="1" dirty="0">
                <a:solidFill>
                  <a:schemeClr val="accent5"/>
                </a:solidFill>
                <a:latin typeface="Berlin Sans FB" panose="020E0602020502020306" pitchFamily="34" charset="0"/>
              </a:rPr>
              <a:t>English 8</a:t>
            </a:r>
          </a:p>
        </p:txBody>
      </p:sp>
    </p:spTree>
    <p:extLst>
      <p:ext uri="{BB962C8B-B14F-4D97-AF65-F5344CB8AC3E}">
        <p14:creationId xmlns:p14="http://schemas.microsoft.com/office/powerpoint/2010/main" val="1853603251"/>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452874" y="2148393"/>
            <a:ext cx="5760980"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rgbClr val="AD4F0F"/>
                </a:solidFill>
              </a:rPr>
              <a:t>contact lens </a:t>
            </a:r>
            <a:r>
              <a:rPr lang="en-US" sz="4000" b="1" dirty="0">
                <a:solidFill>
                  <a:srgbClr val="AD4F0F"/>
                </a:solidFill>
                <a:cs typeface="Calibri" panose="020F0502020204030204" pitchFamily="34" charset="0"/>
              </a:rPr>
              <a:t>(n)</a:t>
            </a:r>
          </a:p>
        </p:txBody>
      </p:sp>
      <p:sp>
        <p:nvSpPr>
          <p:cNvPr id="12" name="Rectangle 11"/>
          <p:cNvSpPr/>
          <p:nvPr/>
        </p:nvSpPr>
        <p:spPr>
          <a:xfrm>
            <a:off x="281189" y="3673891"/>
            <a:ext cx="4050892" cy="584775"/>
          </a:xfrm>
          <a:prstGeom prst="rect">
            <a:avLst/>
          </a:prstGeom>
        </p:spPr>
        <p:txBody>
          <a:bodyPr wrap="square">
            <a:spAutoFit/>
          </a:bodyPr>
          <a:lstStyle/>
          <a:p>
            <a:pPr lvl="0" algn="ctr"/>
            <a:r>
              <a:rPr lang="en-US" sz="3200" dirty="0" err="1"/>
              <a:t>Kính</a:t>
            </a:r>
            <a:r>
              <a:rPr lang="en-US" sz="3200" dirty="0"/>
              <a:t> </a:t>
            </a:r>
            <a:r>
              <a:rPr lang="en-US" sz="3200" dirty="0" err="1"/>
              <a:t>áp</a:t>
            </a:r>
            <a:r>
              <a:rPr lang="en-US" sz="3200" dirty="0"/>
              <a:t> </a:t>
            </a:r>
            <a:r>
              <a:rPr lang="en-US" sz="3200" dirty="0" err="1"/>
              <a:t>tròng</a:t>
            </a:r>
            <a:endParaRPr lang="en-US" sz="3200" dirty="0"/>
          </a:p>
        </p:txBody>
      </p:sp>
      <p:sp>
        <p:nvSpPr>
          <p:cNvPr id="2" name="Rectangle 1"/>
          <p:cNvSpPr/>
          <p:nvPr/>
        </p:nvSpPr>
        <p:spPr>
          <a:xfrm>
            <a:off x="872685" y="3008667"/>
            <a:ext cx="2867900" cy="584775"/>
          </a:xfrm>
          <a:prstGeom prst="rect">
            <a:avLst/>
          </a:prstGeom>
        </p:spPr>
        <p:txBody>
          <a:bodyPr wrap="none">
            <a:spAutoFit/>
          </a:bodyPr>
          <a:lstStyle/>
          <a:p>
            <a:pPr algn="ctr"/>
            <a:r>
              <a:rPr lang="en-US" sz="3200" b="1" dirty="0">
                <a:solidFill>
                  <a:schemeClr val="accent5">
                    <a:lumMod val="50000"/>
                  </a:schemeClr>
                </a:solidFill>
              </a:rPr>
              <a:t>/ˈ</a:t>
            </a:r>
            <a:r>
              <a:rPr lang="en-US" sz="3200" b="1" dirty="0" err="1">
                <a:solidFill>
                  <a:schemeClr val="accent5">
                    <a:lumMod val="50000"/>
                  </a:schemeClr>
                </a:solidFill>
              </a:rPr>
              <a:t>kɒntækt</a:t>
            </a:r>
            <a:r>
              <a:rPr lang="en-US" sz="3200" b="1" dirty="0">
                <a:solidFill>
                  <a:schemeClr val="accent5">
                    <a:lumMod val="50000"/>
                  </a:schemeClr>
                </a:solidFill>
              </a:rPr>
              <a:t> </a:t>
            </a:r>
            <a:r>
              <a:rPr lang="en-US" sz="3200" b="1" dirty="0" err="1">
                <a:solidFill>
                  <a:schemeClr val="accent5">
                    <a:lumMod val="50000"/>
                  </a:schemeClr>
                </a:solidFill>
              </a:rPr>
              <a:t>lenz</a:t>
            </a:r>
            <a:r>
              <a:rPr lang="en-US" sz="3200" b="1" dirty="0">
                <a:solidFill>
                  <a:schemeClr val="accent5">
                    <a:lumMod val="50000"/>
                  </a:schemeClr>
                </a:solidFill>
              </a:rPr>
              <a:t>/</a:t>
            </a:r>
          </a:p>
        </p:txBody>
      </p:sp>
      <p:pic>
        <p:nvPicPr>
          <p:cNvPr id="8" name="Picture 7"/>
          <p:cNvPicPr>
            <a:picLocks noChangeAspect="1"/>
          </p:cNvPicPr>
          <p:nvPr/>
        </p:nvPicPr>
        <p:blipFill>
          <a:blip r:embed="rId5"/>
          <a:stretch>
            <a:fillRect/>
          </a:stretch>
        </p:blipFill>
        <p:spPr>
          <a:xfrm>
            <a:off x="4691301" y="1457966"/>
            <a:ext cx="6958409" cy="4343394"/>
          </a:xfrm>
          <a:prstGeom prst="rect">
            <a:avLst/>
          </a:prstGeom>
        </p:spPr>
      </p:pic>
      <p:pic>
        <p:nvPicPr>
          <p:cNvPr id="3" name="contact len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69032" y="4339115"/>
            <a:ext cx="675206" cy="675206"/>
          </a:xfrm>
          <a:prstGeom prst="rect">
            <a:avLst/>
          </a:prstGeom>
        </p:spPr>
      </p:pic>
      <p:sp>
        <p:nvSpPr>
          <p:cNvPr id="13" name="Rectangle 12"/>
          <p:cNvSpPr/>
          <p:nvPr/>
        </p:nvSpPr>
        <p:spPr>
          <a:xfrm>
            <a:off x="440483" y="0"/>
            <a:ext cx="3093316" cy="584775"/>
          </a:xfrm>
          <a:prstGeom prst="rect">
            <a:avLst/>
          </a:prstGeom>
          <a:noFill/>
        </p:spPr>
        <p:txBody>
          <a:bodyPr wrap="square" lIns="91440" tIns="45720" rIns="91440" bIns="45720">
            <a:spAutoFit/>
          </a:bodyPr>
          <a:lstStyle/>
          <a:p>
            <a:r>
              <a:rPr lang="en-US" sz="3200" b="1" dirty="0">
                <a:ln w="6600">
                  <a:solidFill>
                    <a:schemeClr val="accent2"/>
                  </a:solidFill>
                  <a:prstDash val="solid"/>
                </a:ln>
                <a:solidFill>
                  <a:srgbClr val="3B87CD"/>
                </a:solidFill>
                <a:effectLst>
                  <a:outerShdw dist="38100" dir="2700000" algn="tl" rotWithShape="0">
                    <a:schemeClr val="accent2"/>
                  </a:outerShdw>
                </a:effectLst>
              </a:rPr>
              <a:t>* VOCABULARY</a:t>
            </a:r>
            <a:endParaRPr lang="en-US" sz="3200" b="1" cap="none" spc="0" dirty="0">
              <a:ln w="6600">
                <a:solidFill>
                  <a:schemeClr val="accent2"/>
                </a:solidFill>
                <a:prstDash val="solid"/>
              </a:ln>
              <a:solidFill>
                <a:srgbClr val="3B87CD"/>
              </a:solidFill>
              <a:effectLst>
                <a:outerShdw dist="38100" dir="2700000" algn="tl" rotWithShape="0">
                  <a:schemeClr val="accent2"/>
                </a:outerShdw>
              </a:effectLst>
            </a:endParaRPr>
          </a:p>
        </p:txBody>
      </p:sp>
    </p:spTree>
    <p:extLst>
      <p:ext uri="{BB962C8B-B14F-4D97-AF65-F5344CB8AC3E}">
        <p14:creationId xmlns:p14="http://schemas.microsoft.com/office/powerpoint/2010/main" val="321845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536" fill="hold"/>
                                        <p:tgtEl>
                                          <p:spTgt spid="3"/>
                                        </p:tgtEl>
                                      </p:cBhvr>
                                    </p:cmd>
                                  </p:childTnLst>
                                </p:cTn>
                              </p:par>
                            </p:childTnLst>
                          </p:cTn>
                        </p:par>
                      </p:childTnLst>
                    </p:cTn>
                  </p:par>
                </p:childTnLst>
              </p:cTn>
              <p:nextCondLst>
                <p:cond evt="onClick" delay="0">
                  <p:tgtEl>
                    <p:spTgt spid="3"/>
                  </p:tgtEl>
                </p:cond>
              </p:nextCondLst>
            </p:seq>
            <p:audio>
              <p:cMediaNode vol="80000">
                <p:cTn id="18" fill="hold" display="0">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452874" y="2148393"/>
            <a:ext cx="5760980"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rgbClr val="AD4F0F"/>
                </a:solidFill>
              </a:rPr>
              <a:t>invention </a:t>
            </a:r>
            <a:r>
              <a:rPr lang="en-US" sz="4000" b="1" dirty="0">
                <a:solidFill>
                  <a:srgbClr val="AD4F0F"/>
                </a:solidFill>
                <a:cs typeface="Calibri" panose="020F0502020204030204" pitchFamily="34" charset="0"/>
              </a:rPr>
              <a:t>(n)</a:t>
            </a:r>
          </a:p>
        </p:txBody>
      </p:sp>
      <p:sp>
        <p:nvSpPr>
          <p:cNvPr id="12" name="Rectangle 11"/>
          <p:cNvSpPr/>
          <p:nvPr/>
        </p:nvSpPr>
        <p:spPr>
          <a:xfrm>
            <a:off x="281189" y="3673891"/>
            <a:ext cx="4050892" cy="595932"/>
          </a:xfrm>
          <a:prstGeom prst="rect">
            <a:avLst/>
          </a:prstGeom>
        </p:spPr>
        <p:txBody>
          <a:bodyPr wrap="square">
            <a:spAutoFit/>
          </a:bodyPr>
          <a:lstStyle/>
          <a:p>
            <a:pPr algn="ctr">
              <a:lnSpc>
                <a:spcPct val="107000"/>
              </a:lnSpc>
            </a:pPr>
            <a:r>
              <a:rPr lang="en-US" sz="3200" dirty="0" err="1">
                <a:solidFill>
                  <a:srgbClr val="000000"/>
                </a:solidFill>
                <a:latin typeface="Calibri" panose="020F0502020204030204" pitchFamily="34" charset="0"/>
                <a:ea typeface="Calibri" panose="020F0502020204030204" pitchFamily="34" charset="0"/>
                <a:cs typeface="Calibri" panose="020F0502020204030204" pitchFamily="34" charset="0"/>
              </a:rPr>
              <a:t>Phát</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minh</a:t>
            </a:r>
            <a:endParaRPr lang="en-US" sz="32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Rectangle 1"/>
          <p:cNvSpPr/>
          <p:nvPr/>
        </p:nvSpPr>
        <p:spPr>
          <a:xfrm>
            <a:off x="1333740" y="3008667"/>
            <a:ext cx="1945789" cy="584775"/>
          </a:xfrm>
          <a:prstGeom prst="rect">
            <a:avLst/>
          </a:prstGeom>
        </p:spPr>
        <p:txBody>
          <a:bodyPr wrap="none">
            <a:spAutoFit/>
          </a:bodyPr>
          <a:lstStyle/>
          <a:p>
            <a:pPr algn="ctr"/>
            <a:r>
              <a:rPr lang="en-US" sz="3200" b="1" dirty="0">
                <a:solidFill>
                  <a:schemeClr val="accent5">
                    <a:lumMod val="50000"/>
                  </a:schemeClr>
                </a:solidFill>
              </a:rPr>
              <a:t>/</a:t>
            </a:r>
            <a:r>
              <a:rPr lang="en-US" sz="3200" b="1" dirty="0" err="1">
                <a:solidFill>
                  <a:schemeClr val="accent5">
                    <a:lumMod val="50000"/>
                  </a:schemeClr>
                </a:solidFill>
              </a:rPr>
              <a:t>ɪnˈvenʃn</a:t>
            </a:r>
            <a:r>
              <a:rPr lang="en-US" sz="3200" b="1" dirty="0">
                <a:solidFill>
                  <a:schemeClr val="accent5">
                    <a:lumMod val="50000"/>
                  </a:schemeClr>
                </a:solidFill>
              </a:rPr>
              <a:t>/</a:t>
            </a:r>
          </a:p>
        </p:txBody>
      </p:sp>
      <p:pic>
        <p:nvPicPr>
          <p:cNvPr id="3" name="Picture 2"/>
          <p:cNvPicPr>
            <a:picLocks noChangeAspect="1"/>
          </p:cNvPicPr>
          <p:nvPr/>
        </p:nvPicPr>
        <p:blipFill>
          <a:blip r:embed="rId5"/>
          <a:stretch>
            <a:fillRect/>
          </a:stretch>
        </p:blipFill>
        <p:spPr>
          <a:xfrm>
            <a:off x="4208106" y="1287819"/>
            <a:ext cx="7620000" cy="5010150"/>
          </a:xfrm>
          <a:prstGeom prst="rect">
            <a:avLst/>
          </a:prstGeom>
        </p:spPr>
      </p:pic>
      <p:pic>
        <p:nvPicPr>
          <p:cNvPr id="5" name="inven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75023" y="4350272"/>
            <a:ext cx="663221" cy="663221"/>
          </a:xfrm>
          <a:prstGeom prst="rect">
            <a:avLst/>
          </a:prstGeom>
        </p:spPr>
      </p:pic>
      <p:sp>
        <p:nvSpPr>
          <p:cNvPr id="13" name="Rectangle 12"/>
          <p:cNvSpPr/>
          <p:nvPr/>
        </p:nvSpPr>
        <p:spPr>
          <a:xfrm>
            <a:off x="440483" y="0"/>
            <a:ext cx="3093316" cy="584775"/>
          </a:xfrm>
          <a:prstGeom prst="rect">
            <a:avLst/>
          </a:prstGeom>
          <a:noFill/>
        </p:spPr>
        <p:txBody>
          <a:bodyPr wrap="square" lIns="91440" tIns="45720" rIns="91440" bIns="45720">
            <a:spAutoFit/>
          </a:bodyPr>
          <a:lstStyle/>
          <a:p>
            <a:r>
              <a:rPr lang="en-US" sz="3200" b="1" dirty="0">
                <a:ln w="6600">
                  <a:solidFill>
                    <a:schemeClr val="accent2"/>
                  </a:solidFill>
                  <a:prstDash val="solid"/>
                </a:ln>
                <a:solidFill>
                  <a:srgbClr val="3B87CD"/>
                </a:solidFill>
                <a:effectLst>
                  <a:outerShdw dist="38100" dir="2700000" algn="tl" rotWithShape="0">
                    <a:schemeClr val="accent2"/>
                  </a:outerShdw>
                </a:effectLst>
              </a:rPr>
              <a:t>* VOCABULARY</a:t>
            </a:r>
            <a:endParaRPr lang="en-US" sz="3200" b="1" cap="none" spc="0" dirty="0">
              <a:ln w="6600">
                <a:solidFill>
                  <a:schemeClr val="accent2"/>
                </a:solidFill>
                <a:prstDash val="solid"/>
              </a:ln>
              <a:solidFill>
                <a:srgbClr val="3B87CD"/>
              </a:solidFill>
              <a:effectLst>
                <a:outerShdw dist="38100" dir="2700000" algn="tl" rotWithShape="0">
                  <a:schemeClr val="accent2"/>
                </a:outerShdw>
              </a:effectLst>
            </a:endParaRPr>
          </a:p>
        </p:txBody>
      </p:sp>
    </p:spTree>
    <p:extLst>
      <p:ext uri="{BB962C8B-B14F-4D97-AF65-F5344CB8AC3E}">
        <p14:creationId xmlns:p14="http://schemas.microsoft.com/office/powerpoint/2010/main" val="337616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104" fill="hold"/>
                                        <p:tgtEl>
                                          <p:spTgt spid="5"/>
                                        </p:tgtEl>
                                      </p:cBhvr>
                                    </p:cmd>
                                  </p:childTnLst>
                                </p:cTn>
                              </p:par>
                            </p:childTnLst>
                          </p:cTn>
                        </p:par>
                      </p:childTnLst>
                    </p:cTn>
                  </p:par>
                </p:childTnLst>
              </p:cTn>
              <p:nextCondLst>
                <p:cond evt="onClick" delay="0">
                  <p:tgtEl>
                    <p:spTgt spid="5"/>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4051588685"/>
              </p:ext>
            </p:extLst>
          </p:nvPr>
        </p:nvGraphicFramePr>
        <p:xfrm>
          <a:off x="802967" y="975304"/>
          <a:ext cx="10848258" cy="4402944"/>
        </p:xfrm>
        <a:graphic>
          <a:graphicData uri="http://schemas.openxmlformats.org/drawingml/2006/table">
            <a:tbl>
              <a:tblPr firstRow="1" bandRow="1">
                <a:tableStyleId>{21E4AEA4-8DFA-4A89-87EB-49C32662AFE0}</a:tableStyleId>
              </a:tblPr>
              <a:tblGrid>
                <a:gridCol w="3616086">
                  <a:extLst>
                    <a:ext uri="{9D8B030D-6E8A-4147-A177-3AD203B41FA5}">
                      <a16:colId xmlns:a16="http://schemas.microsoft.com/office/drawing/2014/main" val="2194958519"/>
                    </a:ext>
                  </a:extLst>
                </a:gridCol>
                <a:gridCol w="3616086">
                  <a:extLst>
                    <a:ext uri="{9D8B030D-6E8A-4147-A177-3AD203B41FA5}">
                      <a16:colId xmlns:a16="http://schemas.microsoft.com/office/drawing/2014/main" val="320644058"/>
                    </a:ext>
                  </a:extLst>
                </a:gridCol>
                <a:gridCol w="3616086">
                  <a:extLst>
                    <a:ext uri="{9D8B030D-6E8A-4147-A177-3AD203B41FA5}">
                      <a16:colId xmlns:a16="http://schemas.microsoft.com/office/drawing/2014/main" val="2400049073"/>
                    </a:ext>
                  </a:extLst>
                </a:gridCol>
              </a:tblGrid>
              <a:tr h="628992">
                <a:tc>
                  <a:txBody>
                    <a:bodyPr/>
                    <a:lstStyle/>
                    <a:p>
                      <a:pPr algn="ctr"/>
                      <a:r>
                        <a:rPr lang="en-US" sz="2800" b="1" dirty="0">
                          <a:solidFill>
                            <a:schemeClr val="bg1"/>
                          </a:solidFill>
                        </a:rPr>
                        <a:t>New words</a:t>
                      </a:r>
                    </a:p>
                  </a:txBody>
                  <a:tcPr anchor="ctr">
                    <a:solidFill>
                      <a:srgbClr val="7192A9"/>
                    </a:solidFill>
                  </a:tcPr>
                </a:tc>
                <a:tc>
                  <a:txBody>
                    <a:bodyPr/>
                    <a:lstStyle/>
                    <a:p>
                      <a:pPr algn="ctr"/>
                      <a:r>
                        <a:rPr lang="en-US" sz="2800" b="1" dirty="0">
                          <a:solidFill>
                            <a:schemeClr val="bg1"/>
                          </a:solidFill>
                        </a:rPr>
                        <a:t>Pronunciation</a:t>
                      </a:r>
                    </a:p>
                  </a:txBody>
                  <a:tcPr anchor="ctr">
                    <a:solidFill>
                      <a:srgbClr val="7192A9"/>
                    </a:solidFill>
                  </a:tcPr>
                </a:tc>
                <a:tc>
                  <a:txBody>
                    <a:bodyPr/>
                    <a:lstStyle/>
                    <a:p>
                      <a:pPr algn="ctr"/>
                      <a:r>
                        <a:rPr lang="en-US" sz="2800" b="1" dirty="0">
                          <a:solidFill>
                            <a:schemeClr val="bg1"/>
                          </a:solidFill>
                        </a:rPr>
                        <a:t>Meaning</a:t>
                      </a:r>
                    </a:p>
                  </a:txBody>
                  <a:tcPr anchor="ctr">
                    <a:solidFill>
                      <a:srgbClr val="7192A9"/>
                    </a:solidFill>
                  </a:tcPr>
                </a:tc>
                <a:extLst>
                  <a:ext uri="{0D108BD9-81ED-4DB2-BD59-A6C34878D82A}">
                    <a16:rowId xmlns:a16="http://schemas.microsoft.com/office/drawing/2014/main" val="3247423598"/>
                  </a:ext>
                </a:extLst>
              </a:tr>
              <a:tr h="628992">
                <a:tc>
                  <a:txBody>
                    <a:bodyPr/>
                    <a:lstStyle/>
                    <a:p>
                      <a:pPr marL="144145" marR="0" indent="-144145">
                        <a:lnSpc>
                          <a:spcPct val="107000"/>
                        </a:lnSpc>
                        <a:spcBef>
                          <a:spcPts val="0"/>
                        </a:spcBef>
                        <a:spcAft>
                          <a:spcPts val="0"/>
                        </a:spcAft>
                      </a:pPr>
                      <a:r>
                        <a:rPr lang="en-US" sz="2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technology (n)</a:t>
                      </a:r>
                      <a:endParaRPr lang="en-US"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tekˈnɒlədʒi</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Công</a:t>
                      </a:r>
                      <a:r>
                        <a:rPr lang="en-US" sz="2800" baseline="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aseline="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nghệ</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588270972"/>
                  </a:ext>
                </a:extLst>
              </a:tr>
              <a:tr h="628992">
                <a:tc>
                  <a:txBody>
                    <a:bodyPr/>
                    <a:lstStyle/>
                    <a:p>
                      <a:pPr marL="144145" marR="0" indent="-144145">
                        <a:lnSpc>
                          <a:spcPct val="107000"/>
                        </a:lnSpc>
                        <a:spcBef>
                          <a:spcPts val="0"/>
                        </a:spcBef>
                        <a:spcAft>
                          <a:spcPts val="0"/>
                        </a:spcAft>
                      </a:pPr>
                      <a:r>
                        <a:rPr lang="en-US" sz="2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face-to-face</a:t>
                      </a:r>
                      <a:endParaRPr lang="en-US"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/ˌ</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feɪs</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tə</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ˈ</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feɪs</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Trực</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tiếp</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28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aseline="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mặt</a:t>
                      </a:r>
                      <a:r>
                        <a:rPr lang="en-US" sz="28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aseline="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đối</a:t>
                      </a:r>
                      <a:r>
                        <a:rPr lang="en-US" sz="28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aseline="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mặt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4273448764"/>
                  </a:ext>
                </a:extLst>
              </a:tr>
              <a:tr h="628992">
                <a:tc>
                  <a:txBody>
                    <a:bodyPr/>
                    <a:lstStyle/>
                    <a:p>
                      <a:pPr marL="144145" marR="0" indent="-144145">
                        <a:lnSpc>
                          <a:spcPct val="107000"/>
                        </a:lnSpc>
                        <a:spcBef>
                          <a:spcPts val="0"/>
                        </a:spcBef>
                        <a:spcAft>
                          <a:spcPts val="0"/>
                        </a:spcAft>
                      </a:pPr>
                      <a:r>
                        <a:rPr lang="en-US" sz="2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 epidemics (n)</a:t>
                      </a:r>
                      <a:endParaRPr lang="en-US"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28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/ˌ</a:t>
                      </a:r>
                      <a:r>
                        <a:rPr lang="en-US" sz="28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epɪˈdemɪk</a:t>
                      </a:r>
                      <a:r>
                        <a:rPr lang="en-US" sz="28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28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Đại</a:t>
                      </a:r>
                      <a:r>
                        <a:rPr lang="en-US" sz="28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dịch</a:t>
                      </a:r>
                      <a:endParaRPr lang="en-US" sz="28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34313133"/>
                  </a:ext>
                </a:extLst>
              </a:tr>
              <a:tr h="628992">
                <a:tc>
                  <a:txBody>
                    <a:bodyPr/>
                    <a:lstStyle/>
                    <a:p>
                      <a:pPr marL="144145" marR="0" indent="-144145">
                        <a:lnSpc>
                          <a:spcPct val="107000"/>
                        </a:lnSpc>
                        <a:spcBef>
                          <a:spcPts val="0"/>
                        </a:spcBef>
                        <a:spcAft>
                          <a:spcPts val="0"/>
                        </a:spcAft>
                      </a:pPr>
                      <a:r>
                        <a:rPr lang="en-US" sz="2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 breakout room (n) </a:t>
                      </a:r>
                      <a:endParaRPr lang="en-US"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/ˈ</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breɪkaʊt</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rʊm</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txBody>
                  <a:tcPr marL="36195" marR="36195" marT="71755" marB="71755" anchor="ctr"/>
                </a:tc>
                <a:tc>
                  <a:txBody>
                    <a:bodyPr/>
                    <a:lstStyle/>
                    <a:p>
                      <a:pPr marL="0" marR="0" algn="ctr">
                        <a:lnSpc>
                          <a:spcPct val="107000"/>
                        </a:lnSpc>
                        <a:spcBef>
                          <a:spcPts val="0"/>
                        </a:spcBef>
                        <a:spcAft>
                          <a:spcPts val="0"/>
                        </a:spcAft>
                      </a:pPr>
                      <a:r>
                        <a:rPr lang="en-US" sz="2800" dirty="0" err="1">
                          <a:effectLst/>
                          <a:latin typeface="Calibri" panose="020F0502020204030204" pitchFamily="34" charset="0"/>
                          <a:ea typeface="Times New Roman" panose="02020603050405020304" pitchFamily="18" charset="0"/>
                          <a:cs typeface="Times New Roman" panose="02020603050405020304" pitchFamily="18" charset="0"/>
                        </a:rPr>
                        <a:t>Phòng</a:t>
                      </a:r>
                      <a:r>
                        <a:rPr lang="en-US" sz="2800" baseline="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800" baseline="0" dirty="0" err="1">
                          <a:effectLst/>
                          <a:latin typeface="Calibri" panose="020F0502020204030204" pitchFamily="34" charset="0"/>
                          <a:ea typeface="Times New Roman" panose="02020603050405020304" pitchFamily="18" charset="0"/>
                          <a:cs typeface="Times New Roman" panose="02020603050405020304" pitchFamily="18" charset="0"/>
                        </a:rPr>
                        <a:t>học</a:t>
                      </a:r>
                      <a:r>
                        <a:rPr lang="en-US" sz="2800" baseline="0" dirty="0">
                          <a:effectLst/>
                          <a:latin typeface="Calibri" panose="020F0502020204030204" pitchFamily="34" charset="0"/>
                          <a:ea typeface="Times New Roman" panose="02020603050405020304" pitchFamily="18" charset="0"/>
                          <a:cs typeface="Times New Roman" panose="02020603050405020304" pitchFamily="18" charset="0"/>
                        </a:rPr>
                        <a:t> chia </a:t>
                      </a:r>
                      <a:r>
                        <a:rPr lang="en-US" sz="2800" baseline="0" dirty="0" err="1">
                          <a:effectLst/>
                          <a:latin typeface="Calibri" panose="020F0502020204030204" pitchFamily="34" charset="0"/>
                          <a:ea typeface="Times New Roman" panose="02020603050405020304" pitchFamily="18" charset="0"/>
                          <a:cs typeface="Times New Roman" panose="02020603050405020304" pitchFamily="18" charset="0"/>
                        </a:rPr>
                        <a:t>nhỏ</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110814193"/>
                  </a:ext>
                </a:extLst>
              </a:tr>
              <a:tr h="628992">
                <a:tc>
                  <a:txBody>
                    <a:bodyPr/>
                    <a:lstStyle/>
                    <a:p>
                      <a:pPr marL="144145" marR="0" indent="-144145">
                        <a:lnSpc>
                          <a:spcPct val="107000"/>
                        </a:lnSpc>
                        <a:spcBef>
                          <a:spcPts val="0"/>
                        </a:spcBef>
                        <a:spcAft>
                          <a:spcPts val="0"/>
                        </a:spcAft>
                      </a:pPr>
                      <a:r>
                        <a:rPr lang="en-US" sz="2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 contact</a:t>
                      </a:r>
                      <a:r>
                        <a:rPr lang="en-US" sz="2800" b="1"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lens</a:t>
                      </a:r>
                      <a:r>
                        <a:rPr lang="en-US" sz="2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 </a:t>
                      </a:r>
                      <a:endParaRPr lang="en-US"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28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/ˈ</a:t>
                      </a:r>
                      <a:r>
                        <a:rPr lang="en-US" sz="28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kɒntækt</a:t>
                      </a:r>
                      <a:r>
                        <a:rPr lang="en-US" sz="28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lenz</a:t>
                      </a:r>
                      <a:r>
                        <a:rPr lang="en-US" sz="28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28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Kính</a:t>
                      </a:r>
                      <a:r>
                        <a:rPr lang="en-US" sz="2800" b="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0" baseline="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áp</a:t>
                      </a:r>
                      <a:r>
                        <a:rPr lang="en-US" sz="2800" b="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0" baseline="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tròng</a:t>
                      </a:r>
                      <a:endParaRPr lang="en-US" sz="28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2579987451"/>
                  </a:ext>
                </a:extLst>
              </a:tr>
              <a:tr h="628992">
                <a:tc>
                  <a:txBody>
                    <a:bodyPr/>
                    <a:lstStyle/>
                    <a:p>
                      <a:pPr marL="144145" marR="0" indent="-144145">
                        <a:lnSpc>
                          <a:spcPct val="107000"/>
                        </a:lnSpc>
                        <a:spcBef>
                          <a:spcPts val="0"/>
                        </a:spcBef>
                        <a:spcAft>
                          <a:spcPts val="0"/>
                        </a:spcAft>
                      </a:pPr>
                      <a:r>
                        <a:rPr lang="en-US" sz="2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6. invention</a:t>
                      </a:r>
                      <a:r>
                        <a:rPr lang="en-US" sz="2800" b="1"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 </a:t>
                      </a:r>
                      <a:endParaRPr lang="en-US"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28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28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ɪnˈvenʃn</a:t>
                      </a:r>
                      <a:r>
                        <a:rPr lang="en-US" sz="28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28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Phát</a:t>
                      </a:r>
                      <a:r>
                        <a:rPr lang="en-US" sz="2800" b="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minh</a:t>
                      </a:r>
                      <a:endParaRPr lang="en-US" sz="28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2702118043"/>
                  </a:ext>
                </a:extLst>
              </a:tr>
            </a:tbl>
          </a:graphicData>
        </a:graphic>
      </p:graphicFrame>
      <p:sp>
        <p:nvSpPr>
          <p:cNvPr id="6" name="Rectangle 5"/>
          <p:cNvSpPr/>
          <p:nvPr/>
        </p:nvSpPr>
        <p:spPr>
          <a:xfrm>
            <a:off x="3733279" y="108296"/>
            <a:ext cx="4158727" cy="769441"/>
          </a:xfrm>
          <a:prstGeom prst="rect">
            <a:avLst/>
          </a:prstGeom>
          <a:noFill/>
        </p:spPr>
        <p:txBody>
          <a:bodyPr wrap="square" lIns="91440" tIns="45720" rIns="91440" bIns="45720">
            <a:spAutoFit/>
          </a:bodyPr>
          <a:lstStyle/>
          <a:p>
            <a:pPr algn="ctr"/>
            <a:r>
              <a:rPr lang="en-US" sz="4400" b="1" dirty="0">
                <a:ln w="6600">
                  <a:solidFill>
                    <a:schemeClr val="accent2"/>
                  </a:solidFill>
                  <a:prstDash val="solid"/>
                </a:ln>
                <a:solidFill>
                  <a:srgbClr val="3B87CD"/>
                </a:solidFill>
                <a:effectLst>
                  <a:outerShdw dist="38100" dir="2700000" algn="tl" rotWithShape="0">
                    <a:schemeClr val="accent2"/>
                  </a:outerShdw>
                </a:effectLst>
              </a:rPr>
              <a:t>* VOCABULARY</a:t>
            </a:r>
            <a:endParaRPr lang="en-US" sz="4400" b="1" cap="none" spc="0" dirty="0">
              <a:ln w="6600">
                <a:solidFill>
                  <a:schemeClr val="accent2"/>
                </a:solidFill>
                <a:prstDash val="solid"/>
              </a:ln>
              <a:solidFill>
                <a:srgbClr val="3B87CD"/>
              </a:solidFill>
              <a:effectLst>
                <a:outerShdw dist="38100" dir="2700000" algn="tl" rotWithShape="0">
                  <a:schemeClr val="accent2"/>
                </a:outerShdw>
              </a:effectLst>
            </a:endParaRPr>
          </a:p>
        </p:txBody>
      </p:sp>
      <p:pic>
        <p:nvPicPr>
          <p:cNvPr id="7" name="technolog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54434" y="1537759"/>
            <a:ext cx="487363" cy="487363"/>
          </a:xfrm>
          <a:prstGeom prst="rect">
            <a:avLst/>
          </a:prstGeom>
        </p:spPr>
      </p:pic>
      <p:pic>
        <p:nvPicPr>
          <p:cNvPr id="8" name="face to face">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54433" y="2200047"/>
            <a:ext cx="487363" cy="487363"/>
          </a:xfrm>
          <a:prstGeom prst="rect">
            <a:avLst/>
          </a:prstGeom>
        </p:spPr>
      </p:pic>
      <p:pic>
        <p:nvPicPr>
          <p:cNvPr id="9" name="contact lens">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54432" y="2862335"/>
            <a:ext cx="487363" cy="487363"/>
          </a:xfrm>
          <a:prstGeom prst="rect">
            <a:avLst/>
          </a:prstGeom>
        </p:spPr>
      </p:pic>
      <p:pic>
        <p:nvPicPr>
          <p:cNvPr id="10" name="breakout room">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9790" y="3524623"/>
            <a:ext cx="487363" cy="487363"/>
          </a:xfrm>
          <a:prstGeom prst="rect">
            <a:avLst/>
          </a:prstGeom>
        </p:spPr>
      </p:pic>
      <p:pic>
        <p:nvPicPr>
          <p:cNvPr id="11" name="contact lens">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42354" y="4186911"/>
            <a:ext cx="487363" cy="487363"/>
          </a:xfrm>
          <a:prstGeom prst="rect">
            <a:avLst/>
          </a:prstGeom>
        </p:spPr>
      </p:pic>
      <p:pic>
        <p:nvPicPr>
          <p:cNvPr id="12" name="invention">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2"/>
          <a:stretch>
            <a:fillRect/>
          </a:stretch>
        </p:blipFill>
        <p:spPr>
          <a:xfrm>
            <a:off x="146307" y="4890885"/>
            <a:ext cx="487363" cy="487363"/>
          </a:xfrm>
          <a:prstGeom prst="rect">
            <a:avLst/>
          </a:prstGeom>
        </p:spPr>
      </p:pic>
    </p:spTree>
    <p:extLst>
      <p:ext uri="{BB962C8B-B14F-4D97-AF65-F5344CB8AC3E}">
        <p14:creationId xmlns:p14="http://schemas.microsoft.com/office/powerpoint/2010/main" val="29085066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 fill="hold"/>
                                        <p:tgtEl>
                                          <p:spTgt spid="7"/>
                                        </p:tgtEl>
                                      </p:cBhvr>
                                    </p:cmd>
                                  </p:child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440" fill="hold"/>
                                        <p:tgtEl>
                                          <p:spTgt spid="8"/>
                                        </p:tgtEl>
                                      </p:cBhvr>
                                    </p:cmd>
                                  </p:child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536" fill="hold"/>
                                        <p:tgtEl>
                                          <p:spTgt spid="9"/>
                                        </p:tgtEl>
                                      </p:cBhvr>
                                    </p:cmd>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248" fill="hold"/>
                                        <p:tgtEl>
                                          <p:spTgt spid="10"/>
                                        </p:tgtEl>
                                      </p:cBhvr>
                                    </p:cmd>
                                  </p:childTnLst>
                                </p:cTn>
                              </p:par>
                            </p:childTnLst>
                          </p:cTn>
                        </p:par>
                      </p:childTnLst>
                    </p:cTn>
                  </p:par>
                </p:childTnLst>
              </p:cTn>
              <p:nextCondLst>
                <p:cond evt="onClick" delay="0">
                  <p:tgtEl>
                    <p:spTgt spid="10"/>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536" fill="hold"/>
                                        <p:tgtEl>
                                          <p:spTgt spid="11"/>
                                        </p:tgtEl>
                                      </p:cBhvr>
                                    </p:cmd>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104" fill="hold"/>
                                        <p:tgtEl>
                                          <p:spTgt spid="12"/>
                                        </p:tgtEl>
                                      </p:cBhvr>
                                    </p:cmd>
                                  </p:childTnLst>
                                </p:cTn>
                              </p:par>
                            </p:childTnLst>
                          </p:cTn>
                        </p:par>
                      </p:childTnLst>
                    </p:cTn>
                  </p:par>
                </p:childTnLst>
              </p:cTn>
              <p:nextCondLst>
                <p:cond evt="onClick" delay="0">
                  <p:tgtEl>
                    <p:spTgt spid="12"/>
                  </p:tgtEl>
                </p:cond>
              </p:nextCondLst>
            </p:seq>
            <p:audio>
              <p:cMediaNode vol="80000">
                <p:cTn id="32" fill="hold" display="0">
                  <p:stCondLst>
                    <p:cond delay="indefinite"/>
                  </p:stCondLst>
                  <p:endCondLst>
                    <p:cond evt="onStopAudio" delay="0">
                      <p:tgtEl>
                        <p:sldTgt/>
                      </p:tgtEl>
                    </p:cond>
                  </p:endCondLst>
                </p:cTn>
                <p:tgtEl>
                  <p:spTgt spid="7"/>
                </p:tgtEl>
              </p:cMediaNode>
            </p:audio>
            <p:audio>
              <p:cMediaNode vol="80000">
                <p:cTn id="33" fill="hold" display="0">
                  <p:stCondLst>
                    <p:cond delay="indefinite"/>
                  </p:stCondLst>
                  <p:endCondLst>
                    <p:cond evt="onStopAudio" delay="0">
                      <p:tgtEl>
                        <p:sldTgt/>
                      </p:tgtEl>
                    </p:cond>
                  </p:endCondLst>
                </p:cTn>
                <p:tgtEl>
                  <p:spTgt spid="8"/>
                </p:tgtEl>
              </p:cMediaNode>
            </p:audio>
            <p:audio>
              <p:cMediaNode vol="80000">
                <p:cTn id="34" fill="hold" display="0">
                  <p:stCondLst>
                    <p:cond delay="indefinite"/>
                  </p:stCondLst>
                  <p:endCondLst>
                    <p:cond evt="onStopAudio" delay="0">
                      <p:tgtEl>
                        <p:sldTgt/>
                      </p:tgtEl>
                    </p:cond>
                  </p:endCondLst>
                </p:cTn>
                <p:tgtEl>
                  <p:spTgt spid="9"/>
                </p:tgtEl>
              </p:cMediaNode>
            </p:audio>
            <p:audio>
              <p:cMediaNode vol="80000">
                <p:cTn id="35" fill="hold" display="0">
                  <p:stCondLst>
                    <p:cond delay="indefinite"/>
                  </p:stCondLst>
                  <p:endCondLst>
                    <p:cond evt="onStopAudio" delay="0">
                      <p:tgtEl>
                        <p:sldTgt/>
                      </p:tgtEl>
                    </p:cond>
                  </p:endCondLst>
                </p:cTn>
                <p:tgtEl>
                  <p:spTgt spid="10"/>
                </p:tgtEl>
              </p:cMediaNode>
            </p:audio>
            <p:audio>
              <p:cMediaNode vol="80000">
                <p:cTn id="36" fill="hold" display="0">
                  <p:stCondLst>
                    <p:cond delay="indefinite"/>
                  </p:stCondLst>
                  <p:endCondLst>
                    <p:cond evt="onStopAudio" delay="0">
                      <p:tgtEl>
                        <p:sldTgt/>
                      </p:tgtEl>
                    </p:cond>
                  </p:endCondLst>
                </p:cTn>
                <p:tgtEl>
                  <p:spTgt spid="11"/>
                </p:tgtEl>
              </p:cMediaNode>
            </p:audio>
            <p:audio>
              <p:cMediaNode vol="80000">
                <p:cTn id="3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774516993"/>
              </p:ext>
            </p:extLst>
          </p:nvPr>
        </p:nvGraphicFramePr>
        <p:xfrm>
          <a:off x="1914012" y="1004800"/>
          <a:ext cx="7232172" cy="4402944"/>
        </p:xfrm>
        <a:graphic>
          <a:graphicData uri="http://schemas.openxmlformats.org/drawingml/2006/table">
            <a:tbl>
              <a:tblPr firstRow="1" bandRow="1">
                <a:tableStyleId>{21E4AEA4-8DFA-4A89-87EB-49C32662AFE0}</a:tableStyleId>
              </a:tblPr>
              <a:tblGrid>
                <a:gridCol w="3616086">
                  <a:extLst>
                    <a:ext uri="{9D8B030D-6E8A-4147-A177-3AD203B41FA5}">
                      <a16:colId xmlns:a16="http://schemas.microsoft.com/office/drawing/2014/main" val="2194958519"/>
                    </a:ext>
                  </a:extLst>
                </a:gridCol>
                <a:gridCol w="3616086">
                  <a:extLst>
                    <a:ext uri="{9D8B030D-6E8A-4147-A177-3AD203B41FA5}">
                      <a16:colId xmlns:a16="http://schemas.microsoft.com/office/drawing/2014/main" val="2400049073"/>
                    </a:ext>
                  </a:extLst>
                </a:gridCol>
              </a:tblGrid>
              <a:tr h="628992">
                <a:tc>
                  <a:txBody>
                    <a:bodyPr/>
                    <a:lstStyle/>
                    <a:p>
                      <a:pPr algn="ctr"/>
                      <a:r>
                        <a:rPr lang="en-US" sz="2800" b="1" dirty="0">
                          <a:solidFill>
                            <a:schemeClr val="bg1"/>
                          </a:solidFill>
                        </a:rPr>
                        <a:t>New words</a:t>
                      </a:r>
                    </a:p>
                  </a:txBody>
                  <a:tcPr anchor="ctr">
                    <a:solidFill>
                      <a:srgbClr val="7192A9"/>
                    </a:solidFill>
                  </a:tcPr>
                </a:tc>
                <a:tc>
                  <a:txBody>
                    <a:bodyPr/>
                    <a:lstStyle/>
                    <a:p>
                      <a:pPr algn="ctr"/>
                      <a:r>
                        <a:rPr lang="en-US" sz="2800" b="1" dirty="0">
                          <a:solidFill>
                            <a:schemeClr val="bg1"/>
                          </a:solidFill>
                        </a:rPr>
                        <a:t>Meaning</a:t>
                      </a:r>
                    </a:p>
                  </a:txBody>
                  <a:tcPr anchor="ctr">
                    <a:solidFill>
                      <a:srgbClr val="7192A9"/>
                    </a:solidFill>
                  </a:tcPr>
                </a:tc>
                <a:extLst>
                  <a:ext uri="{0D108BD9-81ED-4DB2-BD59-A6C34878D82A}">
                    <a16:rowId xmlns:a16="http://schemas.microsoft.com/office/drawing/2014/main" val="3247423598"/>
                  </a:ext>
                </a:extLst>
              </a:tr>
              <a:tr h="628992">
                <a:tc>
                  <a:txBody>
                    <a:bodyPr/>
                    <a:lstStyle/>
                    <a:p>
                      <a:pPr marL="144145" marR="0" indent="-144145">
                        <a:lnSpc>
                          <a:spcPct val="107000"/>
                        </a:lnSpc>
                        <a:spcBef>
                          <a:spcPts val="0"/>
                        </a:spcBef>
                        <a:spcAft>
                          <a:spcPts val="0"/>
                        </a:spcAft>
                      </a:pPr>
                      <a:r>
                        <a:rPr lang="en-US" sz="2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a:t>
                      </a:r>
                      <a:endParaRPr lang="en-US"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Công</a:t>
                      </a:r>
                      <a:r>
                        <a:rPr lang="en-US" sz="2800" baseline="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aseline="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nghệ</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588270972"/>
                  </a:ext>
                </a:extLst>
              </a:tr>
              <a:tr h="628992">
                <a:tc>
                  <a:txBody>
                    <a:bodyPr/>
                    <a:lstStyle/>
                    <a:p>
                      <a:pPr marL="144145" marR="0" indent="-144145">
                        <a:lnSpc>
                          <a:spcPct val="107000"/>
                        </a:lnSpc>
                        <a:spcBef>
                          <a:spcPts val="0"/>
                        </a:spcBef>
                        <a:spcAft>
                          <a:spcPts val="0"/>
                        </a:spcAft>
                      </a:pPr>
                      <a:r>
                        <a:rPr lang="en-US" sz="2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a:t>
                      </a:r>
                      <a:endParaRPr lang="en-US"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Trực</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tiếp</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28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aseline="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mặt</a:t>
                      </a:r>
                      <a:r>
                        <a:rPr lang="en-US" sz="28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aseline="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đối</a:t>
                      </a:r>
                      <a:r>
                        <a:rPr lang="en-US" sz="28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aseline="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mặt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4273448764"/>
                  </a:ext>
                </a:extLst>
              </a:tr>
              <a:tr h="628992">
                <a:tc>
                  <a:txBody>
                    <a:bodyPr/>
                    <a:lstStyle/>
                    <a:p>
                      <a:pPr marL="144145" marR="0" indent="-144145">
                        <a:lnSpc>
                          <a:spcPct val="107000"/>
                        </a:lnSpc>
                        <a:spcBef>
                          <a:spcPts val="0"/>
                        </a:spcBef>
                        <a:spcAft>
                          <a:spcPts val="0"/>
                        </a:spcAft>
                      </a:pPr>
                      <a:r>
                        <a:rPr lang="en-US" sz="2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 </a:t>
                      </a:r>
                      <a:endParaRPr lang="en-US"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28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Đại</a:t>
                      </a:r>
                      <a:r>
                        <a:rPr lang="en-US" sz="28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dịch</a:t>
                      </a:r>
                      <a:endParaRPr lang="en-US" sz="28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34313133"/>
                  </a:ext>
                </a:extLst>
              </a:tr>
              <a:tr h="628992">
                <a:tc>
                  <a:txBody>
                    <a:bodyPr/>
                    <a:lstStyle/>
                    <a:p>
                      <a:pPr marL="144145" marR="0" indent="-144145">
                        <a:lnSpc>
                          <a:spcPct val="107000"/>
                        </a:lnSpc>
                        <a:spcBef>
                          <a:spcPts val="0"/>
                        </a:spcBef>
                        <a:spcAft>
                          <a:spcPts val="0"/>
                        </a:spcAft>
                      </a:pPr>
                      <a:r>
                        <a:rPr lang="en-US" sz="2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 </a:t>
                      </a:r>
                      <a:endParaRPr lang="en-US"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2800" dirty="0" err="1">
                          <a:effectLst/>
                          <a:latin typeface="Calibri" panose="020F0502020204030204" pitchFamily="34" charset="0"/>
                          <a:ea typeface="Times New Roman" panose="02020603050405020304" pitchFamily="18" charset="0"/>
                          <a:cs typeface="Times New Roman" panose="02020603050405020304" pitchFamily="18" charset="0"/>
                        </a:rPr>
                        <a:t>Phòng</a:t>
                      </a:r>
                      <a:r>
                        <a:rPr lang="en-US" sz="2800" baseline="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800" baseline="0" dirty="0" err="1">
                          <a:effectLst/>
                          <a:latin typeface="Calibri" panose="020F0502020204030204" pitchFamily="34" charset="0"/>
                          <a:ea typeface="Times New Roman" panose="02020603050405020304" pitchFamily="18" charset="0"/>
                          <a:cs typeface="Times New Roman" panose="02020603050405020304" pitchFamily="18" charset="0"/>
                        </a:rPr>
                        <a:t>học</a:t>
                      </a:r>
                      <a:r>
                        <a:rPr lang="en-US" sz="2800" baseline="0" dirty="0">
                          <a:effectLst/>
                          <a:latin typeface="Calibri" panose="020F0502020204030204" pitchFamily="34" charset="0"/>
                          <a:ea typeface="Times New Roman" panose="02020603050405020304" pitchFamily="18" charset="0"/>
                          <a:cs typeface="Times New Roman" panose="02020603050405020304" pitchFamily="18" charset="0"/>
                        </a:rPr>
                        <a:t> chia </a:t>
                      </a:r>
                      <a:r>
                        <a:rPr lang="en-US" sz="2800" baseline="0" dirty="0" err="1">
                          <a:effectLst/>
                          <a:latin typeface="Calibri" panose="020F0502020204030204" pitchFamily="34" charset="0"/>
                          <a:ea typeface="Times New Roman" panose="02020603050405020304" pitchFamily="18" charset="0"/>
                          <a:cs typeface="Times New Roman" panose="02020603050405020304" pitchFamily="18" charset="0"/>
                        </a:rPr>
                        <a:t>nhỏ</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110814193"/>
                  </a:ext>
                </a:extLst>
              </a:tr>
              <a:tr h="628992">
                <a:tc>
                  <a:txBody>
                    <a:bodyPr/>
                    <a:lstStyle/>
                    <a:p>
                      <a:pPr marL="144145" marR="0" indent="-144145">
                        <a:lnSpc>
                          <a:spcPct val="107000"/>
                        </a:lnSpc>
                        <a:spcBef>
                          <a:spcPts val="0"/>
                        </a:spcBef>
                        <a:spcAft>
                          <a:spcPts val="0"/>
                        </a:spcAft>
                      </a:pPr>
                      <a:r>
                        <a:rPr lang="en-US" sz="2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 </a:t>
                      </a:r>
                      <a:endParaRPr lang="en-US"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28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Kính</a:t>
                      </a:r>
                      <a:r>
                        <a:rPr lang="en-US" sz="2800" b="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0" baseline="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áp</a:t>
                      </a:r>
                      <a:r>
                        <a:rPr lang="en-US" sz="2800" b="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0" baseline="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tròng</a:t>
                      </a:r>
                      <a:endParaRPr lang="en-US" sz="28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2579987451"/>
                  </a:ext>
                </a:extLst>
              </a:tr>
              <a:tr h="628992">
                <a:tc>
                  <a:txBody>
                    <a:bodyPr/>
                    <a:lstStyle/>
                    <a:p>
                      <a:pPr marL="144145" marR="0" indent="-144145">
                        <a:lnSpc>
                          <a:spcPct val="107000"/>
                        </a:lnSpc>
                        <a:spcBef>
                          <a:spcPts val="0"/>
                        </a:spcBef>
                        <a:spcAft>
                          <a:spcPts val="0"/>
                        </a:spcAft>
                      </a:pPr>
                      <a:r>
                        <a:rPr lang="en-US" sz="2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6. </a:t>
                      </a:r>
                      <a:endParaRPr lang="en-US"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28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Phát</a:t>
                      </a:r>
                      <a:r>
                        <a:rPr lang="en-US" sz="2800" b="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minh</a:t>
                      </a:r>
                      <a:endParaRPr lang="en-US" sz="28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2702118043"/>
                  </a:ext>
                </a:extLst>
              </a:tr>
            </a:tbl>
          </a:graphicData>
        </a:graphic>
      </p:graphicFrame>
      <p:sp>
        <p:nvSpPr>
          <p:cNvPr id="6" name="Rectangle 5"/>
          <p:cNvSpPr/>
          <p:nvPr/>
        </p:nvSpPr>
        <p:spPr>
          <a:xfrm>
            <a:off x="3733279" y="108296"/>
            <a:ext cx="4158727" cy="769441"/>
          </a:xfrm>
          <a:prstGeom prst="rect">
            <a:avLst/>
          </a:prstGeom>
          <a:noFill/>
        </p:spPr>
        <p:txBody>
          <a:bodyPr wrap="square" lIns="91440" tIns="45720" rIns="91440" bIns="45720">
            <a:spAutoFit/>
          </a:bodyPr>
          <a:lstStyle/>
          <a:p>
            <a:pPr algn="ctr"/>
            <a:r>
              <a:rPr lang="en-US" sz="4400" b="1" dirty="0">
                <a:ln w="6600">
                  <a:solidFill>
                    <a:schemeClr val="accent2"/>
                  </a:solidFill>
                  <a:prstDash val="solid"/>
                </a:ln>
                <a:solidFill>
                  <a:srgbClr val="3B87CD"/>
                </a:solidFill>
                <a:effectLst>
                  <a:outerShdw dist="38100" dir="2700000" algn="tl" rotWithShape="0">
                    <a:schemeClr val="accent2"/>
                  </a:outerShdw>
                </a:effectLst>
              </a:rPr>
              <a:t>* VOCABULARY</a:t>
            </a:r>
            <a:endParaRPr lang="en-US" sz="4400" b="1" cap="none" spc="0" dirty="0">
              <a:ln w="6600">
                <a:solidFill>
                  <a:schemeClr val="accent2"/>
                </a:solidFill>
                <a:prstDash val="solid"/>
              </a:ln>
              <a:solidFill>
                <a:srgbClr val="3B87CD"/>
              </a:solidFill>
              <a:effectLst>
                <a:outerShdw dist="38100" dir="2700000" algn="tl" rotWithShape="0">
                  <a:schemeClr val="accent2"/>
                </a:outerShdw>
              </a:effectLst>
            </a:endParaRPr>
          </a:p>
        </p:txBody>
      </p:sp>
      <p:pic>
        <p:nvPicPr>
          <p:cNvPr id="7" name="technolog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86821" y="1567255"/>
            <a:ext cx="487363" cy="487363"/>
          </a:xfrm>
          <a:prstGeom prst="rect">
            <a:avLst/>
          </a:prstGeom>
        </p:spPr>
      </p:pic>
      <p:pic>
        <p:nvPicPr>
          <p:cNvPr id="8" name="face to face">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86820" y="2229543"/>
            <a:ext cx="487363" cy="487363"/>
          </a:xfrm>
          <a:prstGeom prst="rect">
            <a:avLst/>
          </a:prstGeom>
        </p:spPr>
      </p:pic>
      <p:pic>
        <p:nvPicPr>
          <p:cNvPr id="9" name="contact lens">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186819" y="2891831"/>
            <a:ext cx="487363" cy="487363"/>
          </a:xfrm>
          <a:prstGeom prst="rect">
            <a:avLst/>
          </a:prstGeom>
        </p:spPr>
      </p:pic>
      <p:pic>
        <p:nvPicPr>
          <p:cNvPr id="10" name="breakout room">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222177" y="3554119"/>
            <a:ext cx="487363" cy="487363"/>
          </a:xfrm>
          <a:prstGeom prst="rect">
            <a:avLst/>
          </a:prstGeom>
        </p:spPr>
      </p:pic>
      <p:pic>
        <p:nvPicPr>
          <p:cNvPr id="11" name="contact lens">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174741" y="4216407"/>
            <a:ext cx="487363" cy="487363"/>
          </a:xfrm>
          <a:prstGeom prst="rect">
            <a:avLst/>
          </a:prstGeom>
        </p:spPr>
      </p:pic>
      <p:pic>
        <p:nvPicPr>
          <p:cNvPr id="12" name="invention">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2"/>
          <a:stretch>
            <a:fillRect/>
          </a:stretch>
        </p:blipFill>
        <p:spPr>
          <a:xfrm>
            <a:off x="1178694" y="4920381"/>
            <a:ext cx="487363" cy="487363"/>
          </a:xfrm>
          <a:prstGeom prst="rect">
            <a:avLst/>
          </a:prstGeom>
        </p:spPr>
      </p:pic>
      <p:sp>
        <p:nvSpPr>
          <p:cNvPr id="2" name="Rectangle 1"/>
          <p:cNvSpPr/>
          <p:nvPr/>
        </p:nvSpPr>
        <p:spPr>
          <a:xfrm>
            <a:off x="2225559" y="1677164"/>
            <a:ext cx="2333139" cy="553357"/>
          </a:xfrm>
          <a:prstGeom prst="rect">
            <a:avLst/>
          </a:prstGeom>
        </p:spPr>
        <p:txBody>
          <a:bodyPr wrap="none">
            <a:spAutoFit/>
          </a:bodyPr>
          <a:lstStyle/>
          <a:p>
            <a:pPr marL="144145" lvl="0" indent="-144145">
              <a:lnSpc>
                <a:spcPct val="107000"/>
              </a:lnSpc>
            </a:pP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technology (n)</a:t>
            </a:r>
            <a:endParaRPr lang="en-US" sz="2800" b="1"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Rectangle 2"/>
          <p:cNvSpPr/>
          <p:nvPr/>
        </p:nvSpPr>
        <p:spPr>
          <a:xfrm>
            <a:off x="2296470" y="2318809"/>
            <a:ext cx="1955343" cy="553357"/>
          </a:xfrm>
          <a:prstGeom prst="rect">
            <a:avLst/>
          </a:prstGeom>
        </p:spPr>
        <p:txBody>
          <a:bodyPr wrap="none">
            <a:spAutoFit/>
          </a:bodyPr>
          <a:lstStyle/>
          <a:p>
            <a:pPr marL="144145" lvl="0" indent="-144145">
              <a:lnSpc>
                <a:spcPct val="107000"/>
              </a:lnSpc>
            </a:pP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face-to-face</a:t>
            </a:r>
            <a:endParaRPr lang="en-US" sz="2800" b="1"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2296470" y="2930571"/>
            <a:ext cx="2191626" cy="553357"/>
          </a:xfrm>
          <a:prstGeom prst="rect">
            <a:avLst/>
          </a:prstGeom>
        </p:spPr>
        <p:txBody>
          <a:bodyPr wrap="none">
            <a:spAutoFit/>
          </a:bodyPr>
          <a:lstStyle/>
          <a:p>
            <a:pPr marL="144145" lvl="0" indent="-144145">
              <a:lnSpc>
                <a:spcPct val="107000"/>
              </a:lnSpc>
            </a:pP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epidemics (n)</a:t>
            </a:r>
            <a:endParaRPr lang="en-US" sz="2800" b="1"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4" name="Rectangle 13"/>
          <p:cNvSpPr/>
          <p:nvPr/>
        </p:nvSpPr>
        <p:spPr>
          <a:xfrm>
            <a:off x="2225559" y="3580516"/>
            <a:ext cx="2995372" cy="523220"/>
          </a:xfrm>
          <a:prstGeom prst="rect">
            <a:avLst/>
          </a:prstGeom>
        </p:spPr>
        <p:txBody>
          <a:bodyPr wrap="none">
            <a:spAutoFit/>
          </a:bodyPr>
          <a:lstStyle/>
          <a:p>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breakout room (n) </a:t>
            </a:r>
            <a:endParaRPr lang="en-US" dirty="0"/>
          </a:p>
        </p:txBody>
      </p:sp>
      <p:sp>
        <p:nvSpPr>
          <p:cNvPr id="15" name="Rectangle 14"/>
          <p:cNvSpPr/>
          <p:nvPr/>
        </p:nvSpPr>
        <p:spPr>
          <a:xfrm>
            <a:off x="2225559" y="4230799"/>
            <a:ext cx="2534092" cy="553357"/>
          </a:xfrm>
          <a:prstGeom prst="rect">
            <a:avLst/>
          </a:prstGeom>
        </p:spPr>
        <p:txBody>
          <a:bodyPr wrap="none">
            <a:spAutoFit/>
          </a:bodyPr>
          <a:lstStyle/>
          <a:p>
            <a:pPr marL="144145" lvl="0" indent="-144145">
              <a:lnSpc>
                <a:spcPct val="107000"/>
              </a:lnSpc>
            </a:pP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contact lens (v) </a:t>
            </a:r>
            <a:endParaRPr lang="en-US" sz="2800" b="1"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6" name="Rectangle 15"/>
          <p:cNvSpPr/>
          <p:nvPr/>
        </p:nvSpPr>
        <p:spPr>
          <a:xfrm>
            <a:off x="2281944" y="4854387"/>
            <a:ext cx="2175083" cy="553357"/>
          </a:xfrm>
          <a:prstGeom prst="rect">
            <a:avLst/>
          </a:prstGeom>
        </p:spPr>
        <p:txBody>
          <a:bodyPr wrap="none">
            <a:spAutoFit/>
          </a:bodyPr>
          <a:lstStyle/>
          <a:p>
            <a:pPr marL="144145" lvl="0" indent="-144145">
              <a:lnSpc>
                <a:spcPct val="107000"/>
              </a:lnSpc>
            </a:pP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invention (n) </a:t>
            </a:r>
            <a:endParaRPr lang="en-US" sz="2800" b="1"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400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7"/>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1200" fill="hold"/>
                                        <p:tgtEl>
                                          <p:spTgt spid="7"/>
                                        </p:tgtEl>
                                      </p:cBhvr>
                                    </p:cmd>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440" fill="hold"/>
                                        <p:tgtEl>
                                          <p:spTgt spid="8"/>
                                        </p:tgtEl>
                                      </p:cBhvr>
                                    </p:cmd>
                                  </p:childTnLst>
                                </p:cTn>
                              </p:par>
                            </p:childTnLst>
                          </p:cTn>
                        </p:par>
                      </p:childTnLst>
                    </p:cTn>
                  </p:par>
                </p:childTnLst>
              </p:cTn>
              <p:nextCondLst>
                <p:cond evt="onClick" delay="0">
                  <p:tgtEl>
                    <p:spTgt spid="8"/>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clickEffect">
                                  <p:stCondLst>
                                    <p:cond delay="0"/>
                                  </p:stCondLst>
                                  <p:childTnLst>
                                    <p:cmd type="call" cmd="playFrom(0.0)">
                                      <p:cBhvr>
                                        <p:cTn id="59" dur="1536" fill="hold"/>
                                        <p:tgtEl>
                                          <p:spTgt spid="9"/>
                                        </p:tgtEl>
                                      </p:cBhvr>
                                    </p:cmd>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1248" fill="hold"/>
                                        <p:tgtEl>
                                          <p:spTgt spid="10"/>
                                        </p:tgtEl>
                                      </p:cBhvr>
                                    </p:cmd>
                                  </p:childTnLst>
                                </p:cTn>
                              </p:par>
                            </p:childTnLst>
                          </p:cTn>
                        </p:par>
                      </p:childTnLst>
                    </p:cTn>
                  </p:par>
                </p:childTnLst>
              </p:cTn>
              <p:nextCondLst>
                <p:cond evt="onClick" delay="0">
                  <p:tgtEl>
                    <p:spTgt spid="10"/>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1536" fill="hold"/>
                                        <p:tgtEl>
                                          <p:spTgt spid="11"/>
                                        </p:tgtEl>
                                      </p:cBhvr>
                                    </p:cmd>
                                  </p:childTnLst>
                                </p:cTn>
                              </p:par>
                            </p:childTnLst>
                          </p:cTn>
                        </p:par>
                      </p:childTnLst>
                    </p:cTn>
                  </p:par>
                </p:childTnLst>
              </p:cTn>
              <p:nextCondLst>
                <p:cond evt="onClick" delay="0">
                  <p:tgtEl>
                    <p:spTgt spid="11"/>
                  </p:tgtEl>
                </p:cond>
              </p:nextCondLst>
            </p:seq>
            <p:seq concurrent="1" nextAc="seek">
              <p:cTn id="70" restart="whenNotActive" fill="hold" evtFilter="cancelBubble" nodeType="interactiveSeq">
                <p:stCondLst>
                  <p:cond evt="onClick" delay="0">
                    <p:tgtEl>
                      <p:spTgt spid="12"/>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1104" fill="hold"/>
                                        <p:tgtEl>
                                          <p:spTgt spid="12"/>
                                        </p:tgtEl>
                                      </p:cBhvr>
                                    </p:cmd>
                                  </p:childTnLst>
                                </p:cTn>
                              </p:par>
                            </p:childTnLst>
                          </p:cTn>
                        </p:par>
                      </p:childTnLst>
                    </p:cTn>
                  </p:par>
                </p:childTnLst>
              </p:cTn>
              <p:nextCondLst>
                <p:cond evt="onClick" delay="0">
                  <p:tgtEl>
                    <p:spTgt spid="12"/>
                  </p:tgtEl>
                </p:cond>
              </p:nextCondLst>
            </p:seq>
            <p:audio>
              <p:cMediaNode vol="80000">
                <p:cTn id="75" fill="hold" display="0">
                  <p:stCondLst>
                    <p:cond delay="indefinite"/>
                  </p:stCondLst>
                  <p:endCondLst>
                    <p:cond evt="onStopAudio" delay="0">
                      <p:tgtEl>
                        <p:sldTgt/>
                      </p:tgtEl>
                    </p:cond>
                  </p:endCondLst>
                </p:cTn>
                <p:tgtEl>
                  <p:spTgt spid="7"/>
                </p:tgtEl>
              </p:cMediaNode>
            </p:audio>
            <p:audio>
              <p:cMediaNode vol="80000">
                <p:cTn id="76" fill="hold" display="0">
                  <p:stCondLst>
                    <p:cond delay="indefinite"/>
                  </p:stCondLst>
                  <p:endCondLst>
                    <p:cond evt="onStopAudio" delay="0">
                      <p:tgtEl>
                        <p:sldTgt/>
                      </p:tgtEl>
                    </p:cond>
                  </p:endCondLst>
                </p:cTn>
                <p:tgtEl>
                  <p:spTgt spid="8"/>
                </p:tgtEl>
              </p:cMediaNode>
            </p:audio>
            <p:audio>
              <p:cMediaNode vol="80000">
                <p:cTn id="77" fill="hold" display="0">
                  <p:stCondLst>
                    <p:cond delay="indefinite"/>
                  </p:stCondLst>
                  <p:endCondLst>
                    <p:cond evt="onStopAudio" delay="0">
                      <p:tgtEl>
                        <p:sldTgt/>
                      </p:tgtEl>
                    </p:cond>
                  </p:endCondLst>
                </p:cTn>
                <p:tgtEl>
                  <p:spTgt spid="9"/>
                </p:tgtEl>
              </p:cMediaNode>
            </p:audio>
            <p:audio>
              <p:cMediaNode vol="80000">
                <p:cTn id="78" fill="hold" display="0">
                  <p:stCondLst>
                    <p:cond delay="indefinite"/>
                  </p:stCondLst>
                  <p:endCondLst>
                    <p:cond evt="onStopAudio" delay="0">
                      <p:tgtEl>
                        <p:sldTgt/>
                      </p:tgtEl>
                    </p:cond>
                  </p:endCondLst>
                </p:cTn>
                <p:tgtEl>
                  <p:spTgt spid="10"/>
                </p:tgtEl>
              </p:cMediaNode>
            </p:audio>
            <p:audio>
              <p:cMediaNode vol="80000">
                <p:cTn id="79" fill="hold" display="0">
                  <p:stCondLst>
                    <p:cond delay="indefinite"/>
                  </p:stCondLst>
                  <p:endCondLst>
                    <p:cond evt="onStopAudio" delay="0">
                      <p:tgtEl>
                        <p:sldTgt/>
                      </p:tgtEl>
                    </p:cond>
                  </p:endCondLst>
                </p:cTn>
                <p:tgtEl>
                  <p:spTgt spid="11"/>
                </p:tgtEl>
              </p:cMediaNode>
            </p:audio>
            <p:audio>
              <p:cMediaNode vol="80000">
                <p:cTn id="80" fill="hold" display="0">
                  <p:stCondLst>
                    <p:cond delay="indefinite"/>
                  </p:stCondLst>
                  <p:endCondLst>
                    <p:cond evt="onStopAudio" delay="0">
                      <p:tgtEl>
                        <p:sldTgt/>
                      </p:tgtEl>
                    </p:cond>
                  </p:endCondLst>
                </p:cTn>
                <p:tgtEl>
                  <p:spTgt spid="12"/>
                </p:tgtEl>
              </p:cMediaNode>
            </p:audio>
          </p:childTnLst>
        </p:cTn>
      </p:par>
    </p:tnLst>
    <p:bldLst>
      <p:bldP spid="2" grpId="0"/>
      <p:bldP spid="3" grpId="0"/>
      <p:bldP spid="4" grpId="0"/>
      <p:bldP spid="14"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l="4776" r="51975"/>
          <a:stretch/>
        </p:blipFill>
        <p:spPr>
          <a:xfrm>
            <a:off x="7903747" y="1707751"/>
            <a:ext cx="3391446" cy="2665314"/>
          </a:xfrm>
          <a:prstGeom prst="rect">
            <a:avLst/>
          </a:prstGeom>
          <a:ln>
            <a:noFill/>
          </a:ln>
          <a:effectLst>
            <a:softEdge rad="112500"/>
          </a:effectLst>
        </p:spPr>
      </p:pic>
      <p:pic>
        <p:nvPicPr>
          <p:cNvPr id="27" name="Picture 26"/>
          <p:cNvPicPr>
            <a:picLocks noChangeAspect="1"/>
          </p:cNvPicPr>
          <p:nvPr/>
        </p:nvPicPr>
        <p:blipFill rotWithShape="1">
          <a:blip r:embed="rId4">
            <a:extLst>
              <a:ext uri="{28A0092B-C50C-407E-A947-70E740481C1C}">
                <a14:useLocalDpi xmlns:a14="http://schemas.microsoft.com/office/drawing/2010/main" val="0"/>
              </a:ext>
            </a:extLst>
          </a:blip>
          <a:srcRect l="2752" r="53523"/>
          <a:stretch/>
        </p:blipFill>
        <p:spPr>
          <a:xfrm>
            <a:off x="491974" y="1678977"/>
            <a:ext cx="2971800" cy="2466451"/>
          </a:xfrm>
          <a:prstGeom prst="rect">
            <a:avLst/>
          </a:prstGeom>
          <a:ln>
            <a:noFill/>
          </a:ln>
          <a:effectLst>
            <a:softEdge rad="112500"/>
          </a:effectLst>
        </p:spPr>
      </p:pic>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8473" r="47520"/>
          <a:stretch/>
        </p:blipFill>
        <p:spPr>
          <a:xfrm>
            <a:off x="3903731" y="4068678"/>
            <a:ext cx="3711913" cy="2657659"/>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47572"/>
          <a:stretch/>
        </p:blipFill>
        <p:spPr>
          <a:xfrm>
            <a:off x="4274820" y="1796169"/>
            <a:ext cx="3188970" cy="2167931"/>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52474" r="3519"/>
          <a:stretch/>
        </p:blipFill>
        <p:spPr>
          <a:xfrm>
            <a:off x="7765559" y="4168754"/>
            <a:ext cx="3564604" cy="2381623"/>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47520" t="7084" r="5411"/>
          <a:stretch/>
        </p:blipFill>
        <p:spPr>
          <a:xfrm>
            <a:off x="253513" y="4145428"/>
            <a:ext cx="3219153" cy="2504157"/>
          </a:xfrm>
          <a:prstGeom prst="rect">
            <a:avLst/>
          </a:prstGeom>
        </p:spPr>
      </p:pic>
      <p:sp>
        <p:nvSpPr>
          <p:cNvPr id="12" name="TextBox 11"/>
          <p:cNvSpPr txBox="1"/>
          <p:nvPr/>
        </p:nvSpPr>
        <p:spPr>
          <a:xfrm>
            <a:off x="1211600" y="138348"/>
            <a:ext cx="7573872" cy="461665"/>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glow rad="88900">
                    <a:prstClr val="white"/>
                  </a:glow>
                </a:effectLst>
                <a:uLnTx/>
                <a:uFillTx/>
                <a:latin typeface="Arial" panose="020B0604020202020204" pitchFamily="34" charset="0"/>
                <a:ea typeface="+mn-ea"/>
                <a:cs typeface="Arial" panose="020B0604020202020204" pitchFamily="34" charset="0"/>
              </a:rPr>
              <a:t>Label each picture with a phrase from the box.</a:t>
            </a:r>
          </a:p>
        </p:txBody>
      </p:sp>
      <p:sp>
        <p:nvSpPr>
          <p:cNvPr id="16" name="Rounded Rectangle 15"/>
          <p:cNvSpPr/>
          <p:nvPr/>
        </p:nvSpPr>
        <p:spPr>
          <a:xfrm>
            <a:off x="656208" y="262416"/>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48DA4"/>
              </a:solidFill>
              <a:effectLst/>
              <a:uLnTx/>
              <a:uFillTx/>
              <a:latin typeface="Calibri" panose="020F0502020204030204"/>
              <a:ea typeface="+mn-ea"/>
              <a:cs typeface="+mn-cs"/>
            </a:endParaRPr>
          </a:p>
        </p:txBody>
      </p:sp>
      <p:sp>
        <p:nvSpPr>
          <p:cNvPr id="17" name="TextBox 16"/>
          <p:cNvSpPr txBox="1"/>
          <p:nvPr/>
        </p:nvSpPr>
        <p:spPr>
          <a:xfrm>
            <a:off x="708993" y="159776"/>
            <a:ext cx="39703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Myriad Pro" pitchFamily="34" charset="0"/>
                <a:ea typeface="+mn-ea"/>
                <a:cs typeface="+mn-cs"/>
              </a:rPr>
              <a:t>3</a:t>
            </a:r>
          </a:p>
        </p:txBody>
      </p:sp>
      <p:sp>
        <p:nvSpPr>
          <p:cNvPr id="2" name="Rounded Rectangle 1"/>
          <p:cNvSpPr/>
          <p:nvPr/>
        </p:nvSpPr>
        <p:spPr>
          <a:xfrm>
            <a:off x="1409389" y="603464"/>
            <a:ext cx="9323382" cy="1124895"/>
          </a:xfrm>
          <a:prstGeom prst="roundRect">
            <a:avLst/>
          </a:prstGeom>
          <a:solidFill>
            <a:srgbClr val="FBCD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549959" y="635437"/>
            <a:ext cx="31317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3D contact lenses</a:t>
            </a:r>
          </a:p>
        </p:txBody>
      </p:sp>
      <p:sp>
        <p:nvSpPr>
          <p:cNvPr id="18" name="TextBox 17"/>
          <p:cNvSpPr txBox="1"/>
          <p:nvPr/>
        </p:nvSpPr>
        <p:spPr>
          <a:xfrm>
            <a:off x="4483940" y="648269"/>
            <a:ext cx="31317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computer screen</a:t>
            </a:r>
          </a:p>
        </p:txBody>
      </p:sp>
      <p:sp>
        <p:nvSpPr>
          <p:cNvPr id="19" name="TextBox 18"/>
          <p:cNvSpPr txBox="1"/>
          <p:nvPr/>
        </p:nvSpPr>
        <p:spPr>
          <a:xfrm>
            <a:off x="7174517" y="671274"/>
            <a:ext cx="31317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robot teacher</a:t>
            </a:r>
          </a:p>
        </p:txBody>
      </p:sp>
      <p:sp>
        <p:nvSpPr>
          <p:cNvPr id="20" name="TextBox 19"/>
          <p:cNvSpPr txBox="1"/>
          <p:nvPr/>
        </p:nvSpPr>
        <p:spPr>
          <a:xfrm>
            <a:off x="1589778" y="1100562"/>
            <a:ext cx="31317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breakout rooms</a:t>
            </a:r>
          </a:p>
        </p:txBody>
      </p:sp>
      <p:sp>
        <p:nvSpPr>
          <p:cNvPr id="28" name="TextBox 27"/>
          <p:cNvSpPr txBox="1"/>
          <p:nvPr/>
        </p:nvSpPr>
        <p:spPr>
          <a:xfrm>
            <a:off x="4463606" y="1112648"/>
            <a:ext cx="31317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online class</a:t>
            </a:r>
          </a:p>
        </p:txBody>
      </p:sp>
      <p:sp>
        <p:nvSpPr>
          <p:cNvPr id="29" name="TextBox 28"/>
          <p:cNvSpPr txBox="1"/>
          <p:nvPr/>
        </p:nvSpPr>
        <p:spPr>
          <a:xfrm>
            <a:off x="7059599" y="1124734"/>
            <a:ext cx="31317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Internet connection</a:t>
            </a:r>
          </a:p>
        </p:txBody>
      </p:sp>
    </p:spTree>
    <p:extLst>
      <p:ext uri="{BB962C8B-B14F-4D97-AF65-F5344CB8AC3E}">
        <p14:creationId xmlns:p14="http://schemas.microsoft.com/office/powerpoint/2010/main" val="306954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95833E-6 1.11111E-6 L -0.26836 0.41898 " pathEditMode="relative" rAng="0" ptsTypes="AA">
                                      <p:cBhvr>
                                        <p:cTn id="6" dur="1000" fill="hold"/>
                                        <p:tgtEl>
                                          <p:spTgt spid="18"/>
                                        </p:tgtEl>
                                        <p:attrNameLst>
                                          <p:attrName>ppt_x</p:attrName>
                                          <p:attrName>ppt_y</p:attrName>
                                        </p:attrNameLst>
                                      </p:cBhvr>
                                      <p:rCtr x="-13424" y="20949"/>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25E-6 2.96296E-6 L 0.28854 0.39977 " pathEditMode="relative" rAng="0" ptsTypes="AA">
                                      <p:cBhvr>
                                        <p:cTn id="10" dur="1000" fill="hold"/>
                                        <p:tgtEl>
                                          <p:spTgt spid="3"/>
                                        </p:tgtEl>
                                        <p:attrNameLst>
                                          <p:attrName>ppt_x</p:attrName>
                                          <p:attrName>ppt_y</p:attrName>
                                        </p:attrNameLst>
                                      </p:cBhvr>
                                      <p:rCtr x="14427" y="19977"/>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25E-6 -1.48148E-6 L 0.37891 0.37778 " pathEditMode="relative" rAng="0" ptsTypes="AA">
                                      <p:cBhvr>
                                        <p:cTn id="14" dur="1000" fill="hold"/>
                                        <p:tgtEl>
                                          <p:spTgt spid="28"/>
                                        </p:tgtEl>
                                        <p:attrNameLst>
                                          <p:attrName>ppt_x</p:attrName>
                                          <p:attrName>ppt_y</p:attrName>
                                        </p:attrNameLst>
                                      </p:cBhvr>
                                      <p:rCtr x="18945" y="18889"/>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3.125E-6 3.7037E-7 L -0.49271 0.76736 " pathEditMode="relative" rAng="0" ptsTypes="AA">
                                      <p:cBhvr>
                                        <p:cTn id="18" dur="1000" fill="hold"/>
                                        <p:tgtEl>
                                          <p:spTgt spid="19"/>
                                        </p:tgtEl>
                                        <p:attrNameLst>
                                          <p:attrName>ppt_x</p:attrName>
                                          <p:attrName>ppt_y</p:attrName>
                                        </p:attrNameLst>
                                      </p:cBhvr>
                                      <p:rCtr x="-24635" y="38356"/>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3.95833E-6 -1.11111E-6 L 0.28425 0.71806 " pathEditMode="relative" rAng="0" ptsTypes="AA">
                                      <p:cBhvr>
                                        <p:cTn id="22" dur="1000" fill="hold"/>
                                        <p:tgtEl>
                                          <p:spTgt spid="20"/>
                                        </p:tgtEl>
                                        <p:attrNameLst>
                                          <p:attrName>ppt_x</p:attrName>
                                          <p:attrName>ppt_y</p:attrName>
                                        </p:attrNameLst>
                                      </p:cBhvr>
                                      <p:rCtr x="14206" y="35903"/>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1.875E-6 -3.33333E-6 L 0.13789 0.69792 " pathEditMode="relative" rAng="0" ptsTypes="AA">
                                      <p:cBhvr>
                                        <p:cTn id="26" dur="1000" fill="hold"/>
                                        <p:tgtEl>
                                          <p:spTgt spid="29"/>
                                        </p:tgtEl>
                                        <p:attrNameLst>
                                          <p:attrName>ppt_x</p:attrName>
                                          <p:attrName>ppt_y</p:attrName>
                                        </p:attrNameLst>
                                      </p:cBhvr>
                                      <p:rCtr x="6888" y="348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8"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A3E95A-3D5D-4E3E-A00D-CA3CAC576081}"/>
              </a:ext>
            </a:extLst>
          </p:cNvPr>
          <p:cNvSpPr txBox="1"/>
          <p:nvPr/>
        </p:nvSpPr>
        <p:spPr>
          <a:xfrm>
            <a:off x="448144" y="1368254"/>
            <a:ext cx="5586896" cy="584775"/>
          </a:xfrm>
          <a:prstGeom prst="rect">
            <a:avLst/>
          </a:prstGeom>
          <a:noFill/>
        </p:spPr>
        <p:txBody>
          <a:bodyPr wrap="square" rtlCol="0">
            <a:spAutoFit/>
          </a:bodyPr>
          <a:lstStyle/>
          <a:p>
            <a:r>
              <a:rPr lang="en-US" sz="3200" b="1" dirty="0">
                <a:solidFill>
                  <a:srgbClr val="FF0000"/>
                </a:solidFill>
              </a:rPr>
              <a:t>* Answer the questions:</a:t>
            </a:r>
          </a:p>
        </p:txBody>
      </p:sp>
      <p:sp>
        <p:nvSpPr>
          <p:cNvPr id="5" name="TextBox 4">
            <a:extLst>
              <a:ext uri="{FF2B5EF4-FFF2-40B4-BE49-F238E27FC236}">
                <a16:creationId xmlns:a16="http://schemas.microsoft.com/office/drawing/2014/main" id="{337A5E1E-3CA0-4464-8CDD-31E8FAFCE4DB}"/>
              </a:ext>
            </a:extLst>
          </p:cNvPr>
          <p:cNvSpPr txBox="1"/>
          <p:nvPr/>
        </p:nvSpPr>
        <p:spPr>
          <a:xfrm>
            <a:off x="213754" y="0"/>
            <a:ext cx="3478831" cy="769441"/>
          </a:xfrm>
          <a:prstGeom prst="rect">
            <a:avLst/>
          </a:prstGeom>
          <a:noFill/>
        </p:spPr>
        <p:txBody>
          <a:bodyPr wrap="square" rtlCol="0">
            <a:spAutoFit/>
          </a:bodyPr>
          <a:lstStyle/>
          <a:p>
            <a:pPr algn="ctr"/>
            <a:r>
              <a:rPr lang="en-US" sz="4400" b="1" dirty="0">
                <a:solidFill>
                  <a:srgbClr val="0070C0"/>
                </a:solidFill>
                <a:effectLst>
                  <a:outerShdw blurRad="38100" dist="38100" dir="2700000" algn="tl">
                    <a:srgbClr val="000000">
                      <a:alpha val="43137"/>
                    </a:srgbClr>
                  </a:outerShdw>
                </a:effectLst>
              </a:rPr>
              <a:t>* CHATTING</a:t>
            </a:r>
          </a:p>
        </p:txBody>
      </p:sp>
      <p:sp>
        <p:nvSpPr>
          <p:cNvPr id="21" name="TextBox 20">
            <a:extLst>
              <a:ext uri="{FF2B5EF4-FFF2-40B4-BE49-F238E27FC236}">
                <a16:creationId xmlns:a16="http://schemas.microsoft.com/office/drawing/2014/main" id="{A982B3A6-EACF-42EF-B0CF-D6FC910459A8}"/>
              </a:ext>
            </a:extLst>
          </p:cNvPr>
          <p:cNvSpPr txBox="1"/>
          <p:nvPr/>
        </p:nvSpPr>
        <p:spPr>
          <a:xfrm>
            <a:off x="368550" y="3103796"/>
            <a:ext cx="6648070" cy="1830758"/>
          </a:xfrm>
          <a:prstGeom prst="rect">
            <a:avLst/>
          </a:prstGeom>
          <a:noFill/>
        </p:spPr>
        <p:txBody>
          <a:bodyPr wrap="square">
            <a:spAutoFit/>
          </a:bodyPr>
          <a:lstStyle/>
          <a:p>
            <a:pPr>
              <a:lnSpc>
                <a:spcPct val="150000"/>
              </a:lnSpc>
            </a:pPr>
            <a:r>
              <a:rPr lang="en-US" sz="2600" b="1" dirty="0"/>
              <a:t>1. Who are the girl and the  boy?  </a:t>
            </a:r>
          </a:p>
          <a:p>
            <a:pPr>
              <a:lnSpc>
                <a:spcPct val="150000"/>
              </a:lnSpc>
            </a:pPr>
            <a:r>
              <a:rPr lang="en-US" sz="2600" b="1" dirty="0"/>
              <a:t>2. Where  do  you think  they  are? </a:t>
            </a:r>
          </a:p>
          <a:p>
            <a:pPr>
              <a:lnSpc>
                <a:spcPct val="150000"/>
              </a:lnSpc>
            </a:pPr>
            <a:r>
              <a:rPr lang="en-US" sz="2600" b="1" dirty="0"/>
              <a:t>3. What  might they  be  talking about? </a:t>
            </a:r>
          </a:p>
        </p:txBody>
      </p:sp>
      <p:grpSp>
        <p:nvGrpSpPr>
          <p:cNvPr id="8" name="Group 7"/>
          <p:cNvGrpSpPr/>
          <p:nvPr/>
        </p:nvGrpSpPr>
        <p:grpSpPr>
          <a:xfrm>
            <a:off x="5861132" y="19213"/>
            <a:ext cx="5961143" cy="3084583"/>
            <a:chOff x="5421086" y="3299404"/>
            <a:chExt cx="6788229" cy="357310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1086" y="3299404"/>
              <a:ext cx="3545632" cy="355859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8056" y="3301264"/>
              <a:ext cx="3261259" cy="3571240"/>
            </a:xfrm>
            <a:prstGeom prst="rect">
              <a:avLst/>
            </a:prstGeom>
          </p:spPr>
        </p:pic>
      </p:grpSp>
      <p:sp>
        <p:nvSpPr>
          <p:cNvPr id="16" name="TextBox 15">
            <a:extLst>
              <a:ext uri="{FF2B5EF4-FFF2-40B4-BE49-F238E27FC236}">
                <a16:creationId xmlns:a16="http://schemas.microsoft.com/office/drawing/2014/main" id="{90A3E95A-3D5D-4E3E-A00D-CA3CAC576081}"/>
              </a:ext>
            </a:extLst>
          </p:cNvPr>
          <p:cNvSpPr txBox="1"/>
          <p:nvPr/>
        </p:nvSpPr>
        <p:spPr>
          <a:xfrm>
            <a:off x="5288506" y="3103796"/>
            <a:ext cx="3907971" cy="630429"/>
          </a:xfrm>
          <a:prstGeom prst="rect">
            <a:avLst/>
          </a:prstGeom>
          <a:noFill/>
        </p:spPr>
        <p:txBody>
          <a:bodyPr wrap="square" rtlCol="0">
            <a:spAutoFit/>
          </a:bodyPr>
          <a:lstStyle/>
          <a:p>
            <a:pPr>
              <a:lnSpc>
                <a:spcPct val="150000"/>
              </a:lnSpc>
            </a:pPr>
            <a:r>
              <a:rPr lang="en-US" sz="2600" b="1" dirty="0">
                <a:solidFill>
                  <a:srgbClr val="0070C0"/>
                </a:solidFill>
              </a:rPr>
              <a:t>They are Minh and Ann.</a:t>
            </a:r>
          </a:p>
        </p:txBody>
      </p:sp>
      <p:sp>
        <p:nvSpPr>
          <p:cNvPr id="17" name="TextBox 16">
            <a:extLst>
              <a:ext uri="{FF2B5EF4-FFF2-40B4-BE49-F238E27FC236}">
                <a16:creationId xmlns:a16="http://schemas.microsoft.com/office/drawing/2014/main" id="{90A3E95A-3D5D-4E3E-A00D-CA3CAC576081}"/>
              </a:ext>
            </a:extLst>
          </p:cNvPr>
          <p:cNvSpPr txBox="1"/>
          <p:nvPr/>
        </p:nvSpPr>
        <p:spPr>
          <a:xfrm>
            <a:off x="5683196" y="3746746"/>
            <a:ext cx="3907971" cy="630429"/>
          </a:xfrm>
          <a:prstGeom prst="rect">
            <a:avLst/>
          </a:prstGeom>
          <a:noFill/>
        </p:spPr>
        <p:txBody>
          <a:bodyPr wrap="square" rtlCol="0">
            <a:spAutoFit/>
          </a:bodyPr>
          <a:lstStyle/>
          <a:p>
            <a:pPr>
              <a:lnSpc>
                <a:spcPct val="150000"/>
              </a:lnSpc>
            </a:pPr>
            <a:r>
              <a:rPr lang="en-US" sz="2600" b="1" dirty="0">
                <a:solidFill>
                  <a:srgbClr val="0070C0"/>
                </a:solidFill>
              </a:rPr>
              <a:t>They are at school.</a:t>
            </a:r>
          </a:p>
        </p:txBody>
      </p:sp>
      <p:sp>
        <p:nvSpPr>
          <p:cNvPr id="18" name="TextBox 17">
            <a:extLst>
              <a:ext uri="{FF2B5EF4-FFF2-40B4-BE49-F238E27FC236}">
                <a16:creationId xmlns:a16="http://schemas.microsoft.com/office/drawing/2014/main" id="{90A3E95A-3D5D-4E3E-A00D-CA3CAC576081}"/>
              </a:ext>
            </a:extLst>
          </p:cNvPr>
          <p:cNvSpPr txBox="1"/>
          <p:nvPr/>
        </p:nvSpPr>
        <p:spPr>
          <a:xfrm>
            <a:off x="5896818" y="4351565"/>
            <a:ext cx="5925457" cy="1292662"/>
          </a:xfrm>
          <a:prstGeom prst="rect">
            <a:avLst/>
          </a:prstGeom>
          <a:noFill/>
        </p:spPr>
        <p:txBody>
          <a:bodyPr wrap="square" rtlCol="0">
            <a:spAutoFit/>
          </a:bodyPr>
          <a:lstStyle/>
          <a:p>
            <a:pPr>
              <a:lnSpc>
                <a:spcPct val="150000"/>
              </a:lnSpc>
            </a:pPr>
            <a:r>
              <a:rPr lang="en-US" sz="2600" b="1" dirty="0">
                <a:solidFill>
                  <a:srgbClr val="0070C0"/>
                </a:solidFill>
              </a:rPr>
              <a:t>They are discussing their online class / robot teacher.</a:t>
            </a:r>
          </a:p>
        </p:txBody>
      </p:sp>
    </p:spTree>
    <p:extLst>
      <p:ext uri="{BB962C8B-B14F-4D97-AF65-F5344CB8AC3E}">
        <p14:creationId xmlns:p14="http://schemas.microsoft.com/office/powerpoint/2010/main" val="360999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6" grpId="0"/>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98306" y="359024"/>
            <a:ext cx="8022635" cy="523220"/>
          </a:xfrm>
          <a:prstGeom prst="rect">
            <a:avLst/>
          </a:prstGeom>
          <a:noFill/>
          <a:effectLst/>
        </p:spPr>
        <p:txBody>
          <a:bodyPr wrap="square" rtlCol="0">
            <a:spAutoFit/>
          </a:bodyPr>
          <a:lstStyle/>
          <a:p>
            <a:r>
              <a:rPr lang="en-US" sz="2800" b="1" dirty="0">
                <a:effectLst>
                  <a:glow rad="88900">
                    <a:schemeClr val="bg1"/>
                  </a:glow>
                </a:effectLst>
                <a:latin typeface="Arial" panose="020B0604020202020204" pitchFamily="34" charset="0"/>
                <a:cs typeface="Arial" panose="020B0604020202020204" pitchFamily="34" charset="0"/>
              </a:rPr>
              <a:t>Listen and read.</a:t>
            </a:r>
          </a:p>
        </p:txBody>
      </p:sp>
      <p:sp>
        <p:nvSpPr>
          <p:cNvPr id="16" name="Rounded Rectangle 15"/>
          <p:cNvSpPr/>
          <p:nvPr/>
        </p:nvSpPr>
        <p:spPr>
          <a:xfrm>
            <a:off x="395700" y="358028"/>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448485" y="255388"/>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8" name="TextBox 7"/>
          <p:cNvSpPr txBox="1"/>
          <p:nvPr/>
        </p:nvSpPr>
        <p:spPr>
          <a:xfrm>
            <a:off x="4144731" y="0"/>
            <a:ext cx="4132696" cy="646331"/>
          </a:xfrm>
          <a:prstGeom prst="rect">
            <a:avLst/>
          </a:prstGeom>
          <a:noFill/>
          <a:effectLst/>
        </p:spPr>
        <p:txBody>
          <a:bodyPr wrap="square" rtlCol="0">
            <a:spAutoFit/>
          </a:bodyPr>
          <a:lstStyle/>
          <a:p>
            <a:r>
              <a:rPr lang="en-US" sz="3600" b="1" dirty="0">
                <a:solidFill>
                  <a:srgbClr val="C00000"/>
                </a:solidFill>
                <a:effectLst>
                  <a:glow rad="88900">
                    <a:schemeClr val="bg1"/>
                  </a:glow>
                </a:effectLst>
                <a:latin typeface="Arial" panose="020B0604020202020204" pitchFamily="34" charset="0"/>
                <a:cs typeface="Arial" panose="020B0604020202020204" pitchFamily="34" charset="0"/>
              </a:rPr>
              <a:t>* PRACTICE</a:t>
            </a:r>
          </a:p>
        </p:txBody>
      </p:sp>
      <p:sp>
        <p:nvSpPr>
          <p:cNvPr id="11" name="TextBox 10">
            <a:extLst>
              <a:ext uri="{FF2B5EF4-FFF2-40B4-BE49-F238E27FC236}">
                <a16:creationId xmlns:a16="http://schemas.microsoft.com/office/drawing/2014/main" id="{4B762BA3-5846-49A1-A041-93C20AA09C52}"/>
              </a:ext>
            </a:extLst>
          </p:cNvPr>
          <p:cNvSpPr txBox="1"/>
          <p:nvPr/>
        </p:nvSpPr>
        <p:spPr>
          <a:xfrm>
            <a:off x="238414" y="1065914"/>
            <a:ext cx="11716731" cy="5863144"/>
          </a:xfrm>
          <a:prstGeom prst="rect">
            <a:avLst/>
          </a:prstGeom>
          <a:noFill/>
        </p:spPr>
        <p:txBody>
          <a:bodyPr wrap="square">
            <a:spAutoFit/>
          </a:bodyPr>
          <a:lstStyle/>
          <a:p>
            <a:pPr algn="just">
              <a:lnSpc>
                <a:spcPts val="3000"/>
              </a:lnSpc>
            </a:pPr>
            <a:r>
              <a:rPr lang="en-US" sz="2200" b="1" i="1" dirty="0">
                <a:solidFill>
                  <a:srgbClr val="242021"/>
                </a:solidFill>
                <a:latin typeface="ChronicaProMediumIt"/>
              </a:rPr>
              <a:t>Minh</a:t>
            </a:r>
            <a:r>
              <a:rPr lang="en-US" sz="2200" dirty="0">
                <a:solidFill>
                  <a:srgbClr val="242021"/>
                </a:solidFill>
                <a:latin typeface="ChronicaProMediumIt"/>
              </a:rPr>
              <a:t>: Ann, do you like yesterday lesson? I really enjoy learning online.</a:t>
            </a:r>
          </a:p>
          <a:p>
            <a:pPr algn="just">
              <a:lnSpc>
                <a:spcPts val="3000"/>
              </a:lnSpc>
            </a:pPr>
            <a:r>
              <a:rPr lang="en-US" sz="2200" b="1" i="1" dirty="0">
                <a:solidFill>
                  <a:srgbClr val="0070C0"/>
                </a:solidFill>
                <a:latin typeface="ChronicaProMediumIt"/>
              </a:rPr>
              <a:t>Ann</a:t>
            </a:r>
            <a:r>
              <a:rPr lang="en-US" sz="2200" dirty="0">
                <a:solidFill>
                  <a:srgbClr val="0070C0"/>
                </a:solidFill>
                <a:latin typeface="ChronicaProMediumIt"/>
              </a:rPr>
              <a:t>:   </a:t>
            </a:r>
            <a:r>
              <a:rPr lang="en-US" sz="2200" dirty="0">
                <a:solidFill>
                  <a:srgbClr val="242021"/>
                </a:solidFill>
                <a:latin typeface="ChronicaProMediumIt"/>
              </a:rPr>
              <a:t>I prefer having face-to-face classes. I like to interact with my classmates during the lessons.</a:t>
            </a:r>
          </a:p>
          <a:p>
            <a:pPr algn="just">
              <a:lnSpc>
                <a:spcPts val="3000"/>
              </a:lnSpc>
            </a:pPr>
            <a:r>
              <a:rPr lang="en-US" sz="2200" b="1" i="1" dirty="0">
                <a:solidFill>
                  <a:srgbClr val="242021"/>
                </a:solidFill>
                <a:latin typeface="ChronicaProMediumIt"/>
              </a:rPr>
              <a:t>Minh</a:t>
            </a:r>
            <a:r>
              <a:rPr lang="en-US" sz="2200" dirty="0">
                <a:solidFill>
                  <a:srgbClr val="242021"/>
                </a:solidFill>
                <a:latin typeface="ChronicaProMediumIt"/>
              </a:rPr>
              <a:t>: I think online classes are convenient during bad weather or epidemics. Also, students can still interact when they are in breakout rooms.</a:t>
            </a:r>
          </a:p>
          <a:p>
            <a:pPr algn="just">
              <a:lnSpc>
                <a:spcPts val="3000"/>
              </a:lnSpc>
            </a:pPr>
            <a:r>
              <a:rPr lang="en-US" sz="2200" b="1" i="1" dirty="0">
                <a:solidFill>
                  <a:srgbClr val="0070C0"/>
                </a:solidFill>
                <a:latin typeface="ChronicaProMediumIt"/>
              </a:rPr>
              <a:t>Ann</a:t>
            </a:r>
            <a:r>
              <a:rPr lang="en-US" sz="2200" dirty="0">
                <a:solidFill>
                  <a:srgbClr val="0070C0"/>
                </a:solidFill>
                <a:latin typeface="ChronicaProMediumIt"/>
              </a:rPr>
              <a:t>:  </a:t>
            </a:r>
            <a:r>
              <a:rPr lang="en-US" sz="2200" dirty="0">
                <a:solidFill>
                  <a:srgbClr val="242021"/>
                </a:solidFill>
                <a:latin typeface="ChronicaProMediumIt"/>
              </a:rPr>
              <a:t>But the Internet connection doesn’t always work well enough to learn online. And my eyes get tired when I work in front of the computer screen for a long time.</a:t>
            </a:r>
          </a:p>
          <a:p>
            <a:pPr algn="just">
              <a:lnSpc>
                <a:spcPts val="3000"/>
              </a:lnSpc>
            </a:pPr>
            <a:r>
              <a:rPr lang="en-US" sz="2200" b="1" i="1" dirty="0">
                <a:solidFill>
                  <a:srgbClr val="242021"/>
                </a:solidFill>
                <a:latin typeface="ChronicaProMediumIt"/>
              </a:rPr>
              <a:t>Minh</a:t>
            </a:r>
            <a:r>
              <a:rPr lang="en-US" sz="2200" dirty="0">
                <a:solidFill>
                  <a:srgbClr val="242021"/>
                </a:solidFill>
                <a:latin typeface="ChronicaProMediumIt"/>
              </a:rPr>
              <a:t>: I know what you mean. But there’s some great news for us. 3D contact lenses will soon be available. With them, our eyes won’t get tired when looking at a computer screen all day long.</a:t>
            </a:r>
          </a:p>
          <a:p>
            <a:pPr algn="just">
              <a:lnSpc>
                <a:spcPts val="3000"/>
              </a:lnSpc>
            </a:pPr>
            <a:r>
              <a:rPr lang="en-US" sz="2200" b="1" i="1" dirty="0">
                <a:solidFill>
                  <a:srgbClr val="0070C0"/>
                </a:solidFill>
                <a:latin typeface="ChronicaProMediumIt"/>
              </a:rPr>
              <a:t>Ann</a:t>
            </a:r>
            <a:r>
              <a:rPr lang="en-US" sz="2200" dirty="0">
                <a:solidFill>
                  <a:srgbClr val="0070C0"/>
                </a:solidFill>
                <a:latin typeface="ChronicaProMediumIt"/>
              </a:rPr>
              <a:t>:   </a:t>
            </a:r>
            <a:r>
              <a:rPr lang="en-US" sz="2200" dirty="0">
                <a:solidFill>
                  <a:srgbClr val="242021"/>
                </a:solidFill>
                <a:latin typeface="ChronicaProMediumIt"/>
              </a:rPr>
              <a:t>Wow, that’s brilliant!</a:t>
            </a:r>
          </a:p>
          <a:p>
            <a:pPr algn="just">
              <a:lnSpc>
                <a:spcPts val="3000"/>
              </a:lnSpc>
            </a:pPr>
            <a:r>
              <a:rPr lang="en-US" sz="2200" b="1" i="1" dirty="0">
                <a:solidFill>
                  <a:srgbClr val="242021"/>
                </a:solidFill>
                <a:latin typeface="ChronicaProMediumIt"/>
              </a:rPr>
              <a:t>Minh</a:t>
            </a:r>
            <a:r>
              <a:rPr lang="en-US" sz="2200" dirty="0">
                <a:solidFill>
                  <a:srgbClr val="242021"/>
                </a:solidFill>
                <a:latin typeface="ChronicaProMediumIt"/>
              </a:rPr>
              <a:t>:  Another helpful invention is robot teachers. They will teach us when our human teachers are not available or get ill. My uncle said the robots would be able to mark our work and give us feedback too.</a:t>
            </a:r>
          </a:p>
          <a:p>
            <a:pPr algn="just">
              <a:lnSpc>
                <a:spcPts val="3000"/>
              </a:lnSpc>
            </a:pPr>
            <a:r>
              <a:rPr lang="en-US" sz="2200" b="1" i="1" dirty="0">
                <a:solidFill>
                  <a:srgbClr val="0070C0"/>
                </a:solidFill>
                <a:latin typeface="ChronicaProMediumIt"/>
              </a:rPr>
              <a:t>Ann</a:t>
            </a:r>
            <a:r>
              <a:rPr lang="en-US" sz="2200" dirty="0">
                <a:solidFill>
                  <a:srgbClr val="0070C0"/>
                </a:solidFill>
                <a:latin typeface="ChronicaProMediumIt"/>
              </a:rPr>
              <a:t>:  </a:t>
            </a:r>
            <a:r>
              <a:rPr lang="en-US" sz="2200" dirty="0">
                <a:solidFill>
                  <a:srgbClr val="242021"/>
                </a:solidFill>
                <a:latin typeface="ChronicaProMediumIt"/>
              </a:rPr>
              <a:t>Fantastic! I can’t wait.</a:t>
            </a:r>
          </a:p>
        </p:txBody>
      </p:sp>
      <p:pic>
        <p:nvPicPr>
          <p:cNvPr id="3" name="06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44734" y="376677"/>
            <a:ext cx="586597" cy="586597"/>
          </a:xfrm>
          <a:prstGeom prst="rect">
            <a:avLst/>
          </a:prstGeom>
        </p:spPr>
      </p:pic>
    </p:spTree>
    <p:extLst>
      <p:ext uri="{BB962C8B-B14F-4D97-AF65-F5344CB8AC3E}">
        <p14:creationId xmlns:p14="http://schemas.microsoft.com/office/powerpoint/2010/main" val="15292245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52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718992" y="642309"/>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2" name="TextBox 11"/>
          <p:cNvSpPr txBox="1"/>
          <p:nvPr/>
        </p:nvSpPr>
        <p:spPr>
          <a:xfrm>
            <a:off x="1292092" y="642309"/>
            <a:ext cx="10338245" cy="461665"/>
          </a:xfrm>
          <a:prstGeom prst="rect">
            <a:avLst/>
          </a:prstGeom>
          <a:noFill/>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Read the conversation again and tick       T (True) or F (False).</a:t>
            </a:r>
          </a:p>
        </p:txBody>
      </p:sp>
      <p:sp>
        <p:nvSpPr>
          <p:cNvPr id="17" name="TextBox 16"/>
          <p:cNvSpPr txBox="1"/>
          <p:nvPr/>
        </p:nvSpPr>
        <p:spPr>
          <a:xfrm>
            <a:off x="771778" y="539669"/>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pic>
        <p:nvPicPr>
          <p:cNvPr id="15" name="Picture 14"/>
          <p:cNvPicPr>
            <a:picLocks noChangeAspect="1"/>
          </p:cNvPicPr>
          <p:nvPr/>
        </p:nvPicPr>
        <p:blipFill>
          <a:blip r:embed="rId3"/>
          <a:stretch>
            <a:fillRect/>
          </a:stretch>
        </p:blipFill>
        <p:spPr>
          <a:xfrm>
            <a:off x="6829777" y="622164"/>
            <a:ext cx="596976" cy="501953"/>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225986465"/>
              </p:ext>
            </p:extLst>
          </p:nvPr>
        </p:nvGraphicFramePr>
        <p:xfrm>
          <a:off x="1393612" y="1378442"/>
          <a:ext cx="9547015" cy="4389120"/>
        </p:xfrm>
        <a:graphic>
          <a:graphicData uri="http://schemas.openxmlformats.org/drawingml/2006/table">
            <a:tbl>
              <a:tblPr firstRow="1" bandRow="1">
                <a:tableStyleId>{5C22544A-7EE6-4342-B048-85BDC9FD1C3A}</a:tableStyleId>
              </a:tblPr>
              <a:tblGrid>
                <a:gridCol w="7690221">
                  <a:extLst>
                    <a:ext uri="{9D8B030D-6E8A-4147-A177-3AD203B41FA5}">
                      <a16:colId xmlns:a16="http://schemas.microsoft.com/office/drawing/2014/main" val="605699159"/>
                    </a:ext>
                  </a:extLst>
                </a:gridCol>
                <a:gridCol w="914400">
                  <a:extLst>
                    <a:ext uri="{9D8B030D-6E8A-4147-A177-3AD203B41FA5}">
                      <a16:colId xmlns:a16="http://schemas.microsoft.com/office/drawing/2014/main" val="3118911899"/>
                    </a:ext>
                  </a:extLst>
                </a:gridCol>
                <a:gridCol w="942394">
                  <a:extLst>
                    <a:ext uri="{9D8B030D-6E8A-4147-A177-3AD203B41FA5}">
                      <a16:colId xmlns:a16="http://schemas.microsoft.com/office/drawing/2014/main" val="3778230252"/>
                    </a:ext>
                  </a:extLst>
                </a:gridCol>
              </a:tblGrid>
              <a:tr h="370840">
                <a:tc>
                  <a:txBody>
                    <a:bodyPr/>
                    <a:lstStyle/>
                    <a:p>
                      <a:pPr algn="ctr"/>
                      <a:r>
                        <a:rPr lang="en-US" sz="2800" dirty="0">
                          <a:solidFill>
                            <a:schemeClr val="tx1"/>
                          </a:solidFill>
                        </a:rPr>
                        <a:t>STATEMENTS</a:t>
                      </a:r>
                    </a:p>
                  </a:txBody>
                  <a:tcPr>
                    <a:solidFill>
                      <a:srgbClr val="FBCDCD"/>
                    </a:solidFill>
                  </a:tcPr>
                </a:tc>
                <a:tc>
                  <a:txBody>
                    <a:bodyPr/>
                    <a:lstStyle/>
                    <a:p>
                      <a:pPr algn="ctr"/>
                      <a:r>
                        <a:rPr lang="en-US" sz="2800" dirty="0">
                          <a:solidFill>
                            <a:schemeClr val="tx1"/>
                          </a:solidFill>
                        </a:rPr>
                        <a:t>T</a:t>
                      </a:r>
                    </a:p>
                  </a:txBody>
                  <a:tcPr>
                    <a:solidFill>
                      <a:srgbClr val="FBCDCD"/>
                    </a:solidFill>
                  </a:tcPr>
                </a:tc>
                <a:tc>
                  <a:txBody>
                    <a:bodyPr/>
                    <a:lstStyle/>
                    <a:p>
                      <a:pPr algn="ctr"/>
                      <a:r>
                        <a:rPr lang="en-US" sz="2800" dirty="0">
                          <a:solidFill>
                            <a:schemeClr val="tx1"/>
                          </a:solidFill>
                        </a:rPr>
                        <a:t>F</a:t>
                      </a:r>
                    </a:p>
                  </a:txBody>
                  <a:tcPr>
                    <a:solidFill>
                      <a:srgbClr val="FBCDCD"/>
                    </a:solidFill>
                  </a:tcPr>
                </a:tc>
                <a:extLst>
                  <a:ext uri="{0D108BD9-81ED-4DB2-BD59-A6C34878D82A}">
                    <a16:rowId xmlns:a16="http://schemas.microsoft.com/office/drawing/2014/main" val="4028307752"/>
                  </a:ext>
                </a:extLst>
              </a:tr>
              <a:tr h="370840">
                <a:tc>
                  <a:txBody>
                    <a:bodyPr/>
                    <a:lstStyle/>
                    <a:p>
                      <a:r>
                        <a:rPr lang="en-US" sz="2800" dirty="0"/>
                        <a:t>1. Ann and Minh had a face-to-face</a:t>
                      </a:r>
                      <a:r>
                        <a:rPr lang="en-US" sz="2800" baseline="0" dirty="0"/>
                        <a:t> class yesterday.</a:t>
                      </a:r>
                      <a:endParaRPr lang="en-US" sz="2800" dirty="0"/>
                    </a:p>
                  </a:txBody>
                  <a:tcPr/>
                </a:tc>
                <a:tc>
                  <a:txBody>
                    <a:bodyPr/>
                    <a:lstStyle/>
                    <a:p>
                      <a:endParaRPr lang="en-US" sz="2800"/>
                    </a:p>
                  </a:txBody>
                  <a:tcPr/>
                </a:tc>
                <a:tc>
                  <a:txBody>
                    <a:bodyPr/>
                    <a:lstStyle/>
                    <a:p>
                      <a:endParaRPr lang="en-US" sz="2800"/>
                    </a:p>
                  </a:txBody>
                  <a:tcPr/>
                </a:tc>
                <a:extLst>
                  <a:ext uri="{0D108BD9-81ED-4DB2-BD59-A6C34878D82A}">
                    <a16:rowId xmlns:a16="http://schemas.microsoft.com/office/drawing/2014/main" val="3678086981"/>
                  </a:ext>
                </a:extLst>
              </a:tr>
              <a:tr h="370840">
                <a:tc>
                  <a:txBody>
                    <a:bodyPr/>
                    <a:lstStyle/>
                    <a:p>
                      <a:r>
                        <a:rPr lang="en-US" sz="2800" dirty="0"/>
                        <a:t>2. Ann likes face-to-face classes because she can interact with</a:t>
                      </a:r>
                      <a:r>
                        <a:rPr lang="en-US" sz="2800" baseline="0" dirty="0"/>
                        <a:t> her classmates.</a:t>
                      </a:r>
                      <a:endParaRPr lang="en-US" sz="2800" dirty="0"/>
                    </a:p>
                  </a:txBody>
                  <a:tcPr/>
                </a:tc>
                <a:tc>
                  <a:txBody>
                    <a:bodyPr/>
                    <a:lstStyle/>
                    <a:p>
                      <a:endParaRPr lang="en-US" sz="2800"/>
                    </a:p>
                  </a:txBody>
                  <a:tcPr/>
                </a:tc>
                <a:tc>
                  <a:txBody>
                    <a:bodyPr/>
                    <a:lstStyle/>
                    <a:p>
                      <a:endParaRPr lang="en-US" sz="2800"/>
                    </a:p>
                  </a:txBody>
                  <a:tcPr/>
                </a:tc>
                <a:extLst>
                  <a:ext uri="{0D108BD9-81ED-4DB2-BD59-A6C34878D82A}">
                    <a16:rowId xmlns:a16="http://schemas.microsoft.com/office/drawing/2014/main" val="291618194"/>
                  </a:ext>
                </a:extLst>
              </a:tr>
              <a:tr h="370840">
                <a:tc>
                  <a:txBody>
                    <a:bodyPr/>
                    <a:lstStyle/>
                    <a:p>
                      <a:r>
                        <a:rPr lang="en-US" sz="2800" dirty="0"/>
                        <a:t>3. Minh finds online</a:t>
                      </a:r>
                      <a:r>
                        <a:rPr lang="en-US" sz="2800" baseline="0" dirty="0"/>
                        <a:t> classes inconvenient.</a:t>
                      </a:r>
                      <a:endParaRPr lang="en-US" sz="2800" dirty="0"/>
                    </a:p>
                  </a:txBody>
                  <a:tcPr/>
                </a:tc>
                <a:tc>
                  <a:txBody>
                    <a:bodyPr/>
                    <a:lstStyle/>
                    <a:p>
                      <a:endParaRPr lang="en-US" sz="2800" dirty="0"/>
                    </a:p>
                  </a:txBody>
                  <a:tcPr/>
                </a:tc>
                <a:tc>
                  <a:txBody>
                    <a:bodyPr/>
                    <a:lstStyle/>
                    <a:p>
                      <a:endParaRPr lang="en-US" sz="2800" dirty="0"/>
                    </a:p>
                  </a:txBody>
                  <a:tcPr/>
                </a:tc>
                <a:extLst>
                  <a:ext uri="{0D108BD9-81ED-4DB2-BD59-A6C34878D82A}">
                    <a16:rowId xmlns:a16="http://schemas.microsoft.com/office/drawing/2014/main" val="3801932977"/>
                  </a:ext>
                </a:extLst>
              </a:tr>
              <a:tr h="370840">
                <a:tc>
                  <a:txBody>
                    <a:bodyPr/>
                    <a:lstStyle/>
                    <a:p>
                      <a:r>
                        <a:rPr lang="en-US" sz="2800" dirty="0"/>
                        <a:t>4.</a:t>
                      </a:r>
                      <a:r>
                        <a:rPr lang="en-US" sz="2800" baseline="0" dirty="0"/>
                        <a:t> When students use 3D contact lenses, their eyes will not get tired.</a:t>
                      </a:r>
                      <a:endParaRPr lang="en-US" sz="2800" dirty="0"/>
                    </a:p>
                  </a:txBody>
                  <a:tcPr/>
                </a:tc>
                <a:tc>
                  <a:txBody>
                    <a:bodyPr/>
                    <a:lstStyle/>
                    <a:p>
                      <a:endParaRPr lang="en-US" sz="2800"/>
                    </a:p>
                  </a:txBody>
                  <a:tcPr/>
                </a:tc>
                <a:tc>
                  <a:txBody>
                    <a:bodyPr/>
                    <a:lstStyle/>
                    <a:p>
                      <a:endParaRPr lang="en-US" sz="2800"/>
                    </a:p>
                  </a:txBody>
                  <a:tcPr/>
                </a:tc>
                <a:extLst>
                  <a:ext uri="{0D108BD9-81ED-4DB2-BD59-A6C34878D82A}">
                    <a16:rowId xmlns:a16="http://schemas.microsoft.com/office/drawing/2014/main" val="2845748516"/>
                  </a:ext>
                </a:extLst>
              </a:tr>
              <a:tr h="370840">
                <a:tc>
                  <a:txBody>
                    <a:bodyPr/>
                    <a:lstStyle/>
                    <a:p>
                      <a:r>
                        <a:rPr lang="en-US" sz="2800" dirty="0"/>
                        <a:t>5. Robot teachers will</a:t>
                      </a:r>
                      <a:r>
                        <a:rPr lang="en-US" sz="2800" baseline="0" dirty="0"/>
                        <a:t> be able to mark papers and comment on students’ work.</a:t>
                      </a:r>
                      <a:endParaRPr lang="en-US" sz="2800" dirty="0"/>
                    </a:p>
                  </a:txBody>
                  <a:tcPr/>
                </a:tc>
                <a:tc>
                  <a:txBody>
                    <a:bodyPr/>
                    <a:lstStyle/>
                    <a:p>
                      <a:endParaRPr lang="en-US" sz="2800" dirty="0"/>
                    </a:p>
                  </a:txBody>
                  <a:tcPr/>
                </a:tc>
                <a:tc>
                  <a:txBody>
                    <a:bodyPr/>
                    <a:lstStyle/>
                    <a:p>
                      <a:endParaRPr lang="en-US" sz="2800" dirty="0"/>
                    </a:p>
                  </a:txBody>
                  <a:tcPr/>
                </a:tc>
                <a:extLst>
                  <a:ext uri="{0D108BD9-81ED-4DB2-BD59-A6C34878D82A}">
                    <a16:rowId xmlns:a16="http://schemas.microsoft.com/office/drawing/2014/main" val="3296459958"/>
                  </a:ext>
                </a:extLst>
              </a:tr>
            </a:tbl>
          </a:graphicData>
        </a:graphic>
      </p:graphicFrame>
      <p:pic>
        <p:nvPicPr>
          <p:cNvPr id="18" name="Picture 17"/>
          <p:cNvPicPr>
            <a:picLocks noChangeAspect="1"/>
          </p:cNvPicPr>
          <p:nvPr/>
        </p:nvPicPr>
        <p:blipFill>
          <a:blip r:embed="rId3"/>
          <a:stretch>
            <a:fillRect/>
          </a:stretch>
        </p:blipFill>
        <p:spPr>
          <a:xfrm>
            <a:off x="10213680" y="1863730"/>
            <a:ext cx="596976" cy="501953"/>
          </a:xfrm>
          <a:prstGeom prst="rect">
            <a:avLst/>
          </a:prstGeom>
        </p:spPr>
      </p:pic>
      <p:pic>
        <p:nvPicPr>
          <p:cNvPr id="19" name="Picture 18"/>
          <p:cNvPicPr>
            <a:picLocks noChangeAspect="1"/>
          </p:cNvPicPr>
          <p:nvPr/>
        </p:nvPicPr>
        <p:blipFill>
          <a:blip r:embed="rId3"/>
          <a:stretch>
            <a:fillRect/>
          </a:stretch>
        </p:blipFill>
        <p:spPr>
          <a:xfrm>
            <a:off x="10213680" y="3352925"/>
            <a:ext cx="596976" cy="501953"/>
          </a:xfrm>
          <a:prstGeom prst="rect">
            <a:avLst/>
          </a:prstGeom>
        </p:spPr>
      </p:pic>
      <p:pic>
        <p:nvPicPr>
          <p:cNvPr id="20" name="Picture 19"/>
          <p:cNvPicPr>
            <a:picLocks noChangeAspect="1"/>
          </p:cNvPicPr>
          <p:nvPr/>
        </p:nvPicPr>
        <p:blipFill>
          <a:blip r:embed="rId3"/>
          <a:stretch>
            <a:fillRect/>
          </a:stretch>
        </p:blipFill>
        <p:spPr>
          <a:xfrm>
            <a:off x="9296169" y="2584707"/>
            <a:ext cx="596976" cy="501953"/>
          </a:xfrm>
          <a:prstGeom prst="rect">
            <a:avLst/>
          </a:prstGeom>
        </p:spPr>
      </p:pic>
      <p:pic>
        <p:nvPicPr>
          <p:cNvPr id="21" name="Picture 20"/>
          <p:cNvPicPr>
            <a:picLocks noChangeAspect="1"/>
          </p:cNvPicPr>
          <p:nvPr/>
        </p:nvPicPr>
        <p:blipFill>
          <a:blip r:embed="rId3"/>
          <a:stretch>
            <a:fillRect/>
          </a:stretch>
        </p:blipFill>
        <p:spPr>
          <a:xfrm>
            <a:off x="9296169" y="4041948"/>
            <a:ext cx="596976" cy="501953"/>
          </a:xfrm>
          <a:prstGeom prst="rect">
            <a:avLst/>
          </a:prstGeom>
        </p:spPr>
      </p:pic>
      <p:pic>
        <p:nvPicPr>
          <p:cNvPr id="22" name="Picture 21"/>
          <p:cNvPicPr>
            <a:picLocks noChangeAspect="1"/>
          </p:cNvPicPr>
          <p:nvPr/>
        </p:nvPicPr>
        <p:blipFill>
          <a:blip r:embed="rId3"/>
          <a:stretch>
            <a:fillRect/>
          </a:stretch>
        </p:blipFill>
        <p:spPr>
          <a:xfrm>
            <a:off x="9296169" y="5094642"/>
            <a:ext cx="596976" cy="501953"/>
          </a:xfrm>
          <a:prstGeom prst="rect">
            <a:avLst/>
          </a:prstGeom>
        </p:spPr>
      </p:pic>
    </p:spTree>
    <p:extLst>
      <p:ext uri="{BB962C8B-B14F-4D97-AF65-F5344CB8AC3E}">
        <p14:creationId xmlns:p14="http://schemas.microsoft.com/office/powerpoint/2010/main" val="363315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1192219" y="1012371"/>
            <a:ext cx="8336552" cy="867747"/>
          </a:xfrm>
          <a:prstGeom prst="roundRect">
            <a:avLst/>
          </a:prstGeom>
          <a:solidFill>
            <a:srgbClr val="FBCD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2" name="TextBox 11"/>
          <p:cNvSpPr txBox="1"/>
          <p:nvPr/>
        </p:nvSpPr>
        <p:spPr>
          <a:xfrm>
            <a:off x="1120159" y="369023"/>
            <a:ext cx="10815315" cy="461665"/>
          </a:xfrm>
          <a:prstGeom prst="rect">
            <a:avLst/>
          </a:prstGeom>
          <a:noFill/>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Complete the sentences, using the phrases in </a:t>
            </a:r>
            <a:r>
              <a:rPr lang="en-US" sz="2400" b="1" dirty="0">
                <a:solidFill>
                  <a:srgbClr val="FF0000"/>
                </a:solidFill>
                <a:effectLst>
                  <a:glow rad="88900">
                    <a:schemeClr val="bg1"/>
                  </a:glow>
                </a:effectLst>
                <a:latin typeface="Arial" panose="020B0604020202020204" pitchFamily="34" charset="0"/>
                <a:cs typeface="Arial" panose="020B0604020202020204" pitchFamily="34" charset="0"/>
              </a:rPr>
              <a:t>3</a:t>
            </a:r>
          </a:p>
        </p:txBody>
      </p:sp>
      <p:sp>
        <p:nvSpPr>
          <p:cNvPr id="16" name="Rounded Rectangle 15"/>
          <p:cNvSpPr/>
          <p:nvPr/>
        </p:nvSpPr>
        <p:spPr>
          <a:xfrm>
            <a:off x="564768" y="383500"/>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7553" y="280860"/>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32" name="Content Placeholder 2"/>
          <p:cNvSpPr>
            <a:spLocks noGrp="1"/>
          </p:cNvSpPr>
          <p:nvPr>
            <p:ph idx="1"/>
          </p:nvPr>
        </p:nvSpPr>
        <p:spPr>
          <a:xfrm>
            <a:off x="1080536" y="2248359"/>
            <a:ext cx="10515600" cy="4351338"/>
          </a:xfrm>
        </p:spPr>
        <p:txBody>
          <a:bodyPr>
            <a:normAutofit/>
          </a:bodyPr>
          <a:lstStyle/>
          <a:p>
            <a:pPr marL="514350" indent="-514350">
              <a:lnSpc>
                <a:spcPct val="100000"/>
              </a:lnSpc>
              <a:buAutoNum type="arabicPeriod"/>
            </a:pPr>
            <a:r>
              <a:rPr lang="en-US" sz="2400" dirty="0"/>
              <a:t>I can’t see the documents on the computer very clearly. I need a larger ______________.</a:t>
            </a:r>
          </a:p>
          <a:p>
            <a:pPr marL="514350" indent="-514350">
              <a:lnSpc>
                <a:spcPct val="100000"/>
              </a:lnSpc>
              <a:buAutoNum type="arabicPeriod"/>
            </a:pPr>
            <a:r>
              <a:rPr lang="en-US" sz="2400" dirty="0"/>
              <a:t>During our lessons, our teacher puts us into ______________ for group discussions.</a:t>
            </a:r>
          </a:p>
          <a:p>
            <a:pPr marL="514350" indent="-514350">
              <a:lnSpc>
                <a:spcPct val="100000"/>
              </a:lnSpc>
              <a:buAutoNum type="arabicPeriod"/>
            </a:pPr>
            <a:r>
              <a:rPr lang="en-US" sz="2400" dirty="0"/>
              <a:t>A____________ in Korea teaches English to primary students.</a:t>
            </a:r>
          </a:p>
          <a:p>
            <a:pPr marL="514350" indent="-514350">
              <a:lnSpc>
                <a:spcPct val="100000"/>
              </a:lnSpc>
              <a:buAutoNum type="arabicPeriod"/>
            </a:pPr>
            <a:r>
              <a:rPr lang="en-US" sz="2400" dirty="0"/>
              <a:t>We had a(n)____________ yesterday with a teacher in the US.</a:t>
            </a:r>
          </a:p>
          <a:p>
            <a:pPr marL="514350" indent="-514350">
              <a:lnSpc>
                <a:spcPct val="100000"/>
              </a:lnSpc>
              <a:buAutoNum type="arabicPeriod"/>
            </a:pPr>
            <a:r>
              <a:rPr lang="en-US" sz="2400" dirty="0"/>
              <a:t>Can I wear ________________ and watch a movie too?</a:t>
            </a:r>
          </a:p>
          <a:p>
            <a:pPr marL="514350" indent="-514350">
              <a:lnSpc>
                <a:spcPct val="150000"/>
              </a:lnSpc>
              <a:buAutoNum type="arabicPeriod"/>
            </a:pPr>
            <a:endParaRPr lang="en-US" dirty="0"/>
          </a:p>
          <a:p>
            <a:pPr marL="514350" indent="-514350">
              <a:buAutoNum type="arabicPeriod"/>
            </a:pPr>
            <a:endParaRPr lang="en-US" dirty="0"/>
          </a:p>
        </p:txBody>
      </p:sp>
      <p:sp>
        <p:nvSpPr>
          <p:cNvPr id="19" name="TextBox 18"/>
          <p:cNvSpPr txBox="1"/>
          <p:nvPr/>
        </p:nvSpPr>
        <p:spPr>
          <a:xfrm>
            <a:off x="1388161" y="1012371"/>
            <a:ext cx="2659225" cy="461665"/>
          </a:xfrm>
          <a:prstGeom prst="rect">
            <a:avLst/>
          </a:prstGeom>
          <a:noFill/>
        </p:spPr>
        <p:txBody>
          <a:bodyPr wrap="square" rtlCol="0">
            <a:spAutoFit/>
          </a:bodyPr>
          <a:lstStyle/>
          <a:p>
            <a:r>
              <a:rPr lang="en-US" sz="2400" dirty="0">
                <a:solidFill>
                  <a:srgbClr val="C00000"/>
                </a:solidFill>
              </a:rPr>
              <a:t>3D contact lenses</a:t>
            </a:r>
          </a:p>
        </p:txBody>
      </p:sp>
      <p:sp>
        <p:nvSpPr>
          <p:cNvPr id="20" name="TextBox 19"/>
          <p:cNvSpPr txBox="1"/>
          <p:nvPr/>
        </p:nvSpPr>
        <p:spPr>
          <a:xfrm>
            <a:off x="4261989" y="1024457"/>
            <a:ext cx="2659225" cy="461665"/>
          </a:xfrm>
          <a:prstGeom prst="rect">
            <a:avLst/>
          </a:prstGeom>
          <a:noFill/>
        </p:spPr>
        <p:txBody>
          <a:bodyPr wrap="square" rtlCol="0">
            <a:spAutoFit/>
          </a:bodyPr>
          <a:lstStyle/>
          <a:p>
            <a:r>
              <a:rPr lang="en-US" sz="2400" dirty="0">
                <a:solidFill>
                  <a:srgbClr val="C00000"/>
                </a:solidFill>
              </a:rPr>
              <a:t>computer screen</a:t>
            </a:r>
          </a:p>
        </p:txBody>
      </p:sp>
      <p:sp>
        <p:nvSpPr>
          <p:cNvPr id="21" name="TextBox 20"/>
          <p:cNvSpPr txBox="1"/>
          <p:nvPr/>
        </p:nvSpPr>
        <p:spPr>
          <a:xfrm>
            <a:off x="6869546" y="1021702"/>
            <a:ext cx="2659225" cy="461665"/>
          </a:xfrm>
          <a:prstGeom prst="rect">
            <a:avLst/>
          </a:prstGeom>
          <a:noFill/>
        </p:spPr>
        <p:txBody>
          <a:bodyPr wrap="square" rtlCol="0">
            <a:spAutoFit/>
          </a:bodyPr>
          <a:lstStyle/>
          <a:p>
            <a:r>
              <a:rPr lang="en-US" sz="2400" dirty="0">
                <a:solidFill>
                  <a:srgbClr val="C00000"/>
                </a:solidFill>
              </a:rPr>
              <a:t>robot teacher</a:t>
            </a:r>
          </a:p>
        </p:txBody>
      </p:sp>
      <p:sp>
        <p:nvSpPr>
          <p:cNvPr id="23" name="TextBox 22"/>
          <p:cNvSpPr txBox="1"/>
          <p:nvPr/>
        </p:nvSpPr>
        <p:spPr>
          <a:xfrm>
            <a:off x="1372608" y="1407372"/>
            <a:ext cx="2659225" cy="461665"/>
          </a:xfrm>
          <a:prstGeom prst="rect">
            <a:avLst/>
          </a:prstGeom>
          <a:noFill/>
        </p:spPr>
        <p:txBody>
          <a:bodyPr wrap="square" rtlCol="0">
            <a:spAutoFit/>
          </a:bodyPr>
          <a:lstStyle/>
          <a:p>
            <a:r>
              <a:rPr lang="en-US" sz="2400" dirty="0">
                <a:solidFill>
                  <a:srgbClr val="C00000"/>
                </a:solidFill>
              </a:rPr>
              <a:t>breakout rooms</a:t>
            </a:r>
          </a:p>
        </p:txBody>
      </p:sp>
      <p:sp>
        <p:nvSpPr>
          <p:cNvPr id="25" name="TextBox 24"/>
          <p:cNvSpPr txBox="1"/>
          <p:nvPr/>
        </p:nvSpPr>
        <p:spPr>
          <a:xfrm>
            <a:off x="4246436" y="1419458"/>
            <a:ext cx="2659225" cy="461665"/>
          </a:xfrm>
          <a:prstGeom prst="rect">
            <a:avLst/>
          </a:prstGeom>
          <a:noFill/>
        </p:spPr>
        <p:txBody>
          <a:bodyPr wrap="square" rtlCol="0">
            <a:spAutoFit/>
          </a:bodyPr>
          <a:lstStyle/>
          <a:p>
            <a:r>
              <a:rPr lang="en-US" sz="2400" dirty="0">
                <a:solidFill>
                  <a:srgbClr val="C00000"/>
                </a:solidFill>
              </a:rPr>
              <a:t>online class</a:t>
            </a:r>
          </a:p>
        </p:txBody>
      </p:sp>
      <p:sp>
        <p:nvSpPr>
          <p:cNvPr id="33" name="TextBox 32"/>
          <p:cNvSpPr txBox="1"/>
          <p:nvPr/>
        </p:nvSpPr>
        <p:spPr>
          <a:xfrm>
            <a:off x="6853993" y="1407372"/>
            <a:ext cx="2659225" cy="461665"/>
          </a:xfrm>
          <a:prstGeom prst="rect">
            <a:avLst/>
          </a:prstGeom>
          <a:noFill/>
        </p:spPr>
        <p:txBody>
          <a:bodyPr wrap="square" rtlCol="0">
            <a:spAutoFit/>
          </a:bodyPr>
          <a:lstStyle/>
          <a:p>
            <a:r>
              <a:rPr lang="en-US" sz="2400" dirty="0">
                <a:solidFill>
                  <a:srgbClr val="C00000"/>
                </a:solidFill>
              </a:rPr>
              <a:t>Internet connection</a:t>
            </a:r>
          </a:p>
        </p:txBody>
      </p:sp>
    </p:spTree>
    <p:extLst>
      <p:ext uri="{BB962C8B-B14F-4D97-AF65-F5344CB8AC3E}">
        <p14:creationId xmlns:p14="http://schemas.microsoft.com/office/powerpoint/2010/main" val="214110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grpId="0" nodeType="clickEffect">
                                  <p:stCondLst>
                                    <p:cond delay="0"/>
                                  </p:stCondLst>
                                  <p:childTnLst>
                                    <p:animMotion origin="layout" path="M -3.75E-6 -3.7037E-7 L -0.21614 0.23009 " pathEditMode="relative" rAng="0" ptsTypes="AA">
                                      <p:cBhvr>
                                        <p:cTn id="6" dur="2000" fill="hold"/>
                                        <p:tgtEl>
                                          <p:spTgt spid="20"/>
                                        </p:tgtEl>
                                        <p:attrNameLst>
                                          <p:attrName>ppt_x</p:attrName>
                                          <p:attrName>ppt_y</p:attrName>
                                        </p:attrNameLst>
                                      </p:cBhvr>
                                      <p:rCtr x="-10807" y="11505"/>
                                    </p:animMotion>
                                  </p:childTnLst>
                                </p:cTn>
                              </p:par>
                            </p:childTnLst>
                          </p:cTn>
                        </p:par>
                      </p:childTnLst>
                    </p:cTn>
                  </p:par>
                  <p:par>
                    <p:cTn id="7" fill="hold">
                      <p:stCondLst>
                        <p:cond delay="indefinite"/>
                      </p:stCondLst>
                      <p:childTnLst>
                        <p:par>
                          <p:cTn id="8" fill="hold">
                            <p:stCondLst>
                              <p:cond delay="0"/>
                            </p:stCondLst>
                            <p:childTnLst>
                              <p:par>
                                <p:cTn id="9" presetID="49" presetClass="path" presetSubtype="0" accel="50000" decel="50000" fill="hold" grpId="0" nodeType="clickEffect">
                                  <p:stCondLst>
                                    <p:cond delay="0"/>
                                  </p:stCondLst>
                                  <p:childTnLst>
                                    <p:animMotion origin="layout" path="M -4.58333E-6 1.11111E-6 L 0.47461 0.24606 " pathEditMode="relative" rAng="0" ptsTypes="AA">
                                      <p:cBhvr>
                                        <p:cTn id="10" dur="2000" fill="hold"/>
                                        <p:tgtEl>
                                          <p:spTgt spid="23"/>
                                        </p:tgtEl>
                                        <p:attrNameLst>
                                          <p:attrName>ppt_x</p:attrName>
                                          <p:attrName>ppt_y</p:attrName>
                                        </p:attrNameLst>
                                      </p:cBhvr>
                                      <p:rCtr x="23724" y="12292"/>
                                    </p:animMotion>
                                  </p:childTnLst>
                                </p:cTn>
                              </p:par>
                            </p:childTnLst>
                          </p:cTn>
                        </p:par>
                      </p:childTnLst>
                    </p:cTn>
                  </p:par>
                  <p:par>
                    <p:cTn id="11" fill="hold">
                      <p:stCondLst>
                        <p:cond delay="indefinite"/>
                      </p:stCondLst>
                      <p:childTnLst>
                        <p:par>
                          <p:cTn id="12" fill="hold">
                            <p:stCondLst>
                              <p:cond delay="0"/>
                            </p:stCondLst>
                            <p:childTnLst>
                              <p:par>
                                <p:cTn id="13" presetID="49" presetClass="path" presetSubtype="0" accel="50000" decel="50000" fill="hold" grpId="0" nodeType="clickEffect">
                                  <p:stCondLst>
                                    <p:cond delay="0"/>
                                  </p:stCondLst>
                                  <p:childTnLst>
                                    <p:animMotion origin="layout" path="M 4.16667E-6 1.11111E-6 L -0.41094 0.42616 " pathEditMode="relative" rAng="0" ptsTypes="AA">
                                      <p:cBhvr>
                                        <p:cTn id="14" dur="2000" fill="hold"/>
                                        <p:tgtEl>
                                          <p:spTgt spid="21"/>
                                        </p:tgtEl>
                                        <p:attrNameLst>
                                          <p:attrName>ppt_x</p:attrName>
                                          <p:attrName>ppt_y</p:attrName>
                                        </p:attrNameLst>
                                      </p:cBhvr>
                                      <p:rCtr x="-20547" y="21296"/>
                                    </p:animMotion>
                                  </p:childTnLst>
                                </p:cTn>
                              </p:par>
                            </p:childTnLst>
                          </p:cTn>
                        </p:par>
                      </p:childTnLst>
                    </p:cTn>
                  </p:par>
                  <p:par>
                    <p:cTn id="15" fill="hold">
                      <p:stCondLst>
                        <p:cond delay="indefinite"/>
                      </p:stCondLst>
                      <p:childTnLst>
                        <p:par>
                          <p:cTn id="16" fill="hold">
                            <p:stCondLst>
                              <p:cond delay="0"/>
                            </p:stCondLst>
                            <p:childTnLst>
                              <p:par>
                                <p:cTn id="17" presetID="49" presetClass="path" presetSubtype="0" accel="50000" decel="50000" fill="hold" grpId="0" nodeType="clickEffect">
                                  <p:stCondLst>
                                    <p:cond delay="0"/>
                                  </p:stCondLst>
                                  <p:childTnLst>
                                    <p:animMotion origin="layout" path="M -1.66667E-6 7.40741E-7 L -0.0793 0.44051 " pathEditMode="relative" rAng="0" ptsTypes="AA">
                                      <p:cBhvr>
                                        <p:cTn id="18" dur="2000" fill="hold"/>
                                        <p:tgtEl>
                                          <p:spTgt spid="25"/>
                                        </p:tgtEl>
                                        <p:attrNameLst>
                                          <p:attrName>ppt_x</p:attrName>
                                          <p:attrName>ppt_y</p:attrName>
                                        </p:attrNameLst>
                                      </p:cBhvr>
                                      <p:rCtr x="-3971" y="22014"/>
                                    </p:animMotion>
                                  </p:childTnLst>
                                </p:cTn>
                              </p:par>
                            </p:childTnLst>
                          </p:cTn>
                        </p:par>
                      </p:childTnLst>
                    </p:cTn>
                  </p:par>
                  <p:par>
                    <p:cTn id="19" fill="hold">
                      <p:stCondLst>
                        <p:cond delay="indefinite"/>
                      </p:stCondLst>
                      <p:childTnLst>
                        <p:par>
                          <p:cTn id="20" fill="hold">
                            <p:stCondLst>
                              <p:cond delay="0"/>
                            </p:stCondLst>
                            <p:childTnLst>
                              <p:par>
                                <p:cTn id="21" presetID="49" presetClass="path" presetSubtype="0" accel="50000" decel="50000" fill="hold" grpId="0" nodeType="clickEffect">
                                  <p:stCondLst>
                                    <p:cond delay="0"/>
                                  </p:stCondLst>
                                  <p:childTnLst>
                                    <p:animMotion origin="layout" path="M 3.33333E-6 2.77556E-17 L 0.13893 0.57454 " pathEditMode="relative" rAng="0" ptsTypes="AA">
                                      <p:cBhvr>
                                        <p:cTn id="22" dur="2000" fill="hold"/>
                                        <p:tgtEl>
                                          <p:spTgt spid="19"/>
                                        </p:tgtEl>
                                        <p:attrNameLst>
                                          <p:attrName>ppt_x</p:attrName>
                                          <p:attrName>ppt_y</p:attrName>
                                        </p:attrNameLst>
                                      </p:cBhvr>
                                      <p:rCtr x="6940" y="287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3"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75117" y="1119752"/>
            <a:ext cx="10744436" cy="954107"/>
          </a:xfrm>
          <a:prstGeom prst="rect">
            <a:avLst/>
          </a:prstGeom>
          <a:noFill/>
          <a:effectLst/>
        </p:spPr>
        <p:txBody>
          <a:bodyPr wrap="square" rtlCol="0">
            <a:spAutoFit/>
          </a:bodyPr>
          <a:lstStyle/>
          <a:p>
            <a:pPr algn="just"/>
            <a:r>
              <a:rPr lang="en-US" sz="2800" b="1" dirty="0"/>
              <a:t>Do you know what things were invented in these years? Work in pairs and find out.</a:t>
            </a:r>
          </a:p>
        </p:txBody>
      </p:sp>
      <p:sp>
        <p:nvSpPr>
          <p:cNvPr id="16" name="Rounded Rectangle 15"/>
          <p:cNvSpPr/>
          <p:nvPr/>
        </p:nvSpPr>
        <p:spPr>
          <a:xfrm>
            <a:off x="461898" y="1096661"/>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14683" y="99402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3858917" y="190367"/>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 PRODUCTION</a:t>
            </a:r>
          </a:p>
        </p:txBody>
      </p:sp>
      <p:sp>
        <p:nvSpPr>
          <p:cNvPr id="13" name="Google Shape;1881;p31"/>
          <p:cNvSpPr txBox="1">
            <a:spLocks/>
          </p:cNvSpPr>
          <p:nvPr/>
        </p:nvSpPr>
        <p:spPr>
          <a:xfrm>
            <a:off x="449998" y="1907664"/>
            <a:ext cx="8458404" cy="4289572"/>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gn="just">
              <a:buAutoNum type="arabicPeriod"/>
            </a:pPr>
            <a:r>
              <a:rPr lang="en-US" dirty="0">
                <a:solidFill>
                  <a:srgbClr val="FF0000"/>
                </a:solidFill>
              </a:rPr>
              <a:t>1822:</a:t>
            </a:r>
            <a:r>
              <a:rPr lang="en-US" dirty="0"/>
              <a:t> Charles Babbage invented it. Students use it to type essays and to learn online. </a:t>
            </a:r>
          </a:p>
          <a:p>
            <a:pPr marL="514350" indent="-514350" algn="just">
              <a:buAutoNum type="arabicPeriod"/>
            </a:pPr>
            <a:r>
              <a:rPr lang="en-US" dirty="0">
                <a:solidFill>
                  <a:srgbClr val="FF0000"/>
                </a:solidFill>
                <a:cs typeface="Calibri" panose="020F0502020204030204" pitchFamily="34" charset="0"/>
              </a:rPr>
              <a:t>1876: </a:t>
            </a:r>
            <a:r>
              <a:rPr lang="en-US" dirty="0">
                <a:cs typeface="Calibri" panose="020F0502020204030204" pitchFamily="34" charset="0"/>
              </a:rPr>
              <a:t>Alexander Graham Bell invented it. We use it to communicate with our friends and families.</a:t>
            </a:r>
          </a:p>
          <a:p>
            <a:pPr marL="514350" indent="-514350" algn="just">
              <a:buAutoNum type="arabicPeriod"/>
            </a:pPr>
            <a:r>
              <a:rPr lang="en-US" dirty="0">
                <a:solidFill>
                  <a:srgbClr val="FF0000"/>
                </a:solidFill>
                <a:cs typeface="Calibri" panose="020F0502020204030204" pitchFamily="34" charset="0"/>
              </a:rPr>
              <a:t>1928: </a:t>
            </a:r>
            <a:r>
              <a:rPr lang="en-US" dirty="0">
                <a:cs typeface="Calibri" panose="020F0502020204030204" pitchFamily="34" charset="0"/>
              </a:rPr>
              <a:t>Sir Alexander Fleming discovered it. It was the world’s first antibiotic.</a:t>
            </a:r>
          </a:p>
          <a:p>
            <a:pPr marL="514350" indent="-514350" algn="just">
              <a:buAutoNum type="arabicPeriod"/>
            </a:pPr>
            <a:r>
              <a:rPr lang="en-US" dirty="0">
                <a:solidFill>
                  <a:srgbClr val="FF0000"/>
                </a:solidFill>
                <a:cs typeface="Calibri" panose="020F0502020204030204" pitchFamily="34" charset="0"/>
              </a:rPr>
              <a:t>1989: </a:t>
            </a:r>
            <a:r>
              <a:rPr lang="en-US" dirty="0">
                <a:cs typeface="Calibri" panose="020F0502020204030204" pitchFamily="34" charset="0"/>
              </a:rPr>
              <a:t>Tim </a:t>
            </a:r>
            <a:r>
              <a:rPr lang="en-US" dirty="0" err="1">
                <a:cs typeface="Calibri" panose="020F0502020204030204" pitchFamily="34" charset="0"/>
              </a:rPr>
              <a:t>Berner</a:t>
            </a:r>
            <a:r>
              <a:rPr lang="en-US" dirty="0">
                <a:cs typeface="Calibri" panose="020F0502020204030204" pitchFamily="34" charset="0"/>
              </a:rPr>
              <a:t>-Lee invented it. It links information sources so everyone can access them.</a:t>
            </a:r>
          </a:p>
          <a:p>
            <a:pPr marL="514350" indent="-514350" algn="just">
              <a:buAutoNum type="arabicPeriod"/>
            </a:pPr>
            <a:r>
              <a:rPr lang="en-US" dirty="0">
                <a:solidFill>
                  <a:srgbClr val="FF0000"/>
                </a:solidFill>
                <a:cs typeface="Calibri" panose="020F0502020204030204" pitchFamily="34" charset="0"/>
              </a:rPr>
              <a:t>2000: </a:t>
            </a:r>
            <a:r>
              <a:rPr lang="en-US" dirty="0">
                <a:cs typeface="Calibri" panose="020F0502020204030204" pitchFamily="34" charset="0"/>
              </a:rPr>
              <a:t>Honda developed it. It can run, jump, and work as a bartender.</a:t>
            </a:r>
          </a:p>
        </p:txBody>
      </p:sp>
      <p:sp>
        <p:nvSpPr>
          <p:cNvPr id="3" name="Down Arrow Callout 2"/>
          <p:cNvSpPr/>
          <p:nvPr/>
        </p:nvSpPr>
        <p:spPr>
          <a:xfrm>
            <a:off x="9705411" y="2785525"/>
            <a:ext cx="1980072" cy="106299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rPr>
              <a:t>Game</a:t>
            </a:r>
          </a:p>
        </p:txBody>
      </p:sp>
      <p:sp>
        <p:nvSpPr>
          <p:cNvPr id="4" name="Rectangle 3"/>
          <p:cNvSpPr/>
          <p:nvPr/>
        </p:nvSpPr>
        <p:spPr>
          <a:xfrm>
            <a:off x="9802186" y="4052450"/>
            <a:ext cx="1611339" cy="707886"/>
          </a:xfrm>
          <a:prstGeom prst="rect">
            <a:avLst/>
          </a:prstGeom>
        </p:spPr>
        <p:txBody>
          <a:bodyPr wrap="none">
            <a:spAutoFit/>
          </a:bodyPr>
          <a:lstStyle/>
          <a:p>
            <a:r>
              <a:rPr lang="en-US" sz="4000" b="1" dirty="0">
                <a:solidFill>
                  <a:srgbClr val="FF0000"/>
                </a:solidFill>
                <a:latin typeface="Arial Black" panose="020B0A04020102020204" pitchFamily="34" charset="0"/>
              </a:rPr>
              <a:t>QUIZ</a:t>
            </a:r>
            <a:endParaRPr lang="en-US" sz="4000"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62651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ững hình ảnh hiếm về học trò tiểu học năm xư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734" y="958148"/>
            <a:ext cx="4456262" cy="27575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hòng học thông minh - Giải pháp giáo dục mới trong tương la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9870" y="958148"/>
            <a:ext cx="4484370" cy="27737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op 7 điện thoại giá dưới 5 triệu đồng đáng mua nhất tháng 2/2022, Nokia  G50 bất ngờ lọt 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9870" y="3964708"/>
            <a:ext cx="4484370" cy="268755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Địa chỉ sửa điện thoại Nokia cũ,Nokia Cổ tại Hà Nộ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734" y="3948593"/>
            <a:ext cx="4376252" cy="270366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70860" y="112056"/>
            <a:ext cx="7993380" cy="613245"/>
          </a:xfrm>
          <a:prstGeom prst="rect">
            <a:avLst/>
          </a:prstGeom>
        </p:spPr>
        <p:txBody>
          <a:bodyPr wrap="square">
            <a:spAutoFit/>
          </a:bodyPr>
          <a:lstStyle/>
          <a:p>
            <a:pPr>
              <a:lnSpc>
                <a:spcPct val="115000"/>
              </a:lnSpc>
              <a:spcAft>
                <a:spcPts val="1000"/>
              </a:spcAft>
            </a:pPr>
            <a:r>
              <a:rPr lang="en-US" sz="3200" b="1" i="1" dirty="0">
                <a:latin typeface="Times New Roman" panose="02020603050405020304" pitchFamily="18" charset="0"/>
                <a:ea typeface="Times New Roman" panose="02020603050405020304" pitchFamily="18" charset="0"/>
                <a:cs typeface="Times New Roman" panose="02020603050405020304" pitchFamily="18" charset="0"/>
              </a:rPr>
              <a:t>What do you think of these pictures?</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TextBox 2"/>
          <p:cNvSpPr txBox="1"/>
          <p:nvPr/>
        </p:nvSpPr>
        <p:spPr>
          <a:xfrm>
            <a:off x="160020" y="78970"/>
            <a:ext cx="2366010" cy="646331"/>
          </a:xfrm>
          <a:prstGeom prst="rect">
            <a:avLst/>
          </a:prstGeom>
          <a:solidFill>
            <a:schemeClr val="accent4"/>
          </a:solidFill>
        </p:spPr>
        <p:txBody>
          <a:bodyPr wrap="square" rtlCol="0">
            <a:spAutoFit/>
          </a:bodyPr>
          <a:lstStyle/>
          <a:p>
            <a:r>
              <a:rPr lang="en-US" sz="3600" b="1" dirty="0"/>
              <a:t>* Warm up</a:t>
            </a:r>
          </a:p>
        </p:txBody>
      </p:sp>
    </p:spTree>
    <p:extLst>
      <p:ext uri="{BB962C8B-B14F-4D97-AF65-F5344CB8AC3E}">
        <p14:creationId xmlns:p14="http://schemas.microsoft.com/office/powerpoint/2010/main" val="17232437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801" y="0"/>
            <a:ext cx="7772396" cy="4301328"/>
          </a:xfrm>
          <a:prstGeom prst="rect">
            <a:avLst/>
          </a:prstGeom>
        </p:spPr>
      </p:pic>
      <p:sp>
        <p:nvSpPr>
          <p:cNvPr id="5" name="Rectangle 4">
            <a:extLst>
              <a:ext uri="{FF2B5EF4-FFF2-40B4-BE49-F238E27FC236}">
                <a16:creationId xmlns:a16="http://schemas.microsoft.com/office/drawing/2014/main" id="{D5637220-8609-44A7-8DDD-910576BCA515}"/>
              </a:ext>
            </a:extLst>
          </p:cNvPr>
          <p:cNvSpPr/>
          <p:nvPr/>
        </p:nvSpPr>
        <p:spPr>
          <a:xfrm>
            <a:off x="2540489" y="4138956"/>
            <a:ext cx="7414209" cy="923330"/>
          </a:xfrm>
          <a:prstGeom prst="rect">
            <a:avLst/>
          </a:prstGeom>
        </p:spPr>
        <p:txBody>
          <a:bodyPr wrap="none">
            <a:spAutoFit/>
          </a:bodyPr>
          <a:lstStyle/>
          <a:p>
            <a:r>
              <a:rPr lang="en-US" sz="5400" b="1" dirty="0">
                <a:latin typeface="Tahoma" panose="020B0604030504040204" pitchFamily="34" charset="0"/>
                <a:ea typeface="Tahoma" panose="020B0604030504040204" pitchFamily="34" charset="0"/>
                <a:cs typeface="Tahoma" panose="020B0604030504040204" pitchFamily="34" charset="0"/>
              </a:rPr>
              <a:t>Gift box secret game</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61926" y="-800100"/>
            <a:ext cx="609600" cy="609600"/>
          </a:xfrm>
          <a:prstGeom prst="rect">
            <a:avLst/>
          </a:prstGeom>
        </p:spPr>
      </p:pic>
      <p:pic>
        <p:nvPicPr>
          <p:cNvPr id="9" name="Picture 8">
            <a:hlinkClick r:id="rId7" action="ppaction://hlinksldjump"/>
            <a:extLst>
              <a:ext uri="{FF2B5EF4-FFF2-40B4-BE49-F238E27FC236}">
                <a16:creationId xmlns:a16="http://schemas.microsoft.com/office/drawing/2014/main" id="{9BA53A17-AFCF-4E30-9122-7DE4F8E494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46146" y="5062286"/>
            <a:ext cx="1969179" cy="1743607"/>
          </a:xfrm>
          <a:prstGeom prst="rect">
            <a:avLst/>
          </a:prstGeom>
        </p:spPr>
      </p:pic>
      <p:pic>
        <p:nvPicPr>
          <p:cNvPr id="10" name="Picture 9">
            <a:extLst>
              <a:ext uri="{FF2B5EF4-FFF2-40B4-BE49-F238E27FC236}">
                <a16:creationId xmlns:a16="http://schemas.microsoft.com/office/drawing/2014/main" id="{4B61E008-E63C-47EA-9197-B0DC8AA996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00421" y="4550177"/>
            <a:ext cx="2060627" cy="1383912"/>
          </a:xfrm>
          <a:prstGeom prst="rect">
            <a:avLst/>
          </a:prstGeom>
        </p:spPr>
      </p:pic>
    </p:spTree>
    <p:extLst>
      <p:ext uri="{BB962C8B-B14F-4D97-AF65-F5344CB8AC3E}">
        <p14:creationId xmlns:p14="http://schemas.microsoft.com/office/powerpoint/2010/main" val="74401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114300" y="3725300"/>
            <a:ext cx="11933457"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3"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957" y="2816600"/>
            <a:ext cx="1969179" cy="1743607"/>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232" y="2304491"/>
            <a:ext cx="2060627" cy="1383912"/>
          </a:xfrm>
          <a:prstGeom prst="rect">
            <a:avLst/>
          </a:prstGeom>
        </p:spPr>
      </p:pic>
      <p:pic>
        <p:nvPicPr>
          <p:cNvPr id="10" name="Picture 9">
            <a:hlinkClick r:id="rId6"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47699" y="2816599"/>
            <a:ext cx="1969179" cy="1743607"/>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1974" y="2304490"/>
            <a:ext cx="2060627" cy="1383912"/>
          </a:xfrm>
          <a:prstGeom prst="rect">
            <a:avLst/>
          </a:prstGeom>
        </p:spPr>
      </p:pic>
      <p:pic>
        <p:nvPicPr>
          <p:cNvPr id="12" name="Picture 11">
            <a:hlinkClick r:id="rId9"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26441" y="2816599"/>
            <a:ext cx="1969179" cy="1743607"/>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80716" y="2304490"/>
            <a:ext cx="2060627" cy="1383912"/>
          </a:xfrm>
          <a:prstGeom prst="rect">
            <a:avLst/>
          </a:prstGeom>
        </p:spPr>
      </p:pic>
      <p:pic>
        <p:nvPicPr>
          <p:cNvPr id="14" name="Picture 13">
            <a:hlinkClick r:id="rId12"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50906" y="2816598"/>
            <a:ext cx="1969179" cy="1743607"/>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05181" y="2304489"/>
            <a:ext cx="2060627" cy="1383912"/>
          </a:xfrm>
          <a:prstGeom prst="rect">
            <a:avLst/>
          </a:prstGeom>
        </p:spPr>
      </p:pic>
      <p:pic>
        <p:nvPicPr>
          <p:cNvPr id="16" name="Picture 15">
            <a:hlinkClick r:id="rId15" action="ppaction://hlinksldjump"/>
            <a:extLst>
              <a:ext uri="{FF2B5EF4-FFF2-40B4-BE49-F238E27FC236}">
                <a16:creationId xmlns:a16="http://schemas.microsoft.com/office/drawing/2014/main" id="{6FB1DCEB-4C74-4EB6-8AC6-7F38A1717E0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83923" y="2816597"/>
            <a:ext cx="1969179" cy="1743607"/>
          </a:xfrm>
          <a:prstGeom prst="rect">
            <a:avLst/>
          </a:prstGeom>
        </p:spPr>
      </p:pic>
      <p:pic>
        <p:nvPicPr>
          <p:cNvPr id="17" name="Picture 16">
            <a:extLst>
              <a:ext uri="{FF2B5EF4-FFF2-40B4-BE49-F238E27FC236}">
                <a16:creationId xmlns:a16="http://schemas.microsoft.com/office/drawing/2014/main" id="{769360CF-BDF1-45A9-8C3E-6AEF4338A20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638198" y="2304488"/>
            <a:ext cx="2060627" cy="1383912"/>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4300" y="4860579"/>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210300" y="4860579"/>
            <a:ext cx="6095999" cy="334819"/>
          </a:xfrm>
          <a:prstGeom prst="rect">
            <a:avLst/>
          </a:prstGeom>
        </p:spPr>
      </p:pic>
      <p:sp>
        <p:nvSpPr>
          <p:cNvPr id="42" name="Flowchart: Summing Junction 41">
            <a:hlinkClick r:id="rId19" action="ppaction://hlinksldjump"/>
            <a:extLst>
              <a:ext uri="{FF2B5EF4-FFF2-40B4-BE49-F238E27FC236}">
                <a16:creationId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5637220-8609-44A7-8DDD-910576BCA515}"/>
              </a:ext>
            </a:extLst>
          </p:cNvPr>
          <p:cNvSpPr/>
          <p:nvPr/>
        </p:nvSpPr>
        <p:spPr>
          <a:xfrm>
            <a:off x="2801974" y="663439"/>
            <a:ext cx="7414209" cy="923330"/>
          </a:xfrm>
          <a:prstGeom prst="rect">
            <a:avLst/>
          </a:prstGeom>
        </p:spPr>
        <p:txBody>
          <a:bodyPr wrap="none">
            <a:spAutoFit/>
          </a:bodyPr>
          <a:lstStyle/>
          <a:p>
            <a:r>
              <a:rPr lang="en-US" sz="5400" b="1" dirty="0">
                <a:solidFill>
                  <a:srgbClr val="0070C0"/>
                </a:solidFill>
                <a:latin typeface="Tahoma" panose="020B0604030504040204" pitchFamily="34" charset="0"/>
                <a:ea typeface="Tahoma" panose="020B0604030504040204" pitchFamily="34" charset="0"/>
                <a:cs typeface="Tahoma" panose="020B0604030504040204" pitchFamily="34" charset="0"/>
              </a:rPr>
              <a:t>Gift box secret game</a:t>
            </a:r>
          </a:p>
        </p:txBody>
      </p:sp>
    </p:spTree>
    <p:extLst>
      <p:ext uri="{BB962C8B-B14F-4D97-AF65-F5344CB8AC3E}">
        <p14:creationId xmlns:p14="http://schemas.microsoft.com/office/powerpoint/2010/main" val="22059480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6964" y="-337257"/>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9 mark</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813993" y="1000154"/>
            <a:ext cx="9622971" cy="105135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latin typeface="Times New Roman" pitchFamily="18" charset="0"/>
                <a:ea typeface="Tahoma" panose="020B0604030504040204" pitchFamily="34" charset="0"/>
                <a:cs typeface="Times New Roman" pitchFamily="18" charset="0"/>
              </a:rPr>
              <a:t>1. </a:t>
            </a:r>
            <a:r>
              <a:rPr lang="en-US" sz="3200" b="1" u="sng" dirty="0">
                <a:solidFill>
                  <a:schemeClr val="accent1"/>
                </a:solidFill>
              </a:rPr>
              <a:t>1822</a:t>
            </a:r>
            <a:r>
              <a:rPr lang="en-US" sz="3200" b="1" dirty="0">
                <a:solidFill>
                  <a:schemeClr val="accent1"/>
                </a:solidFill>
              </a:rPr>
              <a:t>: </a:t>
            </a:r>
            <a:r>
              <a:rPr lang="en-US" sz="3200" b="1" dirty="0">
                <a:solidFill>
                  <a:schemeClr val="tx1"/>
                </a:solidFill>
                <a:latin typeface="Times New Roman" panose="02020603050405020304" pitchFamily="18" charset="0"/>
                <a:cs typeface="Times New Roman" panose="02020603050405020304" pitchFamily="18" charset="0"/>
              </a:rPr>
              <a:t>Charles Babbage invented it. Students use it to type essays and to learn online. </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4012743" y="2811634"/>
            <a:ext cx="4143754"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Berlin Sans FB Demi" panose="020E0802020502020306" pitchFamily="34" charset="0"/>
              </a:rPr>
              <a:t>The computer</a:t>
            </a:r>
          </a:p>
          <a:p>
            <a:endParaRPr lang="en-US" sz="4000" b="1" dirty="0">
              <a:solidFill>
                <a:srgbClr val="C00000"/>
              </a:solidFill>
              <a:latin typeface="Berlin Sans FB Demi" panose="020E0802020502020306" pitchFamily="34" charset="0"/>
              <a:ea typeface="Tahoma" panose="020B0604030504040204" pitchFamily="34" charset="0"/>
              <a:cs typeface="Times New Roman"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845274" y="5151267"/>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815356" y="4226176"/>
            <a:ext cx="2310938"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88189" y="5614621"/>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2039849" y="4351481"/>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69975" y="5556653"/>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029" y="5328462"/>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3295" y="3594868"/>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571843" y="3822034"/>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2" name="Rectangle 1"/>
          <p:cNvSpPr/>
          <p:nvPr/>
        </p:nvSpPr>
        <p:spPr>
          <a:xfrm>
            <a:off x="1141867" y="69839"/>
            <a:ext cx="8585235" cy="523220"/>
          </a:xfrm>
          <a:prstGeom prst="rect">
            <a:avLst/>
          </a:prstGeom>
        </p:spPr>
        <p:txBody>
          <a:bodyPr wrap="none">
            <a:spAutoFit/>
          </a:bodyPr>
          <a:lstStyle/>
          <a:p>
            <a:r>
              <a:rPr lang="en-US" sz="2800" b="1" dirty="0">
                <a:solidFill>
                  <a:srgbClr val="C00000"/>
                </a:solidFill>
              </a:rPr>
              <a:t>Do you know what things were invented in these years? </a:t>
            </a:r>
            <a:endParaRPr lang="en-US" sz="2800" dirty="0">
              <a:solidFill>
                <a:srgbClr val="C00000"/>
              </a:solidFill>
            </a:endParaRPr>
          </a:p>
        </p:txBody>
      </p:sp>
    </p:spTree>
    <p:extLst>
      <p:ext uri="{BB962C8B-B14F-4D97-AF65-F5344CB8AC3E}">
        <p14:creationId xmlns:p14="http://schemas.microsoft.com/office/powerpoint/2010/main" val="1165621366"/>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72" y="-182837"/>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5 k</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842505" y="5264823"/>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812587" y="4339732"/>
            <a:ext cx="2310938"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85420" y="5728177"/>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2037080" y="4465037"/>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13848" y="5424833"/>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029" y="53290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0526" y="3708424"/>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569074" y="3935590"/>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2" name="Rectangle 1"/>
          <p:cNvSpPr/>
          <p:nvPr/>
        </p:nvSpPr>
        <p:spPr>
          <a:xfrm>
            <a:off x="625021" y="968663"/>
            <a:ext cx="9753600" cy="1138773"/>
          </a:xfrm>
          <a:prstGeom prst="rect">
            <a:avLst/>
          </a:prstGeom>
        </p:spPr>
        <p:txBody>
          <a:bodyPr wrap="square">
            <a:spAutoFit/>
          </a:bodyPr>
          <a:lstStyle/>
          <a:p>
            <a:pPr algn="just"/>
            <a:r>
              <a:rPr lang="en-US" sz="3400" b="1" dirty="0">
                <a:solidFill>
                  <a:srgbClr val="C00000"/>
                </a:solidFill>
                <a:cs typeface="Calibri" panose="020F0502020204030204" pitchFamily="34" charset="0"/>
              </a:rPr>
              <a:t>2. </a:t>
            </a:r>
            <a:r>
              <a:rPr lang="en-US" sz="3400" b="1" u="sng" dirty="0">
                <a:solidFill>
                  <a:srgbClr val="0070C0"/>
                </a:solidFill>
                <a:cs typeface="Calibri" panose="020F0502020204030204" pitchFamily="34" charset="0"/>
              </a:rPr>
              <a:t>1876</a:t>
            </a:r>
            <a:r>
              <a:rPr lang="en-US" sz="3400" b="1" dirty="0">
                <a:solidFill>
                  <a:srgbClr val="0070C0"/>
                </a:solidFill>
                <a:cs typeface="Calibri" panose="020F0502020204030204" pitchFamily="34" charset="0"/>
              </a:rPr>
              <a:t>:</a:t>
            </a:r>
            <a:r>
              <a:rPr lang="en-US" sz="3400" dirty="0">
                <a:solidFill>
                  <a:srgbClr val="FF0000"/>
                </a:solidFill>
                <a:cs typeface="Calibri" panose="020F0502020204030204" pitchFamily="34" charset="0"/>
              </a:rPr>
              <a:t> </a:t>
            </a:r>
            <a:r>
              <a:rPr lang="en-US" sz="3400" dirty="0">
                <a:cs typeface="Calibri" panose="020F0502020204030204" pitchFamily="34" charset="0"/>
              </a:rPr>
              <a:t>Alexander Graham Bell invented it. We use it to communicate with our friends and families.</a:t>
            </a:r>
          </a:p>
        </p:txBody>
      </p:sp>
      <p:sp>
        <p:nvSpPr>
          <p:cNvPr id="19" name="Rectangle 18"/>
          <p:cNvSpPr/>
          <p:nvPr/>
        </p:nvSpPr>
        <p:spPr>
          <a:xfrm>
            <a:off x="3595876" y="2420801"/>
            <a:ext cx="4212372" cy="707886"/>
          </a:xfrm>
          <a:prstGeom prst="rect">
            <a:avLst/>
          </a:prstGeom>
          <a:noFill/>
        </p:spPr>
        <p:txBody>
          <a:bodyPr wrap="none" lIns="91440" tIns="45720" rIns="91440" bIns="45720">
            <a:spAutoFit/>
          </a:bodyPr>
          <a:lstStyle/>
          <a:p>
            <a:pPr algn="ctr"/>
            <a:r>
              <a:rPr lang="en-US" sz="4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Arial Black" panose="020B0A04020102020204" pitchFamily="34" charset="0"/>
              </a:rPr>
              <a:t>The telephone</a:t>
            </a:r>
            <a:endParaRPr lang="en-US" sz="40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Arial Black" panose="020B0A04020102020204" pitchFamily="34" charset="0"/>
            </a:endParaRPr>
          </a:p>
        </p:txBody>
      </p:sp>
      <p:sp>
        <p:nvSpPr>
          <p:cNvPr id="20" name="Rectangle 19"/>
          <p:cNvSpPr/>
          <p:nvPr/>
        </p:nvSpPr>
        <p:spPr>
          <a:xfrm>
            <a:off x="1141867" y="69839"/>
            <a:ext cx="8585235" cy="523220"/>
          </a:xfrm>
          <a:prstGeom prst="rect">
            <a:avLst/>
          </a:prstGeom>
        </p:spPr>
        <p:txBody>
          <a:bodyPr wrap="none">
            <a:spAutoFit/>
          </a:bodyPr>
          <a:lstStyle/>
          <a:p>
            <a:r>
              <a:rPr lang="en-US" sz="2800" b="1" dirty="0">
                <a:solidFill>
                  <a:srgbClr val="C00000"/>
                </a:solidFill>
              </a:rPr>
              <a:t>Do you know what things were invented in these years? </a:t>
            </a:r>
            <a:endParaRPr lang="en-US" sz="2800" dirty="0">
              <a:solidFill>
                <a:srgbClr val="C00000"/>
              </a:solidFill>
            </a:endParaRPr>
          </a:p>
        </p:txBody>
      </p:sp>
    </p:spTree>
    <p:extLst>
      <p:ext uri="{BB962C8B-B14F-4D97-AF65-F5344CB8AC3E}">
        <p14:creationId xmlns:p14="http://schemas.microsoft.com/office/powerpoint/2010/main" val="314347906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64" presetClass="path" presetSubtype="0" accel="50000" decel="50000" fill="hold" nodeType="clickEffect">
                                  <p:stCondLst>
                                    <p:cond delay="0"/>
                                  </p:stCondLst>
                                  <p:childTnLst>
                                    <p:animMotion origin="layout" path="M -1.66667E-6 -3.7037E-6 L -1.66667E-6 -0.22476 " pathEditMode="relative" rAng="0" ptsTypes="AA">
                                      <p:cBhvr>
                                        <p:cTn id="20" dur="2000" fill="hold"/>
                                        <p:tgtEl>
                                          <p:spTgt spid="7"/>
                                        </p:tgtEl>
                                        <p:attrNameLst>
                                          <p:attrName>ppt_x</p:attrName>
                                          <p:attrName>ppt_y</p:attrName>
                                        </p:attrNameLst>
                                      </p:cBhvr>
                                      <p:rCtr x="0" y="-11250"/>
                                    </p:animMotion>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par>
                          <p:cTn id="21" fill="hold">
                            <p:stCondLst>
                              <p:cond delay="2000"/>
                            </p:stCondLst>
                            <p:childTnLst>
                              <p:par>
                                <p:cTn id="22" presetID="22" presetClass="entr" presetSubtype="4"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par>
                                <p:cTn id="25" presetID="10" presetClass="entr" presetSubtype="0"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par>
                                <p:cTn id="28" presetID="10" presetClass="entr" presetSubtype="0" fill="hold"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fade">
                                      <p:cBhvr>
                                        <p:cTn id="30" dur="500"/>
                                        <p:tgtEl>
                                          <p:spTgt spid="55"/>
                                        </p:tgtEl>
                                      </p:cBhvr>
                                    </p:animEffect>
                                  </p:childTnLst>
                                </p:cTn>
                              </p:par>
                            </p:childTnLst>
                          </p:cTn>
                        </p:par>
                        <p:par>
                          <p:cTn id="31" fill="hold">
                            <p:stCondLst>
                              <p:cond delay="2500"/>
                            </p:stCondLst>
                            <p:childTnLst>
                              <p:par>
                                <p:cTn id="32" presetID="32" presetClass="emph" presetSubtype="0" repeatCount="indefinite" fill="hold" grpId="1" nodeType="afterEffect">
                                  <p:stCondLst>
                                    <p:cond delay="0"/>
                                  </p:stCondLst>
                                  <p:childTnLst>
                                    <p:animRot by="120000">
                                      <p:cBhvr>
                                        <p:cTn id="33" dur="100" fill="hold">
                                          <p:stCondLst>
                                            <p:cond delay="0"/>
                                          </p:stCondLst>
                                        </p:cTn>
                                        <p:tgtEl>
                                          <p:spTgt spid="9"/>
                                        </p:tgtEl>
                                        <p:attrNameLst>
                                          <p:attrName>r</p:attrName>
                                        </p:attrNameLst>
                                      </p:cBhvr>
                                    </p:animRot>
                                    <p:animRot by="-240000">
                                      <p:cBhvr>
                                        <p:cTn id="34" dur="200" fill="hold">
                                          <p:stCondLst>
                                            <p:cond delay="200"/>
                                          </p:stCondLst>
                                        </p:cTn>
                                        <p:tgtEl>
                                          <p:spTgt spid="9"/>
                                        </p:tgtEl>
                                        <p:attrNameLst>
                                          <p:attrName>r</p:attrName>
                                        </p:attrNameLst>
                                      </p:cBhvr>
                                    </p:animRot>
                                    <p:animRot by="240000">
                                      <p:cBhvr>
                                        <p:cTn id="35" dur="200" fill="hold">
                                          <p:stCondLst>
                                            <p:cond delay="400"/>
                                          </p:stCondLst>
                                        </p:cTn>
                                        <p:tgtEl>
                                          <p:spTgt spid="9"/>
                                        </p:tgtEl>
                                        <p:attrNameLst>
                                          <p:attrName>r</p:attrName>
                                        </p:attrNameLst>
                                      </p:cBhvr>
                                    </p:animRot>
                                    <p:animRot by="-240000">
                                      <p:cBhvr>
                                        <p:cTn id="36" dur="200" fill="hold">
                                          <p:stCondLst>
                                            <p:cond delay="600"/>
                                          </p:stCondLst>
                                        </p:cTn>
                                        <p:tgtEl>
                                          <p:spTgt spid="9"/>
                                        </p:tgtEl>
                                        <p:attrNameLst>
                                          <p:attrName>r</p:attrName>
                                        </p:attrNameLst>
                                      </p:cBhvr>
                                    </p:animRot>
                                    <p:animRot by="120000">
                                      <p:cBhvr>
                                        <p:cTn id="37"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1870" y="-25616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10 mark</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1274266" y="5291936"/>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728" y="5614621"/>
            <a:ext cx="952500" cy="1019175"/>
          </a:xfrm>
          <a:prstGeom prst="rect">
            <a:avLst/>
          </a:prstGeom>
        </p:spPr>
      </p:pic>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68156" y="5311277"/>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412" y="5394567"/>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74834" y="3594868"/>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023382" y="3822034"/>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18" name="Rectangle 17"/>
          <p:cNvSpPr/>
          <p:nvPr/>
        </p:nvSpPr>
        <p:spPr>
          <a:xfrm>
            <a:off x="1141867" y="69839"/>
            <a:ext cx="8585235" cy="523220"/>
          </a:xfrm>
          <a:prstGeom prst="rect">
            <a:avLst/>
          </a:prstGeom>
        </p:spPr>
        <p:txBody>
          <a:bodyPr wrap="none">
            <a:spAutoFit/>
          </a:bodyPr>
          <a:lstStyle/>
          <a:p>
            <a:r>
              <a:rPr lang="en-US" sz="2800" b="1" dirty="0">
                <a:solidFill>
                  <a:srgbClr val="C00000"/>
                </a:solidFill>
              </a:rPr>
              <a:t>Do you know what things were invented in these years? </a:t>
            </a:r>
            <a:endParaRPr lang="en-US" sz="2800" dirty="0">
              <a:solidFill>
                <a:srgbClr val="C00000"/>
              </a:solidFill>
            </a:endParaRPr>
          </a:p>
        </p:txBody>
      </p:sp>
      <p:sp>
        <p:nvSpPr>
          <p:cNvPr id="2" name="Rectangle 1"/>
          <p:cNvSpPr/>
          <p:nvPr/>
        </p:nvSpPr>
        <p:spPr>
          <a:xfrm>
            <a:off x="977899" y="1005782"/>
            <a:ext cx="9777731" cy="1200329"/>
          </a:xfrm>
          <a:prstGeom prst="rect">
            <a:avLst/>
          </a:prstGeom>
        </p:spPr>
        <p:txBody>
          <a:bodyPr wrap="square">
            <a:spAutoFit/>
          </a:bodyPr>
          <a:lstStyle/>
          <a:p>
            <a:r>
              <a:rPr lang="en-US" sz="3600" b="1" dirty="0">
                <a:solidFill>
                  <a:srgbClr val="C00000"/>
                </a:solidFill>
                <a:latin typeface="Times New Roman" panose="02020603050405020304" pitchFamily="18" charset="0"/>
                <a:cs typeface="Times New Roman" panose="02020603050405020304" pitchFamily="18" charset="0"/>
              </a:rPr>
              <a:t>3. </a:t>
            </a:r>
            <a:r>
              <a:rPr lang="en-US" sz="3600" b="1" u="sng" dirty="0">
                <a:solidFill>
                  <a:srgbClr val="0070C0"/>
                </a:solidFill>
                <a:latin typeface="Times New Roman" panose="02020603050405020304" pitchFamily="18" charset="0"/>
                <a:cs typeface="Times New Roman" panose="02020603050405020304" pitchFamily="18" charset="0"/>
              </a:rPr>
              <a:t>1928:</a:t>
            </a:r>
            <a:r>
              <a:rPr lang="en-US" sz="3600" b="1" dirty="0">
                <a:solidFill>
                  <a:srgbClr val="0070C0"/>
                </a:solidFill>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Sir Alexander Fleming discovered it. </a:t>
            </a:r>
          </a:p>
          <a:p>
            <a:r>
              <a:rPr lang="en-US" sz="3600" dirty="0">
                <a:latin typeface="Times New Roman" panose="02020603050405020304" pitchFamily="18" charset="0"/>
                <a:cs typeface="Times New Roman" panose="02020603050405020304" pitchFamily="18" charset="0"/>
              </a:rPr>
              <a:t>    It was the world’s first antibiotic.</a:t>
            </a:r>
          </a:p>
        </p:txBody>
      </p:sp>
      <p:sp>
        <p:nvSpPr>
          <p:cNvPr id="20" name="Rectangle 19"/>
          <p:cNvSpPr/>
          <p:nvPr/>
        </p:nvSpPr>
        <p:spPr>
          <a:xfrm>
            <a:off x="4359799" y="2892701"/>
            <a:ext cx="3021789" cy="769441"/>
          </a:xfrm>
          <a:prstGeom prst="rect">
            <a:avLst/>
          </a:prstGeom>
          <a:noFill/>
        </p:spPr>
        <p:txBody>
          <a:bodyPr wrap="none" lIns="91440" tIns="45720" rIns="91440" bIns="45720">
            <a:spAutoFit/>
          </a:bodyPr>
          <a:lstStyle/>
          <a:p>
            <a:pPr algn="ctr"/>
            <a:r>
              <a:rPr lang="en-US" sz="4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Arial Black" panose="020B0A04020102020204" pitchFamily="34" charset="0"/>
              </a:rPr>
              <a:t>Penicillin</a:t>
            </a:r>
            <a:endParaRPr lang="en-US" sz="44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Arial Black" panose="020B0A04020102020204" pitchFamily="34" charset="0"/>
            </a:endParaRPr>
          </a:p>
        </p:txBody>
      </p:sp>
      <p:sp>
        <p:nvSpPr>
          <p:cNvPr id="21" name="Arrow: Pentagon 30">
            <a:hlinkClick r:id="rId14" action="ppaction://hlinksldjump"/>
            <a:extLst>
              <a:ext uri="{FF2B5EF4-FFF2-40B4-BE49-F238E27FC236}">
                <a16:creationId xmlns:a16="http://schemas.microsoft.com/office/drawing/2014/main" id="{AA693000-41B6-4481-BACC-F3E8F4F6DBBA}"/>
              </a:ext>
            </a:extLst>
          </p:cNvPr>
          <p:cNvSpPr/>
          <p:nvPr/>
        </p:nvSpPr>
        <p:spPr>
          <a:xfrm rot="586976" flipH="1">
            <a:off x="1382505" y="4284188"/>
            <a:ext cx="2310938"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sp>
        <p:nvSpPr>
          <p:cNvPr id="22" name="Flowchart: Summing Junction 21">
            <a:extLst>
              <a:ext uri="{FF2B5EF4-FFF2-40B4-BE49-F238E27FC236}">
                <a16:creationId xmlns:a16="http://schemas.microsoft.com/office/drawing/2014/main" id="{9A9D8C94-FF71-4542-A1F8-47F84D77E78E}"/>
              </a:ext>
            </a:extLst>
          </p:cNvPr>
          <p:cNvSpPr/>
          <p:nvPr/>
        </p:nvSpPr>
        <p:spPr>
          <a:xfrm>
            <a:off x="2491388" y="4351481"/>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874754"/>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0812" y="-25616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9 mark</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712769" y="5422004"/>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682851" y="4496913"/>
            <a:ext cx="2310938"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31094" y="5838825"/>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1907344" y="4622218"/>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84112" y="5582014"/>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594118"/>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0790" y="3865605"/>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439338" y="4092771"/>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18" name="Rectangle 17"/>
          <p:cNvSpPr/>
          <p:nvPr/>
        </p:nvSpPr>
        <p:spPr>
          <a:xfrm>
            <a:off x="1141867" y="69839"/>
            <a:ext cx="8585235" cy="523220"/>
          </a:xfrm>
          <a:prstGeom prst="rect">
            <a:avLst/>
          </a:prstGeom>
        </p:spPr>
        <p:txBody>
          <a:bodyPr wrap="none">
            <a:spAutoFit/>
          </a:bodyPr>
          <a:lstStyle/>
          <a:p>
            <a:r>
              <a:rPr lang="en-US" sz="2800" b="1" dirty="0">
                <a:solidFill>
                  <a:srgbClr val="C00000"/>
                </a:solidFill>
              </a:rPr>
              <a:t>Do you know what things were invented in these years? </a:t>
            </a:r>
            <a:endParaRPr lang="en-US" sz="2800" dirty="0">
              <a:solidFill>
                <a:srgbClr val="C00000"/>
              </a:solidFill>
            </a:endParaRPr>
          </a:p>
        </p:txBody>
      </p:sp>
      <p:sp>
        <p:nvSpPr>
          <p:cNvPr id="2" name="Rectangle 1"/>
          <p:cNvSpPr/>
          <p:nvPr/>
        </p:nvSpPr>
        <p:spPr>
          <a:xfrm>
            <a:off x="996699" y="1250578"/>
            <a:ext cx="10216131" cy="1200329"/>
          </a:xfrm>
          <a:prstGeom prst="rect">
            <a:avLst/>
          </a:prstGeom>
        </p:spPr>
        <p:txBody>
          <a:bodyPr wrap="square">
            <a:spAutoFit/>
          </a:bodyPr>
          <a:lstStyle/>
          <a:p>
            <a:r>
              <a:rPr lang="en-US" sz="3600" b="1" dirty="0">
                <a:solidFill>
                  <a:srgbClr val="C00000"/>
                </a:solidFill>
                <a:latin typeface="Times New Roman" panose="02020603050405020304" pitchFamily="18" charset="0"/>
                <a:cs typeface="Times New Roman" panose="02020603050405020304" pitchFamily="18" charset="0"/>
              </a:rPr>
              <a:t>4. </a:t>
            </a:r>
            <a:r>
              <a:rPr lang="en-US" sz="3600" b="1" u="sng" dirty="0">
                <a:solidFill>
                  <a:srgbClr val="0070C0"/>
                </a:solidFill>
                <a:latin typeface="Times New Roman" panose="02020603050405020304" pitchFamily="18" charset="0"/>
                <a:cs typeface="Times New Roman" panose="02020603050405020304" pitchFamily="18" charset="0"/>
              </a:rPr>
              <a:t>1989:</a:t>
            </a:r>
            <a:r>
              <a:rPr lang="en-US" sz="3600" b="1" dirty="0">
                <a:solidFill>
                  <a:srgbClr val="0070C0"/>
                </a:solidFill>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Tim </a:t>
            </a:r>
            <a:r>
              <a:rPr lang="en-US" sz="3600" dirty="0" err="1">
                <a:latin typeface="Times New Roman" panose="02020603050405020304" pitchFamily="18" charset="0"/>
                <a:cs typeface="Times New Roman" panose="02020603050405020304" pitchFamily="18" charset="0"/>
              </a:rPr>
              <a:t>Berner</a:t>
            </a:r>
            <a:r>
              <a:rPr lang="en-US" sz="3600" dirty="0">
                <a:latin typeface="Times New Roman" panose="02020603050405020304" pitchFamily="18" charset="0"/>
                <a:cs typeface="Times New Roman" panose="02020603050405020304" pitchFamily="18" charset="0"/>
              </a:rPr>
              <a:t>-Lee invented it. It links information sources so everyone can access them.</a:t>
            </a:r>
          </a:p>
        </p:txBody>
      </p:sp>
      <p:sp>
        <p:nvSpPr>
          <p:cNvPr id="20" name="Rectangle 19"/>
          <p:cNvSpPr/>
          <p:nvPr/>
        </p:nvSpPr>
        <p:spPr>
          <a:xfrm>
            <a:off x="4696095" y="2893954"/>
            <a:ext cx="2262158"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Arial Black" panose="020B0A04020102020204" pitchFamily="34" charset="0"/>
              </a:rPr>
              <a:t>WWW</a:t>
            </a:r>
            <a:endParaRPr lang="en-US" sz="54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Arial Black" panose="020B0A04020102020204" pitchFamily="34" charset="0"/>
            </a:endParaRPr>
          </a:p>
        </p:txBody>
      </p:sp>
    </p:spTree>
    <p:extLst>
      <p:ext uri="{BB962C8B-B14F-4D97-AF65-F5344CB8AC3E}">
        <p14:creationId xmlns:p14="http://schemas.microsoft.com/office/powerpoint/2010/main" val="153385939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64" presetClass="path" presetSubtype="0" accel="50000" decel="50000" fill="hold" nodeType="clickEffect">
                                  <p:stCondLst>
                                    <p:cond delay="0"/>
                                  </p:stCondLst>
                                  <p:childTnLst>
                                    <p:animMotion origin="layout" path="M -1.66667E-6 -3.7037E-6 L -1.66667E-6 -0.22476 " pathEditMode="relative" rAng="0" ptsTypes="AA">
                                      <p:cBhvr>
                                        <p:cTn id="20" dur="2000" fill="hold"/>
                                        <p:tgtEl>
                                          <p:spTgt spid="7"/>
                                        </p:tgtEl>
                                        <p:attrNameLst>
                                          <p:attrName>ppt_x</p:attrName>
                                          <p:attrName>ppt_y</p:attrName>
                                        </p:attrNameLst>
                                      </p:cBhvr>
                                      <p:rCtr x="0" y="-11250"/>
                                    </p:animMotion>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par>
                          <p:cTn id="21" fill="hold">
                            <p:stCondLst>
                              <p:cond delay="2000"/>
                            </p:stCondLst>
                            <p:childTnLst>
                              <p:par>
                                <p:cTn id="22" presetID="22" presetClass="entr" presetSubtype="4"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par>
                                <p:cTn id="25" presetID="10" presetClass="entr" presetSubtype="0"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par>
                                <p:cTn id="28" presetID="10" presetClass="entr" presetSubtype="0" fill="hold"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fade">
                                      <p:cBhvr>
                                        <p:cTn id="30" dur="500"/>
                                        <p:tgtEl>
                                          <p:spTgt spid="55"/>
                                        </p:tgtEl>
                                      </p:cBhvr>
                                    </p:animEffect>
                                  </p:childTnLst>
                                </p:cTn>
                              </p:par>
                            </p:childTnLst>
                          </p:cTn>
                        </p:par>
                        <p:par>
                          <p:cTn id="31" fill="hold">
                            <p:stCondLst>
                              <p:cond delay="2500"/>
                            </p:stCondLst>
                            <p:childTnLst>
                              <p:par>
                                <p:cTn id="32" presetID="32" presetClass="emph" presetSubtype="0" repeatCount="indefinite" fill="hold" grpId="1" nodeType="afterEffect">
                                  <p:stCondLst>
                                    <p:cond delay="0"/>
                                  </p:stCondLst>
                                  <p:childTnLst>
                                    <p:animRot by="120000">
                                      <p:cBhvr>
                                        <p:cTn id="33" dur="100" fill="hold">
                                          <p:stCondLst>
                                            <p:cond delay="0"/>
                                          </p:stCondLst>
                                        </p:cTn>
                                        <p:tgtEl>
                                          <p:spTgt spid="9"/>
                                        </p:tgtEl>
                                        <p:attrNameLst>
                                          <p:attrName>r</p:attrName>
                                        </p:attrNameLst>
                                      </p:cBhvr>
                                    </p:animRot>
                                    <p:animRot by="-240000">
                                      <p:cBhvr>
                                        <p:cTn id="34" dur="200" fill="hold">
                                          <p:stCondLst>
                                            <p:cond delay="200"/>
                                          </p:stCondLst>
                                        </p:cTn>
                                        <p:tgtEl>
                                          <p:spTgt spid="9"/>
                                        </p:tgtEl>
                                        <p:attrNameLst>
                                          <p:attrName>r</p:attrName>
                                        </p:attrNameLst>
                                      </p:cBhvr>
                                    </p:animRot>
                                    <p:animRot by="240000">
                                      <p:cBhvr>
                                        <p:cTn id="35" dur="200" fill="hold">
                                          <p:stCondLst>
                                            <p:cond delay="400"/>
                                          </p:stCondLst>
                                        </p:cTn>
                                        <p:tgtEl>
                                          <p:spTgt spid="9"/>
                                        </p:tgtEl>
                                        <p:attrNameLst>
                                          <p:attrName>r</p:attrName>
                                        </p:attrNameLst>
                                      </p:cBhvr>
                                    </p:animRot>
                                    <p:animRot by="-240000">
                                      <p:cBhvr>
                                        <p:cTn id="36" dur="200" fill="hold">
                                          <p:stCondLst>
                                            <p:cond delay="600"/>
                                          </p:stCondLst>
                                        </p:cTn>
                                        <p:tgtEl>
                                          <p:spTgt spid="9"/>
                                        </p:tgtEl>
                                        <p:attrNameLst>
                                          <p:attrName>r</p:attrName>
                                        </p:attrNameLst>
                                      </p:cBhvr>
                                    </p:animRot>
                                    <p:animRot by="120000">
                                      <p:cBhvr>
                                        <p:cTn id="37"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6964" y="-21044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5k</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1126380" y="5248270"/>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1096462" y="4323179"/>
            <a:ext cx="2310938"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69295" y="5711624"/>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2320955" y="4448484"/>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97723" y="5408280"/>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449" y="5583218"/>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04401" y="3691871"/>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852949" y="3919037"/>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18" name="Rectangle 17"/>
          <p:cNvSpPr/>
          <p:nvPr/>
        </p:nvSpPr>
        <p:spPr>
          <a:xfrm>
            <a:off x="1141867" y="69839"/>
            <a:ext cx="8585235" cy="523220"/>
          </a:xfrm>
          <a:prstGeom prst="rect">
            <a:avLst/>
          </a:prstGeom>
        </p:spPr>
        <p:txBody>
          <a:bodyPr wrap="none">
            <a:spAutoFit/>
          </a:bodyPr>
          <a:lstStyle/>
          <a:p>
            <a:r>
              <a:rPr lang="en-US" sz="2800" b="1" dirty="0">
                <a:solidFill>
                  <a:srgbClr val="C00000"/>
                </a:solidFill>
              </a:rPr>
              <a:t>Do you know what things were invented in these years? </a:t>
            </a:r>
            <a:endParaRPr lang="en-US" sz="2800" dirty="0">
              <a:solidFill>
                <a:srgbClr val="C00000"/>
              </a:solidFill>
            </a:endParaRPr>
          </a:p>
        </p:txBody>
      </p:sp>
      <p:sp>
        <p:nvSpPr>
          <p:cNvPr id="2" name="Rectangle 1"/>
          <p:cNvSpPr/>
          <p:nvPr/>
        </p:nvSpPr>
        <p:spPr>
          <a:xfrm>
            <a:off x="1304400" y="1095404"/>
            <a:ext cx="9611250" cy="1200329"/>
          </a:xfrm>
          <a:prstGeom prst="rect">
            <a:avLst/>
          </a:prstGeom>
        </p:spPr>
        <p:txBody>
          <a:bodyPr wrap="square">
            <a:spAutoFit/>
          </a:bodyPr>
          <a:lstStyle/>
          <a:p>
            <a:r>
              <a:rPr lang="en-US" sz="3600" b="1" dirty="0">
                <a:solidFill>
                  <a:srgbClr val="C00000"/>
                </a:solidFill>
                <a:latin typeface="Times New Roman" panose="02020603050405020304" pitchFamily="18" charset="0"/>
                <a:cs typeface="Times New Roman" panose="02020603050405020304" pitchFamily="18" charset="0"/>
              </a:rPr>
              <a:t>5. </a:t>
            </a:r>
            <a:r>
              <a:rPr lang="en-US" sz="3600" b="1" u="sng" dirty="0">
                <a:solidFill>
                  <a:srgbClr val="0070C0"/>
                </a:solidFill>
                <a:latin typeface="Times New Roman" panose="02020603050405020304" pitchFamily="18" charset="0"/>
                <a:cs typeface="Times New Roman" panose="02020603050405020304" pitchFamily="18" charset="0"/>
              </a:rPr>
              <a:t>2000</a:t>
            </a:r>
            <a:r>
              <a:rPr lang="en-US" sz="3600" b="1" dirty="0">
                <a:solidFill>
                  <a:srgbClr val="0070C0"/>
                </a:solidFill>
                <a:latin typeface="Times New Roman" panose="02020603050405020304" pitchFamily="18" charset="0"/>
                <a:cs typeface="Times New Roman" panose="02020603050405020304" pitchFamily="18" charset="0"/>
              </a:rPr>
              <a:t>:</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Honda developed it. It can run, jump, and work as a bartender.</a:t>
            </a:r>
          </a:p>
        </p:txBody>
      </p:sp>
      <p:sp>
        <p:nvSpPr>
          <p:cNvPr id="20" name="Rectangle 19"/>
          <p:cNvSpPr/>
          <p:nvPr/>
        </p:nvSpPr>
        <p:spPr>
          <a:xfrm>
            <a:off x="3467019" y="2737248"/>
            <a:ext cx="5485604" cy="830997"/>
          </a:xfrm>
          <a:prstGeom prst="rect">
            <a:avLst/>
          </a:prstGeom>
          <a:noFill/>
        </p:spPr>
        <p:txBody>
          <a:bodyPr wrap="none" lIns="91440" tIns="45720" rIns="91440" bIns="45720">
            <a:spAutoFit/>
          </a:bodyPr>
          <a:lstStyle/>
          <a:p>
            <a:pPr algn="ctr"/>
            <a:r>
              <a:rPr lang="en-US" sz="48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Arial Black" panose="020B0A04020102020204" pitchFamily="34" charset="0"/>
              </a:rPr>
              <a:t>A walking robot</a:t>
            </a:r>
            <a:endParaRPr lang="en-US" sz="48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Arial Black" panose="020B0A04020102020204" pitchFamily="34" charset="0"/>
            </a:endParaRPr>
          </a:p>
        </p:txBody>
      </p:sp>
    </p:spTree>
    <p:extLst>
      <p:ext uri="{BB962C8B-B14F-4D97-AF65-F5344CB8AC3E}">
        <p14:creationId xmlns:p14="http://schemas.microsoft.com/office/powerpoint/2010/main" val="694137396"/>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75117" y="1119752"/>
            <a:ext cx="10744436" cy="954107"/>
          </a:xfrm>
          <a:prstGeom prst="rect">
            <a:avLst/>
          </a:prstGeom>
          <a:noFill/>
          <a:effectLst/>
        </p:spPr>
        <p:txBody>
          <a:bodyPr wrap="square" rtlCol="0">
            <a:spAutoFit/>
          </a:bodyPr>
          <a:lstStyle/>
          <a:p>
            <a:pPr algn="just"/>
            <a:r>
              <a:rPr lang="en-US" sz="2800" b="1" dirty="0">
                <a:solidFill>
                  <a:srgbClr val="FF0000"/>
                </a:solidFill>
              </a:rPr>
              <a:t>QUIZ:</a:t>
            </a:r>
            <a:r>
              <a:rPr lang="en-US" sz="2800" b="1" dirty="0"/>
              <a:t> Do you know what things were invented in these years? Work in pairs and find out.</a:t>
            </a:r>
          </a:p>
        </p:txBody>
      </p:sp>
      <p:sp>
        <p:nvSpPr>
          <p:cNvPr id="16" name="Rounded Rectangle 15"/>
          <p:cNvSpPr/>
          <p:nvPr/>
        </p:nvSpPr>
        <p:spPr>
          <a:xfrm>
            <a:off x="461898" y="1096661"/>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14683" y="99402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3858917" y="190367"/>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 PRODUCTION</a:t>
            </a:r>
          </a:p>
        </p:txBody>
      </p:sp>
      <p:sp>
        <p:nvSpPr>
          <p:cNvPr id="13" name="Google Shape;1881;p31"/>
          <p:cNvSpPr txBox="1">
            <a:spLocks/>
          </p:cNvSpPr>
          <p:nvPr/>
        </p:nvSpPr>
        <p:spPr>
          <a:xfrm>
            <a:off x="449998" y="1907664"/>
            <a:ext cx="8458404" cy="4289572"/>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gn="just">
              <a:buAutoNum type="arabicPeriod"/>
            </a:pPr>
            <a:r>
              <a:rPr lang="en-US" dirty="0">
                <a:solidFill>
                  <a:srgbClr val="FF0000"/>
                </a:solidFill>
              </a:rPr>
              <a:t>1822:</a:t>
            </a:r>
            <a:r>
              <a:rPr lang="en-US" dirty="0"/>
              <a:t> Charles Babbage invented it. Students use it to type essays and to learn online. </a:t>
            </a:r>
          </a:p>
          <a:p>
            <a:pPr marL="514350" indent="-514350" algn="just">
              <a:buAutoNum type="arabicPeriod"/>
            </a:pPr>
            <a:r>
              <a:rPr lang="en-US" dirty="0">
                <a:solidFill>
                  <a:srgbClr val="FF0000"/>
                </a:solidFill>
                <a:cs typeface="Calibri" panose="020F0502020204030204" pitchFamily="34" charset="0"/>
              </a:rPr>
              <a:t>1876: </a:t>
            </a:r>
            <a:r>
              <a:rPr lang="en-US" dirty="0">
                <a:cs typeface="Calibri" panose="020F0502020204030204" pitchFamily="34" charset="0"/>
              </a:rPr>
              <a:t>Alexander Graham Bell invented it. We use it to communicate with our friends and families.</a:t>
            </a:r>
          </a:p>
          <a:p>
            <a:pPr marL="514350" indent="-514350" algn="just">
              <a:buAutoNum type="arabicPeriod"/>
            </a:pPr>
            <a:r>
              <a:rPr lang="en-US" dirty="0">
                <a:solidFill>
                  <a:srgbClr val="FF0000"/>
                </a:solidFill>
                <a:cs typeface="Calibri" panose="020F0502020204030204" pitchFamily="34" charset="0"/>
              </a:rPr>
              <a:t>1928: </a:t>
            </a:r>
            <a:r>
              <a:rPr lang="en-US" dirty="0">
                <a:cs typeface="Calibri" panose="020F0502020204030204" pitchFamily="34" charset="0"/>
              </a:rPr>
              <a:t>Sir Alexander Fleming discovered it. It was the world’s first antibiotic.</a:t>
            </a:r>
          </a:p>
          <a:p>
            <a:pPr marL="514350" indent="-514350" algn="just">
              <a:buAutoNum type="arabicPeriod"/>
            </a:pPr>
            <a:r>
              <a:rPr lang="en-US" dirty="0">
                <a:solidFill>
                  <a:srgbClr val="FF0000"/>
                </a:solidFill>
                <a:cs typeface="Calibri" panose="020F0502020204030204" pitchFamily="34" charset="0"/>
              </a:rPr>
              <a:t>1989: </a:t>
            </a:r>
            <a:r>
              <a:rPr lang="en-US" dirty="0">
                <a:cs typeface="Calibri" panose="020F0502020204030204" pitchFamily="34" charset="0"/>
              </a:rPr>
              <a:t>Tim </a:t>
            </a:r>
            <a:r>
              <a:rPr lang="en-US" dirty="0" err="1">
                <a:cs typeface="Calibri" panose="020F0502020204030204" pitchFamily="34" charset="0"/>
              </a:rPr>
              <a:t>Berner</a:t>
            </a:r>
            <a:r>
              <a:rPr lang="en-US" dirty="0">
                <a:cs typeface="Calibri" panose="020F0502020204030204" pitchFamily="34" charset="0"/>
              </a:rPr>
              <a:t>-Lee invented it. It links information sources so everyone can access them.</a:t>
            </a:r>
          </a:p>
          <a:p>
            <a:pPr marL="514350" indent="-514350" algn="just">
              <a:buAutoNum type="arabicPeriod"/>
            </a:pPr>
            <a:r>
              <a:rPr lang="en-US" dirty="0">
                <a:solidFill>
                  <a:srgbClr val="FF0000"/>
                </a:solidFill>
                <a:cs typeface="Calibri" panose="020F0502020204030204" pitchFamily="34" charset="0"/>
              </a:rPr>
              <a:t>2000: </a:t>
            </a:r>
            <a:r>
              <a:rPr lang="en-US" dirty="0">
                <a:cs typeface="Calibri" panose="020F0502020204030204" pitchFamily="34" charset="0"/>
              </a:rPr>
              <a:t>Honda developed it. It can run, jump, and work as a bartender.</a:t>
            </a:r>
          </a:p>
        </p:txBody>
      </p:sp>
      <p:sp>
        <p:nvSpPr>
          <p:cNvPr id="2" name="Rectangle 1"/>
          <p:cNvSpPr/>
          <p:nvPr/>
        </p:nvSpPr>
        <p:spPr>
          <a:xfrm>
            <a:off x="9185439" y="1951548"/>
            <a:ext cx="2861809" cy="646331"/>
          </a:xfrm>
          <a:prstGeom prst="rect">
            <a:avLst/>
          </a:prstGeom>
          <a:noFill/>
        </p:spPr>
        <p:txBody>
          <a:bodyPr wrap="none" lIns="91440" tIns="45720" rIns="91440" bIns="45720">
            <a:spAutoFit/>
          </a:bodyPr>
          <a:lstStyle/>
          <a:p>
            <a:pPr algn="ctr"/>
            <a:r>
              <a:rPr lang="en-US" sz="36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The computer</a:t>
            </a:r>
            <a:endParaRPr lang="en-US" sz="36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endParaRPr>
          </a:p>
        </p:txBody>
      </p:sp>
      <p:sp>
        <p:nvSpPr>
          <p:cNvPr id="22" name="Rectangle 21"/>
          <p:cNvSpPr/>
          <p:nvPr/>
        </p:nvSpPr>
        <p:spPr>
          <a:xfrm>
            <a:off x="9185438" y="2917603"/>
            <a:ext cx="2958630" cy="646331"/>
          </a:xfrm>
          <a:prstGeom prst="rect">
            <a:avLst/>
          </a:prstGeom>
          <a:noFill/>
        </p:spPr>
        <p:txBody>
          <a:bodyPr wrap="none" lIns="91440" tIns="45720" rIns="91440" bIns="45720">
            <a:spAutoFit/>
          </a:bodyPr>
          <a:lstStyle/>
          <a:p>
            <a:pPr algn="ctr"/>
            <a:r>
              <a:rPr lang="en-US" sz="36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The telephone</a:t>
            </a:r>
            <a:endParaRPr lang="en-US" sz="36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endParaRPr>
          </a:p>
        </p:txBody>
      </p:sp>
      <p:sp>
        <p:nvSpPr>
          <p:cNvPr id="23" name="Rectangle 22"/>
          <p:cNvSpPr/>
          <p:nvPr/>
        </p:nvSpPr>
        <p:spPr>
          <a:xfrm>
            <a:off x="9658902" y="3823270"/>
            <a:ext cx="1914884" cy="646331"/>
          </a:xfrm>
          <a:prstGeom prst="rect">
            <a:avLst/>
          </a:prstGeom>
          <a:noFill/>
        </p:spPr>
        <p:txBody>
          <a:bodyPr wrap="none" lIns="91440" tIns="45720" rIns="91440" bIns="45720">
            <a:spAutoFit/>
          </a:bodyPr>
          <a:lstStyle/>
          <a:p>
            <a:pPr algn="ctr"/>
            <a:r>
              <a:rPr lang="en-US" sz="36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Penicillin</a:t>
            </a:r>
            <a:endParaRPr lang="en-US" sz="36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endParaRPr>
          </a:p>
        </p:txBody>
      </p:sp>
      <p:sp>
        <p:nvSpPr>
          <p:cNvPr id="24" name="Rectangle 23"/>
          <p:cNvSpPr/>
          <p:nvPr/>
        </p:nvSpPr>
        <p:spPr>
          <a:xfrm>
            <a:off x="9896434" y="4728937"/>
            <a:ext cx="1439818" cy="646331"/>
          </a:xfrm>
          <a:prstGeom prst="rect">
            <a:avLst/>
          </a:prstGeom>
          <a:noFill/>
        </p:spPr>
        <p:txBody>
          <a:bodyPr wrap="none" lIns="91440" tIns="45720" rIns="91440" bIns="45720">
            <a:spAutoFit/>
          </a:bodyPr>
          <a:lstStyle/>
          <a:p>
            <a:pPr algn="ctr"/>
            <a:r>
              <a:rPr lang="en-US" sz="36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WWW</a:t>
            </a:r>
            <a:endParaRPr lang="en-US" sz="36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endParaRPr>
          </a:p>
        </p:txBody>
      </p:sp>
      <p:sp>
        <p:nvSpPr>
          <p:cNvPr id="25" name="Rectangle 24"/>
          <p:cNvSpPr/>
          <p:nvPr/>
        </p:nvSpPr>
        <p:spPr>
          <a:xfrm>
            <a:off x="8908402" y="5590633"/>
            <a:ext cx="3221396" cy="646331"/>
          </a:xfrm>
          <a:prstGeom prst="rect">
            <a:avLst/>
          </a:prstGeom>
          <a:noFill/>
        </p:spPr>
        <p:txBody>
          <a:bodyPr wrap="none" lIns="91440" tIns="45720" rIns="91440" bIns="45720">
            <a:spAutoFit/>
          </a:bodyPr>
          <a:lstStyle/>
          <a:p>
            <a:pPr algn="ctr"/>
            <a:r>
              <a:rPr lang="en-US" sz="36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A walking robot</a:t>
            </a:r>
            <a:endParaRPr lang="en-US" sz="36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9446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1000"/>
                                        <p:tgtEl>
                                          <p:spTgt spid="25"/>
                                        </p:tgtEl>
                                      </p:cBhvr>
                                    </p:animEffect>
                                    <p:anim calcmode="lin" valueType="num">
                                      <p:cBhvr>
                                        <p:cTn id="41" dur="1000" fill="hold"/>
                                        <p:tgtEl>
                                          <p:spTgt spid="25"/>
                                        </p:tgtEl>
                                        <p:attrNameLst>
                                          <p:attrName>ppt_x</p:attrName>
                                        </p:attrNameLst>
                                      </p:cBhvr>
                                      <p:tavLst>
                                        <p:tav tm="0">
                                          <p:val>
                                            <p:strVal val="#ppt_x"/>
                                          </p:val>
                                        </p:tav>
                                        <p:tav tm="100000">
                                          <p:val>
                                            <p:strVal val="#ppt_x"/>
                                          </p:val>
                                        </p:tav>
                                      </p:tavLst>
                                    </p:anim>
                                    <p:anim calcmode="lin" valueType="num">
                                      <p:cBhvr>
                                        <p:cTn id="4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22" grpId="0"/>
      <p:bldP spid="23" grpId="0"/>
      <p:bldP spid="24" grpId="0"/>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527446" y="116225"/>
            <a:ext cx="4610713"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 CONSOLIDATION</a:t>
            </a:r>
          </a:p>
        </p:txBody>
      </p:sp>
      <p:sp>
        <p:nvSpPr>
          <p:cNvPr id="9" name="TextBox 8">
            <a:extLst>
              <a:ext uri="{FF2B5EF4-FFF2-40B4-BE49-F238E27FC236}">
                <a16:creationId xmlns:a16="http://schemas.microsoft.com/office/drawing/2014/main" id="{3985D3B7-A40A-4421-9C5F-777653C71BC7}"/>
              </a:ext>
            </a:extLst>
          </p:cNvPr>
          <p:cNvSpPr txBox="1"/>
          <p:nvPr/>
        </p:nvSpPr>
        <p:spPr>
          <a:xfrm>
            <a:off x="660000" y="1634148"/>
            <a:ext cx="10644270" cy="2308324"/>
          </a:xfrm>
          <a:prstGeom prst="rect">
            <a:avLst/>
          </a:prstGeom>
          <a:noFill/>
        </p:spPr>
        <p:txBody>
          <a:bodyPr wrap="square" rtlCol="0">
            <a:spAutoFit/>
          </a:bodyPr>
          <a:lstStyle/>
          <a:p>
            <a:pPr marL="457200" indent="-457200">
              <a:lnSpc>
                <a:spcPct val="150000"/>
              </a:lnSpc>
              <a:buFont typeface="Wingdings" panose="05000000000000000000" pitchFamily="2" charset="2"/>
              <a:buChar char="ü"/>
            </a:pPr>
            <a:r>
              <a:rPr lang="en-US" sz="3200" dirty="0"/>
              <a:t>identify the topic of the unit</a:t>
            </a:r>
          </a:p>
          <a:p>
            <a:pPr marL="457200" indent="-457200">
              <a:lnSpc>
                <a:spcPct val="150000"/>
              </a:lnSpc>
              <a:buFont typeface="Wingdings" panose="05000000000000000000" pitchFamily="2" charset="2"/>
              <a:buChar char="ü"/>
            </a:pPr>
            <a:r>
              <a:rPr lang="en-US" sz="3200" dirty="0"/>
              <a:t>use lexical items related to science and technology</a:t>
            </a:r>
          </a:p>
          <a:p>
            <a:pPr marL="457200" indent="-457200">
              <a:lnSpc>
                <a:spcPct val="150000"/>
              </a:lnSpc>
              <a:buFont typeface="Wingdings" panose="05000000000000000000" pitchFamily="2" charset="2"/>
              <a:buChar char="ü"/>
            </a:pPr>
            <a:r>
              <a:rPr lang="en-US" sz="3200" dirty="0"/>
              <a:t>identify the language features that are covered in the unit</a:t>
            </a:r>
          </a:p>
        </p:txBody>
      </p:sp>
      <p:pic>
        <p:nvPicPr>
          <p:cNvPr id="2050" name="Picture 2" descr="Recruiting Action Plan Wrap-Up – firecrackers">
            <a:extLst>
              <a:ext uri="{FF2B5EF4-FFF2-40B4-BE49-F238E27FC236}">
                <a16:creationId xmlns:a16="http://schemas.microsoft.com/office/drawing/2014/main" id="{FE7FA83B-BF66-4478-AC2F-3619125C5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2178" y="439390"/>
            <a:ext cx="3203942" cy="21526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54310" y="762556"/>
            <a:ext cx="7145739" cy="837473"/>
          </a:xfrm>
          <a:prstGeom prst="rect">
            <a:avLst/>
          </a:prstGeom>
        </p:spPr>
        <p:txBody>
          <a:bodyPr wrap="none">
            <a:spAutoFit/>
          </a:bodyPr>
          <a:lstStyle/>
          <a:p>
            <a:pPr lvl="0">
              <a:lnSpc>
                <a:spcPct val="150000"/>
              </a:lnSpc>
            </a:pPr>
            <a:r>
              <a:rPr lang="en-US" sz="3600" dirty="0">
                <a:solidFill>
                  <a:prstClr val="black"/>
                </a:solidFill>
              </a:rPr>
              <a:t>* What have we learnt in this lesson?</a:t>
            </a:r>
          </a:p>
        </p:txBody>
      </p:sp>
    </p:spTree>
    <p:extLst>
      <p:ext uri="{BB962C8B-B14F-4D97-AF65-F5344CB8AC3E}">
        <p14:creationId xmlns:p14="http://schemas.microsoft.com/office/powerpoint/2010/main" val="227572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arn(inVertical)">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143250" y="440373"/>
            <a:ext cx="5109211" cy="1015663"/>
          </a:xfrm>
          <a:prstGeom prst="rect">
            <a:avLst/>
          </a:prstGeom>
          <a:noFill/>
          <a:effectLst/>
        </p:spPr>
        <p:txBody>
          <a:bodyPr wrap="square" rtlCol="0">
            <a:spAutoFit/>
          </a:bodyPr>
          <a:lstStyle/>
          <a:p>
            <a:r>
              <a:rPr lang="en-US" sz="6000" b="1" dirty="0">
                <a:solidFill>
                  <a:srgbClr val="002060"/>
                </a:solidFill>
                <a:effectLst>
                  <a:glow rad="88900">
                    <a:schemeClr val="bg1"/>
                  </a:glow>
                </a:effectLst>
                <a:latin typeface="Berlin Sans FB Demi" panose="020E0802020502020306" pitchFamily="34" charset="0"/>
                <a:cs typeface="Arial" panose="020B0604020202020204" pitchFamily="34" charset="0"/>
              </a:rPr>
              <a:t>* Homework</a:t>
            </a:r>
          </a:p>
        </p:txBody>
      </p:sp>
      <p:sp>
        <p:nvSpPr>
          <p:cNvPr id="2" name="TextBox 1"/>
          <p:cNvSpPr txBox="1"/>
          <p:nvPr/>
        </p:nvSpPr>
        <p:spPr>
          <a:xfrm>
            <a:off x="1025222" y="1803831"/>
            <a:ext cx="10290477" cy="2862322"/>
          </a:xfrm>
          <a:prstGeom prst="rect">
            <a:avLst/>
          </a:prstGeom>
          <a:noFill/>
        </p:spPr>
        <p:txBody>
          <a:bodyPr wrap="square" rtlCol="0">
            <a:spAutoFit/>
          </a:bodyPr>
          <a:lstStyle/>
          <a:p>
            <a:pPr marL="457200" indent="-457200">
              <a:lnSpc>
                <a:spcPct val="150000"/>
              </a:lnSpc>
              <a:buFontTx/>
              <a:buChar char="-"/>
            </a:pPr>
            <a:r>
              <a:rPr lang="en-US" sz="4000" dirty="0"/>
              <a:t>Learn the new words and phrases by heart.</a:t>
            </a:r>
          </a:p>
          <a:p>
            <a:pPr marL="457200" indent="-457200">
              <a:lnSpc>
                <a:spcPct val="150000"/>
              </a:lnSpc>
              <a:buFontTx/>
              <a:buChar char="-"/>
            </a:pPr>
            <a:r>
              <a:rPr lang="en-US" sz="4000" dirty="0"/>
              <a:t>Do Exercise Unit 11 in the Workbook</a:t>
            </a:r>
          </a:p>
          <a:p>
            <a:pPr marL="457200" indent="-457200">
              <a:lnSpc>
                <a:spcPct val="150000"/>
              </a:lnSpc>
              <a:buFontTx/>
              <a:buChar char="-"/>
            </a:pPr>
            <a:r>
              <a:rPr lang="en-US" sz="4000" dirty="0" err="1"/>
              <a:t>Prepair</a:t>
            </a:r>
            <a:r>
              <a:rPr lang="en-US" sz="4000" dirty="0"/>
              <a:t> lesson 2( </a:t>
            </a:r>
            <a:r>
              <a:rPr lang="en-US" sz="4000" i="1" dirty="0"/>
              <a:t>A closer look 1)</a:t>
            </a:r>
          </a:p>
        </p:txBody>
      </p:sp>
      <p:pic>
        <p:nvPicPr>
          <p:cNvPr id="9" name="Picture 8">
            <a:extLst>
              <a:ext uri="{FF2B5EF4-FFF2-40B4-BE49-F238E27FC236}">
                <a16:creationId xmlns:a16="http://schemas.microsoft.com/office/drawing/2014/main" id="{03BC39F2-4045-47C3-BEE7-34D15748783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13736" r="86264"/>
                    </a14:imgEffect>
                  </a14:imgLayer>
                </a14:imgProps>
              </a:ext>
              <a:ext uri="{28A0092B-C50C-407E-A947-70E740481C1C}">
                <a14:useLocalDpi xmlns:a14="http://schemas.microsoft.com/office/drawing/2010/main" val="0"/>
              </a:ext>
            </a:extLst>
          </a:blip>
          <a:stretch>
            <a:fillRect/>
          </a:stretch>
        </p:blipFill>
        <p:spPr>
          <a:xfrm>
            <a:off x="7942571" y="3616631"/>
            <a:ext cx="4249429" cy="2965261"/>
          </a:xfrm>
          <a:prstGeom prst="rect">
            <a:avLst/>
          </a:prstGeom>
        </p:spPr>
      </p:pic>
    </p:spTree>
    <p:extLst>
      <p:ext uri="{BB962C8B-B14F-4D97-AF65-F5344CB8AC3E}">
        <p14:creationId xmlns:p14="http://schemas.microsoft.com/office/powerpoint/2010/main" val="387957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8 con tàu cao tốc nhanh nhất trên thế gi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2272" y="831533"/>
            <a:ext cx="4466217" cy="292608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Đầu Máy Xe Lửa Ấn Độ Kéo Tàu SPT1 Đổ Dốc Dầu Giây Vào Ga Tránh Tàu SE10 Và  Tàu AH1 (Sep 24, 2017) - YouTub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1061" y="831533"/>
            <a:ext cx="4359703" cy="292608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10" descr="Bán máy tuốt lúa đạp chân vùng cao giá rẻ nhất có gắn cả động cơ"/>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0" name="Picture 12" descr="Nhớ máy tuốt lúa - Báo Quảng Ngãi điện t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062" y="4054793"/>
            <a:ext cx="4359703" cy="280320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Review Top 5 máy cắt lúa không thể thiếu cho nhà nô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9432" y="4114773"/>
            <a:ext cx="4466217" cy="273869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070860" y="112056"/>
            <a:ext cx="7993380" cy="613245"/>
          </a:xfrm>
          <a:prstGeom prst="rect">
            <a:avLst/>
          </a:prstGeom>
        </p:spPr>
        <p:txBody>
          <a:bodyPr wrap="square">
            <a:spAutoFit/>
          </a:bodyPr>
          <a:lstStyle/>
          <a:p>
            <a:pPr>
              <a:lnSpc>
                <a:spcPct val="115000"/>
              </a:lnSpc>
              <a:spcAft>
                <a:spcPts val="1000"/>
              </a:spcAft>
            </a:pPr>
            <a:r>
              <a:rPr lang="en-US" sz="3200" b="1" i="1" dirty="0">
                <a:latin typeface="Times New Roman" panose="02020603050405020304" pitchFamily="18" charset="0"/>
                <a:ea typeface="Times New Roman" panose="02020603050405020304" pitchFamily="18" charset="0"/>
                <a:cs typeface="Times New Roman" panose="02020603050405020304" pitchFamily="18" charset="0"/>
              </a:rPr>
              <a:t>What do you think of these pictures?</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p:cNvSpPr txBox="1"/>
          <p:nvPr/>
        </p:nvSpPr>
        <p:spPr>
          <a:xfrm>
            <a:off x="307975" y="36612"/>
            <a:ext cx="2366010" cy="646331"/>
          </a:xfrm>
          <a:prstGeom prst="rect">
            <a:avLst/>
          </a:prstGeom>
          <a:solidFill>
            <a:schemeClr val="accent4"/>
          </a:solidFill>
        </p:spPr>
        <p:txBody>
          <a:bodyPr wrap="square" rtlCol="0">
            <a:spAutoFit/>
          </a:bodyPr>
          <a:lstStyle/>
          <a:p>
            <a:r>
              <a:rPr lang="en-US" sz="3600" b="1" dirty="0"/>
              <a:t>* Warm up</a:t>
            </a:r>
          </a:p>
        </p:txBody>
      </p:sp>
    </p:spTree>
    <p:extLst>
      <p:ext uri="{BB962C8B-B14F-4D97-AF65-F5344CB8AC3E}">
        <p14:creationId xmlns:p14="http://schemas.microsoft.com/office/powerpoint/2010/main" val="25984712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ết quả hình ảnh cho The E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23735" y="278311"/>
            <a:ext cx="4224003" cy="21183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Kết quả hình ảnh cho Chữ Thank you động"/>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2" y="2362201"/>
            <a:ext cx="7823473" cy="34077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Pictur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2175" y="2844800"/>
            <a:ext cx="3865563"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86960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2" name="Google Shape;152;p6"/>
          <p:cNvSpPr/>
          <p:nvPr/>
        </p:nvSpPr>
        <p:spPr>
          <a:xfrm>
            <a:off x="298239" y="5281796"/>
            <a:ext cx="6416886" cy="492402"/>
          </a:xfrm>
          <a:prstGeom prst="rect">
            <a:avLst/>
          </a:prstGeom>
          <a:noFill/>
          <a:ln>
            <a:noFill/>
          </a:ln>
        </p:spPr>
        <p:txBody>
          <a:bodyPr spcFirstLastPara="1" wrap="square" lIns="91425" tIns="45700" rIns="91425" bIns="45700" anchor="t" anchorCtr="0">
            <a:spAutoFit/>
          </a:bodyPr>
          <a:lstStyle/>
          <a:p>
            <a:pPr lvl="0"/>
            <a:r>
              <a:rPr lang="en-US" sz="2600" dirty="0">
                <a:solidFill>
                  <a:schemeClr val="dk1"/>
                </a:solidFill>
                <a:latin typeface="Arial"/>
                <a:ea typeface="Arial"/>
                <a:cs typeface="Arial"/>
                <a:sym typeface="Arial"/>
              </a:rPr>
              <a:t>3. I don't have a Facebook _ _ _ _ _ _ _ .”</a:t>
            </a:r>
            <a:endParaRPr sz="2600" dirty="0">
              <a:solidFill>
                <a:schemeClr val="dk1"/>
              </a:solidFill>
              <a:latin typeface="Arial"/>
              <a:ea typeface="Arial"/>
              <a:cs typeface="Arial"/>
              <a:sym typeface="Arial"/>
            </a:endParaRPr>
          </a:p>
        </p:txBody>
      </p:sp>
      <p:pic>
        <p:nvPicPr>
          <p:cNvPr id="153" name="Google Shape;153;p6"/>
          <p:cNvPicPr preferRelativeResize="0"/>
          <p:nvPr/>
        </p:nvPicPr>
        <p:blipFill rotWithShape="1">
          <a:blip r:embed="rId3">
            <a:alphaModFix/>
          </a:blip>
          <a:srcRect/>
          <a:stretch/>
        </p:blipFill>
        <p:spPr>
          <a:xfrm>
            <a:off x="-2" y="1"/>
            <a:ext cx="12192000" cy="1083306"/>
          </a:xfrm>
          <a:prstGeom prst="rect">
            <a:avLst/>
          </a:prstGeom>
          <a:noFill/>
          <a:ln>
            <a:noFill/>
          </a:ln>
        </p:spPr>
      </p:pic>
      <p:sp>
        <p:nvSpPr>
          <p:cNvPr id="154" name="Google Shape;154;p6"/>
          <p:cNvSpPr txBox="1"/>
          <p:nvPr/>
        </p:nvSpPr>
        <p:spPr>
          <a:xfrm>
            <a:off x="663572" y="202239"/>
            <a:ext cx="30598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Arial"/>
                <a:ea typeface="Arial"/>
                <a:cs typeface="Arial"/>
                <a:sym typeface="Arial"/>
              </a:rPr>
              <a:t>WARM-UP</a:t>
            </a:r>
            <a:endParaRPr sz="3600" b="1">
              <a:solidFill>
                <a:schemeClr val="dk1"/>
              </a:solidFill>
              <a:latin typeface="Arial"/>
              <a:ea typeface="Arial"/>
              <a:cs typeface="Arial"/>
              <a:sym typeface="Arial"/>
            </a:endParaRPr>
          </a:p>
        </p:txBody>
      </p:sp>
      <p:sp>
        <p:nvSpPr>
          <p:cNvPr id="155" name="Google Shape;155;p6"/>
          <p:cNvSpPr/>
          <p:nvPr/>
        </p:nvSpPr>
        <p:spPr>
          <a:xfrm>
            <a:off x="339480" y="1264577"/>
            <a:ext cx="2746619"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dk1"/>
                </a:solidFill>
                <a:latin typeface="Arial"/>
                <a:ea typeface="Arial"/>
                <a:cs typeface="Arial"/>
                <a:sym typeface="Arial"/>
              </a:rPr>
              <a:t>1. What is this?</a:t>
            </a:r>
            <a:endParaRPr sz="2800" dirty="0">
              <a:solidFill>
                <a:schemeClr val="dk1"/>
              </a:solidFill>
              <a:latin typeface="Arial"/>
              <a:ea typeface="Arial"/>
              <a:cs typeface="Arial"/>
              <a:sym typeface="Arial"/>
            </a:endParaRPr>
          </a:p>
        </p:txBody>
      </p:sp>
      <p:sp>
        <p:nvSpPr>
          <p:cNvPr id="156" name="Google Shape;156;p6"/>
          <p:cNvSpPr/>
          <p:nvPr/>
        </p:nvSpPr>
        <p:spPr>
          <a:xfrm>
            <a:off x="298239" y="2088076"/>
            <a:ext cx="3318515"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dirty="0">
                <a:solidFill>
                  <a:srgbClr val="C00000"/>
                </a:solidFill>
                <a:latin typeface="Arial"/>
                <a:ea typeface="Arial"/>
                <a:cs typeface="Arial"/>
                <a:sym typeface="Arial"/>
              </a:rPr>
              <a:t>S</a:t>
            </a:r>
            <a:r>
              <a:rPr lang="en-US" sz="3000" b="1" dirty="0">
                <a:solidFill>
                  <a:schemeClr val="dk1"/>
                </a:solidFill>
                <a:latin typeface="Arial"/>
                <a:ea typeface="Arial"/>
                <a:cs typeface="Arial"/>
                <a:sym typeface="Arial"/>
              </a:rPr>
              <a:t>MARTPHON</a:t>
            </a:r>
            <a:r>
              <a:rPr lang="en-US" sz="3000" b="1" dirty="0">
                <a:solidFill>
                  <a:srgbClr val="C00000"/>
                </a:solidFill>
                <a:latin typeface="Arial"/>
                <a:ea typeface="Arial"/>
                <a:cs typeface="Arial"/>
                <a:sym typeface="Arial"/>
              </a:rPr>
              <a:t>E</a:t>
            </a:r>
            <a:endParaRPr sz="3000" b="1" dirty="0">
              <a:solidFill>
                <a:srgbClr val="C00000"/>
              </a:solidFill>
              <a:latin typeface="Arial"/>
              <a:ea typeface="Arial"/>
              <a:cs typeface="Arial"/>
              <a:sym typeface="Arial"/>
            </a:endParaRPr>
          </a:p>
        </p:txBody>
      </p:sp>
      <p:sp>
        <p:nvSpPr>
          <p:cNvPr id="157" name="Google Shape;157;p6"/>
          <p:cNvSpPr/>
          <p:nvPr/>
        </p:nvSpPr>
        <p:spPr>
          <a:xfrm>
            <a:off x="3442446" y="1285544"/>
            <a:ext cx="23491865" cy="45719"/>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9" name="Google Shape;159;p6"/>
          <p:cNvSpPr/>
          <p:nvPr/>
        </p:nvSpPr>
        <p:spPr>
          <a:xfrm>
            <a:off x="310939" y="2195332"/>
            <a:ext cx="2880917" cy="4924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b="1" dirty="0">
                <a:solidFill>
                  <a:schemeClr val="dk1"/>
                </a:solidFill>
                <a:latin typeface="Arial"/>
                <a:ea typeface="Arial"/>
                <a:cs typeface="Arial"/>
                <a:sym typeface="Arial"/>
              </a:rPr>
              <a:t>_ _ _ _ _ _ _ _ _ _</a:t>
            </a:r>
            <a:endParaRPr sz="2600" b="1" dirty="0">
              <a:solidFill>
                <a:schemeClr val="dk1"/>
              </a:solidFill>
              <a:latin typeface="Arial"/>
              <a:ea typeface="Arial"/>
              <a:cs typeface="Arial"/>
              <a:sym typeface="Arial"/>
            </a:endParaRPr>
          </a:p>
        </p:txBody>
      </p:sp>
      <p:sp>
        <p:nvSpPr>
          <p:cNvPr id="160" name="Google Shape;160;p6"/>
          <p:cNvSpPr/>
          <p:nvPr/>
        </p:nvSpPr>
        <p:spPr>
          <a:xfrm>
            <a:off x="3616754" y="3689531"/>
            <a:ext cx="1978427"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dirty="0">
                <a:solidFill>
                  <a:schemeClr val="dk1"/>
                </a:solidFill>
                <a:latin typeface="Arial"/>
                <a:ea typeface="Arial"/>
                <a:cs typeface="Arial"/>
                <a:sym typeface="Arial"/>
              </a:rPr>
              <a:t>P</a:t>
            </a:r>
            <a:r>
              <a:rPr lang="en-US" sz="3000" b="1" dirty="0">
                <a:solidFill>
                  <a:srgbClr val="C00000"/>
                </a:solidFill>
                <a:latin typeface="Arial"/>
                <a:ea typeface="Arial"/>
                <a:cs typeface="Arial"/>
                <a:sym typeface="Arial"/>
              </a:rPr>
              <a:t>I</a:t>
            </a:r>
            <a:r>
              <a:rPr lang="en-US" sz="3000" b="1" dirty="0">
                <a:solidFill>
                  <a:schemeClr val="dk1"/>
                </a:solidFill>
                <a:latin typeface="Arial"/>
                <a:ea typeface="Arial"/>
                <a:cs typeface="Arial"/>
                <a:sym typeface="Arial"/>
              </a:rPr>
              <a:t>G</a:t>
            </a:r>
            <a:r>
              <a:rPr lang="en-US" sz="3000" b="1" dirty="0">
                <a:solidFill>
                  <a:srgbClr val="C00000"/>
                </a:solidFill>
                <a:latin typeface="Arial"/>
                <a:ea typeface="Arial"/>
                <a:cs typeface="Arial"/>
                <a:sym typeface="Arial"/>
              </a:rPr>
              <a:t>E</a:t>
            </a:r>
            <a:r>
              <a:rPr lang="en-US" sz="3000" b="1" dirty="0">
                <a:solidFill>
                  <a:schemeClr val="dk1"/>
                </a:solidFill>
                <a:latin typeface="Arial"/>
                <a:ea typeface="Arial"/>
                <a:cs typeface="Arial"/>
                <a:sym typeface="Arial"/>
              </a:rPr>
              <a:t>O</a:t>
            </a:r>
            <a:r>
              <a:rPr lang="en-US" sz="3000" b="1" dirty="0">
                <a:solidFill>
                  <a:srgbClr val="C00000"/>
                </a:solidFill>
                <a:latin typeface="Arial"/>
                <a:ea typeface="Arial"/>
                <a:cs typeface="Arial"/>
                <a:sym typeface="Arial"/>
              </a:rPr>
              <a:t>N</a:t>
            </a:r>
            <a:endParaRPr sz="3000" b="1" dirty="0">
              <a:solidFill>
                <a:srgbClr val="C00000"/>
              </a:solidFill>
              <a:latin typeface="Arial"/>
              <a:ea typeface="Arial"/>
              <a:cs typeface="Arial"/>
              <a:sym typeface="Arial"/>
            </a:endParaRPr>
          </a:p>
        </p:txBody>
      </p:sp>
      <p:sp>
        <p:nvSpPr>
          <p:cNvPr id="161" name="Google Shape;161;p6"/>
          <p:cNvSpPr/>
          <p:nvPr/>
        </p:nvSpPr>
        <p:spPr>
          <a:xfrm>
            <a:off x="362286" y="3757721"/>
            <a:ext cx="5314275" cy="4924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dirty="0">
                <a:solidFill>
                  <a:schemeClr val="dk1"/>
                </a:solidFill>
                <a:latin typeface="Arial"/>
                <a:ea typeface="Arial"/>
                <a:cs typeface="Arial"/>
                <a:sym typeface="Arial"/>
              </a:rPr>
              <a:t>2. My favourite bird is </a:t>
            </a:r>
            <a:r>
              <a:rPr lang="en-US" sz="2400" dirty="0">
                <a:solidFill>
                  <a:schemeClr val="dk1"/>
                </a:solidFill>
                <a:latin typeface="Arial"/>
                <a:ea typeface="Arial"/>
                <a:cs typeface="Arial"/>
                <a:sym typeface="Arial"/>
              </a:rPr>
              <a:t>_ _ _ _ _ _ </a:t>
            </a:r>
            <a:r>
              <a:rPr lang="en-US" sz="2600" dirty="0">
                <a:solidFill>
                  <a:schemeClr val="dk1"/>
                </a:solidFill>
                <a:latin typeface="Arial"/>
                <a:ea typeface="Arial"/>
                <a:cs typeface="Arial"/>
                <a:sym typeface="Arial"/>
              </a:rPr>
              <a:t>.</a:t>
            </a:r>
            <a:endParaRPr sz="2600" dirty="0">
              <a:solidFill>
                <a:schemeClr val="dk1"/>
              </a:solidFill>
              <a:latin typeface="Arial"/>
              <a:ea typeface="Arial"/>
              <a:cs typeface="Arial"/>
              <a:sym typeface="Arial"/>
            </a:endParaRPr>
          </a:p>
        </p:txBody>
      </p:sp>
      <p:sp>
        <p:nvSpPr>
          <p:cNvPr id="162" name="Google Shape;162;p6"/>
          <p:cNvSpPr/>
          <p:nvPr/>
        </p:nvSpPr>
        <p:spPr>
          <a:xfrm>
            <a:off x="4286550" y="5220200"/>
            <a:ext cx="2349099" cy="553957"/>
          </a:xfrm>
          <a:prstGeom prst="rect">
            <a:avLst/>
          </a:prstGeom>
          <a:noFill/>
          <a:ln>
            <a:noFill/>
          </a:ln>
        </p:spPr>
        <p:txBody>
          <a:bodyPr spcFirstLastPara="1" wrap="square" lIns="91425" tIns="45700" rIns="91425" bIns="45700" anchor="t" anchorCtr="0">
            <a:spAutoFit/>
          </a:bodyPr>
          <a:lstStyle/>
          <a:p>
            <a:pPr lvl="0"/>
            <a:r>
              <a:rPr lang="en-US" sz="3000" b="1" dirty="0">
                <a:solidFill>
                  <a:schemeClr val="dk1"/>
                </a:solidFill>
                <a:latin typeface="Arial"/>
                <a:ea typeface="Arial"/>
                <a:cs typeface="Arial"/>
                <a:sym typeface="Arial"/>
              </a:rPr>
              <a:t>A</a:t>
            </a:r>
            <a:r>
              <a:rPr lang="en-US" sz="3000" b="1" dirty="0">
                <a:solidFill>
                  <a:srgbClr val="C00000"/>
                </a:solidFill>
                <a:latin typeface="Arial"/>
                <a:ea typeface="Arial"/>
                <a:cs typeface="Arial"/>
                <a:sym typeface="Arial"/>
              </a:rPr>
              <a:t>CC</a:t>
            </a:r>
            <a:r>
              <a:rPr lang="en-US" sz="3000" b="1" dirty="0">
                <a:solidFill>
                  <a:schemeClr val="dk1"/>
                </a:solidFill>
                <a:latin typeface="Arial"/>
                <a:ea typeface="Arial"/>
                <a:cs typeface="Arial"/>
                <a:sym typeface="Arial"/>
              </a:rPr>
              <a:t>OUNT</a:t>
            </a:r>
            <a:endParaRPr sz="3000" b="1" dirty="0">
              <a:solidFill>
                <a:srgbClr val="C00000"/>
              </a:solidFill>
              <a:latin typeface="Arial"/>
              <a:ea typeface="Arial"/>
              <a:cs typeface="Arial"/>
              <a:sym typeface="Arial"/>
            </a:endParaRPr>
          </a:p>
        </p:txBody>
      </p:sp>
      <p:cxnSp>
        <p:nvCxnSpPr>
          <p:cNvPr id="165" name="Google Shape;165;p6"/>
          <p:cNvCxnSpPr>
            <a:stCxn id="155" idx="3"/>
          </p:cNvCxnSpPr>
          <p:nvPr/>
        </p:nvCxnSpPr>
        <p:spPr>
          <a:xfrm>
            <a:off x="3086099" y="1526167"/>
            <a:ext cx="1219501" cy="7333"/>
          </a:xfrm>
          <a:prstGeom prst="straightConnector1">
            <a:avLst/>
          </a:prstGeom>
          <a:noFill/>
          <a:ln w="57150" cap="flat" cmpd="sng">
            <a:solidFill>
              <a:srgbClr val="00A9A5"/>
            </a:solidFill>
            <a:prstDash val="solid"/>
            <a:miter lim="800000"/>
            <a:headEnd type="none" w="sm" len="sm"/>
            <a:tailEnd type="stealth" w="med" len="med"/>
          </a:ln>
        </p:spPr>
      </p:cxnSp>
      <p:pic>
        <p:nvPicPr>
          <p:cNvPr id="2" name="Picture 1"/>
          <p:cNvPicPr>
            <a:picLocks noChangeAspect="1"/>
          </p:cNvPicPr>
          <p:nvPr/>
        </p:nvPicPr>
        <p:blipFill>
          <a:blip r:embed="rId4"/>
          <a:stretch>
            <a:fillRect/>
          </a:stretch>
        </p:blipFill>
        <p:spPr>
          <a:xfrm>
            <a:off x="4411357" y="1119035"/>
            <a:ext cx="1799249" cy="1945134"/>
          </a:xfrm>
          <a:prstGeom prst="rect">
            <a:avLst/>
          </a:prstGeom>
        </p:spPr>
      </p:pic>
      <p:pic>
        <p:nvPicPr>
          <p:cNvPr id="5" name="Picture 4"/>
          <p:cNvPicPr>
            <a:picLocks noChangeAspect="1"/>
          </p:cNvPicPr>
          <p:nvPr/>
        </p:nvPicPr>
        <p:blipFill>
          <a:blip r:embed="rId5"/>
          <a:stretch>
            <a:fillRect/>
          </a:stretch>
        </p:blipFill>
        <p:spPr>
          <a:xfrm>
            <a:off x="6122115" y="2365125"/>
            <a:ext cx="2827498" cy="1884998"/>
          </a:xfrm>
          <a:prstGeom prst="rect">
            <a:avLst/>
          </a:prstGeom>
        </p:spPr>
      </p:pic>
      <p:pic>
        <p:nvPicPr>
          <p:cNvPr id="10" name="Picture 9"/>
          <p:cNvPicPr>
            <a:picLocks noChangeAspect="1"/>
          </p:cNvPicPr>
          <p:nvPr/>
        </p:nvPicPr>
        <p:blipFill>
          <a:blip r:embed="rId6"/>
          <a:stretch>
            <a:fillRect/>
          </a:stretch>
        </p:blipFill>
        <p:spPr>
          <a:xfrm>
            <a:off x="7000874" y="4567832"/>
            <a:ext cx="3724275" cy="2094905"/>
          </a:xfrm>
          <a:prstGeom prst="rect">
            <a:avLst/>
          </a:prstGeom>
        </p:spPr>
      </p:pic>
      <p:sp>
        <p:nvSpPr>
          <p:cNvPr id="29" name="Google Shape;173;p7"/>
          <p:cNvSpPr/>
          <p:nvPr/>
        </p:nvSpPr>
        <p:spPr>
          <a:xfrm>
            <a:off x="7936602" y="1251609"/>
            <a:ext cx="359746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rial"/>
                <a:ea typeface="Arial"/>
                <a:cs typeface="Arial"/>
                <a:sym typeface="Arial"/>
              </a:rPr>
              <a:t>The hidden word:</a:t>
            </a:r>
            <a:endParaRPr sz="3200" b="1" dirty="0">
              <a:solidFill>
                <a:schemeClr val="dk1"/>
              </a:solidFill>
              <a:latin typeface="Arial"/>
              <a:ea typeface="Arial"/>
              <a:cs typeface="Arial"/>
              <a:sym typeface="Arial"/>
            </a:endParaRPr>
          </a:p>
        </p:txBody>
      </p:sp>
      <p:sp>
        <p:nvSpPr>
          <p:cNvPr id="30" name="Google Shape;175;p7"/>
          <p:cNvSpPr/>
          <p:nvPr/>
        </p:nvSpPr>
        <p:spPr>
          <a:xfrm>
            <a:off x="8691789" y="1830927"/>
            <a:ext cx="254428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rgbClr val="C00000"/>
                </a:solidFill>
                <a:latin typeface="Arial"/>
                <a:ea typeface="Arial"/>
                <a:cs typeface="Arial"/>
                <a:sym typeface="Arial"/>
              </a:rPr>
              <a:t>SEIENCC</a:t>
            </a:r>
            <a:endParaRPr sz="3600" b="1" dirty="0">
              <a:solidFill>
                <a:srgbClr val="C00000"/>
              </a:solidFill>
              <a:latin typeface="Arial"/>
              <a:ea typeface="Arial"/>
              <a:cs typeface="Arial"/>
              <a:sym typeface="Arial"/>
            </a:endParaRPr>
          </a:p>
        </p:txBody>
      </p:sp>
    </p:spTree>
    <p:extLst>
      <p:ext uri="{BB962C8B-B14F-4D97-AF65-F5344CB8AC3E}">
        <p14:creationId xmlns:p14="http://schemas.microsoft.com/office/powerpoint/2010/main" val="1539142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500"/>
                                        <p:tgtEl>
                                          <p:spTgt spid="1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0"/>
                                        </p:tgtEl>
                                        <p:attrNameLst>
                                          <p:attrName>style.visibility</p:attrName>
                                        </p:attrNameLst>
                                      </p:cBhvr>
                                      <p:to>
                                        <p:strVal val="visible"/>
                                      </p:to>
                                    </p:set>
                                    <p:animEffect transition="in" filter="fade">
                                      <p:cBhvr>
                                        <p:cTn id="12" dur="500"/>
                                        <p:tgtEl>
                                          <p:spTgt spid="16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2"/>
                                        </p:tgtEl>
                                        <p:attrNameLst>
                                          <p:attrName>style.visibility</p:attrName>
                                        </p:attrNameLst>
                                      </p:cBhvr>
                                      <p:to>
                                        <p:strVal val="visible"/>
                                      </p:to>
                                    </p:set>
                                    <p:animEffect transition="in" filter="fade">
                                      <p:cBhvr>
                                        <p:cTn id="17" dur="500"/>
                                        <p:tgtEl>
                                          <p:spTgt spid="16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0260461" y="4926463"/>
            <a:ext cx="1931537" cy="1931537"/>
          </a:xfrm>
          <a:prstGeom prst="rect">
            <a:avLst/>
          </a:prstGeom>
        </p:spPr>
      </p:pic>
      <p:sp>
        <p:nvSpPr>
          <p:cNvPr id="152" name="Google Shape;152;p6"/>
          <p:cNvSpPr/>
          <p:nvPr/>
        </p:nvSpPr>
        <p:spPr>
          <a:xfrm>
            <a:off x="339480" y="5088404"/>
            <a:ext cx="6386440" cy="1600398"/>
          </a:xfrm>
          <a:prstGeom prst="rect">
            <a:avLst/>
          </a:prstGeom>
          <a:noFill/>
          <a:ln>
            <a:noFill/>
          </a:ln>
        </p:spPr>
        <p:txBody>
          <a:bodyPr spcFirstLastPara="1" wrap="square" lIns="91425" tIns="45700" rIns="91425" bIns="45700" anchor="t" anchorCtr="0">
            <a:spAutoFit/>
          </a:bodyPr>
          <a:lstStyle/>
          <a:p>
            <a:pPr lvl="0" algn="just"/>
            <a:r>
              <a:rPr lang="en-US" sz="2600" dirty="0">
                <a:solidFill>
                  <a:schemeClr val="dk1"/>
                </a:solidFill>
                <a:latin typeface="Arial"/>
                <a:ea typeface="Arial"/>
                <a:cs typeface="Arial"/>
                <a:sym typeface="Arial"/>
              </a:rPr>
              <a:t>6. </a:t>
            </a:r>
            <a:r>
              <a:rPr lang="en-US" sz="2200" dirty="0">
                <a:solidFill>
                  <a:schemeClr val="dk1"/>
                </a:solidFill>
                <a:latin typeface="Arial"/>
                <a:ea typeface="Arial"/>
                <a:cs typeface="Arial"/>
                <a:sym typeface="Arial"/>
              </a:rPr>
              <a:t>_ _ _ _ _ _ _ _ _  </a:t>
            </a:r>
            <a:r>
              <a:rPr lang="en-US" sz="2400" dirty="0">
                <a:solidFill>
                  <a:schemeClr val="dk1"/>
                </a:solidFill>
                <a:latin typeface="Arial"/>
                <a:ea typeface="Arial"/>
                <a:cs typeface="Arial"/>
                <a:sym typeface="Arial"/>
              </a:rPr>
              <a:t>the direct communication of thoughts or feelings from one person to another without using speech, writing, or any other normal method.</a:t>
            </a:r>
          </a:p>
        </p:txBody>
      </p:sp>
      <p:pic>
        <p:nvPicPr>
          <p:cNvPr id="153" name="Google Shape;153;p6"/>
          <p:cNvPicPr preferRelativeResize="0"/>
          <p:nvPr/>
        </p:nvPicPr>
        <p:blipFill rotWithShape="1">
          <a:blip r:embed="rId4">
            <a:alphaModFix/>
          </a:blip>
          <a:srcRect/>
          <a:stretch/>
        </p:blipFill>
        <p:spPr>
          <a:xfrm>
            <a:off x="-2" y="1"/>
            <a:ext cx="12192000" cy="1083306"/>
          </a:xfrm>
          <a:prstGeom prst="rect">
            <a:avLst/>
          </a:prstGeom>
          <a:noFill/>
          <a:ln>
            <a:noFill/>
          </a:ln>
        </p:spPr>
      </p:pic>
      <p:sp>
        <p:nvSpPr>
          <p:cNvPr id="154" name="Google Shape;154;p6"/>
          <p:cNvSpPr txBox="1"/>
          <p:nvPr/>
        </p:nvSpPr>
        <p:spPr>
          <a:xfrm>
            <a:off x="663572" y="202239"/>
            <a:ext cx="30598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Arial"/>
                <a:ea typeface="Arial"/>
                <a:cs typeface="Arial"/>
                <a:sym typeface="Arial"/>
              </a:rPr>
              <a:t>WARM-UP</a:t>
            </a:r>
            <a:endParaRPr sz="3600" b="1">
              <a:solidFill>
                <a:schemeClr val="dk1"/>
              </a:solidFill>
              <a:latin typeface="Arial"/>
              <a:ea typeface="Arial"/>
              <a:cs typeface="Arial"/>
              <a:sym typeface="Arial"/>
            </a:endParaRPr>
          </a:p>
        </p:txBody>
      </p:sp>
      <p:sp>
        <p:nvSpPr>
          <p:cNvPr id="155" name="Google Shape;155;p6"/>
          <p:cNvSpPr/>
          <p:nvPr/>
        </p:nvSpPr>
        <p:spPr>
          <a:xfrm>
            <a:off x="339480" y="1264577"/>
            <a:ext cx="3277274"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dk1"/>
                </a:solidFill>
                <a:latin typeface="Arial"/>
                <a:ea typeface="Arial"/>
                <a:cs typeface="Arial"/>
                <a:sym typeface="Arial"/>
              </a:rPr>
              <a:t>4. What are they?</a:t>
            </a:r>
            <a:endParaRPr sz="2800" dirty="0">
              <a:solidFill>
                <a:schemeClr val="dk1"/>
              </a:solidFill>
              <a:latin typeface="Arial"/>
              <a:ea typeface="Arial"/>
              <a:cs typeface="Arial"/>
              <a:sym typeface="Arial"/>
            </a:endParaRPr>
          </a:p>
        </p:txBody>
      </p:sp>
      <p:sp>
        <p:nvSpPr>
          <p:cNvPr id="156" name="Google Shape;156;p6"/>
          <p:cNvSpPr/>
          <p:nvPr/>
        </p:nvSpPr>
        <p:spPr>
          <a:xfrm>
            <a:off x="1151885" y="1727483"/>
            <a:ext cx="1836414"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dirty="0">
                <a:solidFill>
                  <a:srgbClr val="C00000"/>
                </a:solidFill>
                <a:latin typeface="Arial"/>
                <a:ea typeface="Arial"/>
                <a:cs typeface="Arial"/>
                <a:sym typeface="Arial"/>
              </a:rPr>
              <a:t>E</a:t>
            </a:r>
            <a:r>
              <a:rPr lang="en-US" sz="3000" b="1" dirty="0">
                <a:latin typeface="Arial"/>
                <a:ea typeface="Arial"/>
                <a:cs typeface="Arial"/>
                <a:sym typeface="Arial"/>
              </a:rPr>
              <a:t>M</a:t>
            </a:r>
            <a:r>
              <a:rPr lang="en-US" sz="3000" b="1" dirty="0">
                <a:solidFill>
                  <a:srgbClr val="C00000"/>
                </a:solidFill>
                <a:latin typeface="Arial"/>
                <a:ea typeface="Arial"/>
                <a:cs typeface="Arial"/>
                <a:sym typeface="Arial"/>
              </a:rPr>
              <a:t>O</a:t>
            </a:r>
            <a:r>
              <a:rPr lang="en-US" sz="3000" b="1" dirty="0">
                <a:latin typeface="Arial"/>
                <a:ea typeface="Arial"/>
                <a:cs typeface="Arial"/>
                <a:sym typeface="Arial"/>
              </a:rPr>
              <a:t>JIS</a:t>
            </a:r>
            <a:endParaRPr sz="3000" b="1" dirty="0">
              <a:latin typeface="Arial"/>
              <a:ea typeface="Arial"/>
              <a:cs typeface="Arial"/>
              <a:sym typeface="Arial"/>
            </a:endParaRPr>
          </a:p>
        </p:txBody>
      </p:sp>
      <p:sp>
        <p:nvSpPr>
          <p:cNvPr id="157" name="Google Shape;157;p6"/>
          <p:cNvSpPr/>
          <p:nvPr/>
        </p:nvSpPr>
        <p:spPr>
          <a:xfrm>
            <a:off x="3442446" y="1285544"/>
            <a:ext cx="23491865" cy="45719"/>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9" name="Google Shape;159;p6"/>
          <p:cNvSpPr/>
          <p:nvPr/>
        </p:nvSpPr>
        <p:spPr>
          <a:xfrm>
            <a:off x="966976" y="1799581"/>
            <a:ext cx="2880917" cy="4924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b="1" dirty="0">
                <a:solidFill>
                  <a:schemeClr val="dk1"/>
                </a:solidFill>
                <a:latin typeface="Arial"/>
                <a:ea typeface="Arial"/>
                <a:cs typeface="Arial"/>
                <a:sym typeface="Arial"/>
              </a:rPr>
              <a:t>  </a:t>
            </a:r>
            <a:r>
              <a:rPr lang="en-US" sz="2400" b="1" dirty="0">
                <a:latin typeface="Arial"/>
                <a:ea typeface="Arial"/>
                <a:cs typeface="Arial"/>
                <a:sym typeface="Arial"/>
              </a:rPr>
              <a:t>_ _ _ _ _ _</a:t>
            </a:r>
            <a:endParaRPr sz="2400" b="1" dirty="0">
              <a:latin typeface="Arial"/>
              <a:ea typeface="Arial"/>
              <a:cs typeface="Arial"/>
              <a:sym typeface="Arial"/>
            </a:endParaRPr>
          </a:p>
        </p:txBody>
      </p:sp>
      <p:sp>
        <p:nvSpPr>
          <p:cNvPr id="160" name="Google Shape;160;p6"/>
          <p:cNvSpPr/>
          <p:nvPr/>
        </p:nvSpPr>
        <p:spPr>
          <a:xfrm>
            <a:off x="2703678" y="2516252"/>
            <a:ext cx="1978427"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dirty="0">
                <a:solidFill>
                  <a:srgbClr val="C00000"/>
                </a:solidFill>
                <a:latin typeface="Arial"/>
                <a:ea typeface="Arial"/>
                <a:cs typeface="Arial"/>
                <a:sym typeface="Arial"/>
              </a:rPr>
              <a:t>T</a:t>
            </a:r>
            <a:r>
              <a:rPr lang="en-US" sz="3000" b="1" dirty="0">
                <a:solidFill>
                  <a:schemeClr val="dk1"/>
                </a:solidFill>
                <a:latin typeface="Arial"/>
                <a:ea typeface="Arial"/>
                <a:cs typeface="Arial"/>
                <a:sym typeface="Arial"/>
              </a:rPr>
              <a:t>AB</a:t>
            </a:r>
            <a:r>
              <a:rPr lang="en-US" sz="3000" b="1" dirty="0">
                <a:solidFill>
                  <a:srgbClr val="C00000"/>
                </a:solidFill>
                <a:latin typeface="Arial"/>
                <a:ea typeface="Arial"/>
                <a:cs typeface="Arial"/>
                <a:sym typeface="Arial"/>
              </a:rPr>
              <a:t>L</a:t>
            </a:r>
            <a:r>
              <a:rPr lang="en-US" sz="3000" b="1" dirty="0">
                <a:solidFill>
                  <a:schemeClr val="dk1"/>
                </a:solidFill>
                <a:latin typeface="Arial"/>
                <a:ea typeface="Arial"/>
                <a:cs typeface="Arial"/>
                <a:sym typeface="Arial"/>
              </a:rPr>
              <a:t>ETS</a:t>
            </a:r>
            <a:endParaRPr sz="3000" b="1" dirty="0">
              <a:solidFill>
                <a:srgbClr val="C00000"/>
              </a:solidFill>
              <a:latin typeface="Arial"/>
              <a:ea typeface="Arial"/>
              <a:cs typeface="Arial"/>
              <a:sym typeface="Arial"/>
            </a:endParaRPr>
          </a:p>
        </p:txBody>
      </p:sp>
      <p:sp>
        <p:nvSpPr>
          <p:cNvPr id="161" name="Google Shape;161;p6"/>
          <p:cNvSpPr/>
          <p:nvPr/>
        </p:nvSpPr>
        <p:spPr>
          <a:xfrm>
            <a:off x="339480" y="2576670"/>
            <a:ext cx="6638588" cy="4924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dirty="0">
                <a:solidFill>
                  <a:schemeClr val="dk1"/>
                </a:solidFill>
                <a:latin typeface="Arial"/>
                <a:ea typeface="Arial"/>
                <a:cs typeface="Arial"/>
                <a:sym typeface="Arial"/>
              </a:rPr>
              <a:t>5. I prefer using </a:t>
            </a:r>
            <a:r>
              <a:rPr lang="en-US" sz="2400" dirty="0">
                <a:solidFill>
                  <a:schemeClr val="dk1"/>
                </a:solidFill>
                <a:latin typeface="Arial"/>
                <a:ea typeface="Arial"/>
                <a:cs typeface="Arial"/>
                <a:sym typeface="Arial"/>
              </a:rPr>
              <a:t>_ _ _ _ _ _ _ to smartphones </a:t>
            </a:r>
            <a:r>
              <a:rPr lang="en-US" sz="2600" dirty="0">
                <a:solidFill>
                  <a:schemeClr val="dk1"/>
                </a:solidFill>
                <a:latin typeface="Arial"/>
                <a:ea typeface="Arial"/>
                <a:cs typeface="Arial"/>
                <a:sym typeface="Arial"/>
              </a:rPr>
              <a:t>.</a:t>
            </a:r>
            <a:endParaRPr sz="2600" dirty="0">
              <a:solidFill>
                <a:schemeClr val="dk1"/>
              </a:solidFill>
              <a:latin typeface="Arial"/>
              <a:ea typeface="Arial"/>
              <a:cs typeface="Arial"/>
              <a:sym typeface="Arial"/>
            </a:endParaRPr>
          </a:p>
        </p:txBody>
      </p:sp>
      <p:sp>
        <p:nvSpPr>
          <p:cNvPr id="162" name="Google Shape;162;p6"/>
          <p:cNvSpPr/>
          <p:nvPr/>
        </p:nvSpPr>
        <p:spPr>
          <a:xfrm>
            <a:off x="744852" y="5028699"/>
            <a:ext cx="2444141" cy="553957"/>
          </a:xfrm>
          <a:prstGeom prst="rect">
            <a:avLst/>
          </a:prstGeom>
          <a:noFill/>
          <a:ln>
            <a:noFill/>
          </a:ln>
        </p:spPr>
        <p:txBody>
          <a:bodyPr spcFirstLastPara="1" wrap="square" lIns="91425" tIns="45700" rIns="91425" bIns="45700" anchor="t" anchorCtr="0">
            <a:spAutoFit/>
          </a:bodyPr>
          <a:lstStyle/>
          <a:p>
            <a:pPr lvl="0"/>
            <a:r>
              <a:rPr lang="en-US" sz="3000" b="1" dirty="0">
                <a:solidFill>
                  <a:schemeClr val="dk1"/>
                </a:solidFill>
                <a:latin typeface="Arial"/>
                <a:ea typeface="Arial"/>
                <a:cs typeface="Arial"/>
                <a:sym typeface="Arial"/>
              </a:rPr>
              <a:t>TELEPAT</a:t>
            </a:r>
            <a:r>
              <a:rPr lang="en-US" sz="3000" b="1" dirty="0">
                <a:solidFill>
                  <a:srgbClr val="C00000"/>
                </a:solidFill>
                <a:latin typeface="Arial"/>
                <a:ea typeface="Arial"/>
                <a:cs typeface="Arial"/>
                <a:sym typeface="Arial"/>
              </a:rPr>
              <a:t>HY</a:t>
            </a:r>
            <a:endParaRPr sz="3000" b="1" dirty="0">
              <a:solidFill>
                <a:srgbClr val="C00000"/>
              </a:solidFill>
              <a:latin typeface="Arial"/>
              <a:ea typeface="Arial"/>
              <a:cs typeface="Arial"/>
              <a:sym typeface="Arial"/>
            </a:endParaRPr>
          </a:p>
        </p:txBody>
      </p:sp>
      <p:cxnSp>
        <p:nvCxnSpPr>
          <p:cNvPr id="165" name="Google Shape;165;p6"/>
          <p:cNvCxnSpPr/>
          <p:nvPr/>
        </p:nvCxnSpPr>
        <p:spPr>
          <a:xfrm>
            <a:off x="3191856" y="1619304"/>
            <a:ext cx="1219501" cy="7333"/>
          </a:xfrm>
          <a:prstGeom prst="straightConnector1">
            <a:avLst/>
          </a:prstGeom>
          <a:noFill/>
          <a:ln w="57150" cap="flat" cmpd="sng">
            <a:solidFill>
              <a:srgbClr val="00A9A5"/>
            </a:solidFill>
            <a:prstDash val="solid"/>
            <a:miter lim="800000"/>
            <a:headEnd type="none" w="sm" len="sm"/>
            <a:tailEnd type="stealth" w="med" len="med"/>
          </a:ln>
        </p:spPr>
      </p:cxnSp>
      <p:sp>
        <p:nvSpPr>
          <p:cNvPr id="29" name="Google Shape;173;p7"/>
          <p:cNvSpPr/>
          <p:nvPr/>
        </p:nvSpPr>
        <p:spPr>
          <a:xfrm>
            <a:off x="4411357" y="166340"/>
            <a:ext cx="359746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rial"/>
                <a:ea typeface="Arial"/>
                <a:cs typeface="Arial"/>
                <a:sym typeface="Arial"/>
              </a:rPr>
              <a:t>The hidden word:</a:t>
            </a:r>
            <a:endParaRPr sz="3200" b="1" dirty="0">
              <a:solidFill>
                <a:schemeClr val="dk1"/>
              </a:solidFill>
              <a:latin typeface="Arial"/>
              <a:ea typeface="Arial"/>
              <a:cs typeface="Arial"/>
              <a:sym typeface="Arial"/>
            </a:endParaRPr>
          </a:p>
        </p:txBody>
      </p:sp>
      <p:sp>
        <p:nvSpPr>
          <p:cNvPr id="30" name="Google Shape;175;p7"/>
          <p:cNvSpPr/>
          <p:nvPr/>
        </p:nvSpPr>
        <p:spPr>
          <a:xfrm>
            <a:off x="8336188" y="122282"/>
            <a:ext cx="3683092"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chemeClr val="bg1"/>
                </a:solidFill>
                <a:latin typeface="Arial"/>
                <a:ea typeface="Arial"/>
                <a:cs typeface="Arial"/>
                <a:sym typeface="Arial"/>
              </a:rPr>
              <a:t>EOTLHYGNCO</a:t>
            </a:r>
            <a:endParaRPr sz="3600" b="1" dirty="0">
              <a:solidFill>
                <a:schemeClr val="bg1"/>
              </a:solidFill>
              <a:latin typeface="Arial"/>
              <a:ea typeface="Arial"/>
              <a:cs typeface="Arial"/>
              <a:sym typeface="Arial"/>
            </a:endParaRPr>
          </a:p>
        </p:txBody>
      </p:sp>
      <p:pic>
        <p:nvPicPr>
          <p:cNvPr id="4" name="Picture 3"/>
          <p:cNvPicPr>
            <a:picLocks noChangeAspect="1"/>
          </p:cNvPicPr>
          <p:nvPr/>
        </p:nvPicPr>
        <p:blipFill>
          <a:blip r:embed="rId5"/>
          <a:stretch>
            <a:fillRect/>
          </a:stretch>
        </p:blipFill>
        <p:spPr>
          <a:xfrm>
            <a:off x="4417071" y="1144904"/>
            <a:ext cx="1404610" cy="1404610"/>
          </a:xfrm>
          <a:prstGeom prst="rect">
            <a:avLst/>
          </a:prstGeom>
        </p:spPr>
      </p:pic>
      <p:pic>
        <p:nvPicPr>
          <p:cNvPr id="6" name="Picture 5"/>
          <p:cNvPicPr>
            <a:picLocks noChangeAspect="1"/>
          </p:cNvPicPr>
          <p:nvPr/>
        </p:nvPicPr>
        <p:blipFill>
          <a:blip r:embed="rId6"/>
          <a:stretch>
            <a:fillRect/>
          </a:stretch>
        </p:blipFill>
        <p:spPr>
          <a:xfrm>
            <a:off x="1422400" y="3202537"/>
            <a:ext cx="3733830" cy="1723926"/>
          </a:xfrm>
          <a:prstGeom prst="rect">
            <a:avLst/>
          </a:prstGeom>
        </p:spPr>
      </p:pic>
      <p:sp>
        <p:nvSpPr>
          <p:cNvPr id="24" name="Google Shape;160;p6"/>
          <p:cNvSpPr/>
          <p:nvPr/>
        </p:nvSpPr>
        <p:spPr>
          <a:xfrm>
            <a:off x="7646344" y="1503207"/>
            <a:ext cx="2426352" cy="5539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dirty="0">
                <a:latin typeface="Arial"/>
                <a:ea typeface="Arial"/>
                <a:cs typeface="Arial"/>
                <a:sym typeface="Arial"/>
              </a:rPr>
              <a:t>CHAR</a:t>
            </a:r>
            <a:r>
              <a:rPr lang="en-US" sz="3000" b="1" dirty="0">
                <a:solidFill>
                  <a:srgbClr val="C00000"/>
                </a:solidFill>
                <a:latin typeface="Arial"/>
                <a:ea typeface="Arial"/>
                <a:cs typeface="Arial"/>
                <a:sym typeface="Arial"/>
              </a:rPr>
              <a:t>G</a:t>
            </a:r>
            <a:r>
              <a:rPr lang="en-US" sz="3000" b="1" dirty="0">
                <a:latin typeface="Arial"/>
                <a:ea typeface="Arial"/>
                <a:cs typeface="Arial"/>
                <a:sym typeface="Arial"/>
              </a:rPr>
              <a:t>I</a:t>
            </a:r>
            <a:r>
              <a:rPr lang="en-US" sz="3000" b="1" dirty="0">
                <a:solidFill>
                  <a:srgbClr val="C00000"/>
                </a:solidFill>
                <a:latin typeface="Arial"/>
                <a:ea typeface="Arial"/>
                <a:cs typeface="Arial"/>
                <a:sym typeface="Arial"/>
              </a:rPr>
              <a:t>N</a:t>
            </a:r>
            <a:r>
              <a:rPr lang="en-US" sz="3000" b="1" dirty="0">
                <a:latin typeface="Arial"/>
                <a:ea typeface="Arial"/>
                <a:cs typeface="Arial"/>
                <a:sym typeface="Arial"/>
              </a:rPr>
              <a:t>G</a:t>
            </a:r>
            <a:endParaRPr sz="3000" b="1" dirty="0">
              <a:latin typeface="Arial"/>
              <a:ea typeface="Arial"/>
              <a:cs typeface="Arial"/>
              <a:sym typeface="Arial"/>
            </a:endParaRPr>
          </a:p>
        </p:txBody>
      </p:sp>
      <p:sp>
        <p:nvSpPr>
          <p:cNvPr id="25" name="Google Shape;161;p6"/>
          <p:cNvSpPr/>
          <p:nvPr/>
        </p:nvSpPr>
        <p:spPr>
          <a:xfrm>
            <a:off x="7100989" y="1143685"/>
            <a:ext cx="6638588" cy="892512"/>
          </a:xfrm>
          <a:prstGeom prst="rect">
            <a:avLst/>
          </a:prstGeom>
          <a:noFill/>
          <a:ln>
            <a:noFill/>
          </a:ln>
        </p:spPr>
        <p:txBody>
          <a:bodyPr spcFirstLastPara="1" wrap="square" lIns="91425" tIns="45700" rIns="91425" bIns="45700" anchor="t" anchorCtr="0">
            <a:spAutoFit/>
          </a:bodyPr>
          <a:lstStyle/>
          <a:p>
            <a:pPr lvl="0"/>
            <a:r>
              <a:rPr lang="en-US" sz="2600" dirty="0">
                <a:solidFill>
                  <a:schemeClr val="dk1"/>
                </a:solidFill>
                <a:latin typeface="Arial"/>
                <a:ea typeface="Arial"/>
                <a:cs typeface="Arial"/>
                <a:sym typeface="Arial"/>
              </a:rPr>
              <a:t>7. Don't unplug my phone.</a:t>
            </a:r>
          </a:p>
          <a:p>
            <a:pPr lvl="0"/>
            <a:r>
              <a:rPr lang="en-US" sz="2600" dirty="0">
                <a:solidFill>
                  <a:schemeClr val="dk1"/>
                </a:solidFill>
                <a:latin typeface="Arial"/>
                <a:ea typeface="Arial"/>
                <a:cs typeface="Arial"/>
                <a:sym typeface="Arial"/>
              </a:rPr>
              <a:t> It's </a:t>
            </a:r>
            <a:r>
              <a:rPr lang="en-US" sz="2400" dirty="0">
                <a:solidFill>
                  <a:schemeClr val="dk1"/>
                </a:solidFill>
                <a:latin typeface="Arial"/>
                <a:ea typeface="Arial"/>
                <a:cs typeface="Arial"/>
                <a:sym typeface="Arial"/>
              </a:rPr>
              <a:t>_ _ _ _ _ _ _ _ </a:t>
            </a:r>
            <a:r>
              <a:rPr lang="en-US" sz="2600" dirty="0">
                <a:solidFill>
                  <a:schemeClr val="dk1"/>
                </a:solidFill>
                <a:latin typeface="Arial"/>
                <a:ea typeface="Arial"/>
                <a:cs typeface="Arial"/>
                <a:sym typeface="Arial"/>
              </a:rPr>
              <a:t>.</a:t>
            </a:r>
            <a:endParaRPr sz="2600" dirty="0">
              <a:solidFill>
                <a:schemeClr val="dk1"/>
              </a:solidFill>
              <a:latin typeface="Arial"/>
              <a:ea typeface="Arial"/>
              <a:cs typeface="Arial"/>
              <a:sym typeface="Arial"/>
            </a:endParaRPr>
          </a:p>
        </p:txBody>
      </p:sp>
      <p:sp>
        <p:nvSpPr>
          <p:cNvPr id="31" name="Google Shape;161;p6"/>
          <p:cNvSpPr/>
          <p:nvPr/>
        </p:nvSpPr>
        <p:spPr>
          <a:xfrm>
            <a:off x="7131292" y="4270927"/>
            <a:ext cx="6638588" cy="1292621"/>
          </a:xfrm>
          <a:prstGeom prst="rect">
            <a:avLst/>
          </a:prstGeom>
          <a:noFill/>
          <a:ln>
            <a:noFill/>
          </a:ln>
        </p:spPr>
        <p:txBody>
          <a:bodyPr spcFirstLastPara="1" wrap="square" lIns="91425" tIns="45700" rIns="91425" bIns="45700" anchor="t" anchorCtr="0">
            <a:spAutoFit/>
          </a:bodyPr>
          <a:lstStyle/>
          <a:p>
            <a:pPr lvl="0"/>
            <a:r>
              <a:rPr lang="en-US" sz="2600" dirty="0">
                <a:solidFill>
                  <a:schemeClr val="dk1"/>
                </a:solidFill>
                <a:latin typeface="Arial"/>
                <a:ea typeface="Arial"/>
                <a:cs typeface="Arial"/>
                <a:sym typeface="Arial"/>
              </a:rPr>
              <a:t>8. What is this?</a:t>
            </a:r>
          </a:p>
          <a:p>
            <a:pPr lvl="0"/>
            <a:r>
              <a:rPr lang="en-US" sz="2600" dirty="0">
                <a:solidFill>
                  <a:schemeClr val="dk1"/>
                </a:solidFill>
                <a:latin typeface="Arial"/>
                <a:ea typeface="Arial"/>
                <a:cs typeface="Arial"/>
                <a:sym typeface="Arial"/>
              </a:rPr>
              <a:t> </a:t>
            </a:r>
          </a:p>
          <a:p>
            <a:pPr lvl="0"/>
            <a:r>
              <a:rPr lang="en-US" sz="2600" dirty="0">
                <a:solidFill>
                  <a:schemeClr val="dk1"/>
                </a:solidFill>
                <a:latin typeface="Arial"/>
                <a:ea typeface="Arial"/>
                <a:cs typeface="Arial"/>
                <a:sym typeface="Arial"/>
              </a:rPr>
              <a:t>It's a _ _ _ _ _ _ _ _ .</a:t>
            </a:r>
            <a:endParaRPr sz="2600" dirty="0">
              <a:solidFill>
                <a:schemeClr val="dk1"/>
              </a:solidFill>
              <a:latin typeface="Arial"/>
              <a:ea typeface="Arial"/>
              <a:cs typeface="Arial"/>
              <a:sym typeface="Arial"/>
            </a:endParaRPr>
          </a:p>
        </p:txBody>
      </p:sp>
      <p:pic>
        <p:nvPicPr>
          <p:cNvPr id="8" name="Picture 7"/>
          <p:cNvPicPr>
            <a:picLocks noChangeAspect="1"/>
          </p:cNvPicPr>
          <p:nvPr/>
        </p:nvPicPr>
        <p:blipFill>
          <a:blip r:embed="rId7"/>
          <a:stretch>
            <a:fillRect/>
          </a:stretch>
        </p:blipFill>
        <p:spPr>
          <a:xfrm>
            <a:off x="7646344" y="2081690"/>
            <a:ext cx="3301365" cy="2143744"/>
          </a:xfrm>
          <a:prstGeom prst="rect">
            <a:avLst/>
          </a:prstGeom>
        </p:spPr>
      </p:pic>
      <p:sp>
        <p:nvSpPr>
          <p:cNvPr id="32" name="Google Shape;162;p6"/>
          <p:cNvSpPr/>
          <p:nvPr/>
        </p:nvSpPr>
        <p:spPr>
          <a:xfrm>
            <a:off x="7893868" y="5055084"/>
            <a:ext cx="2444141" cy="553957"/>
          </a:xfrm>
          <a:prstGeom prst="rect">
            <a:avLst/>
          </a:prstGeom>
          <a:noFill/>
          <a:ln>
            <a:noFill/>
          </a:ln>
        </p:spPr>
        <p:txBody>
          <a:bodyPr spcFirstLastPara="1" wrap="square" lIns="91425" tIns="45700" rIns="91425" bIns="45700" anchor="t" anchorCtr="0">
            <a:spAutoFit/>
          </a:bodyPr>
          <a:lstStyle/>
          <a:p>
            <a:pPr lvl="0"/>
            <a:r>
              <a:rPr lang="en-US" sz="3000" b="1" dirty="0">
                <a:solidFill>
                  <a:srgbClr val="C00000"/>
                </a:solidFill>
                <a:latin typeface="Arial"/>
                <a:ea typeface="Arial"/>
                <a:cs typeface="Arial"/>
                <a:sym typeface="Arial"/>
              </a:rPr>
              <a:t>CO</a:t>
            </a:r>
            <a:r>
              <a:rPr lang="en-US" sz="3000" b="1" dirty="0">
                <a:solidFill>
                  <a:schemeClr val="dk1"/>
                </a:solidFill>
                <a:latin typeface="Arial"/>
                <a:ea typeface="Arial"/>
                <a:cs typeface="Arial"/>
                <a:sym typeface="Arial"/>
              </a:rPr>
              <a:t>MPUTER</a:t>
            </a:r>
            <a:endParaRPr sz="3000" b="1" dirty="0">
              <a:solidFill>
                <a:srgbClr val="C00000"/>
              </a:solidFill>
              <a:latin typeface="Arial"/>
              <a:ea typeface="Arial"/>
              <a:cs typeface="Arial"/>
              <a:sym typeface="Arial"/>
            </a:endParaRPr>
          </a:p>
        </p:txBody>
      </p:sp>
      <p:cxnSp>
        <p:nvCxnSpPr>
          <p:cNvPr id="33" name="Google Shape;165;p6"/>
          <p:cNvCxnSpPr/>
          <p:nvPr/>
        </p:nvCxnSpPr>
        <p:spPr>
          <a:xfrm>
            <a:off x="9623136" y="4595028"/>
            <a:ext cx="1342993" cy="710649"/>
          </a:xfrm>
          <a:prstGeom prst="straightConnector1">
            <a:avLst/>
          </a:prstGeom>
          <a:noFill/>
          <a:ln w="57150" cap="flat" cmpd="sng">
            <a:solidFill>
              <a:srgbClr val="00A9A5"/>
            </a:solidFill>
            <a:prstDash val="solid"/>
            <a:miter lim="800000"/>
            <a:headEnd type="none" w="sm" len="sm"/>
            <a:tailEnd type="stealth" w="med" len="med"/>
          </a:ln>
        </p:spPr>
      </p:cxnSp>
    </p:spTree>
    <p:extLst>
      <p:ext uri="{BB962C8B-B14F-4D97-AF65-F5344CB8AC3E}">
        <p14:creationId xmlns:p14="http://schemas.microsoft.com/office/powerpoint/2010/main" val="390071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500"/>
                                        <p:tgtEl>
                                          <p:spTgt spid="1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0"/>
                                        </p:tgtEl>
                                        <p:attrNameLst>
                                          <p:attrName>style.visibility</p:attrName>
                                        </p:attrNameLst>
                                      </p:cBhvr>
                                      <p:to>
                                        <p:strVal val="visible"/>
                                      </p:to>
                                    </p:set>
                                    <p:animEffect transition="in" filter="fade">
                                      <p:cBhvr>
                                        <p:cTn id="12" dur="500"/>
                                        <p:tgtEl>
                                          <p:spTgt spid="16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2"/>
                                        </p:tgtEl>
                                        <p:attrNameLst>
                                          <p:attrName>style.visibility</p:attrName>
                                        </p:attrNameLst>
                                      </p:cBhvr>
                                      <p:to>
                                        <p:strVal val="visible"/>
                                      </p:to>
                                    </p:set>
                                    <p:animEffect transition="in" filter="fade">
                                      <p:cBhvr>
                                        <p:cTn id="17" dur="500"/>
                                        <p:tgtEl>
                                          <p:spTgt spid="1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7"/>
          <p:cNvPicPr preferRelativeResize="0"/>
          <p:nvPr/>
        </p:nvPicPr>
        <p:blipFill rotWithShape="1">
          <a:blip r:embed="rId3">
            <a:alphaModFix/>
          </a:blip>
          <a:srcRect/>
          <a:stretch/>
        </p:blipFill>
        <p:spPr>
          <a:xfrm>
            <a:off x="-2" y="1"/>
            <a:ext cx="12192000" cy="1083306"/>
          </a:xfrm>
          <a:prstGeom prst="rect">
            <a:avLst/>
          </a:prstGeom>
          <a:noFill/>
          <a:ln>
            <a:noFill/>
          </a:ln>
        </p:spPr>
      </p:pic>
      <p:sp>
        <p:nvSpPr>
          <p:cNvPr id="172" name="Google Shape;172;p7"/>
          <p:cNvSpPr txBox="1"/>
          <p:nvPr/>
        </p:nvSpPr>
        <p:spPr>
          <a:xfrm>
            <a:off x="663572" y="202239"/>
            <a:ext cx="30598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Arial"/>
                <a:ea typeface="Arial"/>
                <a:cs typeface="Arial"/>
                <a:sym typeface="Arial"/>
              </a:rPr>
              <a:t>WARM-UP</a:t>
            </a:r>
            <a:endParaRPr sz="3600" b="1">
              <a:solidFill>
                <a:schemeClr val="dk1"/>
              </a:solidFill>
              <a:latin typeface="Arial"/>
              <a:ea typeface="Arial"/>
              <a:cs typeface="Arial"/>
              <a:sym typeface="Arial"/>
            </a:endParaRPr>
          </a:p>
        </p:txBody>
      </p:sp>
      <p:sp>
        <p:nvSpPr>
          <p:cNvPr id="173" name="Google Shape;173;p7"/>
          <p:cNvSpPr/>
          <p:nvPr/>
        </p:nvSpPr>
        <p:spPr>
          <a:xfrm>
            <a:off x="386080" y="1627699"/>
            <a:ext cx="3874952"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rial"/>
                <a:ea typeface="Arial"/>
                <a:cs typeface="Arial"/>
                <a:sym typeface="Arial"/>
              </a:rPr>
              <a:t>The hidden words:</a:t>
            </a:r>
            <a:endParaRPr sz="3200" b="1" dirty="0">
              <a:solidFill>
                <a:schemeClr val="dk1"/>
              </a:solidFill>
              <a:latin typeface="Arial"/>
              <a:ea typeface="Arial"/>
              <a:cs typeface="Arial"/>
              <a:sym typeface="Arial"/>
            </a:endParaRPr>
          </a:p>
        </p:txBody>
      </p:sp>
      <p:sp>
        <p:nvSpPr>
          <p:cNvPr id="174" name="Google Shape;174;p7"/>
          <p:cNvSpPr/>
          <p:nvPr/>
        </p:nvSpPr>
        <p:spPr>
          <a:xfrm>
            <a:off x="4261032" y="3838707"/>
            <a:ext cx="3038011"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chemeClr val="dk1"/>
                </a:solidFill>
                <a:latin typeface="Arial"/>
                <a:ea typeface="Arial"/>
                <a:cs typeface="Arial"/>
                <a:sym typeface="Arial"/>
              </a:rPr>
              <a:t>_ _ _ _ _ _ _</a:t>
            </a:r>
            <a:endParaRPr sz="3600" b="1" dirty="0">
              <a:solidFill>
                <a:schemeClr val="dk1"/>
              </a:solidFill>
              <a:latin typeface="Arial"/>
              <a:ea typeface="Arial"/>
              <a:cs typeface="Arial"/>
              <a:sym typeface="Arial"/>
            </a:endParaRPr>
          </a:p>
        </p:txBody>
      </p:sp>
      <p:sp>
        <p:nvSpPr>
          <p:cNvPr id="175" name="Google Shape;175;p7"/>
          <p:cNvSpPr/>
          <p:nvPr/>
        </p:nvSpPr>
        <p:spPr>
          <a:xfrm>
            <a:off x="4302710" y="1634977"/>
            <a:ext cx="2544286" cy="646331"/>
          </a:xfrm>
          <a:prstGeom prst="rect">
            <a:avLst/>
          </a:prstGeom>
          <a:noFill/>
          <a:ln>
            <a:noFill/>
          </a:ln>
        </p:spPr>
        <p:txBody>
          <a:bodyPr spcFirstLastPara="1" wrap="square" lIns="91425" tIns="45700" rIns="91425" bIns="45700" anchor="t" anchorCtr="0">
            <a:spAutoFit/>
          </a:bodyPr>
          <a:lstStyle/>
          <a:p>
            <a:pPr lvl="0"/>
            <a:r>
              <a:rPr lang="en-US" sz="3600" b="1" dirty="0">
                <a:solidFill>
                  <a:srgbClr val="C00000"/>
                </a:solidFill>
                <a:latin typeface="Arial"/>
                <a:ea typeface="Arial"/>
                <a:cs typeface="Arial"/>
                <a:sym typeface="Arial"/>
              </a:rPr>
              <a:t>SEIENCC</a:t>
            </a:r>
          </a:p>
        </p:txBody>
      </p:sp>
      <p:sp>
        <p:nvSpPr>
          <p:cNvPr id="176" name="Google Shape;176;p7"/>
          <p:cNvSpPr/>
          <p:nvPr/>
        </p:nvSpPr>
        <p:spPr>
          <a:xfrm>
            <a:off x="4301866" y="3702865"/>
            <a:ext cx="3182144"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dirty="0">
                <a:solidFill>
                  <a:srgbClr val="00B2A5"/>
                </a:solidFill>
                <a:latin typeface="Arial"/>
                <a:ea typeface="Arial"/>
                <a:cs typeface="Arial"/>
                <a:sym typeface="Arial"/>
              </a:rPr>
              <a:t>SCIENCE</a:t>
            </a:r>
            <a:endParaRPr sz="4400" b="1" dirty="0">
              <a:solidFill>
                <a:srgbClr val="00B2A5"/>
              </a:solidFill>
              <a:latin typeface="Arial"/>
              <a:ea typeface="Arial"/>
              <a:cs typeface="Arial"/>
              <a:sym typeface="Arial"/>
            </a:endParaRPr>
          </a:p>
        </p:txBody>
      </p:sp>
      <p:cxnSp>
        <p:nvCxnSpPr>
          <p:cNvPr id="177" name="Google Shape;177;p7"/>
          <p:cNvCxnSpPr/>
          <p:nvPr/>
        </p:nvCxnSpPr>
        <p:spPr>
          <a:xfrm>
            <a:off x="5437928" y="2518110"/>
            <a:ext cx="0" cy="1173092"/>
          </a:xfrm>
          <a:prstGeom prst="straightConnector1">
            <a:avLst/>
          </a:prstGeom>
          <a:noFill/>
          <a:ln w="76200" cap="flat" cmpd="sng">
            <a:solidFill>
              <a:srgbClr val="00A9A5"/>
            </a:solidFill>
            <a:prstDash val="solid"/>
            <a:miter lim="800000"/>
            <a:headEnd type="none" w="sm" len="sm"/>
            <a:tailEnd type="stealth" w="med" len="med"/>
          </a:ln>
        </p:spPr>
      </p:cxnSp>
      <p:sp>
        <p:nvSpPr>
          <p:cNvPr id="3" name="Rectangle 2"/>
          <p:cNvSpPr/>
          <p:nvPr/>
        </p:nvSpPr>
        <p:spPr>
          <a:xfrm>
            <a:off x="7970619" y="1634977"/>
            <a:ext cx="3441968" cy="646331"/>
          </a:xfrm>
          <a:prstGeom prst="rect">
            <a:avLst/>
          </a:prstGeom>
        </p:spPr>
        <p:txBody>
          <a:bodyPr wrap="none">
            <a:spAutoFit/>
          </a:bodyPr>
          <a:lstStyle/>
          <a:p>
            <a:r>
              <a:rPr lang="en-US" sz="3600" b="1" dirty="0">
                <a:solidFill>
                  <a:srgbClr val="C00000"/>
                </a:solidFill>
                <a:latin typeface="Arial"/>
                <a:ea typeface="Arial"/>
                <a:cs typeface="Arial"/>
              </a:rPr>
              <a:t>EOTLHYGNCO</a:t>
            </a:r>
          </a:p>
        </p:txBody>
      </p:sp>
      <p:sp>
        <p:nvSpPr>
          <p:cNvPr id="11" name="Google Shape;176;p7"/>
          <p:cNvSpPr/>
          <p:nvPr/>
        </p:nvSpPr>
        <p:spPr>
          <a:xfrm>
            <a:off x="7785652" y="3624162"/>
            <a:ext cx="4233628"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dirty="0">
                <a:solidFill>
                  <a:srgbClr val="00B2A5"/>
                </a:solidFill>
                <a:latin typeface="Arial"/>
                <a:ea typeface="Arial"/>
                <a:cs typeface="Arial"/>
                <a:sym typeface="Arial"/>
              </a:rPr>
              <a:t>TECHNOLOGY</a:t>
            </a:r>
            <a:endParaRPr sz="4400" b="1" dirty="0">
              <a:solidFill>
                <a:srgbClr val="00B2A5"/>
              </a:solidFill>
              <a:latin typeface="Arial"/>
              <a:ea typeface="Arial"/>
              <a:cs typeface="Arial"/>
              <a:sym typeface="Arial"/>
            </a:endParaRPr>
          </a:p>
        </p:txBody>
      </p:sp>
      <p:cxnSp>
        <p:nvCxnSpPr>
          <p:cNvPr id="12" name="Google Shape;177;p7"/>
          <p:cNvCxnSpPr/>
          <p:nvPr/>
        </p:nvCxnSpPr>
        <p:spPr>
          <a:xfrm>
            <a:off x="9902466" y="2383102"/>
            <a:ext cx="0" cy="1173092"/>
          </a:xfrm>
          <a:prstGeom prst="straightConnector1">
            <a:avLst/>
          </a:prstGeom>
          <a:noFill/>
          <a:ln w="76200" cap="flat" cmpd="sng">
            <a:solidFill>
              <a:srgbClr val="00A9A5"/>
            </a:solidFill>
            <a:prstDash val="solid"/>
            <a:miter lim="800000"/>
            <a:headEnd type="none" w="sm" len="sm"/>
            <a:tailEnd type="stealth" w="med" len="med"/>
          </a:ln>
        </p:spPr>
      </p:cxnSp>
      <p:sp>
        <p:nvSpPr>
          <p:cNvPr id="13" name="Google Shape;174;p7"/>
          <p:cNvSpPr/>
          <p:nvPr/>
        </p:nvSpPr>
        <p:spPr>
          <a:xfrm>
            <a:off x="7970619" y="3815241"/>
            <a:ext cx="4912261"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chemeClr val="dk1"/>
                </a:solidFill>
                <a:latin typeface="Arial"/>
                <a:ea typeface="Arial"/>
                <a:cs typeface="Arial"/>
                <a:sym typeface="Arial"/>
              </a:rPr>
              <a:t>_ _ _ _ _ _ _ _ _ _</a:t>
            </a:r>
            <a:endParaRPr sz="3600" b="1"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1055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fade">
                                      <p:cBhvr>
                                        <p:cTn id="7" dur="1000"/>
                                        <p:tgtEl>
                                          <p:spTgt spid="1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nvGraphicFramePr>
        <p:xfrm>
          <a:off x="1194549" y="1188294"/>
          <a:ext cx="10085976" cy="2027529"/>
        </p:xfrm>
        <a:graphic>
          <a:graphicData uri="http://schemas.openxmlformats.org/drawingml/2006/table">
            <a:tbl>
              <a:tblPr firstRow="1" bandRow="1">
                <a:tableStyleId>{5DA37D80-6434-44D0-A028-1B22A696006F}</a:tableStyleId>
              </a:tblPr>
              <a:tblGrid>
                <a:gridCol w="3250184">
                  <a:extLst>
                    <a:ext uri="{9D8B030D-6E8A-4147-A177-3AD203B41FA5}">
                      <a16:colId xmlns:a16="http://schemas.microsoft.com/office/drawing/2014/main" val="20000"/>
                    </a:ext>
                  </a:extLst>
                </a:gridCol>
                <a:gridCol w="3730911">
                  <a:extLst>
                    <a:ext uri="{9D8B030D-6E8A-4147-A177-3AD203B41FA5}">
                      <a16:colId xmlns:a16="http://schemas.microsoft.com/office/drawing/2014/main" val="20001"/>
                    </a:ext>
                  </a:extLst>
                </a:gridCol>
                <a:gridCol w="3104881">
                  <a:extLst>
                    <a:ext uri="{9D8B030D-6E8A-4147-A177-3AD203B41FA5}">
                      <a16:colId xmlns:a16="http://schemas.microsoft.com/office/drawing/2014/main" val="20002"/>
                    </a:ext>
                  </a:extLst>
                </a:gridCol>
              </a:tblGrid>
              <a:tr h="692727">
                <a:tc>
                  <a:txBody>
                    <a:bodyPr/>
                    <a:lstStyle/>
                    <a:p>
                      <a:pPr algn="ctr"/>
                      <a:r>
                        <a:rPr lang="en-US" sz="2500" b="1" dirty="0">
                          <a:solidFill>
                            <a:srgbClr val="EF4B66"/>
                          </a:solidFill>
                        </a:rPr>
                        <a:t>New words</a:t>
                      </a:r>
                    </a:p>
                  </a:txBody>
                  <a:tcPr anchor="ctr"/>
                </a:tc>
                <a:tc>
                  <a:txBody>
                    <a:bodyPr/>
                    <a:lstStyle/>
                    <a:p>
                      <a:pPr algn="ctr"/>
                      <a:r>
                        <a:rPr lang="en-US" sz="2500" b="1" dirty="0">
                          <a:solidFill>
                            <a:srgbClr val="EF4B66"/>
                          </a:solidFill>
                        </a:rPr>
                        <a:t>Pronunciation</a:t>
                      </a:r>
                    </a:p>
                  </a:txBody>
                  <a:tcPr anchor="ctr"/>
                </a:tc>
                <a:tc>
                  <a:txBody>
                    <a:bodyPr/>
                    <a:lstStyle/>
                    <a:p>
                      <a:pPr algn="ctr"/>
                      <a:r>
                        <a:rPr lang="en-US" sz="2500" b="1" dirty="0">
                          <a:solidFill>
                            <a:srgbClr val="EF4B66"/>
                          </a:solidFill>
                        </a:rPr>
                        <a:t>Meaning</a:t>
                      </a:r>
                    </a:p>
                  </a:txBody>
                  <a:tcPr anchor="ctr"/>
                </a:tc>
                <a:extLst>
                  <a:ext uri="{0D108BD9-81ED-4DB2-BD59-A6C34878D82A}">
                    <a16:rowId xmlns:a16="http://schemas.microsoft.com/office/drawing/2014/main" val="10000"/>
                  </a:ext>
                </a:extLst>
              </a:tr>
              <a:tr h="667401">
                <a:tc>
                  <a:txBody>
                    <a:bodyPr/>
                    <a:lstStyle/>
                    <a:p>
                      <a:pPr marL="144145" marR="0" indent="-144145">
                        <a:lnSpc>
                          <a:spcPct val="107000"/>
                        </a:lnSpc>
                        <a:spcBef>
                          <a:spcPts val="0"/>
                        </a:spcBef>
                        <a:spcAft>
                          <a:spcPts val="0"/>
                        </a:spcAft>
                      </a:pPr>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technology (n)</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tekˈnɒlədʒi</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24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Công</a:t>
                      </a:r>
                      <a:r>
                        <a:rPr lang="en-US" sz="2400" baseline="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aseline="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nghệ</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1"/>
                  </a:ext>
                </a:extLst>
              </a:tr>
              <a:tr h="667401">
                <a:tc>
                  <a:txBody>
                    <a:bodyPr/>
                    <a:lstStyle/>
                    <a:p>
                      <a:pPr marL="144145" marR="0" indent="-144145">
                        <a:lnSpc>
                          <a:spcPct val="107000"/>
                        </a:lnSpc>
                        <a:spcBef>
                          <a:spcPts val="0"/>
                        </a:spcBef>
                        <a:spcAft>
                          <a:spcPts val="0"/>
                        </a:spcAft>
                      </a:pPr>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face-to-face</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/ˌ</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feɪs</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tə</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ˈ</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feɪs</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Trực</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tiếp</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24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aseline="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mặt</a:t>
                      </a:r>
                      <a:r>
                        <a:rPr lang="en-US" sz="24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aseline="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đối</a:t>
                      </a:r>
                      <a:r>
                        <a:rPr lang="en-US" sz="24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aseline="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mặt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2917693607"/>
                  </a:ext>
                </a:extLst>
              </a:tr>
            </a:tbl>
          </a:graphicData>
        </a:graphic>
      </p:graphicFrame>
      <p:graphicFrame>
        <p:nvGraphicFramePr>
          <p:cNvPr id="12" name="Table 11"/>
          <p:cNvGraphicFramePr>
            <a:graphicFrameLocks noGrp="1"/>
          </p:cNvGraphicFramePr>
          <p:nvPr/>
        </p:nvGraphicFramePr>
        <p:xfrm>
          <a:off x="1194551" y="3215823"/>
          <a:ext cx="10085975" cy="1334802"/>
        </p:xfrm>
        <a:graphic>
          <a:graphicData uri="http://schemas.openxmlformats.org/drawingml/2006/table">
            <a:tbl>
              <a:tblPr firstRow="1" bandRow="1">
                <a:tableStyleId>{5DA37D80-6434-44D0-A028-1B22A696006F}</a:tableStyleId>
              </a:tblPr>
              <a:tblGrid>
                <a:gridCol w="3245055">
                  <a:extLst>
                    <a:ext uri="{9D8B030D-6E8A-4147-A177-3AD203B41FA5}">
                      <a16:colId xmlns:a16="http://schemas.microsoft.com/office/drawing/2014/main" val="20000"/>
                    </a:ext>
                  </a:extLst>
                </a:gridCol>
                <a:gridCol w="3736039">
                  <a:extLst>
                    <a:ext uri="{9D8B030D-6E8A-4147-A177-3AD203B41FA5}">
                      <a16:colId xmlns:a16="http://schemas.microsoft.com/office/drawing/2014/main" val="20001"/>
                    </a:ext>
                  </a:extLst>
                </a:gridCol>
                <a:gridCol w="3104881">
                  <a:extLst>
                    <a:ext uri="{9D8B030D-6E8A-4147-A177-3AD203B41FA5}">
                      <a16:colId xmlns:a16="http://schemas.microsoft.com/office/drawing/2014/main" val="20002"/>
                    </a:ext>
                  </a:extLst>
                </a:gridCol>
              </a:tblGrid>
              <a:tr h="667401">
                <a:tc>
                  <a:txBody>
                    <a:bodyPr/>
                    <a:lstStyle/>
                    <a:p>
                      <a:pPr marL="144145" marR="0" indent="-144145">
                        <a:lnSpc>
                          <a:spcPct val="107000"/>
                        </a:lnSpc>
                        <a:spcBef>
                          <a:spcPts val="0"/>
                        </a:spcBef>
                        <a:spcAft>
                          <a:spcPts val="0"/>
                        </a:spcAft>
                      </a:pPr>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 epidemics (n)</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24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/ˌ</a:t>
                      </a:r>
                      <a:r>
                        <a:rPr lang="en-US" sz="24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epɪˈdemɪk</a:t>
                      </a:r>
                      <a:r>
                        <a:rPr lang="en-US" sz="24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24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Đại</a:t>
                      </a:r>
                      <a:r>
                        <a:rPr lang="en-US" sz="24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dịch</a:t>
                      </a:r>
                      <a:endParaRPr lang="en-US" sz="2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1"/>
                  </a:ext>
                </a:extLst>
              </a:tr>
              <a:tr h="667401">
                <a:tc>
                  <a:txBody>
                    <a:bodyPr/>
                    <a:lstStyle/>
                    <a:p>
                      <a:pPr marL="144145" marR="0" indent="-144145">
                        <a:lnSpc>
                          <a:spcPct val="107000"/>
                        </a:lnSpc>
                        <a:spcBef>
                          <a:spcPts val="0"/>
                        </a:spcBef>
                        <a:spcAft>
                          <a:spcPts val="0"/>
                        </a:spcAft>
                      </a:pPr>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 breakout room (n) </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/ˈ</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breɪkaʊt</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rʊm</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txBody>
                  <a:tcPr marL="36195" marR="36195" marT="71755" marB="71755" anchor="ctr"/>
                </a:tc>
                <a:tc>
                  <a:txBody>
                    <a:bodyPr/>
                    <a:lstStyle/>
                    <a:p>
                      <a:pPr marL="0" marR="0" algn="ctr">
                        <a:lnSpc>
                          <a:spcPct val="107000"/>
                        </a:lnSpc>
                        <a:spcBef>
                          <a:spcPts val="0"/>
                        </a:spcBef>
                        <a:spcAft>
                          <a:spcPts val="0"/>
                        </a:spcAft>
                      </a:pP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Phòng</a:t>
                      </a:r>
                      <a:r>
                        <a:rPr lang="en-US" sz="2400" baseline="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baseline="0" dirty="0" err="1">
                          <a:effectLst/>
                          <a:latin typeface="Calibri" panose="020F0502020204030204" pitchFamily="34" charset="0"/>
                          <a:ea typeface="Times New Roman" panose="02020603050405020304" pitchFamily="18" charset="0"/>
                          <a:cs typeface="Times New Roman" panose="02020603050405020304" pitchFamily="18" charset="0"/>
                        </a:rPr>
                        <a:t>học</a:t>
                      </a:r>
                      <a:r>
                        <a:rPr lang="en-US" sz="2400" baseline="0" dirty="0">
                          <a:effectLst/>
                          <a:latin typeface="Calibri" panose="020F0502020204030204" pitchFamily="34" charset="0"/>
                          <a:ea typeface="Times New Roman" panose="02020603050405020304" pitchFamily="18" charset="0"/>
                          <a:cs typeface="Times New Roman" panose="02020603050405020304" pitchFamily="18" charset="0"/>
                        </a:rPr>
                        <a:t> chia </a:t>
                      </a:r>
                      <a:r>
                        <a:rPr lang="en-US" sz="2400" baseline="0" dirty="0" err="1">
                          <a:effectLst/>
                          <a:latin typeface="Calibri" panose="020F0502020204030204" pitchFamily="34" charset="0"/>
                          <a:ea typeface="Times New Roman" panose="02020603050405020304" pitchFamily="18" charset="0"/>
                          <a:cs typeface="Times New Roman" panose="02020603050405020304" pitchFamily="18" charset="0"/>
                        </a:rPr>
                        <a:t>nhỏ</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2917693607"/>
                  </a:ext>
                </a:extLst>
              </a:tr>
            </a:tbl>
          </a:graphicData>
        </a:graphic>
      </p:graphicFrame>
      <p:graphicFrame>
        <p:nvGraphicFramePr>
          <p:cNvPr id="13" name="Table 12"/>
          <p:cNvGraphicFramePr>
            <a:graphicFrameLocks noGrp="1"/>
          </p:cNvGraphicFramePr>
          <p:nvPr/>
        </p:nvGraphicFramePr>
        <p:xfrm>
          <a:off x="1194552" y="5221978"/>
          <a:ext cx="10085975" cy="667401"/>
        </p:xfrm>
        <a:graphic>
          <a:graphicData uri="http://schemas.openxmlformats.org/drawingml/2006/table">
            <a:tbl>
              <a:tblPr firstRow="1" bandRow="1">
                <a:tableStyleId>{5DA37D80-6434-44D0-A028-1B22A696006F}</a:tableStyleId>
              </a:tblPr>
              <a:tblGrid>
                <a:gridCol w="3245055">
                  <a:extLst>
                    <a:ext uri="{9D8B030D-6E8A-4147-A177-3AD203B41FA5}">
                      <a16:colId xmlns:a16="http://schemas.microsoft.com/office/drawing/2014/main" val="20000"/>
                    </a:ext>
                  </a:extLst>
                </a:gridCol>
                <a:gridCol w="3736039">
                  <a:extLst>
                    <a:ext uri="{9D8B030D-6E8A-4147-A177-3AD203B41FA5}">
                      <a16:colId xmlns:a16="http://schemas.microsoft.com/office/drawing/2014/main" val="20001"/>
                    </a:ext>
                  </a:extLst>
                </a:gridCol>
                <a:gridCol w="3104881">
                  <a:extLst>
                    <a:ext uri="{9D8B030D-6E8A-4147-A177-3AD203B41FA5}">
                      <a16:colId xmlns:a16="http://schemas.microsoft.com/office/drawing/2014/main" val="20002"/>
                    </a:ext>
                  </a:extLst>
                </a:gridCol>
              </a:tblGrid>
              <a:tr h="667401">
                <a:tc>
                  <a:txBody>
                    <a:bodyPr/>
                    <a:lstStyle/>
                    <a:p>
                      <a:pPr marL="144145" marR="0" indent="-144145">
                        <a:lnSpc>
                          <a:spcPct val="107000"/>
                        </a:lnSpc>
                        <a:spcBef>
                          <a:spcPts val="0"/>
                        </a:spcBef>
                        <a:spcAft>
                          <a:spcPts val="0"/>
                        </a:spcAft>
                      </a:pPr>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6. invention</a:t>
                      </a:r>
                      <a:r>
                        <a:rPr lang="en-US" sz="2400" b="1"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 </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24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24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ɪnˈvenʃn</a:t>
                      </a:r>
                      <a:r>
                        <a:rPr lang="en-US" sz="24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24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Phát</a:t>
                      </a:r>
                      <a:r>
                        <a:rPr lang="en-US" sz="2400" b="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minh</a:t>
                      </a:r>
                      <a:endParaRPr lang="en-US" sz="2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1"/>
                  </a:ext>
                </a:extLst>
              </a:tr>
            </a:tbl>
          </a:graphicData>
        </a:graphic>
      </p:graphicFrame>
      <p:sp>
        <p:nvSpPr>
          <p:cNvPr id="14" name="Rectangle 13"/>
          <p:cNvSpPr/>
          <p:nvPr/>
        </p:nvSpPr>
        <p:spPr>
          <a:xfrm>
            <a:off x="3733279" y="108296"/>
            <a:ext cx="4158727" cy="830997"/>
          </a:xfrm>
          <a:prstGeom prst="rect">
            <a:avLst/>
          </a:prstGeom>
          <a:noFill/>
        </p:spPr>
        <p:txBody>
          <a:bodyPr wrap="square" lIns="91440" tIns="45720" rIns="91440" bIns="45720">
            <a:spAutoFit/>
          </a:bodyPr>
          <a:lstStyle/>
          <a:p>
            <a:pPr algn="ctr"/>
            <a:r>
              <a:rPr lang="en-US" sz="4800" b="1" dirty="0">
                <a:ln w="6600">
                  <a:solidFill>
                    <a:schemeClr val="accent2"/>
                  </a:solidFill>
                  <a:prstDash val="solid"/>
                </a:ln>
                <a:solidFill>
                  <a:srgbClr val="3B87CD"/>
                </a:solidFill>
                <a:effectLst>
                  <a:outerShdw dist="38100" dir="2700000" algn="tl" rotWithShape="0">
                    <a:schemeClr val="accent2"/>
                  </a:outerShdw>
                </a:effectLst>
              </a:rPr>
              <a:t>* VOCABULARY</a:t>
            </a:r>
            <a:endParaRPr lang="en-US" sz="4800" b="1" cap="none" spc="0" dirty="0">
              <a:ln w="6600">
                <a:solidFill>
                  <a:schemeClr val="accent2"/>
                </a:solidFill>
                <a:prstDash val="solid"/>
              </a:ln>
              <a:solidFill>
                <a:srgbClr val="3B87CD"/>
              </a:solidFill>
              <a:effectLst>
                <a:outerShdw dist="38100" dir="2700000" algn="tl" rotWithShape="0">
                  <a:schemeClr val="accent2"/>
                </a:outerShdw>
              </a:effectLst>
            </a:endParaRPr>
          </a:p>
        </p:txBody>
      </p:sp>
      <p:graphicFrame>
        <p:nvGraphicFramePr>
          <p:cNvPr id="20" name="Table 19"/>
          <p:cNvGraphicFramePr>
            <a:graphicFrameLocks noGrp="1"/>
          </p:cNvGraphicFramePr>
          <p:nvPr/>
        </p:nvGraphicFramePr>
        <p:xfrm>
          <a:off x="1194550" y="4557479"/>
          <a:ext cx="10085975" cy="667401"/>
        </p:xfrm>
        <a:graphic>
          <a:graphicData uri="http://schemas.openxmlformats.org/drawingml/2006/table">
            <a:tbl>
              <a:tblPr firstRow="1" bandRow="1">
                <a:tableStyleId>{5DA37D80-6434-44D0-A028-1B22A696006F}</a:tableStyleId>
              </a:tblPr>
              <a:tblGrid>
                <a:gridCol w="3245055">
                  <a:extLst>
                    <a:ext uri="{9D8B030D-6E8A-4147-A177-3AD203B41FA5}">
                      <a16:colId xmlns:a16="http://schemas.microsoft.com/office/drawing/2014/main" val="20000"/>
                    </a:ext>
                  </a:extLst>
                </a:gridCol>
                <a:gridCol w="3736039">
                  <a:extLst>
                    <a:ext uri="{9D8B030D-6E8A-4147-A177-3AD203B41FA5}">
                      <a16:colId xmlns:a16="http://schemas.microsoft.com/office/drawing/2014/main" val="20001"/>
                    </a:ext>
                  </a:extLst>
                </a:gridCol>
                <a:gridCol w="3104881">
                  <a:extLst>
                    <a:ext uri="{9D8B030D-6E8A-4147-A177-3AD203B41FA5}">
                      <a16:colId xmlns:a16="http://schemas.microsoft.com/office/drawing/2014/main" val="20002"/>
                    </a:ext>
                  </a:extLst>
                </a:gridCol>
              </a:tblGrid>
              <a:tr h="667401">
                <a:tc>
                  <a:txBody>
                    <a:bodyPr/>
                    <a:lstStyle/>
                    <a:p>
                      <a:pPr marL="144145" marR="0" indent="-144145">
                        <a:lnSpc>
                          <a:spcPct val="107000"/>
                        </a:lnSpc>
                        <a:spcBef>
                          <a:spcPts val="0"/>
                        </a:spcBef>
                        <a:spcAft>
                          <a:spcPts val="0"/>
                        </a:spcAft>
                      </a:pPr>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 contact</a:t>
                      </a:r>
                      <a:r>
                        <a:rPr lang="en-US" sz="2400" b="1"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lens</a:t>
                      </a:r>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 </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24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/ˈ</a:t>
                      </a:r>
                      <a:r>
                        <a:rPr lang="en-US" sz="24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kɒntækt</a:t>
                      </a:r>
                      <a:r>
                        <a:rPr lang="en-US" sz="24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lenz</a:t>
                      </a:r>
                      <a:r>
                        <a:rPr lang="en-US" sz="24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24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Kính</a:t>
                      </a:r>
                      <a:r>
                        <a:rPr lang="en-US" sz="2400" b="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0" baseline="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áp</a:t>
                      </a:r>
                      <a:r>
                        <a:rPr lang="en-US" sz="2400" b="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0" baseline="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tròng</a:t>
                      </a:r>
                      <a:endParaRPr lang="en-US" sz="2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2917693607"/>
                  </a:ext>
                </a:extLst>
              </a:tr>
            </a:tbl>
          </a:graphicData>
        </a:graphic>
      </p:graphicFrame>
      <p:pic>
        <p:nvPicPr>
          <p:cNvPr id="2" name="technolog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26382" y="2003944"/>
            <a:ext cx="487363" cy="487363"/>
          </a:xfrm>
          <a:prstGeom prst="rect">
            <a:avLst/>
          </a:prstGeom>
        </p:spPr>
      </p:pic>
      <p:pic>
        <p:nvPicPr>
          <p:cNvPr id="3" name="face to face">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626381" y="2666232"/>
            <a:ext cx="487363" cy="487363"/>
          </a:xfrm>
          <a:prstGeom prst="rect">
            <a:avLst/>
          </a:prstGeom>
        </p:spPr>
      </p:pic>
      <p:pic>
        <p:nvPicPr>
          <p:cNvPr id="4" name="contact lens">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626380" y="3328520"/>
            <a:ext cx="487363" cy="487363"/>
          </a:xfrm>
          <a:prstGeom prst="rect">
            <a:avLst/>
          </a:prstGeom>
        </p:spPr>
      </p:pic>
      <p:pic>
        <p:nvPicPr>
          <p:cNvPr id="5" name="breakout room">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661738" y="3990808"/>
            <a:ext cx="487363" cy="487363"/>
          </a:xfrm>
          <a:prstGeom prst="rect">
            <a:avLst/>
          </a:prstGeom>
        </p:spPr>
      </p:pic>
      <p:pic>
        <p:nvPicPr>
          <p:cNvPr id="7" name="contact lens">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614302" y="4653096"/>
            <a:ext cx="487363" cy="487363"/>
          </a:xfrm>
          <a:prstGeom prst="rect">
            <a:avLst/>
          </a:prstGeom>
        </p:spPr>
      </p:pic>
      <p:pic>
        <p:nvPicPr>
          <p:cNvPr id="8" name="invention">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618255" y="5357070"/>
            <a:ext cx="487363" cy="487363"/>
          </a:xfrm>
          <a:prstGeom prst="rect">
            <a:avLst/>
          </a:prstGeom>
        </p:spPr>
      </p:pic>
    </p:spTree>
    <p:extLst>
      <p:ext uri="{BB962C8B-B14F-4D97-AF65-F5344CB8AC3E}">
        <p14:creationId xmlns:p14="http://schemas.microsoft.com/office/powerpoint/2010/main" val="39564509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40"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536" fill="hold"/>
                                        <p:tgtEl>
                                          <p:spTgt spid="4"/>
                                        </p:tgtEl>
                                      </p:cBhvr>
                                    </p:cmd>
                                  </p:childTnLst>
                                </p:cTn>
                              </p:par>
                            </p:childTnLst>
                          </p:cTn>
                        </p:par>
                      </p:childTnLst>
                    </p:cTn>
                  </p:par>
                </p:childTnLst>
              </p:cTn>
              <p:nextCondLst>
                <p:cond evt="onClick" delay="0">
                  <p:tgtEl>
                    <p:spTgt spid="4"/>
                  </p:tgtEl>
                </p:cond>
              </p:nextCondLst>
            </p:seq>
            <p:audio>
              <p:cMediaNode vol="80000">
                <p:cTn id="19" fill="hold" display="0">
                  <p:stCondLst>
                    <p:cond delay="indefinite"/>
                  </p:stCondLst>
                  <p:endCondLst>
                    <p:cond evt="onStopAudio" delay="0">
                      <p:tgtEl>
                        <p:sldTgt/>
                      </p:tgtEl>
                    </p:cond>
                  </p:endCondLst>
                </p:cTn>
                <p:tgtEl>
                  <p:spTgt spid="4"/>
                </p:tgtEl>
              </p:cMediaNode>
            </p:audi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248" fill="hold"/>
                                        <p:tgtEl>
                                          <p:spTgt spid="5"/>
                                        </p:tgtEl>
                                      </p:cBhvr>
                                    </p:cmd>
                                  </p:childTnLst>
                                </p:cTn>
                              </p:par>
                            </p:childTnLst>
                          </p:cTn>
                        </p:par>
                      </p:childTnLst>
                    </p:cTn>
                  </p:par>
                </p:childTnLst>
              </p:cTn>
              <p:nextCondLst>
                <p:cond evt="onClick" delay="0">
                  <p:tgtEl>
                    <p:spTgt spid="5"/>
                  </p:tgtEl>
                </p:cond>
              </p:nextCondLst>
            </p:seq>
            <p:audio>
              <p:cMediaNode vol="80000">
                <p:cTn id="25" fill="hold" display="0">
                  <p:stCondLst>
                    <p:cond delay="indefinite"/>
                  </p:stCondLst>
                  <p:endCondLst>
                    <p:cond evt="onStopAudio" delay="0">
                      <p:tgtEl>
                        <p:sldTgt/>
                      </p:tgtEl>
                    </p:cond>
                  </p:endCondLst>
                </p:cTn>
                <p:tgtEl>
                  <p:spTgt spid="5"/>
                </p:tgtEl>
              </p:cMediaNode>
            </p:audio>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536" fill="hold"/>
                                        <p:tgtEl>
                                          <p:spTgt spid="7"/>
                                        </p:tgtEl>
                                      </p:cBhvr>
                                    </p:cmd>
                                  </p:childTnLst>
                                </p:cTn>
                              </p:par>
                            </p:childTnLst>
                          </p:cTn>
                        </p:par>
                      </p:childTnLst>
                    </p:cTn>
                  </p:par>
                </p:childTnLst>
              </p:cTn>
              <p:nextCondLst>
                <p:cond evt="onClick" delay="0">
                  <p:tgtEl>
                    <p:spTgt spid="7"/>
                  </p:tgtEl>
                </p:cond>
              </p:nextCondLst>
            </p:seq>
            <p:audio>
              <p:cMediaNode vol="80000">
                <p:cTn id="31" fill="hold" display="0">
                  <p:stCondLst>
                    <p:cond delay="indefinite"/>
                  </p:stCondLst>
                  <p:endCondLst>
                    <p:cond evt="onStopAudio" delay="0">
                      <p:tgtEl>
                        <p:sldTgt/>
                      </p:tgtEl>
                    </p:cond>
                  </p:endCondLst>
                </p:cTn>
                <p:tgtEl>
                  <p:spTgt spid="7"/>
                </p:tgtEl>
              </p:cMediaNode>
            </p:audio>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4" fill="hold"/>
                                        <p:tgtEl>
                                          <p:spTgt spid="8"/>
                                        </p:tgtEl>
                                      </p:cBhvr>
                                    </p:cmd>
                                  </p:childTnLst>
                                </p:cTn>
                              </p:par>
                            </p:childTnLst>
                          </p:cTn>
                        </p:par>
                      </p:childTnLst>
                    </p:cTn>
                  </p:par>
                </p:childTnLst>
              </p:cTn>
              <p:nextCondLst>
                <p:cond evt="onClick" delay="0">
                  <p:tgtEl>
                    <p:spTgt spid="8"/>
                  </p:tgtEl>
                </p:cond>
              </p:nextCondLst>
            </p:seq>
            <p:audio>
              <p:cMediaNode vol="80000">
                <p:cTn id="3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82876" y="6198637"/>
            <a:ext cx="9892388" cy="584775"/>
          </a:xfrm>
          <a:prstGeom prst="rect">
            <a:avLst/>
          </a:prstGeom>
        </p:spPr>
        <p:txBody>
          <a:bodyPr wrap="none">
            <a:spAutoFit/>
          </a:bodyPr>
          <a:lstStyle/>
          <a:p>
            <a:r>
              <a:rPr lang="en-US" sz="32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Talk about the development of science and technology.</a:t>
            </a:r>
            <a:endParaRPr lang="en-US" sz="3200" b="1" dirty="0">
              <a:solidFill>
                <a:srgbClr val="C00000"/>
              </a:solidFill>
              <a:latin typeface="Times New Roman" panose="02020603050405020304" pitchFamily="18" charset="0"/>
              <a:cs typeface="Times New Roman" panose="02020603050405020304" pitchFamily="18" charset="0"/>
            </a:endParaRPr>
          </a:p>
        </p:txBody>
      </p:sp>
      <p:pic>
        <p:nvPicPr>
          <p:cNvPr id="3" name="Picture 2" descr="Những hình ảnh hiếm về học trò tiểu học năm xư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329" y="106383"/>
            <a:ext cx="3252276" cy="19488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Phòng học thông minh - Giải pháp giáo dục mới trong tương la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8339" y="161992"/>
            <a:ext cx="3272790" cy="19602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Top 7 điện thoại giá dưới 5 triệu đồng đáng mua nhất tháng 2/2022, Nokia  G50 bất ngờ lọt 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2675" y="2126974"/>
            <a:ext cx="3272790" cy="18993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Địa chỉ sửa điện thoại Nokia cũ,Nokia Cổ tại Hà Nộ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5797" y="2055206"/>
            <a:ext cx="3193883" cy="19107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8 con tàu cao tốc nhanh nhất trên thế giớ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35435" y="2221685"/>
            <a:ext cx="3380368" cy="21002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Đầu Máy Xe Lửa Ấn Độ Kéo Tàu SPT1 Đổ Dốc Dầu Giây Vào Ga Tránh Tàu SE10 Và  Tàu AH1 (Sep 24, 2017) - YouTub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81204" y="161992"/>
            <a:ext cx="3299750" cy="21002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Review Top 5 máy cắt lúa không thể thiếu cho nhà nô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05320" y="4299330"/>
            <a:ext cx="3151768" cy="19267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Nhớ máy tuốt lúa - Báo Quảng Ngãi điện tử"/>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0074" y="4220400"/>
            <a:ext cx="3076602" cy="2002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503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7620" y="-7620"/>
            <a:ext cx="12192000" cy="975807"/>
            <a:chOff x="0" y="-3"/>
            <a:chExt cx="12192000" cy="1083309"/>
          </a:xfrm>
          <a:solidFill>
            <a:schemeClr val="accent2"/>
          </a:solidFill>
        </p:grpSpPr>
        <p:sp>
          <p:nvSpPr>
            <p:cNvPr id="23" name="Round Single Corner Rectangle 22"/>
            <p:cNvSpPr/>
            <p:nvPr/>
          </p:nvSpPr>
          <p:spPr>
            <a:xfrm flipV="1">
              <a:off x="0" y="1741"/>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0" y="-3"/>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2261781" y="112190"/>
            <a:ext cx="712319" cy="709214"/>
            <a:chOff x="2180974" y="148629"/>
            <a:chExt cx="712319" cy="709214"/>
          </a:xfrm>
        </p:grpSpPr>
        <p:sp>
          <p:nvSpPr>
            <p:cNvPr id="30" name="Oval 29"/>
            <p:cNvSpPr/>
            <p:nvPr/>
          </p:nvSpPr>
          <p:spPr>
            <a:xfrm>
              <a:off x="2180974" y="148629"/>
              <a:ext cx="712319" cy="709214"/>
            </a:xfrm>
            <a:prstGeom prst="ellipse">
              <a:avLst/>
            </a:prstGeom>
            <a:solidFill>
              <a:srgbClr val="F7A5A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hord 30"/>
            <p:cNvSpPr/>
            <p:nvPr/>
          </p:nvSpPr>
          <p:spPr>
            <a:xfrm rot="4088942">
              <a:off x="2197459" y="160739"/>
              <a:ext cx="676824" cy="685834"/>
            </a:xfrm>
            <a:prstGeom prst="chord">
              <a:avLst>
                <a:gd name="adj1" fmla="val 2761841"/>
                <a:gd name="adj2" fmla="val 16200000"/>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3927147" y="1024661"/>
            <a:ext cx="4433082" cy="625641"/>
          </a:xfrm>
          <a:prstGeom prst="roundRect">
            <a:avLst>
              <a:gd name="adj" fmla="val 42661"/>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aturation sat="7000"/>
                    </a14:imgEffect>
                  </a14:imgLayer>
                </a14:imgProps>
              </a:ext>
              <a:ext uri="{28A0092B-C50C-407E-A947-70E740481C1C}">
                <a14:useLocalDpi xmlns:a14="http://schemas.microsoft.com/office/drawing/2010/main" val="0"/>
              </a:ext>
            </a:extLst>
          </a:blip>
          <a:stretch>
            <a:fillRect/>
          </a:stretch>
        </p:blipFill>
        <p:spPr>
          <a:xfrm>
            <a:off x="3330051" y="856265"/>
            <a:ext cx="964452" cy="916490"/>
          </a:xfrm>
          <a:prstGeom prst="rect">
            <a:avLst/>
          </a:prstGeom>
        </p:spPr>
      </p:pic>
      <p:sp>
        <p:nvSpPr>
          <p:cNvPr id="36" name="TextBox 35"/>
          <p:cNvSpPr txBox="1"/>
          <p:nvPr/>
        </p:nvSpPr>
        <p:spPr>
          <a:xfrm>
            <a:off x="4294503" y="1132163"/>
            <a:ext cx="4065726" cy="461665"/>
          </a:xfrm>
          <a:prstGeom prst="rect">
            <a:avLst/>
          </a:prstGeom>
          <a:noFill/>
        </p:spPr>
        <p:txBody>
          <a:bodyPr wrap="square" rtlCol="0">
            <a:spAutoFit/>
          </a:bodyPr>
          <a:lstStyle/>
          <a:p>
            <a:r>
              <a:rPr lang="en-US" sz="2400" b="1" dirty="0">
                <a:solidFill>
                  <a:srgbClr val="002060"/>
                </a:solidFill>
              </a:rPr>
              <a:t>LESSON 1: GETTING STARTED</a:t>
            </a:r>
          </a:p>
        </p:txBody>
      </p:sp>
      <p:sp>
        <p:nvSpPr>
          <p:cNvPr id="40" name="TextBox 39"/>
          <p:cNvSpPr txBox="1"/>
          <p:nvPr/>
        </p:nvSpPr>
        <p:spPr>
          <a:xfrm>
            <a:off x="928438" y="132929"/>
            <a:ext cx="1252347"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41" name="TextBox 40"/>
          <p:cNvSpPr txBox="1"/>
          <p:nvPr/>
        </p:nvSpPr>
        <p:spPr>
          <a:xfrm>
            <a:off x="3150251" y="88279"/>
            <a:ext cx="7813218" cy="707886"/>
          </a:xfrm>
          <a:prstGeom prst="rect">
            <a:avLst/>
          </a:prstGeom>
          <a:noFill/>
        </p:spPr>
        <p:txBody>
          <a:bodyPr wrap="square" rtlCol="0">
            <a:spAutoFit/>
          </a:bodyPr>
          <a:lstStyle/>
          <a:p>
            <a:r>
              <a:rPr lang="en-US" sz="4000" b="1" dirty="0">
                <a:solidFill>
                  <a:schemeClr val="bg1"/>
                </a:solidFill>
                <a:latin typeface="Myriad Pro" pitchFamily="34" charset="0"/>
              </a:rPr>
              <a:t>SCIENCE AND TECHNOLOGY</a:t>
            </a:r>
          </a:p>
        </p:txBody>
      </p:sp>
      <p:sp>
        <p:nvSpPr>
          <p:cNvPr id="42" name="TextBox 41"/>
          <p:cNvSpPr txBox="1"/>
          <p:nvPr/>
        </p:nvSpPr>
        <p:spPr>
          <a:xfrm>
            <a:off x="1276300" y="3793403"/>
            <a:ext cx="722440" cy="830997"/>
          </a:xfrm>
          <a:prstGeom prst="rect">
            <a:avLst/>
          </a:prstGeom>
          <a:noFill/>
        </p:spPr>
        <p:txBody>
          <a:bodyPr wrap="square" rtlCol="0">
            <a:spAutoFit/>
          </a:bodyPr>
          <a:lstStyle/>
          <a:p>
            <a:pPr algn="ctr"/>
            <a:r>
              <a:rPr lang="en-US" sz="4800" b="1" dirty="0">
                <a:solidFill>
                  <a:schemeClr val="bg1"/>
                </a:solidFill>
                <a:latin typeface="Myriad Pro" pitchFamily="34" charset="0"/>
              </a:rPr>
              <a:t>1</a:t>
            </a:r>
          </a:p>
        </p:txBody>
      </p:sp>
      <p:sp>
        <p:nvSpPr>
          <p:cNvPr id="43" name="TextBox 42">
            <a:extLst>
              <a:ext uri="{FF2B5EF4-FFF2-40B4-BE49-F238E27FC236}">
                <a16:creationId xmlns:a16="http://schemas.microsoft.com/office/drawing/2014/main" id="{607B7897-B16D-44E3-91AE-9D0FF2697117}"/>
              </a:ext>
            </a:extLst>
          </p:cNvPr>
          <p:cNvSpPr txBox="1"/>
          <p:nvPr/>
        </p:nvSpPr>
        <p:spPr>
          <a:xfrm>
            <a:off x="3458304" y="1720709"/>
            <a:ext cx="5370766" cy="584775"/>
          </a:xfrm>
          <a:prstGeom prst="rect">
            <a:avLst/>
          </a:prstGeom>
          <a:noFill/>
        </p:spPr>
        <p:txBody>
          <a:bodyPr wrap="square" rtlCol="0">
            <a:spAutoFit/>
          </a:bodyPr>
          <a:lstStyle/>
          <a:p>
            <a:pPr algn="ctr"/>
            <a:r>
              <a:rPr lang="en-US" sz="3200" b="1" dirty="0">
                <a:solidFill>
                  <a:srgbClr val="3B87CD"/>
                </a:solidFill>
              </a:rPr>
              <a:t>Great news for students</a:t>
            </a:r>
          </a:p>
        </p:txBody>
      </p:sp>
      <p:sp>
        <p:nvSpPr>
          <p:cNvPr id="17" name="TextBox 16"/>
          <p:cNvSpPr txBox="1"/>
          <p:nvPr/>
        </p:nvSpPr>
        <p:spPr>
          <a:xfrm>
            <a:off x="2243706" y="109060"/>
            <a:ext cx="730394" cy="707886"/>
          </a:xfrm>
          <a:prstGeom prst="rect">
            <a:avLst/>
          </a:prstGeom>
          <a:noFill/>
        </p:spPr>
        <p:txBody>
          <a:bodyPr wrap="square" rtlCol="0">
            <a:spAutoFit/>
          </a:bodyPr>
          <a:lstStyle/>
          <a:p>
            <a:pPr algn="ctr"/>
            <a:r>
              <a:rPr lang="en-US" sz="4000" b="1" dirty="0">
                <a:solidFill>
                  <a:schemeClr val="bg1"/>
                </a:solidFill>
                <a:latin typeface="Myriad Pro" pitchFamily="34" charset="0"/>
              </a:rPr>
              <a:t>11</a:t>
            </a:r>
          </a:p>
        </p:txBody>
      </p:sp>
      <p:pic>
        <p:nvPicPr>
          <p:cNvPr id="4" name="Picture 3"/>
          <p:cNvPicPr>
            <a:picLocks noChangeAspect="1"/>
          </p:cNvPicPr>
          <p:nvPr/>
        </p:nvPicPr>
        <p:blipFill>
          <a:blip r:embed="rId4"/>
          <a:stretch>
            <a:fillRect/>
          </a:stretch>
        </p:blipFill>
        <p:spPr>
          <a:xfrm>
            <a:off x="1494111" y="2359009"/>
            <a:ext cx="9299153" cy="4248344"/>
          </a:xfrm>
          <a:prstGeom prst="rect">
            <a:avLst/>
          </a:prstGeom>
        </p:spPr>
      </p:pic>
    </p:spTree>
    <p:extLst>
      <p:ext uri="{BB962C8B-B14F-4D97-AF65-F5344CB8AC3E}">
        <p14:creationId xmlns:p14="http://schemas.microsoft.com/office/powerpoint/2010/main" val="252621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186786" y="1675782"/>
            <a:ext cx="5760980"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AD4F0F"/>
                </a:solidFill>
              </a:rPr>
              <a:t>technology </a:t>
            </a:r>
            <a:r>
              <a:rPr lang="en-US" sz="4800" b="1" dirty="0">
                <a:solidFill>
                  <a:srgbClr val="AD4F0F"/>
                </a:solidFill>
                <a:cs typeface="Calibri" panose="020F0502020204030204" pitchFamily="34" charset="0"/>
              </a:rPr>
              <a:t>(n)</a:t>
            </a:r>
          </a:p>
        </p:txBody>
      </p:sp>
      <p:sp>
        <p:nvSpPr>
          <p:cNvPr id="12" name="Rectangle 11"/>
          <p:cNvSpPr/>
          <p:nvPr/>
        </p:nvSpPr>
        <p:spPr>
          <a:xfrm>
            <a:off x="281189" y="3673891"/>
            <a:ext cx="4050892" cy="769441"/>
          </a:xfrm>
          <a:prstGeom prst="rect">
            <a:avLst/>
          </a:prstGeom>
        </p:spPr>
        <p:txBody>
          <a:bodyPr wrap="square">
            <a:spAutoFit/>
          </a:bodyPr>
          <a:lstStyle/>
          <a:p>
            <a:pPr lvl="0" algn="ctr"/>
            <a:r>
              <a:rPr lang="en-US" sz="4400" b="1" dirty="0" err="1"/>
              <a:t>công</a:t>
            </a:r>
            <a:r>
              <a:rPr lang="en-US" sz="4400" b="1" dirty="0"/>
              <a:t> </a:t>
            </a:r>
            <a:r>
              <a:rPr lang="en-US" sz="4400" b="1" dirty="0" err="1"/>
              <a:t>nghệ</a:t>
            </a:r>
            <a:endParaRPr lang="en-US" sz="4400" b="1" dirty="0"/>
          </a:p>
        </p:txBody>
      </p:sp>
      <p:sp>
        <p:nvSpPr>
          <p:cNvPr id="2" name="Rectangle 1"/>
          <p:cNvSpPr/>
          <p:nvPr/>
        </p:nvSpPr>
        <p:spPr>
          <a:xfrm>
            <a:off x="1079473" y="2752884"/>
            <a:ext cx="2454326" cy="584775"/>
          </a:xfrm>
          <a:prstGeom prst="rect">
            <a:avLst/>
          </a:prstGeom>
        </p:spPr>
        <p:txBody>
          <a:bodyPr wrap="none">
            <a:spAutoFit/>
          </a:bodyPr>
          <a:lstStyle/>
          <a:p>
            <a:pPr algn="ctr"/>
            <a:r>
              <a:rPr lang="en-US" sz="3200" b="1" dirty="0">
                <a:solidFill>
                  <a:schemeClr val="accent5">
                    <a:lumMod val="50000"/>
                  </a:schemeClr>
                </a:solidFill>
              </a:rPr>
              <a:t>/</a:t>
            </a:r>
            <a:r>
              <a:rPr lang="en-US" sz="3200" b="1" dirty="0" err="1">
                <a:solidFill>
                  <a:schemeClr val="accent5">
                    <a:lumMod val="50000"/>
                  </a:schemeClr>
                </a:solidFill>
              </a:rPr>
              <a:t>tekˈnɒlədʒi</a:t>
            </a:r>
            <a:r>
              <a:rPr lang="en-US" sz="3200" b="1" dirty="0">
                <a:solidFill>
                  <a:schemeClr val="accent5">
                    <a:lumMod val="50000"/>
                  </a:schemeClr>
                </a:solidFill>
              </a:rPr>
              <a:t>/</a:t>
            </a:r>
          </a:p>
        </p:txBody>
      </p:sp>
      <p:sp>
        <p:nvSpPr>
          <p:cNvPr id="4" name="Rectangle 3"/>
          <p:cNvSpPr/>
          <p:nvPr/>
        </p:nvSpPr>
        <p:spPr>
          <a:xfrm>
            <a:off x="440483" y="0"/>
            <a:ext cx="3093316" cy="584775"/>
          </a:xfrm>
          <a:prstGeom prst="rect">
            <a:avLst/>
          </a:prstGeom>
          <a:noFill/>
        </p:spPr>
        <p:txBody>
          <a:bodyPr wrap="square" lIns="91440" tIns="45720" rIns="91440" bIns="45720">
            <a:spAutoFit/>
          </a:bodyPr>
          <a:lstStyle/>
          <a:p>
            <a:r>
              <a:rPr lang="en-US" sz="3200" b="1" dirty="0">
                <a:ln w="6600">
                  <a:solidFill>
                    <a:schemeClr val="accent2"/>
                  </a:solidFill>
                  <a:prstDash val="solid"/>
                </a:ln>
                <a:solidFill>
                  <a:srgbClr val="3B87CD"/>
                </a:solidFill>
                <a:effectLst>
                  <a:outerShdw dist="38100" dir="2700000" algn="tl" rotWithShape="0">
                    <a:schemeClr val="accent2"/>
                  </a:outerShdw>
                </a:effectLst>
              </a:rPr>
              <a:t>* VOCABULARY</a:t>
            </a:r>
            <a:endParaRPr lang="en-US" sz="3200" b="1" cap="none" spc="0" dirty="0">
              <a:ln w="6600">
                <a:solidFill>
                  <a:schemeClr val="accent2"/>
                </a:solidFill>
                <a:prstDash val="solid"/>
              </a:ln>
              <a:solidFill>
                <a:srgbClr val="3B87CD"/>
              </a:solidFill>
              <a:effectLst>
                <a:outerShdw dist="38100" dir="2700000" algn="tl" rotWithShape="0">
                  <a:schemeClr val="accent2"/>
                </a:outerShdw>
              </a:effectLst>
            </a:endParaRPr>
          </a:p>
        </p:txBody>
      </p:sp>
      <p:pic>
        <p:nvPicPr>
          <p:cNvPr id="6" name="Picture 5"/>
          <p:cNvPicPr>
            <a:picLocks noChangeAspect="1"/>
          </p:cNvPicPr>
          <p:nvPr/>
        </p:nvPicPr>
        <p:blipFill>
          <a:blip r:embed="rId5"/>
          <a:stretch>
            <a:fillRect/>
          </a:stretch>
        </p:blipFill>
        <p:spPr>
          <a:xfrm>
            <a:off x="4457362" y="671346"/>
            <a:ext cx="7255178" cy="4404995"/>
          </a:xfrm>
          <a:prstGeom prst="rect">
            <a:avLst/>
          </a:prstGeom>
        </p:spPr>
      </p:pic>
      <p:pic>
        <p:nvPicPr>
          <p:cNvPr id="3" name="technolog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80835" y="4443332"/>
            <a:ext cx="806306" cy="806306"/>
          </a:xfrm>
          <a:prstGeom prst="rect">
            <a:avLst/>
          </a:prstGeom>
        </p:spPr>
      </p:pic>
    </p:spTree>
    <p:extLst>
      <p:ext uri="{BB962C8B-B14F-4D97-AF65-F5344CB8AC3E}">
        <p14:creationId xmlns:p14="http://schemas.microsoft.com/office/powerpoint/2010/main" val="281797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200" fill="hold"/>
                                        <p:tgtEl>
                                          <p:spTgt spid="3"/>
                                        </p:tgtEl>
                                      </p:cBhvr>
                                    </p:cmd>
                                  </p:childTnLst>
                                </p:cTn>
                              </p:par>
                            </p:childTnLst>
                          </p:cTn>
                        </p:par>
                      </p:childTnLst>
                    </p:cTn>
                  </p:par>
                </p:childTnLst>
              </p:cTn>
              <p:nextCondLst>
                <p:cond evt="onClick" delay="0">
                  <p:tgtEl>
                    <p:spTgt spid="3"/>
                  </p:tgtEl>
                </p:cond>
              </p:nextCondLst>
            </p:seq>
            <p:audio>
              <p:cMediaNode vol="80000">
                <p:cTn id="18" fill="hold" display="0">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443640" y="2148393"/>
            <a:ext cx="5760980"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rgbClr val="AD4F0F"/>
                </a:solidFill>
              </a:rPr>
              <a:t>face to face </a:t>
            </a:r>
            <a:r>
              <a:rPr lang="en-US" sz="4000" b="1" dirty="0">
                <a:solidFill>
                  <a:srgbClr val="AD4F0F"/>
                </a:solidFill>
                <a:cs typeface="Calibri" panose="020F0502020204030204" pitchFamily="34" charset="0"/>
              </a:rPr>
              <a:t>(</a:t>
            </a:r>
            <a:r>
              <a:rPr lang="en-US" sz="4000" b="1" dirty="0" err="1">
                <a:solidFill>
                  <a:srgbClr val="AD4F0F"/>
                </a:solidFill>
                <a:cs typeface="Calibri" panose="020F0502020204030204" pitchFamily="34" charset="0"/>
              </a:rPr>
              <a:t>adj</a:t>
            </a:r>
            <a:r>
              <a:rPr lang="en-US" sz="4000" b="1" dirty="0">
                <a:solidFill>
                  <a:srgbClr val="AD4F0F"/>
                </a:solidFill>
                <a:cs typeface="Calibri" panose="020F0502020204030204" pitchFamily="34" charset="0"/>
              </a:rPr>
              <a:t>)</a:t>
            </a:r>
          </a:p>
        </p:txBody>
      </p:sp>
      <p:sp>
        <p:nvSpPr>
          <p:cNvPr id="12" name="Rectangle 11"/>
          <p:cNvSpPr/>
          <p:nvPr/>
        </p:nvSpPr>
        <p:spPr>
          <a:xfrm>
            <a:off x="281189" y="3673891"/>
            <a:ext cx="4050892" cy="584775"/>
          </a:xfrm>
          <a:prstGeom prst="rect">
            <a:avLst/>
          </a:prstGeom>
        </p:spPr>
        <p:txBody>
          <a:bodyPr wrap="square">
            <a:spAutoFit/>
          </a:bodyPr>
          <a:lstStyle/>
          <a:p>
            <a:pPr lvl="0" algn="ctr"/>
            <a:r>
              <a:rPr lang="en-US" sz="3200" dirty="0" err="1"/>
              <a:t>Trực</a:t>
            </a:r>
            <a:r>
              <a:rPr lang="en-US" sz="3200" dirty="0"/>
              <a:t> </a:t>
            </a:r>
            <a:r>
              <a:rPr lang="en-US" sz="3200" dirty="0" err="1"/>
              <a:t>tiếp</a:t>
            </a:r>
            <a:r>
              <a:rPr lang="en-US" sz="3200" dirty="0"/>
              <a:t>, </a:t>
            </a:r>
            <a:r>
              <a:rPr lang="en-US" sz="3200" dirty="0" err="1"/>
              <a:t>mặt</a:t>
            </a:r>
            <a:r>
              <a:rPr lang="en-US" sz="3200" dirty="0"/>
              <a:t> </a:t>
            </a:r>
            <a:r>
              <a:rPr lang="en-US" sz="3200" dirty="0" err="1"/>
              <a:t>đối</a:t>
            </a:r>
            <a:r>
              <a:rPr lang="en-US" sz="3200" dirty="0"/>
              <a:t> </a:t>
            </a:r>
            <a:r>
              <a:rPr lang="en-US" sz="3200" dirty="0" err="1"/>
              <a:t>mặt</a:t>
            </a:r>
            <a:endParaRPr lang="en-US" sz="3200" dirty="0"/>
          </a:p>
        </p:txBody>
      </p:sp>
      <p:sp>
        <p:nvSpPr>
          <p:cNvPr id="2" name="Rectangle 1"/>
          <p:cNvSpPr/>
          <p:nvPr/>
        </p:nvSpPr>
        <p:spPr>
          <a:xfrm>
            <a:off x="1024104" y="3008667"/>
            <a:ext cx="2565061" cy="584775"/>
          </a:xfrm>
          <a:prstGeom prst="rect">
            <a:avLst/>
          </a:prstGeom>
        </p:spPr>
        <p:txBody>
          <a:bodyPr wrap="none">
            <a:spAutoFit/>
          </a:bodyPr>
          <a:lstStyle/>
          <a:p>
            <a:pPr algn="ctr"/>
            <a:r>
              <a:rPr lang="en-US" sz="3200" b="1" dirty="0">
                <a:solidFill>
                  <a:schemeClr val="accent5">
                    <a:lumMod val="50000"/>
                  </a:schemeClr>
                </a:solidFill>
              </a:rPr>
              <a:t>/ˌ</a:t>
            </a:r>
            <a:r>
              <a:rPr lang="en-US" sz="3200" b="1" dirty="0" err="1">
                <a:solidFill>
                  <a:schemeClr val="accent5">
                    <a:lumMod val="50000"/>
                  </a:schemeClr>
                </a:solidFill>
              </a:rPr>
              <a:t>feɪs</a:t>
            </a:r>
            <a:r>
              <a:rPr lang="en-US" sz="3200" b="1" dirty="0">
                <a:solidFill>
                  <a:schemeClr val="accent5">
                    <a:lumMod val="50000"/>
                  </a:schemeClr>
                </a:solidFill>
              </a:rPr>
              <a:t> </a:t>
            </a:r>
            <a:r>
              <a:rPr lang="en-US" sz="3200" b="1" dirty="0" err="1">
                <a:solidFill>
                  <a:schemeClr val="accent5">
                    <a:lumMod val="50000"/>
                  </a:schemeClr>
                </a:solidFill>
              </a:rPr>
              <a:t>tə</a:t>
            </a:r>
            <a:r>
              <a:rPr lang="en-US" sz="3200" b="1" dirty="0">
                <a:solidFill>
                  <a:schemeClr val="accent5">
                    <a:lumMod val="50000"/>
                  </a:schemeClr>
                </a:solidFill>
              </a:rPr>
              <a:t> ˈ</a:t>
            </a:r>
            <a:r>
              <a:rPr lang="en-US" sz="3200" b="1" dirty="0" err="1">
                <a:solidFill>
                  <a:schemeClr val="accent5">
                    <a:lumMod val="50000"/>
                  </a:schemeClr>
                </a:solidFill>
              </a:rPr>
              <a:t>feɪs</a:t>
            </a:r>
            <a:r>
              <a:rPr lang="en-US" sz="3200" b="1" dirty="0">
                <a:solidFill>
                  <a:schemeClr val="accent5">
                    <a:lumMod val="50000"/>
                  </a:schemeClr>
                </a:solidFill>
              </a:rPr>
              <a:t>/</a:t>
            </a:r>
          </a:p>
        </p:txBody>
      </p:sp>
      <p:pic>
        <p:nvPicPr>
          <p:cNvPr id="3" name="Picture 2"/>
          <p:cNvPicPr>
            <a:picLocks noChangeAspect="1"/>
          </p:cNvPicPr>
          <p:nvPr/>
        </p:nvPicPr>
        <p:blipFill>
          <a:blip r:embed="rId5"/>
          <a:stretch>
            <a:fillRect/>
          </a:stretch>
        </p:blipFill>
        <p:spPr>
          <a:xfrm>
            <a:off x="5217794" y="1465014"/>
            <a:ext cx="6232525" cy="4256855"/>
          </a:xfrm>
          <a:prstGeom prst="rect">
            <a:avLst/>
          </a:prstGeom>
        </p:spPr>
      </p:pic>
      <p:pic>
        <p:nvPicPr>
          <p:cNvPr id="5" name="face to fac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44809" y="4258666"/>
            <a:ext cx="684537" cy="684537"/>
          </a:xfrm>
          <a:prstGeom prst="rect">
            <a:avLst/>
          </a:prstGeom>
        </p:spPr>
      </p:pic>
      <p:sp>
        <p:nvSpPr>
          <p:cNvPr id="13" name="Rectangle 12"/>
          <p:cNvSpPr/>
          <p:nvPr/>
        </p:nvSpPr>
        <p:spPr>
          <a:xfrm>
            <a:off x="440483" y="0"/>
            <a:ext cx="3093316" cy="584775"/>
          </a:xfrm>
          <a:prstGeom prst="rect">
            <a:avLst/>
          </a:prstGeom>
          <a:noFill/>
        </p:spPr>
        <p:txBody>
          <a:bodyPr wrap="square" lIns="91440" tIns="45720" rIns="91440" bIns="45720">
            <a:spAutoFit/>
          </a:bodyPr>
          <a:lstStyle/>
          <a:p>
            <a:r>
              <a:rPr lang="en-US" sz="3200" b="1" dirty="0">
                <a:ln w="6600">
                  <a:solidFill>
                    <a:schemeClr val="accent2"/>
                  </a:solidFill>
                  <a:prstDash val="solid"/>
                </a:ln>
                <a:solidFill>
                  <a:srgbClr val="3B87CD"/>
                </a:solidFill>
                <a:effectLst>
                  <a:outerShdw dist="38100" dir="2700000" algn="tl" rotWithShape="0">
                    <a:schemeClr val="accent2"/>
                  </a:outerShdw>
                </a:effectLst>
              </a:rPr>
              <a:t>* VOCABULARY</a:t>
            </a:r>
            <a:endParaRPr lang="en-US" sz="3200" b="1" cap="none" spc="0" dirty="0">
              <a:ln w="6600">
                <a:solidFill>
                  <a:schemeClr val="accent2"/>
                </a:solidFill>
                <a:prstDash val="solid"/>
              </a:ln>
              <a:solidFill>
                <a:srgbClr val="3B87CD"/>
              </a:solidFill>
              <a:effectLst>
                <a:outerShdw dist="38100" dir="2700000" algn="tl" rotWithShape="0">
                  <a:schemeClr val="accent2"/>
                </a:outerShdw>
              </a:effectLst>
            </a:endParaRPr>
          </a:p>
        </p:txBody>
      </p:sp>
    </p:spTree>
    <p:extLst>
      <p:ext uri="{BB962C8B-B14F-4D97-AF65-F5344CB8AC3E}">
        <p14:creationId xmlns:p14="http://schemas.microsoft.com/office/powerpoint/2010/main" val="119893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440" fill="hold"/>
                                        <p:tgtEl>
                                          <p:spTgt spid="5"/>
                                        </p:tgtEl>
                                      </p:cBhvr>
                                    </p:cmd>
                                  </p:childTnLst>
                                </p:cTn>
                              </p:par>
                            </p:childTnLst>
                          </p:cTn>
                        </p:par>
                      </p:childTnLst>
                    </p:cTn>
                  </p:par>
                </p:childTnLst>
              </p:cTn>
              <p:nextCondLst>
                <p:cond evt="onClick" delay="0">
                  <p:tgtEl>
                    <p:spTgt spid="5"/>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443640" y="2148393"/>
            <a:ext cx="5760980"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rgbClr val="AD4F0F"/>
                </a:solidFill>
              </a:rPr>
              <a:t>epidemics </a:t>
            </a:r>
            <a:r>
              <a:rPr lang="en-US" sz="4000" b="1" dirty="0">
                <a:solidFill>
                  <a:srgbClr val="AD4F0F"/>
                </a:solidFill>
                <a:cs typeface="Calibri" panose="020F0502020204030204" pitchFamily="34" charset="0"/>
              </a:rPr>
              <a:t>(n)</a:t>
            </a:r>
          </a:p>
        </p:txBody>
      </p:sp>
      <p:sp>
        <p:nvSpPr>
          <p:cNvPr id="12" name="Rectangle 11"/>
          <p:cNvSpPr/>
          <p:nvPr/>
        </p:nvSpPr>
        <p:spPr>
          <a:xfrm>
            <a:off x="281189" y="3673891"/>
            <a:ext cx="4050892" cy="584775"/>
          </a:xfrm>
          <a:prstGeom prst="rect">
            <a:avLst/>
          </a:prstGeom>
        </p:spPr>
        <p:txBody>
          <a:bodyPr wrap="square">
            <a:spAutoFit/>
          </a:bodyPr>
          <a:lstStyle/>
          <a:p>
            <a:pPr lvl="0" algn="ctr"/>
            <a:r>
              <a:rPr lang="en-US" sz="3200" dirty="0" err="1"/>
              <a:t>đại</a:t>
            </a:r>
            <a:r>
              <a:rPr lang="en-US" sz="3200" dirty="0"/>
              <a:t> </a:t>
            </a:r>
            <a:r>
              <a:rPr lang="en-US" sz="3200" dirty="0" err="1"/>
              <a:t>dịch</a:t>
            </a:r>
            <a:endParaRPr lang="en-US" sz="3200" dirty="0"/>
          </a:p>
        </p:txBody>
      </p:sp>
      <p:sp>
        <p:nvSpPr>
          <p:cNvPr id="2" name="Rectangle 1"/>
          <p:cNvSpPr/>
          <p:nvPr/>
        </p:nvSpPr>
        <p:spPr>
          <a:xfrm>
            <a:off x="1093000" y="3008667"/>
            <a:ext cx="2427268" cy="584775"/>
          </a:xfrm>
          <a:prstGeom prst="rect">
            <a:avLst/>
          </a:prstGeom>
        </p:spPr>
        <p:txBody>
          <a:bodyPr wrap="none">
            <a:spAutoFit/>
          </a:bodyPr>
          <a:lstStyle/>
          <a:p>
            <a:pPr algn="ctr"/>
            <a:r>
              <a:rPr lang="en-US" sz="3200" b="1" dirty="0">
                <a:solidFill>
                  <a:schemeClr val="accent5">
                    <a:lumMod val="50000"/>
                  </a:schemeClr>
                </a:solidFill>
              </a:rPr>
              <a:t>/ˌ</a:t>
            </a:r>
            <a:r>
              <a:rPr lang="en-US" sz="3200" b="1" dirty="0" err="1">
                <a:solidFill>
                  <a:schemeClr val="accent5">
                    <a:lumMod val="50000"/>
                  </a:schemeClr>
                </a:solidFill>
              </a:rPr>
              <a:t>epɪˈdemɪk</a:t>
            </a:r>
            <a:r>
              <a:rPr lang="en-US" sz="3200" b="1" dirty="0">
                <a:solidFill>
                  <a:schemeClr val="accent5">
                    <a:lumMod val="50000"/>
                  </a:schemeClr>
                </a:solidFill>
              </a:rPr>
              <a:t>/</a:t>
            </a:r>
          </a:p>
        </p:txBody>
      </p:sp>
      <p:pic>
        <p:nvPicPr>
          <p:cNvPr id="5" name="Picture 4"/>
          <p:cNvPicPr>
            <a:picLocks noChangeAspect="1"/>
          </p:cNvPicPr>
          <p:nvPr/>
        </p:nvPicPr>
        <p:blipFill>
          <a:blip r:embed="rId5"/>
          <a:stretch>
            <a:fillRect/>
          </a:stretch>
        </p:blipFill>
        <p:spPr>
          <a:xfrm>
            <a:off x="4619763" y="1470140"/>
            <a:ext cx="6940526" cy="4625860"/>
          </a:xfrm>
          <a:prstGeom prst="rect">
            <a:avLst/>
          </a:prstGeom>
        </p:spPr>
      </p:pic>
      <p:pic>
        <p:nvPicPr>
          <p:cNvPr id="3" name="epidemic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75023" y="4339115"/>
            <a:ext cx="663221" cy="663221"/>
          </a:xfrm>
          <a:prstGeom prst="rect">
            <a:avLst/>
          </a:prstGeom>
        </p:spPr>
      </p:pic>
      <p:sp>
        <p:nvSpPr>
          <p:cNvPr id="13" name="Rectangle 12"/>
          <p:cNvSpPr/>
          <p:nvPr/>
        </p:nvSpPr>
        <p:spPr>
          <a:xfrm>
            <a:off x="440483" y="0"/>
            <a:ext cx="3093316" cy="584775"/>
          </a:xfrm>
          <a:prstGeom prst="rect">
            <a:avLst/>
          </a:prstGeom>
          <a:noFill/>
        </p:spPr>
        <p:txBody>
          <a:bodyPr wrap="square" lIns="91440" tIns="45720" rIns="91440" bIns="45720">
            <a:spAutoFit/>
          </a:bodyPr>
          <a:lstStyle/>
          <a:p>
            <a:r>
              <a:rPr lang="en-US" sz="3200" b="1" dirty="0">
                <a:ln w="6600">
                  <a:solidFill>
                    <a:schemeClr val="accent2"/>
                  </a:solidFill>
                  <a:prstDash val="solid"/>
                </a:ln>
                <a:solidFill>
                  <a:srgbClr val="3B87CD"/>
                </a:solidFill>
                <a:effectLst>
                  <a:outerShdw dist="38100" dir="2700000" algn="tl" rotWithShape="0">
                    <a:schemeClr val="accent2"/>
                  </a:outerShdw>
                </a:effectLst>
              </a:rPr>
              <a:t>* VOCABULARY</a:t>
            </a:r>
            <a:endParaRPr lang="en-US" sz="3200" b="1" cap="none" spc="0" dirty="0">
              <a:ln w="6600">
                <a:solidFill>
                  <a:schemeClr val="accent2"/>
                </a:solidFill>
                <a:prstDash val="solid"/>
              </a:ln>
              <a:solidFill>
                <a:srgbClr val="3B87CD"/>
              </a:solidFill>
              <a:effectLst>
                <a:outerShdw dist="38100" dir="2700000" algn="tl" rotWithShape="0">
                  <a:schemeClr val="accent2"/>
                </a:outerShdw>
              </a:effectLst>
            </a:endParaRPr>
          </a:p>
        </p:txBody>
      </p:sp>
    </p:spTree>
    <p:extLst>
      <p:ext uri="{BB962C8B-B14F-4D97-AF65-F5344CB8AC3E}">
        <p14:creationId xmlns:p14="http://schemas.microsoft.com/office/powerpoint/2010/main" val="214298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320" fill="hold"/>
                                        <p:tgtEl>
                                          <p:spTgt spid="3"/>
                                        </p:tgtEl>
                                      </p:cBhvr>
                                    </p:cmd>
                                  </p:childTnLst>
                                </p:cTn>
                              </p:par>
                            </p:childTnLst>
                          </p:cTn>
                        </p:par>
                      </p:childTnLst>
                    </p:cTn>
                  </p:par>
                </p:childTnLst>
              </p:cTn>
              <p:nextCondLst>
                <p:cond evt="onClick" delay="0">
                  <p:tgtEl>
                    <p:spTgt spid="3"/>
                  </p:tgtEl>
                </p:cond>
              </p:nextCondLst>
            </p:seq>
            <p:audio>
              <p:cMediaNode vol="80000">
                <p:cTn id="18" fill="hold" display="0">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737102" y="2168625"/>
            <a:ext cx="5760980"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rgbClr val="AD4F0F"/>
                </a:solidFill>
              </a:rPr>
              <a:t>breakout room</a:t>
            </a:r>
            <a:endParaRPr lang="en-US" sz="4000" b="1" dirty="0">
              <a:solidFill>
                <a:srgbClr val="AD4F0F"/>
              </a:solidFill>
              <a:cs typeface="Calibri" panose="020F0502020204030204" pitchFamily="34" charset="0"/>
            </a:endParaRPr>
          </a:p>
        </p:txBody>
      </p:sp>
      <p:sp>
        <p:nvSpPr>
          <p:cNvPr id="12" name="Rectangle 11"/>
          <p:cNvSpPr/>
          <p:nvPr/>
        </p:nvSpPr>
        <p:spPr>
          <a:xfrm>
            <a:off x="281189" y="3673891"/>
            <a:ext cx="4050892" cy="1077218"/>
          </a:xfrm>
          <a:prstGeom prst="rect">
            <a:avLst/>
          </a:prstGeom>
        </p:spPr>
        <p:txBody>
          <a:bodyPr wrap="square">
            <a:spAutoFit/>
          </a:bodyPr>
          <a:lstStyle/>
          <a:p>
            <a:pPr lvl="0" algn="ctr"/>
            <a:r>
              <a:rPr lang="en-US" sz="3200" dirty="0" err="1"/>
              <a:t>Phòng</a:t>
            </a:r>
            <a:r>
              <a:rPr lang="en-US" sz="3200" dirty="0"/>
              <a:t> </a:t>
            </a:r>
            <a:r>
              <a:rPr lang="en-US" sz="3200" dirty="0" err="1"/>
              <a:t>học</a:t>
            </a:r>
            <a:r>
              <a:rPr lang="en-US" sz="3200" dirty="0"/>
              <a:t> chia </a:t>
            </a:r>
            <a:r>
              <a:rPr lang="en-US" sz="3200" dirty="0" err="1"/>
              <a:t>nhỏ</a:t>
            </a:r>
            <a:r>
              <a:rPr lang="en-US" sz="3200" dirty="0"/>
              <a:t>, chia </a:t>
            </a:r>
            <a:r>
              <a:rPr lang="en-US" sz="3200" dirty="0" err="1"/>
              <a:t>nhóm</a:t>
            </a:r>
            <a:endParaRPr lang="en-US" sz="3200" dirty="0"/>
          </a:p>
        </p:txBody>
      </p:sp>
      <p:sp>
        <p:nvSpPr>
          <p:cNvPr id="2" name="Rectangle 1"/>
          <p:cNvSpPr/>
          <p:nvPr/>
        </p:nvSpPr>
        <p:spPr>
          <a:xfrm>
            <a:off x="786026" y="3008667"/>
            <a:ext cx="3041218" cy="584775"/>
          </a:xfrm>
          <a:prstGeom prst="rect">
            <a:avLst/>
          </a:prstGeom>
        </p:spPr>
        <p:txBody>
          <a:bodyPr wrap="none">
            <a:spAutoFit/>
          </a:bodyPr>
          <a:lstStyle/>
          <a:p>
            <a:pPr algn="ctr"/>
            <a:r>
              <a:rPr lang="en-US" sz="3200" b="1" dirty="0">
                <a:solidFill>
                  <a:schemeClr val="accent5">
                    <a:lumMod val="50000"/>
                  </a:schemeClr>
                </a:solidFill>
              </a:rPr>
              <a:t>/ˈ</a:t>
            </a:r>
            <a:r>
              <a:rPr lang="en-US" sz="3200" b="1" dirty="0" err="1">
                <a:solidFill>
                  <a:schemeClr val="accent5">
                    <a:lumMod val="50000"/>
                  </a:schemeClr>
                </a:solidFill>
              </a:rPr>
              <a:t>breɪkaʊt</a:t>
            </a:r>
            <a:r>
              <a:rPr lang="en-US" sz="3200" b="1" dirty="0">
                <a:solidFill>
                  <a:schemeClr val="accent5">
                    <a:lumMod val="50000"/>
                  </a:schemeClr>
                </a:solidFill>
              </a:rPr>
              <a:t> </a:t>
            </a:r>
            <a:r>
              <a:rPr lang="en-US" sz="3200" b="1" dirty="0" err="1">
                <a:solidFill>
                  <a:schemeClr val="accent5">
                    <a:lumMod val="50000"/>
                  </a:schemeClr>
                </a:solidFill>
              </a:rPr>
              <a:t>rʊm</a:t>
            </a:r>
            <a:r>
              <a:rPr lang="en-US" sz="3200" b="1" dirty="0">
                <a:solidFill>
                  <a:schemeClr val="accent5">
                    <a:lumMod val="50000"/>
                  </a:schemeClr>
                </a:solidFill>
              </a:rPr>
              <a:t> /</a:t>
            </a:r>
          </a:p>
        </p:txBody>
      </p:sp>
      <p:pic>
        <p:nvPicPr>
          <p:cNvPr id="6" name="Picture 5"/>
          <p:cNvPicPr>
            <a:picLocks noChangeAspect="1"/>
          </p:cNvPicPr>
          <p:nvPr/>
        </p:nvPicPr>
        <p:blipFill>
          <a:blip r:embed="rId5"/>
          <a:stretch>
            <a:fillRect/>
          </a:stretch>
        </p:blipFill>
        <p:spPr>
          <a:xfrm>
            <a:off x="4472175" y="1441024"/>
            <a:ext cx="7355970" cy="4875957"/>
          </a:xfrm>
          <a:prstGeom prst="rect">
            <a:avLst/>
          </a:prstGeom>
        </p:spPr>
      </p:pic>
      <p:pic>
        <p:nvPicPr>
          <p:cNvPr id="3" name="breakout ro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52735" y="4751109"/>
            <a:ext cx="693868" cy="693868"/>
          </a:xfrm>
          <a:prstGeom prst="rect">
            <a:avLst/>
          </a:prstGeom>
        </p:spPr>
      </p:pic>
      <p:sp>
        <p:nvSpPr>
          <p:cNvPr id="13" name="Rectangle 12"/>
          <p:cNvSpPr/>
          <p:nvPr/>
        </p:nvSpPr>
        <p:spPr>
          <a:xfrm>
            <a:off x="440483" y="0"/>
            <a:ext cx="3093316" cy="584775"/>
          </a:xfrm>
          <a:prstGeom prst="rect">
            <a:avLst/>
          </a:prstGeom>
          <a:noFill/>
        </p:spPr>
        <p:txBody>
          <a:bodyPr wrap="square" lIns="91440" tIns="45720" rIns="91440" bIns="45720">
            <a:spAutoFit/>
          </a:bodyPr>
          <a:lstStyle/>
          <a:p>
            <a:r>
              <a:rPr lang="en-US" sz="3200" b="1" dirty="0">
                <a:ln w="6600">
                  <a:solidFill>
                    <a:schemeClr val="accent2"/>
                  </a:solidFill>
                  <a:prstDash val="solid"/>
                </a:ln>
                <a:solidFill>
                  <a:srgbClr val="3B87CD"/>
                </a:solidFill>
                <a:effectLst>
                  <a:outerShdw dist="38100" dir="2700000" algn="tl" rotWithShape="0">
                    <a:schemeClr val="accent2"/>
                  </a:outerShdw>
                </a:effectLst>
              </a:rPr>
              <a:t>* VOCABULARY</a:t>
            </a:r>
            <a:endParaRPr lang="en-US" sz="3200" b="1" cap="none" spc="0" dirty="0">
              <a:ln w="6600">
                <a:solidFill>
                  <a:schemeClr val="accent2"/>
                </a:solidFill>
                <a:prstDash val="solid"/>
              </a:ln>
              <a:solidFill>
                <a:srgbClr val="3B87CD"/>
              </a:solidFill>
              <a:effectLst>
                <a:outerShdw dist="38100" dir="2700000" algn="tl" rotWithShape="0">
                  <a:schemeClr val="accent2"/>
                </a:outerShdw>
              </a:effectLst>
            </a:endParaRPr>
          </a:p>
        </p:txBody>
      </p:sp>
    </p:spTree>
    <p:extLst>
      <p:ext uri="{BB962C8B-B14F-4D97-AF65-F5344CB8AC3E}">
        <p14:creationId xmlns:p14="http://schemas.microsoft.com/office/powerpoint/2010/main" val="107921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248" fill="hold"/>
                                        <p:tgtEl>
                                          <p:spTgt spid="3"/>
                                        </p:tgtEl>
                                      </p:cBhvr>
                                    </p:cmd>
                                  </p:childTnLst>
                                </p:cTn>
                              </p:par>
                            </p:childTnLst>
                          </p:cTn>
                        </p:par>
                      </p:childTnLst>
                    </p:cTn>
                  </p:par>
                </p:childTnLst>
              </p:cTn>
              <p:nextCondLst>
                <p:cond evt="onClick" delay="0">
                  <p:tgtEl>
                    <p:spTgt spid="3"/>
                  </p:tgtEl>
                </p:cond>
              </p:nextCondLst>
            </p:seq>
            <p:audio>
              <p:cMediaNode vol="80000">
                <p:cTn id="18" fill="hold" display="0">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5699</TotalTime>
  <Words>1528</Words>
  <Application>Microsoft Office PowerPoint</Application>
  <PresentationFormat>Widescreen</PresentationFormat>
  <Paragraphs>265</Paragraphs>
  <Slides>34</Slides>
  <Notes>19</Notes>
  <HiddenSlides>0</HiddenSlides>
  <MMClips>26</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34</vt:i4>
      </vt:variant>
    </vt:vector>
  </HeadingPairs>
  <TitlesOfParts>
    <vt:vector size="46" baseType="lpstr">
      <vt:lpstr>Arial</vt:lpstr>
      <vt:lpstr>Arial Black</vt:lpstr>
      <vt:lpstr>Berlin Sans FB</vt:lpstr>
      <vt:lpstr>Berlin Sans FB Demi</vt:lpstr>
      <vt:lpstr>Calibri</vt:lpstr>
      <vt:lpstr>Calibri Light</vt:lpstr>
      <vt:lpstr>ChronicaProMediumIt</vt:lpstr>
      <vt:lpstr>Myriad Pro</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Thuy Nguyen</cp:lastModifiedBy>
  <cp:revision>290</cp:revision>
  <dcterms:created xsi:type="dcterms:W3CDTF">2020-12-09T02:04:09Z</dcterms:created>
  <dcterms:modified xsi:type="dcterms:W3CDTF">2025-04-14T03:37:08Z</dcterms:modified>
</cp:coreProperties>
</file>