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99" r:id="rId2"/>
    <p:sldId id="391" r:id="rId3"/>
    <p:sldId id="392" r:id="rId4"/>
    <p:sldId id="393" r:id="rId5"/>
    <p:sldId id="256" r:id="rId6"/>
    <p:sldId id="316" r:id="rId7"/>
    <p:sldId id="364" r:id="rId8"/>
    <p:sldId id="365" r:id="rId9"/>
    <p:sldId id="366" r:id="rId10"/>
    <p:sldId id="367" r:id="rId11"/>
    <p:sldId id="368" r:id="rId12"/>
    <p:sldId id="369" r:id="rId13"/>
    <p:sldId id="283" r:id="rId14"/>
    <p:sldId id="394" r:id="rId15"/>
    <p:sldId id="276" r:id="rId16"/>
    <p:sldId id="402" r:id="rId17"/>
    <p:sldId id="396" r:id="rId18"/>
    <p:sldId id="398" r:id="rId19"/>
    <p:sldId id="298" r:id="rId20"/>
    <p:sldId id="327" r:id="rId21"/>
    <p:sldId id="325" r:id="rId22"/>
    <p:sldId id="313" r:id="rId23"/>
    <p:sldId id="404" r:id="rId24"/>
    <p:sldId id="388" r:id="rId25"/>
    <p:sldId id="387" r:id="rId26"/>
    <p:sldId id="330" r:id="rId27"/>
    <p:sldId id="403" r:id="rId28"/>
    <p:sldId id="400" r:id="rId29"/>
    <p:sldId id="4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7CD"/>
    <a:srgbClr val="7192A9"/>
    <a:srgbClr val="EF4B66"/>
    <a:srgbClr val="FBCDCD"/>
    <a:srgbClr val="F7A5A5"/>
    <a:srgbClr val="F37D91"/>
    <a:srgbClr val="F26649"/>
    <a:srgbClr val="F3F6F6"/>
    <a:srgbClr val="D8E5E5"/>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74" d="100"/>
          <a:sy n="74" d="100"/>
        </p:scale>
        <p:origin x="504" y="60"/>
      </p:cViewPr>
      <p:guideLst>
        <p:guide orient="horz" pos="214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78422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28437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47315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26794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1.mp3"/><Relationship Id="rId18" Type="http://schemas.openxmlformats.org/officeDocument/2006/relationships/image" Target="../media/image9.png"/><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image" Target="../media/image10.png"/><Relationship Id="rId2" Type="http://schemas.openxmlformats.org/officeDocument/2006/relationships/audio" Target="../media/media2.mp3"/><Relationship Id="rId16" Type="http://schemas.openxmlformats.org/officeDocument/2006/relationships/notesSlide" Target="../notesSlides/notesSlide8.xml"/><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slideLayout" Target="../slideLayouts/slideLayout4.xml"/><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1.mp3"/></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826"/>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38515" y="1375216"/>
            <a:ext cx="6311963" cy="923330"/>
          </a:xfrm>
          <a:prstGeom prst="rect">
            <a:avLst/>
          </a:prstGeom>
          <a:noFill/>
        </p:spPr>
        <p:txBody>
          <a:bodyPr wrap="square" rtlCol="0">
            <a:spAutoFit/>
          </a:bodyPr>
          <a:lstStyle/>
          <a:p>
            <a:r>
              <a:rPr lang="en-US" sz="5400" b="1" dirty="0">
                <a:solidFill>
                  <a:schemeClr val="accent5"/>
                </a:solidFill>
                <a:latin typeface="Berlin Sans FB" panose="020E0602020502020306" pitchFamily="34" charset="0"/>
              </a:rPr>
              <a:t>Hello everyone !!!</a:t>
            </a:r>
          </a:p>
        </p:txBody>
      </p:sp>
      <p:sp>
        <p:nvSpPr>
          <p:cNvPr id="7" name="TextBox 6"/>
          <p:cNvSpPr txBox="1"/>
          <p:nvPr/>
        </p:nvSpPr>
        <p:spPr>
          <a:xfrm>
            <a:off x="3989441" y="173087"/>
            <a:ext cx="3679722" cy="784830"/>
          </a:xfrm>
          <a:prstGeom prst="rect">
            <a:avLst/>
          </a:prstGeom>
          <a:noFill/>
          <a:ln>
            <a:solidFill>
              <a:schemeClr val="accent1"/>
            </a:solidFill>
          </a:ln>
        </p:spPr>
        <p:txBody>
          <a:bodyPr wrap="square" rtlCol="0">
            <a:spAutoFit/>
          </a:bodyPr>
          <a:lstStyle/>
          <a:p>
            <a:pPr algn="ctr"/>
            <a:r>
              <a:rPr lang="en-US" sz="45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221213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52412" y="117465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oppose</a:t>
            </a:r>
            <a:r>
              <a:rPr lang="en-US" sz="6000" b="1" dirty="0">
                <a:solidFill>
                  <a:srgbClr val="AD4F0F"/>
                </a:solidFill>
              </a:rPr>
              <a:t> (v)</a:t>
            </a:r>
          </a:p>
        </p:txBody>
      </p:sp>
      <p:sp>
        <p:nvSpPr>
          <p:cNvPr id="12" name="Rectangle 11"/>
          <p:cNvSpPr/>
          <p:nvPr/>
        </p:nvSpPr>
        <p:spPr>
          <a:xfrm>
            <a:off x="938529" y="4453890"/>
            <a:ext cx="3840480" cy="1569660"/>
          </a:xfrm>
          <a:prstGeom prst="rect">
            <a:avLst/>
          </a:prstGeom>
        </p:spPr>
        <p:txBody>
          <a:bodyPr wrap="square">
            <a:spAutoFit/>
          </a:bodyPr>
          <a:lstStyle/>
          <a:p>
            <a:pPr lvl="0" algn="ctr"/>
            <a:r>
              <a:rPr lang="en-US" sz="4800" dirty="0" err="1"/>
              <a:t>chiến đấu, đánh </a:t>
            </a:r>
            <a:r>
              <a:rPr lang="en-US" sz="4800" err="1"/>
              <a:t>lại </a:t>
            </a:r>
            <a:r>
              <a:rPr lang="en-US" sz="4800"/>
              <a:t>ai</a:t>
            </a:r>
            <a:endParaRPr lang="en-US" sz="4800" dirty="0" err="1"/>
          </a:p>
        </p:txBody>
      </p:sp>
      <p:sp>
        <p:nvSpPr>
          <p:cNvPr id="2" name="Rectangle 1"/>
          <p:cNvSpPr/>
          <p:nvPr/>
        </p:nvSpPr>
        <p:spPr>
          <a:xfrm>
            <a:off x="1636319" y="3230510"/>
            <a:ext cx="2444900" cy="830997"/>
          </a:xfrm>
          <a:prstGeom prst="rect">
            <a:avLst/>
          </a:prstGeom>
        </p:spPr>
        <p:txBody>
          <a:bodyPr wrap="none">
            <a:spAutoFit/>
          </a:bodyPr>
          <a:lstStyle/>
          <a:p>
            <a:pPr algn="ctr"/>
            <a:r>
              <a:rPr lang="en-US" sz="4800" b="1">
                <a:solidFill>
                  <a:schemeClr val="accent5">
                    <a:lumMod val="50000"/>
                  </a:schemeClr>
                </a:solidFill>
              </a:rPr>
              <a:t>/əˈpəʊz/</a:t>
            </a:r>
          </a:p>
        </p:txBody>
      </p:sp>
      <p:pic>
        <p:nvPicPr>
          <p:cNvPr id="3" name="oppos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5434" y="3064984"/>
            <a:ext cx="894715" cy="828040"/>
          </a:xfrm>
          <a:prstGeom prst="rect">
            <a:avLst/>
          </a:prstGeom>
        </p:spPr>
      </p:pic>
      <p:pic>
        <p:nvPicPr>
          <p:cNvPr id="5" name="Picture 4"/>
          <p:cNvPicPr>
            <a:picLocks noChangeAspect="1"/>
          </p:cNvPicPr>
          <p:nvPr/>
        </p:nvPicPr>
        <p:blipFill rotWithShape="1">
          <a:blip r:embed="rId6"/>
          <a:srcRect l="8775" r="9603"/>
          <a:stretch/>
        </p:blipFill>
        <p:spPr>
          <a:xfrm>
            <a:off x="5214917" y="2696840"/>
            <a:ext cx="6644978" cy="3167484"/>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additive="base">
                                        <p:cTn id="18"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328266" y="1323970"/>
            <a:ext cx="62630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spaceship</a:t>
            </a:r>
            <a:r>
              <a:rPr lang="en-US" sz="6000" b="1" dirty="0">
                <a:solidFill>
                  <a:srgbClr val="AD4F0F"/>
                </a:solidFill>
              </a:rPr>
              <a:t> (n)</a:t>
            </a:r>
          </a:p>
        </p:txBody>
      </p:sp>
      <p:sp>
        <p:nvSpPr>
          <p:cNvPr id="12" name="Rectangle 11"/>
          <p:cNvSpPr/>
          <p:nvPr/>
        </p:nvSpPr>
        <p:spPr>
          <a:xfrm>
            <a:off x="706189" y="4533905"/>
            <a:ext cx="4688205" cy="830997"/>
          </a:xfrm>
          <a:prstGeom prst="rect">
            <a:avLst/>
          </a:prstGeom>
        </p:spPr>
        <p:txBody>
          <a:bodyPr wrap="square">
            <a:spAutoFit/>
          </a:bodyPr>
          <a:lstStyle/>
          <a:p>
            <a:pPr lvl="0" algn="ctr"/>
            <a:r>
              <a:rPr lang="en-US" sz="4800" dirty="0" err="1"/>
              <a:t>phi thuyền</a:t>
            </a:r>
          </a:p>
        </p:txBody>
      </p:sp>
      <p:sp>
        <p:nvSpPr>
          <p:cNvPr id="2" name="Rectangle 1"/>
          <p:cNvSpPr/>
          <p:nvPr/>
        </p:nvSpPr>
        <p:spPr>
          <a:xfrm>
            <a:off x="1714801" y="3257658"/>
            <a:ext cx="2904962" cy="830997"/>
          </a:xfrm>
          <a:prstGeom prst="rect">
            <a:avLst/>
          </a:prstGeom>
        </p:spPr>
        <p:txBody>
          <a:bodyPr wrap="none">
            <a:spAutoFit/>
          </a:bodyPr>
          <a:lstStyle/>
          <a:p>
            <a:pPr algn="ctr"/>
            <a:r>
              <a:rPr lang="en-US" sz="4800" b="1">
                <a:solidFill>
                  <a:schemeClr val="accent5">
                    <a:lumMod val="50000"/>
                  </a:schemeClr>
                </a:solidFill>
              </a:rPr>
              <a:t>/ˈspeɪsʃɪp/</a:t>
            </a:r>
          </a:p>
        </p:txBody>
      </p:sp>
      <p:pic>
        <p:nvPicPr>
          <p:cNvPr id="4" name="spaceship">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5653" y="3123881"/>
            <a:ext cx="1098550" cy="1098550"/>
          </a:xfrm>
          <a:prstGeom prst="rect">
            <a:avLst/>
          </a:prstGeom>
        </p:spPr>
      </p:pic>
      <p:pic>
        <p:nvPicPr>
          <p:cNvPr id="9" name="Content Placeholder 8" descr="istockphoto-1344443930-612x612"/>
          <p:cNvPicPr>
            <a:picLocks noGrp="1" noChangeAspect="1"/>
          </p:cNvPicPr>
          <p:nvPr>
            <p:ph idx="1"/>
          </p:nvPr>
        </p:nvPicPr>
        <p:blipFill>
          <a:blip r:embed="rId6"/>
          <a:stretch>
            <a:fillRect/>
          </a:stretch>
        </p:blipFill>
        <p:spPr>
          <a:xfrm>
            <a:off x="6169025" y="2642870"/>
            <a:ext cx="5701030" cy="398145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627223" y="163824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thrilling</a:t>
            </a:r>
            <a:r>
              <a:rPr lang="en-US" sz="6000" b="1" dirty="0">
                <a:solidFill>
                  <a:srgbClr val="AD4F0F"/>
                </a:solidFill>
              </a:rPr>
              <a:t> (adj)</a:t>
            </a:r>
          </a:p>
        </p:txBody>
      </p:sp>
      <p:sp>
        <p:nvSpPr>
          <p:cNvPr id="12" name="Rectangle 11"/>
          <p:cNvSpPr/>
          <p:nvPr/>
        </p:nvSpPr>
        <p:spPr>
          <a:xfrm>
            <a:off x="558165" y="4890495"/>
            <a:ext cx="4688205" cy="830997"/>
          </a:xfrm>
          <a:prstGeom prst="rect">
            <a:avLst/>
          </a:prstGeom>
        </p:spPr>
        <p:txBody>
          <a:bodyPr wrap="square">
            <a:spAutoFit/>
          </a:bodyPr>
          <a:lstStyle/>
          <a:p>
            <a:pPr lvl="0" algn="ctr"/>
            <a:r>
              <a:rPr lang="en-US" sz="4800"/>
              <a:t>kịch </a:t>
            </a:r>
            <a:r>
              <a:rPr lang="en-US" sz="4800" dirty="0" err="1"/>
              <a:t>tính</a:t>
            </a:r>
          </a:p>
        </p:txBody>
      </p:sp>
      <p:sp>
        <p:nvSpPr>
          <p:cNvPr id="2" name="Rectangle 1"/>
          <p:cNvSpPr/>
          <p:nvPr/>
        </p:nvSpPr>
        <p:spPr>
          <a:xfrm>
            <a:off x="1736723" y="3593666"/>
            <a:ext cx="2331087" cy="830997"/>
          </a:xfrm>
          <a:prstGeom prst="rect">
            <a:avLst/>
          </a:prstGeom>
        </p:spPr>
        <p:txBody>
          <a:bodyPr wrap="none">
            <a:spAutoFit/>
          </a:bodyPr>
          <a:lstStyle/>
          <a:p>
            <a:pPr algn="ctr"/>
            <a:r>
              <a:rPr lang="en-US" sz="4800" b="1">
                <a:solidFill>
                  <a:schemeClr val="accent5">
                    <a:lumMod val="50000"/>
                  </a:schemeClr>
                </a:solidFill>
              </a:rPr>
              <a:t>/ˈθrɪlɪŋ/</a:t>
            </a:r>
          </a:p>
        </p:txBody>
      </p:sp>
      <p:pic>
        <p:nvPicPr>
          <p:cNvPr id="5" name="thrilling">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05843" y="3524393"/>
            <a:ext cx="1028700" cy="969542"/>
          </a:xfrm>
          <a:prstGeom prst="rect">
            <a:avLst/>
          </a:prstGeom>
        </p:spPr>
      </p:pic>
      <p:pic>
        <p:nvPicPr>
          <p:cNvPr id="3" name="Picture 2"/>
          <p:cNvPicPr>
            <a:picLocks noChangeAspect="1"/>
          </p:cNvPicPr>
          <p:nvPr/>
        </p:nvPicPr>
        <p:blipFill>
          <a:blip r:embed="rId6"/>
          <a:stretch>
            <a:fillRect/>
          </a:stretch>
        </p:blipFill>
        <p:spPr>
          <a:xfrm>
            <a:off x="6462712" y="1485900"/>
            <a:ext cx="5210175" cy="521970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357253519"/>
              </p:ext>
            </p:extLst>
          </p:nvPr>
        </p:nvGraphicFramePr>
        <p:xfrm>
          <a:off x="1104645" y="822173"/>
          <a:ext cx="10458705" cy="5625185"/>
        </p:xfrm>
        <a:graphic>
          <a:graphicData uri="http://schemas.openxmlformats.org/drawingml/2006/table">
            <a:tbl>
              <a:tblPr firstRow="1" bandRow="1">
                <a:tableStyleId>{5DA37D80-6434-44D0-A028-1B22A696006F}</a:tableStyleId>
              </a:tblPr>
              <a:tblGrid>
                <a:gridCol w="3038730">
                  <a:extLst>
                    <a:ext uri="{9D8B030D-6E8A-4147-A177-3AD203B41FA5}">
                      <a16:colId xmlns:a16="http://schemas.microsoft.com/office/drawing/2014/main" val="20000"/>
                    </a:ext>
                  </a:extLst>
                </a:gridCol>
                <a:gridCol w="353377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90156">
                <a:tc>
                  <a:txBody>
                    <a:bodyPr/>
                    <a:lstStyle/>
                    <a:p>
                      <a:pPr algn="ctr"/>
                      <a:r>
                        <a:rPr lang="en-US" sz="2500" b="1" dirty="0">
                          <a:solidFill>
                            <a:srgbClr val="002060"/>
                          </a:solidFill>
                        </a:rPr>
                        <a:t>New words</a:t>
                      </a:r>
                    </a:p>
                  </a:txBody>
                  <a:tcPr anchor="ctr">
                    <a:solidFill>
                      <a:schemeClr val="accent1">
                        <a:lumMod val="40000"/>
                        <a:lumOff val="60000"/>
                      </a:schemeClr>
                    </a:solidFill>
                  </a:tcPr>
                </a:tc>
                <a:tc>
                  <a:txBody>
                    <a:bodyPr/>
                    <a:lstStyle/>
                    <a:p>
                      <a:pPr algn="ctr"/>
                      <a:r>
                        <a:rPr lang="en-US" sz="2500" b="1" dirty="0">
                          <a:solidFill>
                            <a:srgbClr val="002060"/>
                          </a:solidFill>
                        </a:rPr>
                        <a:t>Pronunciation</a:t>
                      </a:r>
                    </a:p>
                  </a:txBody>
                  <a:tcPr anchor="ctr">
                    <a:solidFill>
                      <a:schemeClr val="accent1">
                        <a:lumMod val="40000"/>
                        <a:lumOff val="60000"/>
                      </a:schemeClr>
                    </a:solidFill>
                  </a:tcPr>
                </a:tc>
                <a:tc>
                  <a:txBody>
                    <a:bodyPr/>
                    <a:lstStyle/>
                    <a:p>
                      <a:pPr algn="ctr"/>
                      <a:r>
                        <a:rPr lang="en-US" sz="2500" b="1" dirty="0">
                          <a:solidFill>
                            <a:srgbClr val="002060"/>
                          </a:solidFill>
                        </a:rPr>
                        <a:t>Meaning</a:t>
                      </a:r>
                    </a:p>
                  </a:txBody>
                  <a:tcPr anchor="ctr">
                    <a:solidFill>
                      <a:schemeClr val="accent1">
                        <a:lumMod val="40000"/>
                        <a:lumOff val="60000"/>
                      </a:schemeClr>
                    </a:solidFill>
                  </a:tcP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2800" b="1" dirty="0">
                          <a:solidFill>
                            <a:srgbClr val="000000"/>
                          </a:solidFill>
                          <a:effectLst/>
                          <a:latin typeface="+mn-lt"/>
                          <a:ea typeface="Calibri" panose="020F0502020204030204" pitchFamily="34" charset="0"/>
                          <a:cs typeface="Calibri" panose="020F0502020204030204" pitchFamily="34" charset="0"/>
                        </a:rPr>
                        <a:t>1. alien (n)</a:t>
                      </a:r>
                      <a:endParaRPr lang="en-US" sz="2800" b="1"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1">
                          <a:solidFill>
                            <a:schemeClr val="tx1"/>
                          </a:solidFill>
                          <a:latin typeface="+mn-lt"/>
                          <a:sym typeface="+mn-ea"/>
                        </a:rPr>
                        <a:t>/ˈeɪliən/</a:t>
                      </a:r>
                      <a:endParaRPr lang="en-US" sz="2800" b="1" dirty="0">
                        <a:solidFill>
                          <a:schemeClr val="tx1"/>
                        </a:solidFill>
                        <a:effectLst/>
                        <a:latin typeface="+mn-lt"/>
                        <a:ea typeface="Times New Roman" panose="02020603050405020304" pitchFamily="18" charset="0"/>
                        <a:cs typeface="Times New Roman" panose="02020603050405020304" pitchFamily="18" charset="0"/>
                        <a:sym typeface="+mn-ea"/>
                      </a:endParaRPr>
                    </a:p>
                  </a:txBody>
                  <a:tcPr marL="36195" marR="36195" marT="71755" marB="71755" anchor="ctr"/>
                </a:tc>
                <a:tc>
                  <a:txBody>
                    <a:bodyPr/>
                    <a:lstStyle/>
                    <a:p>
                      <a:pPr marL="0" marR="0" algn="ctr">
                        <a:lnSpc>
                          <a:spcPct val="107000"/>
                        </a:lnSpc>
                        <a:spcBef>
                          <a:spcPts val="0"/>
                        </a:spcBef>
                        <a:spcAft>
                          <a:spcPts val="0"/>
                        </a:spcAft>
                      </a:pPr>
                      <a:r>
                        <a:rPr lang="en-US" sz="2800" b="1" dirty="0" err="1">
                          <a:solidFill>
                            <a:srgbClr val="000000"/>
                          </a:solidFill>
                          <a:effectLst/>
                          <a:latin typeface="+mn-lt"/>
                          <a:ea typeface="Calibri" panose="020F0502020204030204" pitchFamily="34" charset="0"/>
                          <a:cs typeface="Calibri" panose="020F0502020204030204" pitchFamily="34" charset="0"/>
                        </a:rPr>
                        <a:t>người ngoài hành tinh</a:t>
                      </a:r>
                      <a:endParaRPr lang="en-US" sz="2800" b="1"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2800" b="1">
                          <a:solidFill>
                            <a:srgbClr val="000000"/>
                          </a:solidFill>
                          <a:effectLst/>
                          <a:latin typeface="+mn-lt"/>
                          <a:ea typeface="Calibri" panose="020F0502020204030204" pitchFamily="34" charset="0"/>
                          <a:cs typeface="Calibri" panose="020F0502020204030204" pitchFamily="34" charset="0"/>
                        </a:rPr>
                        <a:t>2. commander (n) </a:t>
                      </a:r>
                      <a:endParaRPr lang="en-US" sz="2800" b="1">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1">
                          <a:solidFill>
                            <a:srgbClr val="000000"/>
                          </a:solidFill>
                          <a:effectLst/>
                          <a:latin typeface="+mn-lt"/>
                          <a:ea typeface="Calibri" panose="020F0502020204030204" pitchFamily="34" charset="0"/>
                          <a:cs typeface="Calibri" panose="020F0502020204030204" pitchFamily="34" charset="0"/>
                        </a:rPr>
                        <a:t>/kəˈmɑːndə/</a:t>
                      </a:r>
                    </a:p>
                  </a:txBody>
                  <a:tcPr marL="36195" marR="36195" marT="71755" marB="71755" anchor="ctr"/>
                </a:tc>
                <a:tc>
                  <a:txBody>
                    <a:bodyPr/>
                    <a:lstStyle/>
                    <a:p>
                      <a:pPr marL="0" marR="0" algn="ctr">
                        <a:lnSpc>
                          <a:spcPct val="107000"/>
                        </a:lnSpc>
                        <a:spcBef>
                          <a:spcPts val="0"/>
                        </a:spcBef>
                        <a:spcAft>
                          <a:spcPts val="0"/>
                        </a:spcAft>
                      </a:pPr>
                      <a:r>
                        <a:rPr lang="en-US" sz="2800" b="1" dirty="0" err="1">
                          <a:solidFill>
                            <a:srgbClr val="000000"/>
                          </a:solidFill>
                          <a:effectLst/>
                          <a:latin typeface="+mn-lt"/>
                          <a:ea typeface="Calibri" panose="020F0502020204030204" pitchFamily="34" charset="0"/>
                          <a:cs typeface="Calibri" panose="020F0502020204030204" pitchFamily="34" charset="0"/>
                        </a:rPr>
                        <a:t>người</a:t>
                      </a:r>
                      <a:r>
                        <a:rPr lang="en-US" sz="2800" b="1" dirty="0">
                          <a:solidFill>
                            <a:srgbClr val="000000"/>
                          </a:solidFill>
                          <a:effectLst/>
                          <a:latin typeface="+mn-lt"/>
                          <a:ea typeface="Calibri" panose="020F0502020204030204" pitchFamily="34" charset="0"/>
                          <a:cs typeface="Calibri" panose="020F0502020204030204" pitchFamily="34" charset="0"/>
                        </a:rPr>
                        <a:t> </a:t>
                      </a:r>
                      <a:r>
                        <a:rPr lang="en-US" sz="2800" b="1" dirty="0" err="1">
                          <a:solidFill>
                            <a:srgbClr val="000000"/>
                          </a:solidFill>
                          <a:effectLst/>
                          <a:latin typeface="+mn-lt"/>
                          <a:ea typeface="Calibri" panose="020F0502020204030204" pitchFamily="34" charset="0"/>
                          <a:cs typeface="Calibri" panose="020F0502020204030204" pitchFamily="34" charset="0"/>
                        </a:rPr>
                        <a:t>chỉ</a:t>
                      </a:r>
                      <a:r>
                        <a:rPr lang="en-US" sz="2800" b="1" dirty="0">
                          <a:solidFill>
                            <a:srgbClr val="000000"/>
                          </a:solidFill>
                          <a:effectLst/>
                          <a:latin typeface="+mn-lt"/>
                          <a:ea typeface="Calibri" panose="020F0502020204030204" pitchFamily="34" charset="0"/>
                          <a:cs typeface="Calibri" panose="020F0502020204030204" pitchFamily="34" charset="0"/>
                        </a:rPr>
                        <a:t> </a:t>
                      </a:r>
                      <a:r>
                        <a:rPr lang="en-US" sz="2800" b="1" dirty="0" err="1">
                          <a:solidFill>
                            <a:srgbClr val="000000"/>
                          </a:solidFill>
                          <a:effectLst/>
                          <a:latin typeface="+mn-lt"/>
                          <a:ea typeface="Calibri" panose="020F0502020204030204" pitchFamily="34" charset="0"/>
                          <a:cs typeface="Calibri" panose="020F0502020204030204" pitchFamily="34" charset="0"/>
                        </a:rPr>
                        <a:t>huy</a:t>
                      </a:r>
                      <a:r>
                        <a:rPr lang="en-US" sz="2800" b="1" dirty="0">
                          <a:solidFill>
                            <a:srgbClr val="000000"/>
                          </a:solidFill>
                          <a:effectLst/>
                          <a:latin typeface="+mn-lt"/>
                          <a:ea typeface="Calibri" panose="020F0502020204030204" pitchFamily="34" charset="0"/>
                          <a:cs typeface="Calibri" panose="020F0502020204030204" pitchFamily="34" charset="0"/>
                        </a:rPr>
                        <a:t>, </a:t>
                      </a:r>
                      <a:r>
                        <a:rPr lang="en-US" sz="2800" b="1" dirty="0" err="1">
                          <a:solidFill>
                            <a:srgbClr val="000000"/>
                          </a:solidFill>
                          <a:effectLst/>
                          <a:latin typeface="+mn-lt"/>
                          <a:ea typeface="Calibri" panose="020F0502020204030204" pitchFamily="34" charset="0"/>
                          <a:cs typeface="Calibri" panose="020F0502020204030204" pitchFamily="34" charset="0"/>
                        </a:rPr>
                        <a:t>người</a:t>
                      </a:r>
                      <a:r>
                        <a:rPr lang="en-US" sz="2800" b="1" baseline="0" dirty="0">
                          <a:solidFill>
                            <a:srgbClr val="000000"/>
                          </a:solidFill>
                          <a:effectLst/>
                          <a:latin typeface="+mn-lt"/>
                          <a:ea typeface="Calibri" panose="020F0502020204030204" pitchFamily="34" charset="0"/>
                          <a:cs typeface="Calibri" panose="020F0502020204030204" pitchFamily="34" charset="0"/>
                        </a:rPr>
                        <a:t> </a:t>
                      </a:r>
                      <a:r>
                        <a:rPr lang="en-US" sz="2800" b="1" baseline="0" dirty="0" err="1">
                          <a:solidFill>
                            <a:srgbClr val="000000"/>
                          </a:solidFill>
                          <a:effectLst/>
                          <a:latin typeface="+mn-lt"/>
                          <a:ea typeface="Calibri" panose="020F0502020204030204" pitchFamily="34" charset="0"/>
                          <a:cs typeface="Calibri" panose="020F0502020204030204" pitchFamily="34" charset="0"/>
                        </a:rPr>
                        <a:t>cầm</a:t>
                      </a:r>
                      <a:r>
                        <a:rPr lang="en-US" sz="2800" b="1" baseline="0" dirty="0">
                          <a:solidFill>
                            <a:srgbClr val="000000"/>
                          </a:solidFill>
                          <a:effectLst/>
                          <a:latin typeface="+mn-lt"/>
                          <a:ea typeface="Calibri" panose="020F0502020204030204" pitchFamily="34" charset="0"/>
                          <a:cs typeface="Calibri" panose="020F0502020204030204" pitchFamily="34" charset="0"/>
                        </a:rPr>
                        <a:t> </a:t>
                      </a:r>
                      <a:r>
                        <a:rPr lang="en-US" sz="2800" b="1" baseline="0" dirty="0" err="1">
                          <a:solidFill>
                            <a:srgbClr val="000000"/>
                          </a:solidFill>
                          <a:effectLst/>
                          <a:latin typeface="+mn-lt"/>
                          <a:ea typeface="Calibri" panose="020F0502020204030204" pitchFamily="34" charset="0"/>
                          <a:cs typeface="Calibri" panose="020F0502020204030204" pitchFamily="34" charset="0"/>
                        </a:rPr>
                        <a:t>đầu</a:t>
                      </a:r>
                      <a:endParaRPr lang="en-US" sz="2800" b="1"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r h="659130">
                <a:tc>
                  <a:txBody>
                    <a:bodyPr/>
                    <a:lstStyle/>
                    <a:p>
                      <a:pPr marL="144145" marR="0" indent="-144145">
                        <a:lnSpc>
                          <a:spcPct val="107000"/>
                        </a:lnSpc>
                        <a:spcBef>
                          <a:spcPts val="0"/>
                        </a:spcBef>
                        <a:spcAft>
                          <a:spcPts val="0"/>
                        </a:spcAft>
                        <a:buNone/>
                      </a:pPr>
                      <a:r>
                        <a:rPr lang="en-US" sz="2800" b="1">
                          <a:solidFill>
                            <a:srgbClr val="000000"/>
                          </a:solidFill>
                          <a:effectLst/>
                          <a:latin typeface="+mn-lt"/>
                          <a:ea typeface="Calibri" panose="020F0502020204030204" pitchFamily="34" charset="0"/>
                          <a:cs typeface="Calibri" panose="020F0502020204030204" pitchFamily="34" charset="0"/>
                          <a:sym typeface="+mn-ea"/>
                        </a:rPr>
                        <a:t>3. creature (n)</a:t>
                      </a:r>
                    </a:p>
                  </a:txBody>
                  <a:tcPr marL="71755" marR="71755" marT="71755" marB="71755" anchor="ctr"/>
                </a:tc>
                <a:tc>
                  <a:txBody>
                    <a:bodyPr/>
                    <a:lstStyle/>
                    <a:p>
                      <a:pPr marL="0" marR="0" algn="ctr">
                        <a:lnSpc>
                          <a:spcPct val="107000"/>
                        </a:lnSpc>
                        <a:spcBef>
                          <a:spcPts val="0"/>
                        </a:spcBef>
                        <a:spcAft>
                          <a:spcPts val="0"/>
                        </a:spcAft>
                        <a:buNone/>
                      </a:pPr>
                      <a:r>
                        <a:rPr lang="en-US" sz="2800" b="1" dirty="0">
                          <a:effectLst/>
                          <a:latin typeface="+mn-lt"/>
                          <a:ea typeface="Times New Roman" panose="02020603050405020304" pitchFamily="18" charset="0"/>
                          <a:cs typeface="Times New Roman" panose="02020603050405020304" pitchFamily="18" charset="0"/>
                        </a:rPr>
                        <a:t>/ˈkriːtʃə/</a:t>
                      </a:r>
                    </a:p>
                  </a:txBody>
                  <a:tcPr marL="36195" marR="36195" marT="71755" marB="71755" anchor="ctr"/>
                </a:tc>
                <a:tc>
                  <a:txBody>
                    <a:bodyPr/>
                    <a:lstStyle/>
                    <a:p>
                      <a:pPr marL="0" marR="0" algn="ctr">
                        <a:lnSpc>
                          <a:spcPct val="107000"/>
                        </a:lnSpc>
                        <a:spcBef>
                          <a:spcPts val="0"/>
                        </a:spcBef>
                        <a:spcAft>
                          <a:spcPts val="0"/>
                        </a:spcAft>
                        <a:buNone/>
                      </a:pPr>
                      <a:r>
                        <a:rPr lang="en-US" sz="2800" b="1">
                          <a:effectLst/>
                          <a:latin typeface="+mn-lt"/>
                          <a:ea typeface="Times New Roman" panose="02020603050405020304" pitchFamily="18" charset="0"/>
                          <a:cs typeface="Times New Roman" panose="02020603050405020304" pitchFamily="18" charset="0"/>
                        </a:rPr>
                        <a:t>sinh vật</a:t>
                      </a:r>
                    </a:p>
                  </a:txBody>
                  <a:tcPr marL="36195" marR="36195" marT="71755" marB="71755" anchor="ctr"/>
                </a:tc>
                <a:extLst>
                  <a:ext uri="{0D108BD9-81ED-4DB2-BD59-A6C34878D82A}">
                    <a16:rowId xmlns:a16="http://schemas.microsoft.com/office/drawing/2014/main" val="10003"/>
                  </a:ext>
                </a:extLst>
              </a:tr>
              <a:tr h="367030">
                <a:tc>
                  <a:txBody>
                    <a:bodyPr/>
                    <a:lstStyle/>
                    <a:p>
                      <a:pPr marL="144145" marR="0" indent="-144145">
                        <a:lnSpc>
                          <a:spcPct val="107000"/>
                        </a:lnSpc>
                        <a:spcBef>
                          <a:spcPts val="0"/>
                        </a:spcBef>
                        <a:spcAft>
                          <a:spcPts val="0"/>
                        </a:spcAft>
                        <a:buNone/>
                      </a:pPr>
                      <a:r>
                        <a:rPr lang="en-US" sz="2800" b="1">
                          <a:solidFill>
                            <a:srgbClr val="000000"/>
                          </a:solidFill>
                          <a:effectLst/>
                          <a:latin typeface="+mn-lt"/>
                          <a:ea typeface="Calibri" panose="020F0502020204030204" pitchFamily="34" charset="0"/>
                          <a:cs typeface="Calibri" panose="020F0502020204030204" pitchFamily="34" charset="0"/>
                          <a:sym typeface="+mn-ea"/>
                        </a:rPr>
                        <a:t>4. destroy (v)</a:t>
                      </a:r>
                    </a:p>
                  </a:txBody>
                  <a:tcPr marL="71755" marR="71755" marT="71755" marB="71755" anchor="ctr"/>
                </a:tc>
                <a:tc>
                  <a:txBody>
                    <a:bodyPr/>
                    <a:lstStyle/>
                    <a:p>
                      <a:pPr marL="0" marR="0" algn="ctr">
                        <a:lnSpc>
                          <a:spcPct val="107000"/>
                        </a:lnSpc>
                        <a:spcBef>
                          <a:spcPts val="0"/>
                        </a:spcBef>
                        <a:spcAft>
                          <a:spcPts val="0"/>
                        </a:spcAft>
                        <a:buNone/>
                      </a:pPr>
                      <a:r>
                        <a:rPr lang="en-US" sz="2800" b="1" dirty="0">
                          <a:effectLst/>
                          <a:latin typeface="+mn-lt"/>
                          <a:ea typeface="Times New Roman" panose="02020603050405020304" pitchFamily="18" charset="0"/>
                          <a:cs typeface="Times New Roman" panose="02020603050405020304" pitchFamily="18" charset="0"/>
                        </a:rPr>
                        <a:t>/dɪˈstrɔɪ/</a:t>
                      </a:r>
                    </a:p>
                  </a:txBody>
                  <a:tcPr marL="36195" marR="36195" marT="71755" marB="71755" anchor="ctr"/>
                </a:tc>
                <a:tc>
                  <a:txBody>
                    <a:bodyPr/>
                    <a:lstStyle/>
                    <a:p>
                      <a:pPr marL="0" marR="0" algn="ctr">
                        <a:lnSpc>
                          <a:spcPct val="107000"/>
                        </a:lnSpc>
                        <a:spcBef>
                          <a:spcPts val="0"/>
                        </a:spcBef>
                        <a:spcAft>
                          <a:spcPts val="0"/>
                        </a:spcAft>
                        <a:buNone/>
                      </a:pPr>
                      <a:r>
                        <a:rPr lang="en-US" sz="2800" b="1">
                          <a:effectLst/>
                          <a:latin typeface="+mn-lt"/>
                          <a:ea typeface="Times New Roman" panose="02020603050405020304" pitchFamily="18" charset="0"/>
                          <a:cs typeface="Times New Roman" panose="02020603050405020304" pitchFamily="18" charset="0"/>
                        </a:rPr>
                        <a:t>hủy diệt/ tàn phá</a:t>
                      </a:r>
                    </a:p>
                  </a:txBody>
                  <a:tcPr marL="36195" marR="36195" marT="71755" marB="71755" anchor="ctr"/>
                </a:tc>
                <a:extLst>
                  <a:ext uri="{0D108BD9-81ED-4DB2-BD59-A6C34878D82A}">
                    <a16:rowId xmlns:a16="http://schemas.microsoft.com/office/drawing/2014/main" val="10004"/>
                  </a:ext>
                </a:extLst>
              </a:tr>
              <a:tr h="664924">
                <a:tc>
                  <a:txBody>
                    <a:bodyPr/>
                    <a:lstStyle/>
                    <a:p>
                      <a:pPr marL="144145" marR="0" indent="-144145">
                        <a:lnSpc>
                          <a:spcPct val="107000"/>
                        </a:lnSpc>
                        <a:spcBef>
                          <a:spcPts val="0"/>
                        </a:spcBef>
                        <a:spcAft>
                          <a:spcPts val="0"/>
                        </a:spcAft>
                        <a:buNone/>
                      </a:pPr>
                      <a:r>
                        <a:rPr lang="en-US" sz="2800" b="1">
                          <a:solidFill>
                            <a:srgbClr val="000000"/>
                          </a:solidFill>
                          <a:effectLst/>
                          <a:latin typeface="+mn-lt"/>
                          <a:ea typeface="Calibri" panose="020F0502020204030204" pitchFamily="34" charset="0"/>
                          <a:cs typeface="Calibri" panose="020F0502020204030204" pitchFamily="34" charset="0"/>
                          <a:sym typeface="+mn-ea"/>
                        </a:rPr>
                        <a:t>5. oppose (v)</a:t>
                      </a:r>
                    </a:p>
                  </a:txBody>
                  <a:tcPr marL="71755" marR="71755" marT="71755" marB="71755" anchor="ctr"/>
                </a:tc>
                <a:tc>
                  <a:txBody>
                    <a:bodyPr/>
                    <a:lstStyle/>
                    <a:p>
                      <a:pPr marL="0" marR="0" algn="ctr">
                        <a:lnSpc>
                          <a:spcPct val="107000"/>
                        </a:lnSpc>
                        <a:spcBef>
                          <a:spcPts val="0"/>
                        </a:spcBef>
                        <a:spcAft>
                          <a:spcPts val="0"/>
                        </a:spcAft>
                        <a:buNone/>
                      </a:pPr>
                      <a:r>
                        <a:rPr lang="en-US" sz="2800" b="1" dirty="0">
                          <a:effectLst/>
                          <a:latin typeface="+mn-lt"/>
                          <a:ea typeface="Times New Roman" panose="02020603050405020304" pitchFamily="18" charset="0"/>
                          <a:cs typeface="Times New Roman" panose="02020603050405020304" pitchFamily="18" charset="0"/>
                        </a:rPr>
                        <a:t>/əˈpəʊz/</a:t>
                      </a:r>
                    </a:p>
                  </a:txBody>
                  <a:tcPr marL="36195" marR="36195" marT="71755" marB="71755" anchor="ctr"/>
                </a:tc>
                <a:tc>
                  <a:txBody>
                    <a:bodyPr/>
                    <a:lstStyle/>
                    <a:p>
                      <a:pPr marL="0" marR="0" algn="ctr">
                        <a:lnSpc>
                          <a:spcPct val="107000"/>
                        </a:lnSpc>
                        <a:spcBef>
                          <a:spcPts val="0"/>
                        </a:spcBef>
                        <a:spcAft>
                          <a:spcPts val="0"/>
                        </a:spcAft>
                        <a:buNone/>
                      </a:pPr>
                      <a:r>
                        <a:rPr lang="en-US" sz="2800" b="1">
                          <a:effectLst/>
                          <a:latin typeface="+mn-lt"/>
                          <a:ea typeface="Times New Roman" panose="02020603050405020304" pitchFamily="18" charset="0"/>
                          <a:cs typeface="Times New Roman" panose="02020603050405020304" pitchFamily="18" charset="0"/>
                        </a:rPr>
                        <a:t>chiến đấu, đánh lại ai</a:t>
                      </a:r>
                    </a:p>
                  </a:txBody>
                  <a:tcPr marL="36195" marR="36195" marT="71755" marB="71755" anchor="ctr"/>
                </a:tc>
                <a:extLst>
                  <a:ext uri="{0D108BD9-81ED-4DB2-BD59-A6C34878D82A}">
                    <a16:rowId xmlns:a16="http://schemas.microsoft.com/office/drawing/2014/main" val="10005"/>
                  </a:ext>
                </a:extLst>
              </a:tr>
              <a:tr h="664924">
                <a:tc>
                  <a:txBody>
                    <a:bodyPr/>
                    <a:lstStyle/>
                    <a:p>
                      <a:pPr marL="144145" marR="0" indent="-144145">
                        <a:lnSpc>
                          <a:spcPct val="107000"/>
                        </a:lnSpc>
                        <a:spcBef>
                          <a:spcPts val="0"/>
                        </a:spcBef>
                        <a:spcAft>
                          <a:spcPts val="0"/>
                        </a:spcAft>
                        <a:buNone/>
                      </a:pPr>
                      <a:r>
                        <a:rPr lang="en-US" sz="2800" b="1">
                          <a:solidFill>
                            <a:srgbClr val="000000"/>
                          </a:solidFill>
                          <a:effectLst/>
                          <a:latin typeface="+mn-lt"/>
                          <a:ea typeface="Calibri" panose="020F0502020204030204" pitchFamily="34" charset="0"/>
                          <a:cs typeface="Calibri" panose="020F0502020204030204" pitchFamily="34" charset="0"/>
                          <a:sym typeface="+mn-ea"/>
                        </a:rPr>
                        <a:t>6. spaceship (n) </a:t>
                      </a:r>
                      <a:endParaRPr lang="en-US" sz="2800" b="1">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1" dirty="0">
                          <a:effectLst/>
                          <a:latin typeface="+mn-lt"/>
                          <a:ea typeface="Times New Roman" panose="02020603050405020304" pitchFamily="18" charset="0"/>
                          <a:cs typeface="Times New Roman" panose="02020603050405020304" pitchFamily="18" charset="0"/>
                        </a:rPr>
                        <a:t>/ˈspeɪsʃɪp/</a:t>
                      </a:r>
                    </a:p>
                  </a:txBody>
                  <a:tcPr marL="36195" marR="36195" marT="71755" marB="71755" anchor="ctr"/>
                </a:tc>
                <a:tc>
                  <a:txBody>
                    <a:bodyPr/>
                    <a:lstStyle/>
                    <a:p>
                      <a:pPr marL="0" marR="0" algn="ctr">
                        <a:lnSpc>
                          <a:spcPct val="107000"/>
                        </a:lnSpc>
                        <a:spcBef>
                          <a:spcPts val="0"/>
                        </a:spcBef>
                        <a:spcAft>
                          <a:spcPts val="0"/>
                        </a:spcAft>
                        <a:buNone/>
                      </a:pPr>
                      <a:r>
                        <a:rPr lang="en-US" sz="2800" b="1">
                          <a:effectLst/>
                          <a:latin typeface="+mn-lt"/>
                          <a:ea typeface="Times New Roman" panose="02020603050405020304" pitchFamily="18" charset="0"/>
                          <a:cs typeface="Times New Roman" panose="02020603050405020304" pitchFamily="18" charset="0"/>
                        </a:rPr>
                        <a:t>phi thuyền</a:t>
                      </a:r>
                    </a:p>
                  </a:txBody>
                  <a:tcPr marL="36195" marR="36195" marT="71755" marB="71755" anchor="ctr"/>
                </a:tc>
                <a:extLst>
                  <a:ext uri="{0D108BD9-81ED-4DB2-BD59-A6C34878D82A}">
                    <a16:rowId xmlns:a16="http://schemas.microsoft.com/office/drawing/2014/main" val="10006"/>
                  </a:ext>
                </a:extLst>
              </a:tr>
              <a:tr h="664924">
                <a:tc>
                  <a:txBody>
                    <a:bodyPr/>
                    <a:lstStyle/>
                    <a:p>
                      <a:pPr marL="144145" marR="0" indent="-144145">
                        <a:lnSpc>
                          <a:spcPct val="107000"/>
                        </a:lnSpc>
                        <a:spcBef>
                          <a:spcPts val="0"/>
                        </a:spcBef>
                        <a:spcAft>
                          <a:spcPts val="0"/>
                        </a:spcAft>
                        <a:buNone/>
                      </a:pPr>
                      <a:r>
                        <a:rPr lang="en-US" sz="2800" b="1">
                          <a:solidFill>
                            <a:srgbClr val="000000"/>
                          </a:solidFill>
                          <a:effectLst/>
                          <a:latin typeface="+mn-lt"/>
                          <a:ea typeface="Calibri" panose="020F0502020204030204" pitchFamily="34" charset="0"/>
                          <a:cs typeface="Calibri" panose="020F0502020204030204" pitchFamily="34" charset="0"/>
                          <a:sym typeface="+mn-ea"/>
                        </a:rPr>
                        <a:t>7. thrilling (adj) </a:t>
                      </a:r>
                      <a:endParaRPr lang="en-US" sz="2800" b="1">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1" dirty="0">
                          <a:effectLst/>
                          <a:latin typeface="+mn-lt"/>
                          <a:ea typeface="Times New Roman" panose="02020603050405020304" pitchFamily="18" charset="0"/>
                          <a:cs typeface="Times New Roman" panose="02020603050405020304" pitchFamily="18" charset="0"/>
                        </a:rPr>
                        <a:t>/ˈθrɪlɪŋ/</a:t>
                      </a:r>
                    </a:p>
                  </a:txBody>
                  <a:tcPr marL="36195" marR="36195" marT="71755" marB="71755" anchor="ctr"/>
                </a:tc>
                <a:tc>
                  <a:txBody>
                    <a:bodyPr/>
                    <a:lstStyle/>
                    <a:p>
                      <a:pPr marL="0" marR="0" algn="ctr">
                        <a:lnSpc>
                          <a:spcPct val="107000"/>
                        </a:lnSpc>
                        <a:spcBef>
                          <a:spcPts val="0"/>
                        </a:spcBef>
                        <a:spcAft>
                          <a:spcPts val="0"/>
                        </a:spcAft>
                        <a:buNone/>
                      </a:pPr>
                      <a:r>
                        <a:rPr lang="en-US" sz="2800" b="1" dirty="0" err="1">
                          <a:effectLst/>
                          <a:latin typeface="+mn-lt"/>
                          <a:ea typeface="Times New Roman" panose="02020603050405020304" pitchFamily="18" charset="0"/>
                          <a:cs typeface="Times New Roman" panose="02020603050405020304" pitchFamily="18" charset="0"/>
                        </a:rPr>
                        <a:t>kịch</a:t>
                      </a:r>
                      <a:r>
                        <a:rPr lang="en-US" sz="2800" b="1" dirty="0">
                          <a:effectLst/>
                          <a:latin typeface="+mn-lt"/>
                          <a:ea typeface="Times New Roman" panose="02020603050405020304" pitchFamily="18" charset="0"/>
                          <a:cs typeface="Times New Roman" panose="02020603050405020304" pitchFamily="18" charset="0"/>
                        </a:rPr>
                        <a:t> </a:t>
                      </a:r>
                      <a:r>
                        <a:rPr lang="en-US" sz="2800" b="1" dirty="0" err="1">
                          <a:effectLst/>
                          <a:latin typeface="+mn-lt"/>
                          <a:ea typeface="Times New Roman" panose="02020603050405020304" pitchFamily="18" charset="0"/>
                          <a:cs typeface="Times New Roman" panose="02020603050405020304" pitchFamily="18" charset="0"/>
                        </a:rPr>
                        <a:t>tính</a:t>
                      </a:r>
                      <a:endParaRPr lang="en-US" sz="2800" b="1"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4" name="commander">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17">
            <a:grayscl/>
          </a:blip>
          <a:stretch>
            <a:fillRect/>
          </a:stretch>
        </p:blipFill>
        <p:spPr>
          <a:xfrm>
            <a:off x="369599" y="2336990"/>
            <a:ext cx="743396" cy="743396"/>
          </a:xfrm>
          <a:prstGeom prst="rect">
            <a:avLst/>
          </a:prstGeom>
        </p:spPr>
      </p:pic>
      <p:pic>
        <p:nvPicPr>
          <p:cNvPr id="5" name="creature">
            <a:hlinkClick r:id="" action="ppaction://media"/>
          </p:cNvPr>
          <p:cNvPicPr/>
          <p:nvPr>
            <a:audioFile r:link="rId4"/>
            <p:extLst>
              <p:ext uri="{DAA4B4D4-6D71-4841-9C94-3DE7FCFB9230}">
                <p14:media xmlns:p14="http://schemas.microsoft.com/office/powerpoint/2010/main" r:embed="rId3"/>
              </p:ext>
            </p:extLst>
          </p:nvPr>
        </p:nvPicPr>
        <p:blipFill>
          <a:blip r:embed="rId17">
            <a:grayscl/>
          </a:blip>
          <a:stretch>
            <a:fillRect/>
          </a:stretch>
        </p:blipFill>
        <p:spPr>
          <a:xfrm>
            <a:off x="377949" y="3256840"/>
            <a:ext cx="726696" cy="662455"/>
          </a:xfrm>
          <a:prstGeom prst="rect">
            <a:avLst/>
          </a:prstGeom>
        </p:spPr>
      </p:pic>
      <p:pic>
        <p:nvPicPr>
          <p:cNvPr id="9" name="destroy">
            <a:hlinkClick r:id="" action="ppaction://media"/>
          </p:cNvPr>
          <p:cNvPicPr/>
          <p:nvPr>
            <a:audioFile r:link="rId6"/>
            <p:extLst>
              <p:ext uri="{DAA4B4D4-6D71-4841-9C94-3DE7FCFB9230}">
                <p14:media xmlns:p14="http://schemas.microsoft.com/office/powerpoint/2010/main" r:embed="rId5"/>
              </p:ext>
            </p:extLst>
          </p:nvPr>
        </p:nvPicPr>
        <p:blipFill>
          <a:blip r:embed="rId17">
            <a:grayscl/>
          </a:blip>
          <a:stretch>
            <a:fillRect/>
          </a:stretch>
        </p:blipFill>
        <p:spPr>
          <a:xfrm>
            <a:off x="377949" y="3869410"/>
            <a:ext cx="726696" cy="670840"/>
          </a:xfrm>
          <a:prstGeom prst="rect">
            <a:avLst/>
          </a:prstGeom>
        </p:spPr>
      </p:pic>
      <p:pic>
        <p:nvPicPr>
          <p:cNvPr id="7" name="oppose">
            <a:hlinkClick r:id="" action="ppaction://media"/>
          </p:cNvPr>
          <p:cNvPicPr/>
          <p:nvPr>
            <a:audioFile r:link="rId8"/>
            <p:extLst>
              <p:ext uri="{DAA4B4D4-6D71-4841-9C94-3DE7FCFB9230}">
                <p14:media xmlns:p14="http://schemas.microsoft.com/office/powerpoint/2010/main" r:embed="rId7"/>
              </p:ext>
            </p:extLst>
          </p:nvPr>
        </p:nvPicPr>
        <p:blipFill>
          <a:blip r:embed="rId17">
            <a:grayscl/>
          </a:blip>
          <a:stretch>
            <a:fillRect/>
          </a:stretch>
        </p:blipFill>
        <p:spPr>
          <a:xfrm>
            <a:off x="385379" y="4544695"/>
            <a:ext cx="757366" cy="675080"/>
          </a:xfrm>
          <a:prstGeom prst="rect">
            <a:avLst/>
          </a:prstGeom>
        </p:spPr>
      </p:pic>
      <p:pic>
        <p:nvPicPr>
          <p:cNvPr id="12" name="spaceship">
            <a:hlinkClick r:id="" action="ppaction://media"/>
          </p:cNvPr>
          <p:cNvPicPr/>
          <p:nvPr>
            <a:audioFile r:link="rId10"/>
            <p:extLst>
              <p:ext uri="{DAA4B4D4-6D71-4841-9C94-3DE7FCFB9230}">
                <p14:media xmlns:p14="http://schemas.microsoft.com/office/powerpoint/2010/main" r:embed="rId9"/>
              </p:ext>
            </p:extLst>
          </p:nvPr>
        </p:nvPicPr>
        <p:blipFill>
          <a:blip r:embed="rId17">
            <a:grayscl/>
          </a:blip>
          <a:stretch>
            <a:fillRect/>
          </a:stretch>
        </p:blipFill>
        <p:spPr>
          <a:xfrm>
            <a:off x="425195" y="5165725"/>
            <a:ext cx="679450" cy="679450"/>
          </a:xfrm>
          <a:prstGeom prst="rect">
            <a:avLst/>
          </a:prstGeom>
        </p:spPr>
      </p:pic>
      <p:pic>
        <p:nvPicPr>
          <p:cNvPr id="13" name="thrilling">
            <a:hlinkClick r:id="" action="ppaction://media"/>
          </p:cNvPr>
          <p:cNvPicPr/>
          <p:nvPr>
            <a:audioFile r:link="rId12"/>
            <p:extLst>
              <p:ext uri="{DAA4B4D4-6D71-4841-9C94-3DE7FCFB9230}">
                <p14:media xmlns:p14="http://schemas.microsoft.com/office/powerpoint/2010/main" r:embed="rId11"/>
              </p:ext>
            </p:extLst>
          </p:nvPr>
        </p:nvPicPr>
        <p:blipFill>
          <a:blip r:embed="rId17">
            <a:grayscl/>
          </a:blip>
          <a:stretch>
            <a:fillRect/>
          </a:stretch>
        </p:blipFill>
        <p:spPr>
          <a:xfrm>
            <a:off x="412685" y="5845250"/>
            <a:ext cx="657225" cy="642620"/>
          </a:xfrm>
          <a:prstGeom prst="rect">
            <a:avLst/>
          </a:prstGeom>
        </p:spPr>
      </p:pic>
      <p:sp>
        <p:nvSpPr>
          <p:cNvPr id="15" name="TextBox 14"/>
          <p:cNvSpPr txBox="1"/>
          <p:nvPr/>
        </p:nvSpPr>
        <p:spPr>
          <a:xfrm>
            <a:off x="369599" y="10027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pic>
        <p:nvPicPr>
          <p:cNvPr id="14" name="alien-gb">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377949" y="1578484"/>
            <a:ext cx="767452" cy="637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98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032"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1080"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104" fill="hold"/>
                                        <p:tgtEl>
                                          <p:spTgt spid="1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88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4"/>
                </p:tgtEl>
              </p:cMediaNode>
            </p:audio>
            <p:audio>
              <p:cMediaNode vol="100000">
                <p:cTn id="28" fill="hold" display="1">
                  <p:stCondLst>
                    <p:cond delay="indefinite"/>
                  </p:stCondLst>
                  <p:endCondLst>
                    <p:cond evt="onStopAudio" delay="0">
                      <p:tgtEl>
                        <p:sldTgt/>
                      </p:tgtEl>
                    </p:cond>
                  </p:endCondLst>
                </p:cTn>
                <p:tgtEl>
                  <p:spTgt spid="5"/>
                </p:tgtEl>
              </p:cMediaNode>
            </p:audio>
            <p:audio>
              <p:cMediaNode vol="100000">
                <p:cTn id="29" fill="hold" display="1">
                  <p:stCondLst>
                    <p:cond delay="indefinite"/>
                  </p:stCondLst>
                  <p:endCondLst>
                    <p:cond evt="onStopAudio" delay="0">
                      <p:tgtEl>
                        <p:sldTgt/>
                      </p:tgtEl>
                    </p:cond>
                  </p:endCondLst>
                </p:cTn>
                <p:tgtEl>
                  <p:spTgt spid="9"/>
                </p:tgtEl>
              </p:cMediaNode>
            </p:audio>
            <p:audio>
              <p:cMediaNode>
                <p:cTn id="30" fill="hold" display="1">
                  <p:stCondLst>
                    <p:cond delay="indefinite"/>
                  </p:stCondLst>
                  <p:endCondLst>
                    <p:cond evt="onStopAudio" delay="0">
                      <p:tgtEl>
                        <p:sldTgt/>
                      </p:tgtEl>
                    </p:cond>
                  </p:endCondLst>
                </p:cTn>
                <p:tgtEl>
                  <p:spTgt spid="7"/>
                </p:tgtEl>
              </p:cMediaNode>
            </p:audio>
            <p:audio>
              <p:cMediaNode vol="100000">
                <p:cTn id="31" fill="hold" display="1">
                  <p:stCondLst>
                    <p:cond delay="indefinite"/>
                  </p:stCondLst>
                  <p:endCondLst>
                    <p:cond evt="onStopAudio" delay="0">
                      <p:tgtEl>
                        <p:sldTgt/>
                      </p:tgtEl>
                    </p:cond>
                  </p:endCondLst>
                </p:cTn>
                <p:tgtEl>
                  <p:spTgt spid="12"/>
                </p:tgtEl>
              </p:cMediaNode>
            </p:audio>
            <p:audio>
              <p:cMediaNode>
                <p:cTn id="32" fill="hold" display="1">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66" fill="hold"/>
                                        <p:tgtEl>
                                          <p:spTgt spid="14"/>
                                        </p:tgtEl>
                                      </p:cBhvr>
                                    </p:cmd>
                                  </p:childTnLst>
                                </p:cTn>
                              </p:par>
                            </p:childTnLst>
                          </p:cTn>
                        </p:par>
                      </p:childTnLst>
                    </p:cTn>
                  </p:par>
                </p:childTnLst>
              </p:cTn>
              <p:nextCondLst>
                <p:cond evt="onClick" delay="0">
                  <p:tgtEl>
                    <p:spTgt spid="14"/>
                  </p:tgtEl>
                </p:cond>
              </p:nextCondLst>
            </p:seq>
            <p:audio>
              <p:cMediaNode vol="80000">
                <p:cTn id="38"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6549" y="207824"/>
            <a:ext cx="5320665" cy="462788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8585" y="1099587"/>
            <a:ext cx="8654811" cy="4524315"/>
          </a:xfrm>
          <a:prstGeom prst="rect">
            <a:avLst/>
          </a:prstGeom>
          <a:noFill/>
        </p:spPr>
        <p:txBody>
          <a:bodyPr wrap="square" rtlCol="0">
            <a:spAutoFit/>
          </a:bodyPr>
          <a:lstStyle/>
          <a:p>
            <a:pPr>
              <a:lnSpc>
                <a:spcPct val="150000"/>
              </a:lnSpc>
            </a:pPr>
            <a:r>
              <a:rPr lang="en-US" sz="3200" dirty="0">
                <a:latin typeface="Calibri" panose="020F0502020204030204" pitchFamily="34" charset="0"/>
                <a:cs typeface="Calibri" panose="020F0502020204030204" pitchFamily="34" charset="0"/>
              </a:rPr>
              <a:t>1. What are Nick and Mai talking about?</a:t>
            </a:r>
          </a:p>
          <a:p>
            <a:pPr>
              <a:lnSpc>
                <a:spcPct val="150000"/>
              </a:lnSpc>
            </a:pPr>
            <a:r>
              <a:rPr lang="en-US" sz="3200" dirty="0">
                <a:latin typeface="Calibri" panose="020F0502020204030204" pitchFamily="34" charset="0"/>
                <a:cs typeface="Calibri" panose="020F0502020204030204" pitchFamily="34" charset="0"/>
              </a:rPr>
              <a:t>2. Who do you think the men in black are?</a:t>
            </a:r>
          </a:p>
          <a:p>
            <a:pPr>
              <a:lnSpc>
                <a:spcPct val="150000"/>
              </a:lnSpc>
            </a:pPr>
            <a:r>
              <a:rPr lang="en-US" sz="3200" dirty="0">
                <a:latin typeface="Calibri" panose="020F0502020204030204" pitchFamily="34" charset="0"/>
                <a:cs typeface="Calibri" panose="020F0502020204030204" pitchFamily="34" charset="0"/>
              </a:rPr>
              <a:t>3. Where do you think the men in black are from?</a:t>
            </a:r>
          </a:p>
          <a:p>
            <a:pPr>
              <a:lnSpc>
                <a:spcPct val="150000"/>
              </a:lnSpc>
            </a:pPr>
            <a:r>
              <a:rPr lang="en-US" sz="3200" dirty="0">
                <a:latin typeface="Calibri" panose="020F0502020204030204" pitchFamily="34" charset="0"/>
                <a:cs typeface="Calibri" panose="020F0502020204030204" pitchFamily="34" charset="0"/>
              </a:rPr>
              <a:t>4. Where do you think the boy standing between the four men is from?</a:t>
            </a:r>
          </a:p>
          <a:p>
            <a:pPr>
              <a:lnSpc>
                <a:spcPct val="150000"/>
              </a:lnSpc>
            </a:pPr>
            <a:r>
              <a:rPr lang="en-US" sz="3200" dirty="0">
                <a:latin typeface="Calibri" panose="020F0502020204030204" pitchFamily="34" charset="0"/>
                <a:cs typeface="Calibri" panose="020F0502020204030204" pitchFamily="34" charset="0"/>
              </a:rPr>
              <a:t>5. What do you think the object above the men is?</a:t>
            </a:r>
          </a:p>
        </p:txBody>
      </p:sp>
      <p:sp>
        <p:nvSpPr>
          <p:cNvPr id="16" name="TextBox 15"/>
          <p:cNvSpPr txBox="1"/>
          <p:nvPr/>
        </p:nvSpPr>
        <p:spPr>
          <a:xfrm>
            <a:off x="860132" y="329666"/>
            <a:ext cx="3300388"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cs typeface="Arial" panose="020B0604020202020204" pitchFamily="34" charset="0"/>
              </a:rPr>
              <a:t>Listen and read.</a:t>
            </a:r>
          </a:p>
        </p:txBody>
      </p:sp>
      <p:sp>
        <p:nvSpPr>
          <p:cNvPr id="17" name="TextBox 16"/>
          <p:cNvSpPr txBox="1"/>
          <p:nvPr/>
        </p:nvSpPr>
        <p:spPr>
          <a:xfrm>
            <a:off x="410312" y="227026"/>
            <a:ext cx="397035" cy="584775"/>
          </a:xfrm>
          <a:prstGeom prst="rect">
            <a:avLst/>
          </a:prstGeom>
          <a:noFill/>
        </p:spPr>
        <p:txBody>
          <a:bodyPr wrap="square" rtlCol="0">
            <a:spAutoFit/>
          </a:bodyPr>
          <a:lstStyle/>
          <a:p>
            <a:pPr algn="ctr"/>
            <a:r>
              <a:rPr lang="vi-VN" sz="3200" b="1" dirty="0">
                <a:solidFill>
                  <a:schemeClr val="bg1"/>
                </a:solidFill>
                <a:latin typeface="Myriad Pro" pitchFamily="34" charset="0"/>
              </a:rPr>
              <a:t>1</a:t>
            </a:r>
            <a:endParaRPr lang="en-US" sz="3200" b="1" dirty="0">
              <a:solidFill>
                <a:schemeClr val="bg1"/>
              </a:solidFill>
              <a:latin typeface="Myriad Pro" pitchFamily="34" charset="0"/>
            </a:endParaRPr>
          </a:p>
        </p:txBody>
      </p:sp>
      <p:sp>
        <p:nvSpPr>
          <p:cNvPr id="22" name="Rounded Rectangle 21"/>
          <p:cNvSpPr/>
          <p:nvPr/>
        </p:nvSpPr>
        <p:spPr>
          <a:xfrm>
            <a:off x="410312" y="31046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3" name="TextBox 22"/>
          <p:cNvSpPr txBox="1"/>
          <p:nvPr/>
        </p:nvSpPr>
        <p:spPr>
          <a:xfrm>
            <a:off x="463097" y="20782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381069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9638" y="132547"/>
            <a:ext cx="395189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207033" y="1325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818" y="299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Rectangle 4"/>
          <p:cNvSpPr/>
          <p:nvPr/>
        </p:nvSpPr>
        <p:spPr>
          <a:xfrm>
            <a:off x="125730" y="641656"/>
            <a:ext cx="11770995" cy="6001643"/>
          </a:xfrm>
          <a:prstGeom prst="rect">
            <a:avLst/>
          </a:prstGeom>
        </p:spPr>
        <p:txBody>
          <a:bodyPr wrap="square">
            <a:spAutoFit/>
          </a:bodyPr>
          <a:lstStyle/>
          <a:p>
            <a:r>
              <a:rPr lang="en-US" sz="2400" b="1" i="1" dirty="0">
                <a:solidFill>
                  <a:srgbClr val="231F20"/>
                </a:solidFill>
              </a:rPr>
              <a:t>Mai: </a:t>
            </a:r>
            <a:r>
              <a:rPr lang="en-US" sz="2400" dirty="0">
                <a:solidFill>
                  <a:srgbClr val="231F20"/>
                </a:solidFill>
              </a:rPr>
              <a:t>What book are you reading, Nick?</a:t>
            </a:r>
            <a:br>
              <a:rPr lang="en-US" sz="2400" dirty="0">
                <a:solidFill>
                  <a:srgbClr val="231F20"/>
                </a:solidFill>
              </a:rPr>
            </a:br>
            <a:r>
              <a:rPr lang="en-US" sz="2400" b="1" i="1" dirty="0">
                <a:solidFill>
                  <a:srgbClr val="231F20"/>
                </a:solidFill>
              </a:rPr>
              <a:t>Nick: </a:t>
            </a:r>
            <a:r>
              <a:rPr lang="en-US" sz="2400" dirty="0">
                <a:solidFill>
                  <a:srgbClr val="231F20"/>
                </a:solidFill>
              </a:rPr>
              <a:t>A journey back to </a:t>
            </a:r>
            <a:r>
              <a:rPr lang="en-US" sz="2400" dirty="0" err="1">
                <a:solidFill>
                  <a:srgbClr val="231F20"/>
                </a:solidFill>
              </a:rPr>
              <a:t>Soduka</a:t>
            </a:r>
            <a:r>
              <a:rPr lang="en-US" sz="2400" dirty="0">
                <a:solidFill>
                  <a:srgbClr val="231F20"/>
                </a:solidFill>
              </a:rPr>
              <a:t>. I’m on the last page.</a:t>
            </a:r>
            <a:br>
              <a:rPr lang="en-US" sz="2400" dirty="0">
                <a:solidFill>
                  <a:srgbClr val="231F20"/>
                </a:solidFill>
              </a:rPr>
            </a:br>
            <a:r>
              <a:rPr lang="en-US" sz="2400" b="1" i="1" dirty="0">
                <a:solidFill>
                  <a:srgbClr val="231F20"/>
                </a:solidFill>
              </a:rPr>
              <a:t>Mai: </a:t>
            </a:r>
            <a:r>
              <a:rPr lang="en-US" sz="2400" dirty="0">
                <a:solidFill>
                  <a:srgbClr val="231F20"/>
                </a:solidFill>
              </a:rPr>
              <a:t>That’s a science fiction book, isn’t it? What’s it about?</a:t>
            </a:r>
            <a:br>
              <a:rPr lang="en-US" sz="2400" dirty="0">
                <a:solidFill>
                  <a:srgbClr val="231F20"/>
                </a:solidFill>
              </a:rPr>
            </a:br>
            <a:r>
              <a:rPr lang="en-US" sz="2400" b="1" i="1" dirty="0">
                <a:solidFill>
                  <a:srgbClr val="231F20"/>
                </a:solidFill>
              </a:rPr>
              <a:t>Nick: </a:t>
            </a:r>
            <a:r>
              <a:rPr lang="en-US" sz="2400" dirty="0">
                <a:solidFill>
                  <a:srgbClr val="231F20"/>
                </a:solidFill>
              </a:rPr>
              <a:t>Yes, it is. It’s about four creatures </a:t>
            </a:r>
            <a:r>
              <a:rPr lang="en-US" sz="2400" dirty="0" err="1">
                <a:solidFill>
                  <a:srgbClr val="231F20"/>
                </a:solidFill>
              </a:rPr>
              <a:t>Titu</a:t>
            </a:r>
            <a:r>
              <a:rPr lang="en-US" sz="2400" dirty="0">
                <a:solidFill>
                  <a:srgbClr val="231F20"/>
                </a:solidFill>
              </a:rPr>
              <a:t>, </a:t>
            </a:r>
            <a:r>
              <a:rPr lang="en-US" sz="2400" dirty="0" err="1">
                <a:solidFill>
                  <a:srgbClr val="231F20"/>
                </a:solidFill>
              </a:rPr>
              <a:t>Kaku</a:t>
            </a:r>
            <a:r>
              <a:rPr lang="en-US" sz="2400" dirty="0">
                <a:solidFill>
                  <a:srgbClr val="231F20"/>
                </a:solidFill>
              </a:rPr>
              <a:t>, Hub, and Barb. They’re travelling back to </a:t>
            </a:r>
            <a:r>
              <a:rPr lang="en-US" sz="2400" dirty="0" err="1">
                <a:solidFill>
                  <a:srgbClr val="231F20"/>
                </a:solidFill>
              </a:rPr>
              <a:t>Soduka</a:t>
            </a:r>
            <a:r>
              <a:rPr lang="en-US" sz="2400" dirty="0">
                <a:solidFill>
                  <a:srgbClr val="231F20"/>
                </a:solidFill>
              </a:rPr>
              <a:t>, a planet like Earth. Along the way they have to land on Earth because their spaceship breaks down. They meet Tommy and become friends with him.</a:t>
            </a:r>
            <a:br>
              <a:rPr lang="en-US" sz="2400" dirty="0">
                <a:solidFill>
                  <a:srgbClr val="231F20"/>
                </a:solidFill>
              </a:rPr>
            </a:br>
            <a:r>
              <a:rPr lang="en-US" sz="2400" b="1" i="1" dirty="0">
                <a:solidFill>
                  <a:srgbClr val="231F20"/>
                </a:solidFill>
              </a:rPr>
              <a:t>Mai: </a:t>
            </a:r>
            <a:r>
              <a:rPr lang="en-US" sz="2400" dirty="0">
                <a:solidFill>
                  <a:srgbClr val="231F20"/>
                </a:solidFill>
              </a:rPr>
              <a:t>What happens next?</a:t>
            </a:r>
            <a:br>
              <a:rPr lang="en-US" sz="2400" dirty="0">
                <a:solidFill>
                  <a:srgbClr val="231F20"/>
                </a:solidFill>
              </a:rPr>
            </a:br>
            <a:r>
              <a:rPr lang="en-US" sz="2400" b="1" i="1" dirty="0">
                <a:solidFill>
                  <a:srgbClr val="231F20"/>
                </a:solidFill>
              </a:rPr>
              <a:t>Nick: </a:t>
            </a:r>
            <a:r>
              <a:rPr lang="en-US" sz="2400" dirty="0">
                <a:solidFill>
                  <a:srgbClr val="231F20"/>
                </a:solidFill>
              </a:rPr>
              <a:t>Tommy helps the four creatures repair their spaceship, so they can travel back to their home planet. But their commander forces them to return to Earth to destroy it. Tommy and the four creatures try to oppose the commander.</a:t>
            </a:r>
            <a:br>
              <a:rPr lang="en-US" sz="2400" dirty="0">
                <a:solidFill>
                  <a:srgbClr val="231F20"/>
                </a:solidFill>
              </a:rPr>
            </a:br>
            <a:r>
              <a:rPr lang="en-US" sz="2400" b="1" i="1" dirty="0">
                <a:solidFill>
                  <a:srgbClr val="231F20"/>
                </a:solidFill>
              </a:rPr>
              <a:t>Mai: </a:t>
            </a:r>
            <a:r>
              <a:rPr lang="en-US" sz="2400" dirty="0">
                <a:solidFill>
                  <a:srgbClr val="231F20"/>
                </a:solidFill>
              </a:rPr>
              <a:t>Sounds thrilling!</a:t>
            </a:r>
            <a:br>
              <a:rPr lang="en-US" sz="2400" dirty="0">
                <a:solidFill>
                  <a:srgbClr val="231F20"/>
                </a:solidFill>
              </a:rPr>
            </a:br>
            <a:r>
              <a:rPr lang="en-US" sz="2400" b="1" i="1" dirty="0">
                <a:solidFill>
                  <a:srgbClr val="231F20"/>
                </a:solidFill>
              </a:rPr>
              <a:t>Nick: </a:t>
            </a:r>
            <a:r>
              <a:rPr lang="en-US" sz="2400" dirty="0">
                <a:solidFill>
                  <a:srgbClr val="231F20"/>
                </a:solidFill>
              </a:rPr>
              <a:t>Tommy and the four creatures manage to stop the commander from destroying Earth.</a:t>
            </a:r>
            <a:br>
              <a:rPr lang="en-US" sz="2400" dirty="0">
                <a:solidFill>
                  <a:srgbClr val="231F20"/>
                </a:solidFill>
              </a:rPr>
            </a:br>
            <a:r>
              <a:rPr lang="en-US" sz="2400" b="1" i="1" dirty="0">
                <a:solidFill>
                  <a:srgbClr val="231F20"/>
                </a:solidFill>
              </a:rPr>
              <a:t>Mai: </a:t>
            </a:r>
            <a:r>
              <a:rPr lang="en-US" sz="2400" dirty="0">
                <a:solidFill>
                  <a:srgbClr val="231F20"/>
                </a:solidFill>
              </a:rPr>
              <a:t>So it has a happy ending! What do you think about the possibility of aliens attacking Earth?</a:t>
            </a:r>
            <a:br>
              <a:rPr lang="en-US" sz="2400" dirty="0">
                <a:solidFill>
                  <a:srgbClr val="231F20"/>
                </a:solidFill>
              </a:rPr>
            </a:br>
            <a:r>
              <a:rPr lang="en-US" sz="2400" b="1" i="1" dirty="0">
                <a:solidFill>
                  <a:srgbClr val="231F20"/>
                </a:solidFill>
              </a:rPr>
              <a:t>Nick: </a:t>
            </a:r>
            <a:r>
              <a:rPr lang="en-US" sz="2400" dirty="0">
                <a:solidFill>
                  <a:srgbClr val="231F20"/>
                </a:solidFill>
              </a:rPr>
              <a:t>I’m not sure about it. But I’m starting to think about it. I sometimes ask myself what we would do if aliens took over our planet.</a:t>
            </a:r>
            <a:r>
              <a:rPr lang="en-US" sz="2400" dirty="0"/>
              <a:t> </a:t>
            </a:r>
            <a:endParaRPr lang="en-GB" sz="2400" dirty="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7011" y="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9638" y="132547"/>
            <a:ext cx="395189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207033" y="1325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818" y="299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Rectangle 4"/>
          <p:cNvSpPr/>
          <p:nvPr/>
        </p:nvSpPr>
        <p:spPr>
          <a:xfrm>
            <a:off x="125730" y="641656"/>
            <a:ext cx="11770995" cy="6001643"/>
          </a:xfrm>
          <a:prstGeom prst="rect">
            <a:avLst/>
          </a:prstGeom>
        </p:spPr>
        <p:txBody>
          <a:bodyPr wrap="square">
            <a:spAutoFit/>
          </a:bodyPr>
          <a:lstStyle/>
          <a:p>
            <a:r>
              <a:rPr lang="en-US" sz="2400" b="1" i="1" dirty="0">
                <a:solidFill>
                  <a:srgbClr val="231F20"/>
                </a:solidFill>
              </a:rPr>
              <a:t>Mai: </a:t>
            </a:r>
            <a:r>
              <a:rPr lang="en-US" sz="2400" dirty="0">
                <a:solidFill>
                  <a:srgbClr val="231F20"/>
                </a:solidFill>
              </a:rPr>
              <a:t>What book are you reading, Nick?</a:t>
            </a:r>
            <a:br>
              <a:rPr lang="en-US" sz="2400" dirty="0">
                <a:solidFill>
                  <a:srgbClr val="231F20"/>
                </a:solidFill>
              </a:rPr>
            </a:br>
            <a:r>
              <a:rPr lang="en-US" sz="2400" b="1" i="1" dirty="0">
                <a:solidFill>
                  <a:srgbClr val="231F20"/>
                </a:solidFill>
              </a:rPr>
              <a:t>Nick: </a:t>
            </a:r>
            <a:r>
              <a:rPr lang="en-US" sz="2400" dirty="0">
                <a:solidFill>
                  <a:srgbClr val="231F20"/>
                </a:solidFill>
              </a:rPr>
              <a:t>A journey back to </a:t>
            </a:r>
            <a:r>
              <a:rPr lang="en-US" sz="2400" dirty="0" err="1">
                <a:solidFill>
                  <a:srgbClr val="231F20"/>
                </a:solidFill>
              </a:rPr>
              <a:t>Soduka</a:t>
            </a:r>
            <a:r>
              <a:rPr lang="en-US" sz="2400" dirty="0">
                <a:solidFill>
                  <a:srgbClr val="231F20"/>
                </a:solidFill>
              </a:rPr>
              <a:t>. I’m on the last page.</a:t>
            </a:r>
            <a:br>
              <a:rPr lang="en-US" sz="2400" dirty="0">
                <a:solidFill>
                  <a:srgbClr val="231F20"/>
                </a:solidFill>
              </a:rPr>
            </a:br>
            <a:r>
              <a:rPr lang="en-US" sz="2400" b="1" i="1" dirty="0">
                <a:solidFill>
                  <a:srgbClr val="231F20"/>
                </a:solidFill>
              </a:rPr>
              <a:t>Mai: </a:t>
            </a:r>
            <a:r>
              <a:rPr lang="en-US" sz="2400" dirty="0">
                <a:solidFill>
                  <a:srgbClr val="231F20"/>
                </a:solidFill>
              </a:rPr>
              <a:t>That’s a science fiction book, isn’t it? What’s it about?</a:t>
            </a:r>
            <a:br>
              <a:rPr lang="en-US" sz="2400" dirty="0">
                <a:solidFill>
                  <a:srgbClr val="231F20"/>
                </a:solidFill>
              </a:rPr>
            </a:br>
            <a:r>
              <a:rPr lang="en-US" sz="2400" b="1" i="1" dirty="0">
                <a:solidFill>
                  <a:srgbClr val="231F20"/>
                </a:solidFill>
              </a:rPr>
              <a:t>Nick: </a:t>
            </a:r>
            <a:r>
              <a:rPr lang="en-US" sz="2400" dirty="0">
                <a:solidFill>
                  <a:srgbClr val="231F20"/>
                </a:solidFill>
              </a:rPr>
              <a:t>Yes, it is. It’s about four creatures </a:t>
            </a:r>
            <a:r>
              <a:rPr lang="en-US" sz="2400" dirty="0" err="1">
                <a:solidFill>
                  <a:srgbClr val="231F20"/>
                </a:solidFill>
              </a:rPr>
              <a:t>Titu</a:t>
            </a:r>
            <a:r>
              <a:rPr lang="en-US" sz="2400" dirty="0">
                <a:solidFill>
                  <a:srgbClr val="231F20"/>
                </a:solidFill>
              </a:rPr>
              <a:t>, </a:t>
            </a:r>
            <a:r>
              <a:rPr lang="en-US" sz="2400" dirty="0" err="1">
                <a:solidFill>
                  <a:srgbClr val="231F20"/>
                </a:solidFill>
              </a:rPr>
              <a:t>Kaku</a:t>
            </a:r>
            <a:r>
              <a:rPr lang="en-US" sz="2400" dirty="0">
                <a:solidFill>
                  <a:srgbClr val="231F20"/>
                </a:solidFill>
              </a:rPr>
              <a:t>, Hub, and Barb. They’re travelling back to </a:t>
            </a:r>
            <a:r>
              <a:rPr lang="en-US" sz="2400" dirty="0" err="1">
                <a:solidFill>
                  <a:srgbClr val="231F20"/>
                </a:solidFill>
              </a:rPr>
              <a:t>Soduka</a:t>
            </a:r>
            <a:r>
              <a:rPr lang="en-US" sz="2400" dirty="0">
                <a:solidFill>
                  <a:srgbClr val="231F20"/>
                </a:solidFill>
              </a:rPr>
              <a:t>, a planet like Earth. Along the way they have to land on Earth because their spaceship breaks down. They meet Tommy and become friends with him.</a:t>
            </a:r>
            <a:br>
              <a:rPr lang="en-US" sz="2400" dirty="0">
                <a:solidFill>
                  <a:srgbClr val="231F20"/>
                </a:solidFill>
              </a:rPr>
            </a:br>
            <a:r>
              <a:rPr lang="en-US" sz="2400" b="1" i="1" dirty="0">
                <a:solidFill>
                  <a:srgbClr val="231F20"/>
                </a:solidFill>
              </a:rPr>
              <a:t>Mai: </a:t>
            </a:r>
            <a:r>
              <a:rPr lang="en-US" sz="2400" dirty="0">
                <a:solidFill>
                  <a:srgbClr val="231F20"/>
                </a:solidFill>
              </a:rPr>
              <a:t>What happens next?</a:t>
            </a:r>
            <a:br>
              <a:rPr lang="en-US" sz="2400" dirty="0">
                <a:solidFill>
                  <a:srgbClr val="231F20"/>
                </a:solidFill>
              </a:rPr>
            </a:br>
            <a:r>
              <a:rPr lang="en-US" sz="2400" b="1" i="1" dirty="0">
                <a:solidFill>
                  <a:srgbClr val="231F20"/>
                </a:solidFill>
              </a:rPr>
              <a:t>Nick: </a:t>
            </a:r>
            <a:r>
              <a:rPr lang="en-US" sz="2400" dirty="0">
                <a:solidFill>
                  <a:srgbClr val="231F20"/>
                </a:solidFill>
              </a:rPr>
              <a:t>Tommy helps the four creatures repair their spaceship, so they can travel back to their home planet. But their commander forces them to return to Earth to destroy it. Tommy and the four creatures try to oppose the commander.</a:t>
            </a:r>
            <a:br>
              <a:rPr lang="en-US" sz="2400" dirty="0">
                <a:solidFill>
                  <a:srgbClr val="231F20"/>
                </a:solidFill>
              </a:rPr>
            </a:br>
            <a:r>
              <a:rPr lang="en-US" sz="2400" b="1" i="1" dirty="0">
                <a:solidFill>
                  <a:srgbClr val="231F20"/>
                </a:solidFill>
              </a:rPr>
              <a:t>Mai: </a:t>
            </a:r>
            <a:r>
              <a:rPr lang="en-US" sz="2400" dirty="0">
                <a:solidFill>
                  <a:srgbClr val="231F20"/>
                </a:solidFill>
              </a:rPr>
              <a:t>Sounds thrilling!</a:t>
            </a:r>
            <a:br>
              <a:rPr lang="en-US" sz="2400" dirty="0">
                <a:solidFill>
                  <a:srgbClr val="231F20"/>
                </a:solidFill>
              </a:rPr>
            </a:br>
            <a:r>
              <a:rPr lang="en-US" sz="2400" b="1" i="1" dirty="0">
                <a:solidFill>
                  <a:srgbClr val="231F20"/>
                </a:solidFill>
              </a:rPr>
              <a:t>Nick: </a:t>
            </a:r>
            <a:r>
              <a:rPr lang="en-US" sz="2400" dirty="0">
                <a:solidFill>
                  <a:srgbClr val="231F20"/>
                </a:solidFill>
              </a:rPr>
              <a:t>Tommy and the four creatures manage to stop the commander from destroying Earth.</a:t>
            </a:r>
            <a:br>
              <a:rPr lang="en-US" sz="2400" dirty="0">
                <a:solidFill>
                  <a:srgbClr val="231F20"/>
                </a:solidFill>
              </a:rPr>
            </a:br>
            <a:r>
              <a:rPr lang="en-US" sz="2400" b="1" i="1" dirty="0">
                <a:solidFill>
                  <a:srgbClr val="231F20"/>
                </a:solidFill>
              </a:rPr>
              <a:t>Mai: </a:t>
            </a:r>
            <a:r>
              <a:rPr lang="en-US" sz="2400" dirty="0">
                <a:solidFill>
                  <a:srgbClr val="231F20"/>
                </a:solidFill>
              </a:rPr>
              <a:t>So it has a happy ending! What do you think about the possibility of aliens attacking Earth?</a:t>
            </a:r>
            <a:br>
              <a:rPr lang="en-US" sz="2400" dirty="0">
                <a:solidFill>
                  <a:srgbClr val="231F20"/>
                </a:solidFill>
              </a:rPr>
            </a:br>
            <a:r>
              <a:rPr lang="en-US" sz="2400" b="1" i="1" dirty="0">
                <a:solidFill>
                  <a:srgbClr val="231F20"/>
                </a:solidFill>
              </a:rPr>
              <a:t>Nick: </a:t>
            </a:r>
            <a:r>
              <a:rPr lang="en-US" sz="2400" dirty="0">
                <a:solidFill>
                  <a:srgbClr val="231F20"/>
                </a:solidFill>
              </a:rPr>
              <a:t>I’m not sure about it. But I’m starting to think about it. I sometimes ask myself what we would do if aliens took over our planet.</a:t>
            </a:r>
            <a:r>
              <a:rPr lang="en-US" sz="2400" dirty="0"/>
              <a:t> </a:t>
            </a:r>
            <a:endParaRPr lang="en-GB" sz="2400" dirty="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7011" y="0"/>
            <a:ext cx="609600" cy="609600"/>
          </a:xfrm>
          <a:prstGeom prst="rect">
            <a:avLst/>
          </a:prstGeom>
        </p:spPr>
      </p:pic>
      <p:sp>
        <p:nvSpPr>
          <p:cNvPr id="2" name="Rectangle 1"/>
          <p:cNvSpPr/>
          <p:nvPr/>
        </p:nvSpPr>
        <p:spPr>
          <a:xfrm>
            <a:off x="1874520" y="1485900"/>
            <a:ext cx="1817370" cy="28575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75711" y="1805940"/>
            <a:ext cx="1276349" cy="32004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92740" y="2209800"/>
            <a:ext cx="1242060" cy="33909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0860" y="3642477"/>
            <a:ext cx="1501140" cy="3351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6810" y="3642477"/>
            <a:ext cx="971550" cy="3351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28975" y="4021126"/>
            <a:ext cx="954405" cy="3108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61157" y="5143617"/>
            <a:ext cx="820103" cy="31992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4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05351" fill="hold"/>
                                        <p:tgtEl>
                                          <p:spTgt spid="6"/>
                                        </p:tgtEl>
                                      </p:cBhvr>
                                    </p:cmd>
                                  </p:childTnLst>
                                </p:cTn>
                              </p:par>
                            </p:childTnLst>
                          </p:cTn>
                        </p:par>
                      </p:childTnLst>
                    </p:cTn>
                  </p:par>
                </p:childTnLst>
              </p:cTn>
              <p:nextCondLst>
                <p:cond evt="onClick" delay="0">
                  <p:tgtEl>
                    <p:spTgt spid="6"/>
                  </p:tgtEl>
                </p:cond>
              </p:nextCondLst>
            </p:seq>
            <p:audio>
              <p:cMediaNode vol="80000">
                <p:cTn id="43" fill="hold" display="0">
                  <p:stCondLst>
                    <p:cond delay="indefinite"/>
                  </p:stCondLst>
                  <p:endCondLst>
                    <p:cond evt="onStopAudio" delay="0">
                      <p:tgtEl>
                        <p:sldTgt/>
                      </p:tgtEl>
                    </p:cond>
                  </p:endCondLst>
                </p:cTn>
                <p:tgtEl>
                  <p:spTgt spid="6"/>
                </p:tgtEl>
              </p:cMediaNode>
            </p:audio>
          </p:childTnLst>
        </p:cTn>
      </p:par>
    </p:tnLst>
    <p:bldLst>
      <p:bldP spid="2" grpId="0" animBg="1"/>
      <p:bldP spid="8" grpId="0" animBg="1"/>
      <p:bldP spid="9" grpId="0" animBg="1"/>
      <p:bldP spid="1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45919" y="245373"/>
            <a:ext cx="4589145" cy="469646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3598" y="729009"/>
            <a:ext cx="10114822" cy="3970318"/>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1. What are Nick and Mai talking about?</a:t>
            </a: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sym typeface="+mn-ea"/>
              </a:rPr>
              <a:t>2. Who do you think the men in black are?</a:t>
            </a:r>
          </a:p>
          <a:p>
            <a:endParaRPr lang="en-US" sz="3600" dirty="0">
              <a:latin typeface="Calibri" panose="020F0502020204030204" pitchFamily="34" charset="0"/>
              <a:cs typeface="Calibri" panose="020F0502020204030204" pitchFamily="34" charset="0"/>
              <a:sym typeface="+mn-ea"/>
            </a:endParaRPr>
          </a:p>
          <a:p>
            <a:endParaRPr lang="en-US" sz="3600" dirty="0">
              <a:latin typeface="Calibri" panose="020F0502020204030204" pitchFamily="34" charset="0"/>
              <a:cs typeface="Calibri" panose="020F0502020204030204" pitchFamily="34" charset="0"/>
              <a:sym typeface="+mn-ea"/>
            </a:endParaRPr>
          </a:p>
          <a:p>
            <a:r>
              <a:rPr lang="en-US" sz="3600" dirty="0">
                <a:latin typeface="Calibri" panose="020F0502020204030204" pitchFamily="34" charset="0"/>
                <a:cs typeface="Calibri" panose="020F0502020204030204" pitchFamily="34" charset="0"/>
                <a:sym typeface="+mn-ea"/>
              </a:rPr>
              <a:t>3. Where do you think the men in black are from?</a:t>
            </a:r>
          </a:p>
        </p:txBody>
      </p:sp>
      <p:sp>
        <p:nvSpPr>
          <p:cNvPr id="16" name="Text Box 6"/>
          <p:cNvSpPr txBox="1"/>
          <p:nvPr/>
        </p:nvSpPr>
        <p:spPr>
          <a:xfrm>
            <a:off x="344291" y="1349739"/>
            <a:ext cx="7663815" cy="1077218"/>
          </a:xfrm>
          <a:prstGeom prst="rect">
            <a:avLst/>
          </a:prstGeom>
          <a:noFill/>
        </p:spPr>
        <p:txBody>
          <a:bodyPr wrap="square" rtlCol="0">
            <a:spAutoFit/>
          </a:bodyPr>
          <a:lstStyle/>
          <a:p>
            <a:r>
              <a:rPr lang="en-US" sz="3200" b="1" i="1" dirty="0">
                <a:solidFill>
                  <a:srgbClr val="3B87CD"/>
                </a:solidFill>
              </a:rPr>
              <a:t>They are talking about aliens creatures from another planet. </a:t>
            </a:r>
          </a:p>
        </p:txBody>
      </p:sp>
      <p:sp>
        <p:nvSpPr>
          <p:cNvPr id="17" name="Text Box 9"/>
          <p:cNvSpPr txBox="1"/>
          <p:nvPr/>
        </p:nvSpPr>
        <p:spPr>
          <a:xfrm>
            <a:off x="174907" y="3066130"/>
            <a:ext cx="8317518" cy="584775"/>
          </a:xfrm>
          <a:prstGeom prst="rect">
            <a:avLst/>
          </a:prstGeom>
          <a:noFill/>
        </p:spPr>
        <p:txBody>
          <a:bodyPr wrap="square" rtlCol="0">
            <a:spAutoFit/>
          </a:bodyPr>
          <a:lstStyle/>
          <a:p>
            <a:r>
              <a:rPr lang="en-US" sz="3200" b="1" i="1" dirty="0">
                <a:solidFill>
                  <a:srgbClr val="3B87CD"/>
                </a:solidFill>
              </a:rPr>
              <a:t>They are aliens / creatures from another planet. </a:t>
            </a:r>
          </a:p>
        </p:txBody>
      </p:sp>
      <p:sp>
        <p:nvSpPr>
          <p:cNvPr id="24" name="Text Box 9"/>
          <p:cNvSpPr txBox="1"/>
          <p:nvPr/>
        </p:nvSpPr>
        <p:spPr>
          <a:xfrm>
            <a:off x="537210" y="4720294"/>
            <a:ext cx="7092315" cy="584775"/>
          </a:xfrm>
          <a:prstGeom prst="rect">
            <a:avLst/>
          </a:prstGeom>
          <a:noFill/>
        </p:spPr>
        <p:txBody>
          <a:bodyPr wrap="square" rtlCol="0">
            <a:spAutoFit/>
          </a:bodyPr>
          <a:lstStyle/>
          <a:p>
            <a:r>
              <a:rPr lang="en-US" sz="3200" b="1" i="1" dirty="0">
                <a:solidFill>
                  <a:srgbClr val="3B87CD"/>
                </a:solidFill>
              </a:rPr>
              <a:t>Another planet. </a:t>
            </a:r>
          </a:p>
        </p:txBody>
      </p:sp>
      <p:sp>
        <p:nvSpPr>
          <p:cNvPr id="6" name="Rectangle 5"/>
          <p:cNvSpPr/>
          <p:nvPr/>
        </p:nvSpPr>
        <p:spPr>
          <a:xfrm>
            <a:off x="213360" y="114635"/>
            <a:ext cx="6096000" cy="584775"/>
          </a:xfrm>
          <a:prstGeom prst="rect">
            <a:avLst/>
          </a:prstGeom>
        </p:spPr>
        <p:txBody>
          <a:bodyPr>
            <a:spAutoFit/>
          </a:bodyPr>
          <a:lstStyle/>
          <a:p>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Task 1: Listen and read.</a:t>
            </a:r>
            <a:endParaRPr lang="en-US"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4" grpId="0"/>
      <p:bldP spid="2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72299" y="332739"/>
            <a:ext cx="5069205" cy="557657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221416" y="591678"/>
            <a:ext cx="865481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4. Where do you think the boy standing between the four men is from?</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sym typeface="+mn-ea"/>
              </a:rPr>
              <a:t>5. What do you think the object above the men is?</a:t>
            </a:r>
          </a:p>
          <a:p>
            <a:endParaRPr lang="en-US" sz="3200" dirty="0">
              <a:latin typeface="Calibri" panose="020F0502020204030204" pitchFamily="34" charset="0"/>
              <a:cs typeface="Calibri" panose="020F0502020204030204" pitchFamily="34" charset="0"/>
              <a:sym typeface="+mn-ea"/>
            </a:endParaRPr>
          </a:p>
          <a:p>
            <a:endParaRPr lang="en-US" sz="3200" dirty="0">
              <a:latin typeface="Calibri" panose="020F0502020204030204" pitchFamily="34" charset="0"/>
              <a:cs typeface="Calibri" panose="020F0502020204030204" pitchFamily="34" charset="0"/>
              <a:sym typeface="+mn-ea"/>
            </a:endParaRPr>
          </a:p>
        </p:txBody>
      </p:sp>
      <p:sp>
        <p:nvSpPr>
          <p:cNvPr id="16" name="Text Box 6"/>
          <p:cNvSpPr txBox="1"/>
          <p:nvPr/>
        </p:nvSpPr>
        <p:spPr>
          <a:xfrm>
            <a:off x="444894" y="1715062"/>
            <a:ext cx="8207616" cy="646331"/>
          </a:xfrm>
          <a:prstGeom prst="rect">
            <a:avLst/>
          </a:prstGeom>
          <a:noFill/>
        </p:spPr>
        <p:txBody>
          <a:bodyPr wrap="square" rtlCol="0">
            <a:spAutoFit/>
          </a:bodyPr>
          <a:lstStyle/>
          <a:p>
            <a:r>
              <a:rPr lang="en-US" sz="3600" b="1" i="1" dirty="0">
                <a:solidFill>
                  <a:srgbClr val="3B87CD"/>
                </a:solidFill>
              </a:rPr>
              <a:t>He is from Earth. </a:t>
            </a:r>
          </a:p>
        </p:txBody>
      </p:sp>
      <p:sp>
        <p:nvSpPr>
          <p:cNvPr id="17" name="Text Box 9"/>
          <p:cNvSpPr txBox="1"/>
          <p:nvPr/>
        </p:nvSpPr>
        <p:spPr>
          <a:xfrm>
            <a:off x="444894" y="3467102"/>
            <a:ext cx="7719549" cy="646331"/>
          </a:xfrm>
          <a:prstGeom prst="rect">
            <a:avLst/>
          </a:prstGeom>
          <a:noFill/>
        </p:spPr>
        <p:txBody>
          <a:bodyPr wrap="square" rtlCol="0">
            <a:spAutoFit/>
          </a:bodyPr>
          <a:lstStyle/>
          <a:p>
            <a:r>
              <a:rPr lang="en-US" sz="3600" b="1" i="1">
                <a:solidFill>
                  <a:srgbClr val="3B87CD"/>
                </a:solidFill>
              </a:rPr>
              <a:t>It is a spaceship / flying saucer / UFO. </a:t>
            </a:r>
          </a:p>
        </p:txBody>
      </p:sp>
    </p:spTree>
    <p:extLst>
      <p:ext uri="{BB962C8B-B14F-4D97-AF65-F5344CB8AC3E}">
        <p14:creationId xmlns:p14="http://schemas.microsoft.com/office/powerpoint/2010/main" val="1675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17225" y="34059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72617" y="375342"/>
            <a:ext cx="103382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and tick T (True) or F (False).</a:t>
            </a:r>
          </a:p>
        </p:txBody>
      </p:sp>
      <p:sp>
        <p:nvSpPr>
          <p:cNvPr id="17" name="TextBox 16"/>
          <p:cNvSpPr txBox="1"/>
          <p:nvPr/>
        </p:nvSpPr>
        <p:spPr>
          <a:xfrm>
            <a:off x="670011" y="2379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7" name="Table 26"/>
          <p:cNvGraphicFramePr>
            <a:graphicFrameLocks noGrp="1"/>
          </p:cNvGraphicFramePr>
          <p:nvPr>
            <p:extLst>
              <p:ext uri="{D42A27DB-BD31-4B8C-83A1-F6EECF244321}">
                <p14:modId xmlns:p14="http://schemas.microsoft.com/office/powerpoint/2010/main" val="4091083659"/>
              </p:ext>
            </p:extLst>
          </p:nvPr>
        </p:nvGraphicFramePr>
        <p:xfrm>
          <a:off x="170180" y="987957"/>
          <a:ext cx="11715750" cy="4929666"/>
        </p:xfrm>
        <a:graphic>
          <a:graphicData uri="http://schemas.openxmlformats.org/drawingml/2006/table">
            <a:tbl>
              <a:tblPr firstRow="1" bandRow="1">
                <a:tableStyleId>{5C22544A-7EE6-4342-B048-85BDC9FD1C3A}</a:tableStyleId>
              </a:tblPr>
              <a:tblGrid>
                <a:gridCol w="10001250">
                  <a:extLst>
                    <a:ext uri="{9D8B030D-6E8A-4147-A177-3AD203B41FA5}">
                      <a16:colId xmlns:a16="http://schemas.microsoft.com/office/drawing/2014/main" val="1646579974"/>
                    </a:ext>
                  </a:extLst>
                </a:gridCol>
                <a:gridCol w="923925">
                  <a:extLst>
                    <a:ext uri="{9D8B030D-6E8A-4147-A177-3AD203B41FA5}">
                      <a16:colId xmlns:a16="http://schemas.microsoft.com/office/drawing/2014/main" val="1026297588"/>
                    </a:ext>
                  </a:extLst>
                </a:gridCol>
                <a:gridCol w="790575">
                  <a:extLst>
                    <a:ext uri="{9D8B030D-6E8A-4147-A177-3AD203B41FA5}">
                      <a16:colId xmlns:a16="http://schemas.microsoft.com/office/drawing/2014/main" val="3881161643"/>
                    </a:ext>
                  </a:extLst>
                </a:gridCol>
              </a:tblGrid>
              <a:tr h="527219">
                <a:tc>
                  <a:txBody>
                    <a:bodyPr/>
                    <a:lstStyle/>
                    <a:p>
                      <a:pPr algn="ctr"/>
                      <a:r>
                        <a:rPr lang="en-US" sz="280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3296650774"/>
                  </a:ext>
                </a:extLst>
              </a:tr>
              <a:tr h="622927">
                <a:tc>
                  <a:txBody>
                    <a:bodyPr/>
                    <a:lstStyle/>
                    <a:p>
                      <a:r>
                        <a:rPr lang="en-US" sz="3200" b="1" dirty="0">
                          <a:solidFill>
                            <a:srgbClr val="F26649"/>
                          </a:solidFill>
                        </a:rPr>
                        <a:t>1</a:t>
                      </a:r>
                      <a:r>
                        <a:rPr lang="en-US" sz="3200" b="1">
                          <a:solidFill>
                            <a:srgbClr val="F26649"/>
                          </a:solidFill>
                        </a:rPr>
                        <a:t>.</a:t>
                      </a:r>
                      <a:r>
                        <a:rPr lang="en-US" sz="3200" b="1" baseline="0">
                          <a:solidFill>
                            <a:srgbClr val="F26649"/>
                          </a:solidFill>
                        </a:rPr>
                        <a:t> </a:t>
                      </a:r>
                      <a:r>
                        <a:rPr lang="en-US" sz="3200" baseline="0"/>
                        <a:t>Soduka is a planet that is very diﬀerent from Earth.</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456034722"/>
                  </a:ext>
                </a:extLst>
              </a:tr>
              <a:tr h="803779">
                <a:tc>
                  <a:txBody>
                    <a:bodyPr/>
                    <a:lstStyle/>
                    <a:p>
                      <a:r>
                        <a:rPr lang="en-US" sz="3200" b="1" dirty="0">
                          <a:solidFill>
                            <a:srgbClr val="F26649"/>
                          </a:solidFill>
                        </a:rPr>
                        <a:t>2</a:t>
                      </a:r>
                      <a:r>
                        <a:rPr lang="en-US" sz="3200" b="1">
                          <a:solidFill>
                            <a:srgbClr val="F26649"/>
                          </a:solidFill>
                        </a:rPr>
                        <a:t>. </a:t>
                      </a:r>
                      <a:r>
                        <a:rPr lang="en-US" sz="3200"/>
                        <a:t>Titu, Kaku, Hub, and Barb have to land on Earth because their spaceship breaks down.</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269771902"/>
                  </a:ext>
                </a:extLst>
              </a:tr>
              <a:tr h="803779">
                <a:tc>
                  <a:txBody>
                    <a:bodyPr/>
                    <a:lstStyle/>
                    <a:p>
                      <a:r>
                        <a:rPr lang="en-US" sz="3200" b="1" dirty="0">
                          <a:solidFill>
                            <a:srgbClr val="F26649"/>
                          </a:solidFill>
                        </a:rPr>
                        <a:t>3</a:t>
                      </a:r>
                      <a:r>
                        <a:rPr lang="en-US" sz="3200" b="1">
                          <a:solidFill>
                            <a:srgbClr val="F26649"/>
                          </a:solidFill>
                        </a:rPr>
                        <a:t>. </a:t>
                      </a:r>
                      <a:r>
                        <a:rPr lang="en-US" sz="3200"/>
                        <a:t>Tommy helps the four creatures make a new spaceship so that they can return to Soduka.</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00526458"/>
                  </a:ext>
                </a:extLst>
              </a:tr>
              <a:tr h="562098">
                <a:tc>
                  <a:txBody>
                    <a:bodyPr/>
                    <a:lstStyle/>
                    <a:p>
                      <a:r>
                        <a:rPr lang="en-US" sz="3200" b="1" dirty="0">
                          <a:solidFill>
                            <a:srgbClr val="F26649"/>
                          </a:solidFill>
                        </a:rPr>
                        <a:t>4</a:t>
                      </a:r>
                      <a:r>
                        <a:rPr lang="en-US" sz="3200" b="1">
                          <a:solidFill>
                            <a:srgbClr val="F26649"/>
                          </a:solidFill>
                        </a:rPr>
                        <a:t>. </a:t>
                      </a:r>
                      <a:r>
                        <a:rPr lang="en-US" sz="3200"/>
                        <a:t>The four creatures travel to Earth again to visit Tommy.</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166979174"/>
                  </a:ext>
                </a:extLst>
              </a:tr>
              <a:tr h="803779">
                <a:tc>
                  <a:txBody>
                    <a:bodyPr/>
                    <a:lstStyle/>
                    <a:p>
                      <a:r>
                        <a:rPr lang="en-US" sz="3200" b="1" dirty="0">
                          <a:solidFill>
                            <a:srgbClr val="F26649"/>
                          </a:solidFill>
                        </a:rPr>
                        <a:t>5</a:t>
                      </a:r>
                      <a:r>
                        <a:rPr lang="en-US" sz="3200" b="1">
                          <a:solidFill>
                            <a:srgbClr val="F26649"/>
                          </a:solidFill>
                        </a:rPr>
                        <a:t>. </a:t>
                      </a:r>
                      <a:r>
                        <a:rPr lang="en-US" sz="3200"/>
                        <a:t>The novel makes Nick and Mai think about the possibility that Earth might be attacked by aliens.</a:t>
                      </a:r>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721472488"/>
                  </a:ext>
                </a:extLst>
              </a:tr>
            </a:tbl>
          </a:graphicData>
        </a:graphic>
      </p:graphicFrame>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1492840"/>
            <a:ext cx="580672" cy="5806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691" y="2421652"/>
            <a:ext cx="580672" cy="5806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3452790"/>
            <a:ext cx="580672" cy="580672"/>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4264569"/>
            <a:ext cx="580672" cy="58067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691" y="5037417"/>
            <a:ext cx="580672" cy="580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8" name="TextBox 17"/>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a:solidFill>
                  <a:srgbClr val="0070C0"/>
                </a:solidFill>
                <a:effectLst>
                  <a:glow rad="88900">
                    <a:schemeClr val="bg1"/>
                  </a:glow>
                </a:effectLst>
                <a:latin typeface="Algerian" panose="04020705040A02060702" pitchFamily="82" charset="0"/>
                <a:cs typeface="Arial" panose="020B0604020202020204" pitchFamily="34" charset="0"/>
              </a:rPr>
              <a:t>* WARM-UP</a:t>
            </a:r>
          </a:p>
        </p:txBody>
      </p:sp>
      <p:sp>
        <p:nvSpPr>
          <p:cNvPr id="25" name="TextBox 24"/>
          <p:cNvSpPr txBox="1"/>
          <p:nvPr/>
        </p:nvSpPr>
        <p:spPr>
          <a:xfrm>
            <a:off x="-285613" y="2591505"/>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17" name="TextBox 16"/>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sp>
        <p:nvSpPr>
          <p:cNvPr id="20" name="TextBox 19"/>
          <p:cNvSpPr txBox="1"/>
          <p:nvPr/>
        </p:nvSpPr>
        <p:spPr>
          <a:xfrm>
            <a:off x="1417834" y="691673"/>
            <a:ext cx="10219362" cy="584775"/>
          </a:xfrm>
          <a:prstGeom prst="rect">
            <a:avLst/>
          </a:prstGeom>
          <a:noFill/>
        </p:spPr>
        <p:txBody>
          <a:bodyPr wrap="square">
            <a:spAutoFit/>
          </a:bodyPr>
          <a:lstStyle/>
          <a:p>
            <a:r>
              <a:rPr lang="en-US" sz="3200" b="1" dirty="0">
                <a:solidFill>
                  <a:srgbClr val="0070C0"/>
                </a:solidFill>
                <a:latin typeface="Bahnschrift SemiBold" panose="020B0502040204020203" pitchFamily="34" charset="0"/>
              </a:rPr>
              <a:t>1. What one word would you use to describe the Earth? </a:t>
            </a:r>
          </a:p>
        </p:txBody>
      </p:sp>
      <p:sp>
        <p:nvSpPr>
          <p:cNvPr id="21" name="Text Box 2"/>
          <p:cNvSpPr txBox="1"/>
          <p:nvPr/>
        </p:nvSpPr>
        <p:spPr>
          <a:xfrm>
            <a:off x="785617" y="6087845"/>
            <a:ext cx="11483796" cy="707886"/>
          </a:xfrm>
          <a:prstGeom prst="rect">
            <a:avLst/>
          </a:prstGeom>
          <a:noFill/>
        </p:spPr>
        <p:txBody>
          <a:bodyPr wrap="square" rtlCol="0">
            <a:spAutoFit/>
          </a:bodyPr>
          <a:lstStyle/>
          <a:p>
            <a:r>
              <a:rPr lang="en-US" sz="4000" b="1" dirty="0">
                <a:solidFill>
                  <a:srgbClr val="0070C0"/>
                </a:solidFill>
                <a:sym typeface="+mn-ea"/>
              </a:rPr>
              <a:t>Love, round, </a:t>
            </a:r>
            <a:r>
              <a:rPr lang="en-US" sz="4000" b="1" dirty="0" err="1">
                <a:solidFill>
                  <a:srgbClr val="0070C0"/>
                </a:solidFill>
                <a:sym typeface="+mn-ea"/>
              </a:rPr>
              <a:t>colourful</a:t>
            </a:r>
            <a:r>
              <a:rPr lang="en-US" sz="4000" b="1" dirty="0">
                <a:solidFill>
                  <a:srgbClr val="0070C0"/>
                </a:solidFill>
                <a:sym typeface="+mn-ea"/>
              </a:rPr>
              <a:t>, living, blue, beautiful....</a:t>
            </a:r>
            <a:endParaRPr lang="en-US" sz="4000" b="1" dirty="0">
              <a:solidFill>
                <a:srgbClr val="0070C0"/>
              </a:solidFill>
            </a:endParaRPr>
          </a:p>
        </p:txBody>
      </p:sp>
      <p:pic>
        <p:nvPicPr>
          <p:cNvPr id="3" name="Picture 2"/>
          <p:cNvPicPr>
            <a:picLocks noChangeAspect="1"/>
          </p:cNvPicPr>
          <p:nvPr/>
        </p:nvPicPr>
        <p:blipFill>
          <a:blip r:embed="rId2"/>
          <a:stretch>
            <a:fillRect/>
          </a:stretch>
        </p:blipFill>
        <p:spPr>
          <a:xfrm>
            <a:off x="5093110" y="1329897"/>
            <a:ext cx="6912078" cy="4704499"/>
          </a:xfrm>
          <a:prstGeom prst="rect">
            <a:avLst/>
          </a:prstGeom>
        </p:spPr>
      </p:pic>
    </p:spTree>
    <p:extLst>
      <p:ext uri="{BB962C8B-B14F-4D97-AF65-F5344CB8AC3E}">
        <p14:creationId xmlns:p14="http://schemas.microsoft.com/office/powerpoint/2010/main" val="29315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4023" y="380227"/>
            <a:ext cx="809567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words (1 - 5) with their definitions (a - e).</a:t>
            </a:r>
          </a:p>
        </p:txBody>
      </p:sp>
      <p:sp>
        <p:nvSpPr>
          <p:cNvPr id="16" name="Rounded Rectangle 15"/>
          <p:cNvSpPr/>
          <p:nvPr/>
        </p:nvSpPr>
        <p:spPr>
          <a:xfrm>
            <a:off x="431418" y="38957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4203" y="28693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Picture 2"/>
          <p:cNvPicPr>
            <a:picLocks noChangeAspect="1"/>
          </p:cNvPicPr>
          <p:nvPr/>
        </p:nvPicPr>
        <p:blipFill rotWithShape="1">
          <a:blip r:embed="rId3"/>
          <a:srcRect r="61360"/>
          <a:stretch/>
        </p:blipFill>
        <p:spPr>
          <a:xfrm>
            <a:off x="1067754" y="989192"/>
            <a:ext cx="2321242" cy="5257567"/>
          </a:xfrm>
          <a:prstGeom prst="rect">
            <a:avLst/>
          </a:prstGeom>
        </p:spPr>
      </p:pic>
      <p:pic>
        <p:nvPicPr>
          <p:cNvPr id="20" name="Picture 19"/>
          <p:cNvPicPr>
            <a:picLocks noChangeAspect="1"/>
          </p:cNvPicPr>
          <p:nvPr/>
        </p:nvPicPr>
        <p:blipFill rotWithShape="1">
          <a:blip r:embed="rId3"/>
          <a:srcRect l="38792"/>
          <a:stretch/>
        </p:blipFill>
        <p:spPr>
          <a:xfrm>
            <a:off x="6941819" y="989191"/>
            <a:ext cx="4053841" cy="5257567"/>
          </a:xfrm>
          <a:prstGeom prst="rect">
            <a:avLst/>
          </a:prstGeom>
        </p:spPr>
      </p:pic>
      <p:cxnSp>
        <p:nvCxnSpPr>
          <p:cNvPr id="7" name="Straight Arrow Connector 6"/>
          <p:cNvCxnSpPr/>
          <p:nvPr/>
        </p:nvCxnSpPr>
        <p:spPr>
          <a:xfrm>
            <a:off x="3388996" y="1394460"/>
            <a:ext cx="3552823" cy="1857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88996" y="1283256"/>
            <a:ext cx="3552823" cy="11589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88996" y="3251836"/>
            <a:ext cx="3552823" cy="24154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388994" y="2186981"/>
            <a:ext cx="3552824" cy="204914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388994" y="3938062"/>
            <a:ext cx="3552824" cy="17510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92" y="917437"/>
            <a:ext cx="11998008" cy="5262979"/>
          </a:xfrm>
          <a:prstGeom prst="rect">
            <a:avLst/>
          </a:prstGeom>
        </p:spPr>
        <p:txBody>
          <a:bodyPr wrap="square">
            <a:spAutoFit/>
          </a:bodyPr>
          <a:lstStyle/>
          <a:p>
            <a:pPr>
              <a:lnSpc>
                <a:spcPct val="150000"/>
              </a:lnSpc>
            </a:pPr>
            <a:r>
              <a:rPr lang="en-US" sz="3200" b="1" dirty="0">
                <a:solidFill>
                  <a:srgbClr val="F26648"/>
                </a:solidFill>
              </a:rPr>
              <a:t>1. </a:t>
            </a:r>
            <a:r>
              <a:rPr lang="en-US" sz="3200" dirty="0">
                <a:solidFill>
                  <a:srgbClr val="231F20"/>
                </a:solidFill>
              </a:rPr>
              <a:t>There is a </a:t>
            </a:r>
            <a:r>
              <a:rPr lang="en-US" sz="3200" dirty="0">
                <a:solidFill>
                  <a:srgbClr val="939598"/>
                </a:solidFill>
              </a:rPr>
              <a:t>_________ </a:t>
            </a:r>
            <a:r>
              <a:rPr lang="en-US" sz="3200" dirty="0">
                <a:solidFill>
                  <a:srgbClr val="231F20"/>
                </a:solidFill>
              </a:rPr>
              <a:t>that we might visit Mars in the near future.</a:t>
            </a:r>
            <a:br>
              <a:rPr lang="en-US" sz="3200" dirty="0">
                <a:solidFill>
                  <a:srgbClr val="231F20"/>
                </a:solidFill>
              </a:rPr>
            </a:br>
            <a:r>
              <a:rPr lang="en-US" sz="3200" b="1" dirty="0">
                <a:solidFill>
                  <a:srgbClr val="F26648"/>
                </a:solidFill>
              </a:rPr>
              <a:t>2. </a:t>
            </a:r>
            <a:r>
              <a:rPr lang="en-US" sz="3200" dirty="0">
                <a:solidFill>
                  <a:srgbClr val="231F20"/>
                </a:solidFill>
              </a:rPr>
              <a:t>The main character in the film is a boy who makes friends with some </a:t>
            </a:r>
            <a:r>
              <a:rPr lang="en-US" sz="3200" dirty="0">
                <a:solidFill>
                  <a:srgbClr val="939598"/>
                </a:solidFill>
              </a:rPr>
              <a:t>_____ </a:t>
            </a:r>
            <a:r>
              <a:rPr lang="en-US" sz="3200" dirty="0">
                <a:solidFill>
                  <a:srgbClr val="231F20"/>
                </a:solidFill>
              </a:rPr>
              <a:t>from a planet.</a:t>
            </a:r>
            <a:br>
              <a:rPr lang="en-US" sz="3200" dirty="0">
                <a:solidFill>
                  <a:srgbClr val="231F20"/>
                </a:solidFill>
              </a:rPr>
            </a:br>
            <a:r>
              <a:rPr lang="en-US" sz="3200" b="1" dirty="0">
                <a:solidFill>
                  <a:srgbClr val="F26648"/>
                </a:solidFill>
              </a:rPr>
              <a:t>3. </a:t>
            </a:r>
            <a:r>
              <a:rPr lang="en-US" sz="3200" dirty="0">
                <a:solidFill>
                  <a:srgbClr val="231F20"/>
                </a:solidFill>
              </a:rPr>
              <a:t>Dogs are more social </a:t>
            </a:r>
            <a:r>
              <a:rPr lang="en-US" sz="3200" dirty="0">
                <a:solidFill>
                  <a:srgbClr val="939598"/>
                </a:solidFill>
              </a:rPr>
              <a:t>________ </a:t>
            </a:r>
            <a:r>
              <a:rPr lang="en-US" sz="3200" dirty="0">
                <a:solidFill>
                  <a:srgbClr val="231F20"/>
                </a:solidFill>
              </a:rPr>
              <a:t>than cats.</a:t>
            </a:r>
            <a:br>
              <a:rPr lang="en-US" sz="3200" dirty="0">
                <a:solidFill>
                  <a:srgbClr val="231F20"/>
                </a:solidFill>
              </a:rPr>
            </a:br>
            <a:r>
              <a:rPr lang="en-US" sz="3200" b="1" dirty="0">
                <a:solidFill>
                  <a:srgbClr val="F26648"/>
                </a:solidFill>
              </a:rPr>
              <a:t>4. </a:t>
            </a:r>
            <a:r>
              <a:rPr lang="en-US" sz="3200" dirty="0">
                <a:solidFill>
                  <a:srgbClr val="231F20"/>
                </a:solidFill>
              </a:rPr>
              <a:t>These soldiers were punished because they didn’t obey their </a:t>
            </a:r>
            <a:r>
              <a:rPr lang="en-US" sz="3200" dirty="0">
                <a:solidFill>
                  <a:srgbClr val="939598"/>
                </a:solidFill>
              </a:rPr>
              <a:t>__________</a:t>
            </a:r>
            <a:r>
              <a:rPr lang="en-US" sz="3200" dirty="0">
                <a:solidFill>
                  <a:srgbClr val="231F20"/>
                </a:solidFill>
              </a:rPr>
              <a:t>.</a:t>
            </a:r>
            <a:br>
              <a:rPr lang="en-US" sz="3200" dirty="0">
                <a:solidFill>
                  <a:srgbClr val="231F20"/>
                </a:solidFill>
              </a:rPr>
            </a:br>
            <a:r>
              <a:rPr lang="en-US" sz="3200" b="1" dirty="0">
                <a:solidFill>
                  <a:srgbClr val="F26648"/>
                </a:solidFill>
              </a:rPr>
              <a:t>5. </a:t>
            </a:r>
            <a:r>
              <a:rPr lang="en-US" sz="3200" dirty="0">
                <a:solidFill>
                  <a:srgbClr val="231F20"/>
                </a:solidFill>
              </a:rPr>
              <a:t>Some people </a:t>
            </a:r>
            <a:r>
              <a:rPr lang="en-US" sz="3200" dirty="0">
                <a:solidFill>
                  <a:srgbClr val="939598"/>
                </a:solidFill>
              </a:rPr>
              <a:t>_______ </a:t>
            </a:r>
            <a:r>
              <a:rPr lang="en-US" sz="3200" dirty="0">
                <a:solidFill>
                  <a:srgbClr val="231F20"/>
                </a:solidFill>
              </a:rPr>
              <a:t>sending spaceships to explore other planets.</a:t>
            </a:r>
            <a:r>
              <a:rPr lang="en-US" sz="3200" dirty="0"/>
              <a:t> </a:t>
            </a:r>
            <a:endParaRPr lang="en-GB" sz="3200" dirty="0"/>
          </a:p>
        </p:txBody>
      </p:sp>
      <p:sp>
        <p:nvSpPr>
          <p:cNvPr id="12" name="TextBox 11"/>
          <p:cNvSpPr txBox="1"/>
          <p:nvPr/>
        </p:nvSpPr>
        <p:spPr>
          <a:xfrm>
            <a:off x="1079983" y="317677"/>
            <a:ext cx="774016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words in task 3. </a:t>
            </a:r>
          </a:p>
        </p:txBody>
      </p:sp>
      <p:sp>
        <p:nvSpPr>
          <p:cNvPr id="16" name="Rounded Rectangle 15"/>
          <p:cNvSpPr/>
          <p:nvPr/>
        </p:nvSpPr>
        <p:spPr>
          <a:xfrm>
            <a:off x="561975" y="31219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4760" y="2095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11"/>
          <p:cNvSpPr/>
          <p:nvPr/>
        </p:nvSpPr>
        <p:spPr>
          <a:xfrm>
            <a:off x="2310171" y="1035013"/>
            <a:ext cx="2009060"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possibility</a:t>
            </a:r>
          </a:p>
        </p:txBody>
      </p:sp>
      <p:sp>
        <p:nvSpPr>
          <p:cNvPr id="8" name="Rectangle 11"/>
          <p:cNvSpPr/>
          <p:nvPr/>
        </p:nvSpPr>
        <p:spPr>
          <a:xfrm>
            <a:off x="156052" y="2499606"/>
            <a:ext cx="1314450"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aliens</a:t>
            </a:r>
          </a:p>
        </p:txBody>
      </p:sp>
      <p:sp>
        <p:nvSpPr>
          <p:cNvPr id="10" name="Rectangle 11"/>
          <p:cNvSpPr/>
          <p:nvPr/>
        </p:nvSpPr>
        <p:spPr>
          <a:xfrm>
            <a:off x="4078922" y="3233455"/>
            <a:ext cx="190436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creatures</a:t>
            </a:r>
          </a:p>
        </p:txBody>
      </p:sp>
      <p:sp>
        <p:nvSpPr>
          <p:cNvPr id="20" name="Rectangle 11"/>
          <p:cNvSpPr/>
          <p:nvPr/>
        </p:nvSpPr>
        <p:spPr>
          <a:xfrm>
            <a:off x="187007" y="4744469"/>
            <a:ext cx="240855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commander</a:t>
            </a:r>
          </a:p>
        </p:txBody>
      </p:sp>
      <p:sp>
        <p:nvSpPr>
          <p:cNvPr id="22" name="Rectangle 11"/>
          <p:cNvSpPr/>
          <p:nvPr/>
        </p:nvSpPr>
        <p:spPr>
          <a:xfrm>
            <a:off x="2907665" y="5406589"/>
            <a:ext cx="163385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oppose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1579" y="23131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16" name="Rounded Rectangle 15"/>
          <p:cNvSpPr/>
          <p:nvPr/>
        </p:nvSpPr>
        <p:spPr>
          <a:xfrm>
            <a:off x="513446" y="3416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6231" y="238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4" name="Text Box 3"/>
          <p:cNvSpPr txBox="1"/>
          <p:nvPr/>
        </p:nvSpPr>
        <p:spPr>
          <a:xfrm>
            <a:off x="124460" y="1228066"/>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5" name="Content Placeholder 4" descr="istock_000021797874small-ae052da70450a047e74266649594a03895311250-s1100-c50"/>
          <p:cNvPicPr>
            <a:picLocks noGrp="1" noChangeAspect="1"/>
          </p:cNvPicPr>
          <p:nvPr>
            <p:ph idx="1"/>
          </p:nvPr>
        </p:nvPicPr>
        <p:blipFill>
          <a:blip r:embed="rId3"/>
          <a:stretch>
            <a:fillRect/>
          </a:stretch>
        </p:blipFill>
        <p:spPr>
          <a:xfrm>
            <a:off x="7777480" y="2548890"/>
            <a:ext cx="4208780" cy="3446761"/>
          </a:xfrm>
          <a:prstGeom prst="rect">
            <a:avLst/>
          </a:prstGeom>
        </p:spPr>
      </p:pic>
      <p:sp>
        <p:nvSpPr>
          <p:cNvPr id="13" name="Rectangle 12"/>
          <p:cNvSpPr/>
          <p:nvPr/>
        </p:nvSpPr>
        <p:spPr>
          <a:xfrm>
            <a:off x="204470" y="2195481"/>
            <a:ext cx="7830820" cy="3416320"/>
          </a:xfrm>
          <a:prstGeom prst="rect">
            <a:avLst/>
          </a:prstGeom>
        </p:spPr>
        <p:txBody>
          <a:bodyPr wrap="square">
            <a:spAutoFit/>
          </a:bodyPr>
          <a:lstStyle/>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What do you think about the possibility of life on other planets?</a:t>
            </a:r>
          </a:p>
          <a:p>
            <a:r>
              <a:rPr lang="en-US" sz="2400" b="1" dirty="0">
                <a:solidFill>
                  <a:srgbClr val="FF0000"/>
                </a:solidFill>
                <a:latin typeface="Palatino Linotype" panose="02040502050505030304" pitchFamily="18" charset="0"/>
              </a:rPr>
              <a:t>B: </a:t>
            </a:r>
            <a:r>
              <a:rPr lang="en-US" sz="2400" b="1" dirty="0">
                <a:solidFill>
                  <a:srgbClr val="01051C"/>
                </a:solidFill>
                <a:latin typeface="Palatino Linotype" panose="02040502050505030304" pitchFamily="18" charset="0"/>
              </a:rPr>
              <a:t>I think there might be. The universe is so vast.</a:t>
            </a:r>
          </a:p>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Yeah, you're right. I guess until we have proof, it's just a mystery.</a:t>
            </a:r>
          </a:p>
          <a:p>
            <a:r>
              <a:rPr lang="en-US" sz="2400" b="1" dirty="0">
                <a:solidFill>
                  <a:srgbClr val="FF0000"/>
                </a:solidFill>
                <a:latin typeface="Palatino Linotype" panose="02040502050505030304" pitchFamily="18" charset="0"/>
              </a:rPr>
              <a:t>B: </a:t>
            </a:r>
            <a:r>
              <a:rPr lang="en-US" sz="2400" b="1" dirty="0">
                <a:solidFill>
                  <a:srgbClr val="01051C"/>
                </a:solidFill>
                <a:latin typeface="Palatino Linotype" panose="02040502050505030304" pitchFamily="18" charset="0"/>
              </a:rPr>
              <a:t>Exactly. But I hope that one day we'll discover something new.</a:t>
            </a:r>
          </a:p>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Me too, it would be amazing to know we're not alone in the universe.</a:t>
            </a:r>
            <a:endParaRPr lang="en-US" sz="2400" b="1" i="0" dirty="0">
              <a:solidFill>
                <a:srgbClr val="01051C"/>
              </a:solidFill>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1579" y="23131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6" name="Rounded Rectangle 5"/>
          <p:cNvSpPr/>
          <p:nvPr/>
        </p:nvSpPr>
        <p:spPr>
          <a:xfrm>
            <a:off x="513446" y="3416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66231" y="238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 Box 3"/>
          <p:cNvSpPr txBox="1"/>
          <p:nvPr/>
        </p:nvSpPr>
        <p:spPr>
          <a:xfrm>
            <a:off x="124460" y="1228066"/>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9" name="Content Placeholder 4" descr="istock_000021797874small-ae052da70450a047e74266649594a03895311250-s1100-c50"/>
          <p:cNvPicPr>
            <a:picLocks noGrp="1" noChangeAspect="1"/>
          </p:cNvPicPr>
          <p:nvPr>
            <p:ph idx="1"/>
          </p:nvPr>
        </p:nvPicPr>
        <p:blipFill>
          <a:blip r:embed="rId2"/>
          <a:stretch>
            <a:fillRect/>
          </a:stretch>
        </p:blipFill>
        <p:spPr>
          <a:xfrm>
            <a:off x="7777480" y="2548890"/>
            <a:ext cx="4208780" cy="3446761"/>
          </a:xfrm>
          <a:prstGeom prst="rect">
            <a:avLst/>
          </a:prstGeom>
        </p:spPr>
      </p:pic>
      <p:sp>
        <p:nvSpPr>
          <p:cNvPr id="11" name="Rectangle 10"/>
          <p:cNvSpPr/>
          <p:nvPr/>
        </p:nvSpPr>
        <p:spPr>
          <a:xfrm>
            <a:off x="248936" y="2297430"/>
            <a:ext cx="7272004" cy="3108543"/>
          </a:xfrm>
          <a:prstGeom prst="rect">
            <a:avLst/>
          </a:prstGeom>
        </p:spPr>
        <p:txBody>
          <a:bodyPr wrap="square">
            <a:spAutoFit/>
          </a:bodyPr>
          <a:lstStyle/>
          <a:p>
            <a:pPr algn="just"/>
            <a:r>
              <a:rPr lang="en-US" sz="2800" i="1" dirty="0">
                <a:solidFill>
                  <a:srgbClr val="002060"/>
                </a:solidFill>
                <a:ea typeface="Open Sans Semibold" panose="020B0706030804020204" pitchFamily="34" charset="0"/>
                <a:cs typeface="Open Sans Semibold" panose="020B0706030804020204" pitchFamily="34" charset="0"/>
              </a:rPr>
              <a:t>In our discussion, we talked about whether there might be life on other planets. We all believe there could be life beyond Earth due to the vastness of the universe. But we know there is no evidence to prove this so it is still a mystery. We hope that in the future, we might discover evidence of life on other planets. </a:t>
            </a:r>
          </a:p>
        </p:txBody>
      </p:sp>
    </p:spTree>
    <p:extLst>
      <p:ext uri="{BB962C8B-B14F-4D97-AF65-F5344CB8AC3E}">
        <p14:creationId xmlns:p14="http://schemas.microsoft.com/office/powerpoint/2010/main" val="10409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73166" y="230525"/>
            <a:ext cx="4736443" cy="646331"/>
          </a:xfrm>
          <a:prstGeom prst="rect">
            <a:avLst/>
          </a:prstGeom>
          <a:noFill/>
          <a:effectLst/>
        </p:spPr>
        <p:txBody>
          <a:bodyPr wrap="square" rtlCol="0">
            <a:spAutoFit/>
          </a:bodyPr>
          <a:lstStyle/>
          <a:p>
            <a:r>
              <a:rPr lang="en-US" sz="3600" b="1" dirty="0">
                <a:solidFill>
                  <a:srgbClr val="3B87CD"/>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p:cNvSpPr txBox="1"/>
          <p:nvPr/>
        </p:nvSpPr>
        <p:spPr>
          <a:xfrm>
            <a:off x="475637" y="1460153"/>
            <a:ext cx="11525228" cy="3416320"/>
          </a:xfrm>
          <a:prstGeom prst="rect">
            <a:avLst/>
          </a:prstGeom>
          <a:noFill/>
        </p:spPr>
        <p:txBody>
          <a:bodyPr wrap="square" rtlCol="0">
            <a:spAutoFit/>
          </a:bodyPr>
          <a:lstStyle/>
          <a:p>
            <a:pPr>
              <a:lnSpc>
                <a:spcPct val="150000"/>
              </a:lnSpc>
            </a:pPr>
            <a:endParaRPr lang="en-US" sz="3600" dirty="0"/>
          </a:p>
          <a:p>
            <a:pPr marL="457200" indent="-457200">
              <a:lnSpc>
                <a:spcPct val="150000"/>
              </a:lnSpc>
              <a:buFont typeface="Wingdings" panose="05000000000000000000" pitchFamily="2" charset="2"/>
              <a:buChar char="ü"/>
            </a:pPr>
            <a:r>
              <a:rPr lang="en-US" sz="3600" dirty="0"/>
              <a:t>identify the topic of the unit</a:t>
            </a:r>
          </a:p>
          <a:p>
            <a:pPr marL="457200" indent="-457200">
              <a:lnSpc>
                <a:spcPct val="150000"/>
              </a:lnSpc>
              <a:buFont typeface="Wingdings" panose="05000000000000000000" pitchFamily="2" charset="2"/>
              <a:buChar char="ü"/>
            </a:pPr>
            <a:r>
              <a:rPr lang="en-US" sz="3600" dirty="0"/>
              <a:t>use lexical items related to outer space</a:t>
            </a:r>
          </a:p>
          <a:p>
            <a:pPr marL="457200" indent="-457200">
              <a:lnSpc>
                <a:spcPct val="150000"/>
              </a:lnSpc>
              <a:buFont typeface="Wingdings" panose="05000000000000000000" pitchFamily="2" charset="2"/>
              <a:buChar char="ü"/>
            </a:pPr>
            <a:r>
              <a:rPr lang="en-US" sz="3600" dirty="0"/>
              <a:t>identify the language features that are covered in the unit</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924" y="819892"/>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166" y="1296051"/>
            <a:ext cx="8035904" cy="646331"/>
          </a:xfrm>
          <a:prstGeom prst="rect">
            <a:avLst/>
          </a:prstGeom>
        </p:spPr>
        <p:txBody>
          <a:bodyPr wrap="square">
            <a:spAutoFit/>
          </a:bodyPr>
          <a:lstStyle/>
          <a:p>
            <a:r>
              <a:rPr lang="en-US" sz="3600" b="1" dirty="0">
                <a:solidFill>
                  <a:srgbClr val="0070C0"/>
                </a:solidFill>
              </a:rPr>
              <a:t>* What have we learnt in this lesson?</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0"/>
            <a:ext cx="6948805" cy="923330"/>
          </a:xfrm>
          <a:prstGeom prst="rect">
            <a:avLst/>
          </a:prstGeom>
          <a:noFill/>
          <a:effectLst/>
        </p:spPr>
        <p:txBody>
          <a:bodyPr wrap="square" rtlCol="0">
            <a:spAutoFit/>
          </a:bodyPr>
          <a:lstStyle/>
          <a:p>
            <a:r>
              <a:rPr lang="en-US" sz="5400" b="1" dirty="0">
                <a:solidFill>
                  <a:srgbClr val="0070C0"/>
                </a:solidFill>
                <a:effectLst>
                  <a:glow rad="88900">
                    <a:schemeClr val="bg1"/>
                  </a:glow>
                </a:effectLst>
                <a:cs typeface="Arial" panose="020B0604020202020204" pitchFamily="34" charset="0"/>
              </a:rPr>
              <a:t>* Homework</a:t>
            </a:r>
          </a:p>
        </p:txBody>
      </p:sp>
      <p:sp>
        <p:nvSpPr>
          <p:cNvPr id="2" name="TextBox 1"/>
          <p:cNvSpPr txBox="1"/>
          <p:nvPr/>
        </p:nvSpPr>
        <p:spPr>
          <a:xfrm>
            <a:off x="608581" y="2089187"/>
            <a:ext cx="9625077" cy="2862322"/>
          </a:xfrm>
          <a:prstGeom prst="rect">
            <a:avLst/>
          </a:prstGeom>
          <a:noFill/>
        </p:spPr>
        <p:txBody>
          <a:bodyPr wrap="square" rtlCol="0">
            <a:spAutoFit/>
          </a:bodyPr>
          <a:lstStyle/>
          <a:p>
            <a:pPr marL="571500" indent="-571500">
              <a:lnSpc>
                <a:spcPct val="150000"/>
              </a:lnSpc>
              <a:buFont typeface="Wingdings" panose="05000000000000000000" pitchFamily="2" charset="2"/>
              <a:buChar char="q"/>
            </a:pPr>
            <a:r>
              <a:rPr lang="en-US" sz="4000" dirty="0"/>
              <a:t>- Learn the new words by heart.</a:t>
            </a:r>
          </a:p>
          <a:p>
            <a:pPr marL="571500" indent="-571500">
              <a:lnSpc>
                <a:spcPct val="150000"/>
              </a:lnSpc>
              <a:buFont typeface="Wingdings" panose="05000000000000000000" pitchFamily="2" charset="2"/>
              <a:buChar char="q"/>
            </a:pPr>
            <a:r>
              <a:rPr lang="en-US" sz="4000" dirty="0"/>
              <a:t>- Make sentences with new words.</a:t>
            </a:r>
          </a:p>
          <a:p>
            <a:pPr marL="571500" indent="-571500">
              <a:lnSpc>
                <a:spcPct val="150000"/>
              </a:lnSpc>
              <a:buFont typeface="Wingdings" panose="05000000000000000000" pitchFamily="2" charset="2"/>
              <a:buChar char="q"/>
            </a:pPr>
            <a:r>
              <a:rPr lang="en-US" sz="4000" dirty="0"/>
              <a:t>- Start preparing for the Project of the unit.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121" y="235273"/>
            <a:ext cx="3285075" cy="32850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 y="-117987"/>
            <a:ext cx="12324735" cy="6975987"/>
          </a:xfrm>
          <a:prstGeom prst="rect">
            <a:avLst/>
          </a:prstGeom>
          <a:ln/>
        </p:spPr>
        <p:style>
          <a:lnRef idx="3">
            <a:schemeClr val="lt1"/>
          </a:lnRef>
          <a:fillRef idx="1">
            <a:schemeClr val="accent6"/>
          </a:fillRef>
          <a:effectRef idx="1">
            <a:schemeClr val="accent6"/>
          </a:effectRef>
          <a:fontRef idx="minor">
            <a:schemeClr val="lt1"/>
          </a:fontRef>
        </p:style>
      </p:pic>
      <p:sp>
        <p:nvSpPr>
          <p:cNvPr id="5" name="TextBox 4"/>
          <p:cNvSpPr txBox="1"/>
          <p:nvPr/>
        </p:nvSpPr>
        <p:spPr>
          <a:xfrm>
            <a:off x="2972907" y="2085056"/>
            <a:ext cx="7188363" cy="2308324"/>
          </a:xfrm>
          <a:prstGeom prst="rect">
            <a:avLst/>
          </a:prstGeom>
          <a:noFill/>
        </p:spPr>
        <p:txBody>
          <a:bodyPr wrap="square" rtlCol="0">
            <a:spAutoFit/>
          </a:bodyPr>
          <a:lstStyle/>
          <a:p>
            <a:pPr algn="ctr"/>
            <a:r>
              <a:rPr lang="en-GB" sz="7200" b="1" dirty="0">
                <a:solidFill>
                  <a:srgbClr val="FBB040"/>
                </a:solidFill>
                <a:latin typeface="UVN Bay Buom Nang" pitchFamily="2" charset="0"/>
              </a:rPr>
              <a:t>Goodbye.</a:t>
            </a:r>
          </a:p>
          <a:p>
            <a:pPr algn="ctr"/>
            <a:r>
              <a:rPr lang="en-GB" sz="7200" b="1" dirty="0">
                <a:solidFill>
                  <a:srgbClr val="FBB040"/>
                </a:solidFill>
                <a:latin typeface="UVN Bay Buom Nang" pitchFamily="2" charset="0"/>
              </a:rPr>
              <a:t>See you again.</a:t>
            </a:r>
            <a:endParaRPr lang="en-US" sz="7200" b="1" dirty="0">
              <a:solidFill>
                <a:srgbClr val="FBB040"/>
              </a:solidFill>
              <a:latin typeface="UVN Bay Buom Nang" pitchFamily="2" charset="0"/>
            </a:endParaRPr>
          </a:p>
        </p:txBody>
      </p:sp>
    </p:spTree>
    <p:extLst>
      <p:ext uri="{BB962C8B-B14F-4D97-AF65-F5344CB8AC3E}">
        <p14:creationId xmlns:p14="http://schemas.microsoft.com/office/powerpoint/2010/main" val="206979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3" name="TextBox 22"/>
          <p:cNvSpPr txBox="1"/>
          <p:nvPr/>
        </p:nvSpPr>
        <p:spPr>
          <a:xfrm>
            <a:off x="5212313" y="2524474"/>
            <a:ext cx="5810250" cy="2554545"/>
          </a:xfrm>
          <a:prstGeom prst="rect">
            <a:avLst/>
          </a:prstGeom>
          <a:noFill/>
        </p:spPr>
        <p:txBody>
          <a:bodyPr wrap="square" rtlCol="0">
            <a:spAutoFit/>
          </a:bodyPr>
          <a:lstStyle/>
          <a:p>
            <a:pPr algn="just"/>
            <a:r>
              <a:rPr lang="en-US" sz="4000" b="1" dirty="0">
                <a:solidFill>
                  <a:schemeClr val="bg1"/>
                </a:solidFill>
              </a:rPr>
              <a:t>Write on the board the list of future technology you expect to see in the future in 2 minutes.</a:t>
            </a:r>
          </a:p>
        </p:txBody>
      </p:sp>
      <p:sp>
        <p:nvSpPr>
          <p:cNvPr id="25" name="TextBox 24"/>
          <p:cNvSpPr txBox="1"/>
          <p:nvPr/>
        </p:nvSpPr>
        <p:spPr>
          <a:xfrm>
            <a:off x="198755" y="2610566"/>
            <a:ext cx="4349115"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Science and Technology </a:t>
            </a:r>
          </a:p>
        </p:txBody>
      </p:sp>
    </p:spTree>
    <p:extLst>
      <p:ext uri="{BB962C8B-B14F-4D97-AF65-F5344CB8AC3E}">
        <p14:creationId xmlns:p14="http://schemas.microsoft.com/office/powerpoint/2010/main" val="13942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95675" y="2370585"/>
            <a:ext cx="4349115" cy="286232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LIFE ON OTHER PLANETS </a:t>
            </a:r>
            <a:endParaRPr lang="en-US" sz="60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5112499" y="2078516"/>
            <a:ext cx="6787401" cy="4247317"/>
          </a:xfrm>
          <a:prstGeom prst="rect">
            <a:avLst/>
          </a:prstGeom>
          <a:noFill/>
        </p:spPr>
        <p:txBody>
          <a:bodyPr wrap="square">
            <a:spAutoFit/>
          </a:bodyPr>
          <a:lstStyle/>
          <a:p>
            <a:pPr>
              <a:lnSpc>
                <a:spcPct val="150000"/>
              </a:lnSpc>
            </a:pPr>
            <a:r>
              <a:rPr lang="en-US" sz="3600" dirty="0">
                <a:solidFill>
                  <a:schemeClr val="bg1"/>
                </a:solidFill>
              </a:rPr>
              <a:t>1. Where </a:t>
            </a:r>
            <a:r>
              <a:rPr lang="en-US" sz="3600">
                <a:solidFill>
                  <a:schemeClr val="bg1"/>
                </a:solidFill>
              </a:rPr>
              <a:t>and how </a:t>
            </a:r>
            <a:r>
              <a:rPr lang="en-US" sz="3600" dirty="0">
                <a:solidFill>
                  <a:schemeClr val="bg1"/>
                </a:solidFill>
              </a:rPr>
              <a:t>fast do you think we can travel with those new technologies?</a:t>
            </a:r>
          </a:p>
          <a:p>
            <a:pPr>
              <a:lnSpc>
                <a:spcPct val="150000"/>
              </a:lnSpc>
            </a:pPr>
            <a:r>
              <a:rPr lang="en-US" sz="3600" dirty="0">
                <a:solidFill>
                  <a:schemeClr val="bg1"/>
                </a:solidFill>
              </a:rPr>
              <a:t>2. Can we travel to other planets with those technologies?</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Tree>
    <p:extLst>
      <p:ext uri="{BB962C8B-B14F-4D97-AF65-F5344CB8AC3E}">
        <p14:creationId xmlns:p14="http://schemas.microsoft.com/office/powerpoint/2010/main" val="8031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TextBox 24"/>
          <p:cNvSpPr txBox="1"/>
          <p:nvPr/>
        </p:nvSpPr>
        <p:spPr>
          <a:xfrm>
            <a:off x="68478" y="2150930"/>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20" name="TextBox 19"/>
          <p:cNvSpPr txBox="1"/>
          <p:nvPr/>
        </p:nvSpPr>
        <p:spPr>
          <a:xfrm>
            <a:off x="1826933" y="685510"/>
            <a:ext cx="10517467" cy="584775"/>
          </a:xfrm>
          <a:prstGeom prst="rect">
            <a:avLst/>
          </a:prstGeom>
          <a:noFill/>
        </p:spPr>
        <p:txBody>
          <a:bodyPr wrap="square">
            <a:spAutoFit/>
          </a:bodyPr>
          <a:lstStyle/>
          <a:p>
            <a:r>
              <a:rPr lang="en-US" sz="3200" b="1" dirty="0">
                <a:solidFill>
                  <a:srgbClr val="0070C0"/>
                </a:solidFill>
              </a:rPr>
              <a:t>2. What one word would you use to describe the space? </a:t>
            </a:r>
          </a:p>
        </p:txBody>
      </p:sp>
      <p:sp>
        <p:nvSpPr>
          <p:cNvPr id="21" name="Text Box 2"/>
          <p:cNvSpPr txBox="1"/>
          <p:nvPr/>
        </p:nvSpPr>
        <p:spPr>
          <a:xfrm>
            <a:off x="609600" y="5776844"/>
            <a:ext cx="11734800" cy="646331"/>
          </a:xfrm>
          <a:prstGeom prst="rect">
            <a:avLst/>
          </a:prstGeom>
          <a:noFill/>
        </p:spPr>
        <p:txBody>
          <a:bodyPr wrap="square" rtlCol="0">
            <a:spAutoFit/>
          </a:bodyPr>
          <a:lstStyle/>
          <a:p>
            <a:r>
              <a:rPr lang="en-US" sz="3600" b="1" dirty="0">
                <a:solidFill>
                  <a:srgbClr val="0070C0"/>
                </a:solidFill>
                <a:sym typeface="+mn-ea"/>
              </a:rPr>
              <a:t> limitless, magical, immense, vast, dangerous...</a:t>
            </a:r>
          </a:p>
        </p:txBody>
      </p:sp>
      <p:sp>
        <p:nvSpPr>
          <p:cNvPr id="16" name="TextBox 15"/>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a:solidFill>
                  <a:srgbClr val="0070C0"/>
                </a:solidFill>
                <a:effectLst>
                  <a:glow rad="88900">
                    <a:schemeClr val="bg1"/>
                  </a:glow>
                </a:effectLst>
                <a:latin typeface="Algerian" panose="04020705040A02060702" pitchFamily="82" charset="0"/>
                <a:cs typeface="Arial" panose="020B0604020202020204" pitchFamily="34" charset="0"/>
              </a:rPr>
              <a:t>* WARM-UP</a:t>
            </a:r>
          </a:p>
        </p:txBody>
      </p:sp>
      <p:sp>
        <p:nvSpPr>
          <p:cNvPr id="23" name="TextBox 22"/>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pic>
        <p:nvPicPr>
          <p:cNvPr id="2" name="Picture 1"/>
          <p:cNvPicPr>
            <a:picLocks noChangeAspect="1"/>
          </p:cNvPicPr>
          <p:nvPr/>
        </p:nvPicPr>
        <p:blipFill>
          <a:blip r:embed="rId2"/>
          <a:stretch>
            <a:fillRect/>
          </a:stretch>
        </p:blipFill>
        <p:spPr>
          <a:xfrm>
            <a:off x="5060192" y="1395333"/>
            <a:ext cx="6792718" cy="4319667"/>
          </a:xfrm>
          <a:prstGeom prst="rect">
            <a:avLst/>
          </a:prstGeom>
        </p:spPr>
      </p:pic>
      <p:sp>
        <p:nvSpPr>
          <p:cNvPr id="3" name="Rectangle 2"/>
          <p:cNvSpPr/>
          <p:nvPr/>
        </p:nvSpPr>
        <p:spPr>
          <a:xfrm>
            <a:off x="4438066" y="6210356"/>
            <a:ext cx="1244251" cy="584775"/>
          </a:xfrm>
          <a:prstGeom prst="rect">
            <a:avLst/>
          </a:prstGeom>
        </p:spPr>
        <p:txBody>
          <a:bodyPr wrap="none">
            <a:spAutoFit/>
          </a:bodyPr>
          <a:lstStyle/>
          <a:p>
            <a:r>
              <a:rPr lang="en-US" sz="3200" b="1" i="1" dirty="0" err="1"/>
              <a:t>bao</a:t>
            </a:r>
            <a:r>
              <a:rPr lang="en-US" sz="3200" b="1" i="1" dirty="0"/>
              <a:t> la</a:t>
            </a:r>
          </a:p>
        </p:txBody>
      </p:sp>
    </p:spTree>
    <p:extLst>
      <p:ext uri="{BB962C8B-B14F-4D97-AF65-F5344CB8AC3E}">
        <p14:creationId xmlns:p14="http://schemas.microsoft.com/office/powerpoint/2010/main" val="1040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TextBox 24"/>
          <p:cNvSpPr txBox="1"/>
          <p:nvPr/>
        </p:nvSpPr>
        <p:spPr>
          <a:xfrm>
            <a:off x="-140951" y="2431292"/>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20" name="TextBox 19"/>
          <p:cNvSpPr txBox="1"/>
          <p:nvPr/>
        </p:nvSpPr>
        <p:spPr>
          <a:xfrm>
            <a:off x="817341" y="672208"/>
            <a:ext cx="10997607" cy="646331"/>
          </a:xfrm>
          <a:prstGeom prst="rect">
            <a:avLst/>
          </a:prstGeom>
          <a:noFill/>
        </p:spPr>
        <p:txBody>
          <a:bodyPr wrap="square">
            <a:spAutoFit/>
          </a:bodyPr>
          <a:lstStyle/>
          <a:p>
            <a:r>
              <a:rPr lang="en-US" sz="3600" b="1" dirty="0">
                <a:solidFill>
                  <a:srgbClr val="0070C0"/>
                </a:solidFill>
              </a:rPr>
              <a:t>3. What one word would you use to describe the alien?</a:t>
            </a:r>
          </a:p>
        </p:txBody>
      </p:sp>
      <p:sp>
        <p:nvSpPr>
          <p:cNvPr id="21" name="Text Box 2"/>
          <p:cNvSpPr txBox="1"/>
          <p:nvPr/>
        </p:nvSpPr>
        <p:spPr>
          <a:xfrm>
            <a:off x="698694" y="5936242"/>
            <a:ext cx="11442942" cy="646331"/>
          </a:xfrm>
          <a:prstGeom prst="rect">
            <a:avLst/>
          </a:prstGeom>
          <a:noFill/>
        </p:spPr>
        <p:txBody>
          <a:bodyPr wrap="square" rtlCol="0">
            <a:spAutoFit/>
          </a:bodyPr>
          <a:lstStyle/>
          <a:p>
            <a:r>
              <a:rPr lang="en-US" sz="3600" b="1" dirty="0">
                <a:solidFill>
                  <a:srgbClr val="0070C0"/>
                </a:solidFill>
                <a:sym typeface="+mn-ea"/>
              </a:rPr>
              <a:t>Unreal, mysterious, exotic, friendly, threatening.</a:t>
            </a:r>
          </a:p>
        </p:txBody>
      </p:sp>
      <p:sp>
        <p:nvSpPr>
          <p:cNvPr id="16" name="TextBox 15"/>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a:solidFill>
                  <a:srgbClr val="0070C0"/>
                </a:solidFill>
                <a:effectLst>
                  <a:glow rad="88900">
                    <a:schemeClr val="bg1"/>
                  </a:glow>
                </a:effectLst>
                <a:latin typeface="Algerian" panose="04020705040A02060702" pitchFamily="82" charset="0"/>
                <a:cs typeface="Arial" panose="020B0604020202020204" pitchFamily="34" charset="0"/>
              </a:rPr>
              <a:t>* WARM-UP</a:t>
            </a:r>
          </a:p>
        </p:txBody>
      </p:sp>
      <p:sp>
        <p:nvSpPr>
          <p:cNvPr id="23" name="TextBox 22"/>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pic>
        <p:nvPicPr>
          <p:cNvPr id="2" name="Picture 1"/>
          <p:cNvPicPr>
            <a:picLocks noChangeAspect="1"/>
          </p:cNvPicPr>
          <p:nvPr/>
        </p:nvPicPr>
        <p:blipFill>
          <a:blip r:embed="rId2"/>
          <a:stretch>
            <a:fillRect/>
          </a:stretch>
        </p:blipFill>
        <p:spPr>
          <a:xfrm>
            <a:off x="4862512" y="1282036"/>
            <a:ext cx="6952436" cy="4654206"/>
          </a:xfrm>
          <a:prstGeom prst="rect">
            <a:avLst/>
          </a:prstGeom>
        </p:spPr>
      </p:pic>
      <p:sp>
        <p:nvSpPr>
          <p:cNvPr id="3" name="TextBox 2"/>
          <p:cNvSpPr txBox="1"/>
          <p:nvPr/>
        </p:nvSpPr>
        <p:spPr>
          <a:xfrm>
            <a:off x="4641183" y="6290185"/>
            <a:ext cx="1110577" cy="584775"/>
          </a:xfrm>
          <a:prstGeom prst="rect">
            <a:avLst/>
          </a:prstGeom>
          <a:noFill/>
        </p:spPr>
        <p:txBody>
          <a:bodyPr wrap="square" rtlCol="0">
            <a:spAutoFit/>
          </a:bodyPr>
          <a:lstStyle/>
          <a:p>
            <a:r>
              <a:rPr lang="en-US" sz="3200" b="1" i="1" dirty="0" err="1"/>
              <a:t>Kì</a:t>
            </a:r>
            <a:r>
              <a:rPr lang="en-US" sz="3200" b="1" i="1" dirty="0"/>
              <a:t> </a:t>
            </a:r>
            <a:r>
              <a:rPr lang="en-US" sz="3200" b="1" i="1" dirty="0" err="1"/>
              <a:t>lạ</a:t>
            </a:r>
            <a:r>
              <a:rPr lang="en-US" sz="3200" b="1" i="1" dirty="0"/>
              <a:t> </a:t>
            </a:r>
          </a:p>
        </p:txBody>
      </p:sp>
    </p:spTree>
    <p:extLst>
      <p:ext uri="{BB962C8B-B14F-4D97-AF65-F5344CB8AC3E}">
        <p14:creationId xmlns:p14="http://schemas.microsoft.com/office/powerpoint/2010/main" val="30569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01287" y="1329588"/>
            <a:ext cx="5569278"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4191" y="1161192"/>
            <a:ext cx="964452" cy="916490"/>
          </a:xfrm>
          <a:prstGeom prst="rect">
            <a:avLst/>
          </a:prstGeom>
        </p:spPr>
      </p:pic>
      <p:sp>
        <p:nvSpPr>
          <p:cNvPr id="36" name="TextBox 35"/>
          <p:cNvSpPr txBox="1"/>
          <p:nvPr/>
        </p:nvSpPr>
        <p:spPr>
          <a:xfrm>
            <a:off x="4006755" y="1380798"/>
            <a:ext cx="4925697" cy="523220"/>
          </a:xfrm>
          <a:prstGeom prst="rect">
            <a:avLst/>
          </a:prstGeom>
          <a:noFill/>
        </p:spPr>
        <p:txBody>
          <a:bodyPr wrap="square" rtlCol="0">
            <a:spAutoFit/>
          </a:bodyPr>
          <a:lstStyle/>
          <a:p>
            <a:r>
              <a:rPr lang="en-US" sz="2800" b="1">
                <a:solidFill>
                  <a:schemeClr val="bg1"/>
                </a:solidFill>
              </a:rPr>
              <a:t>LESSON 1: GETTING STARTED</a:t>
            </a:r>
            <a:endParaRPr lang="en-US" sz="2800" b="1" dirty="0">
              <a:solidFill>
                <a:schemeClr val="bg1"/>
              </a:solidFill>
            </a:endParaRPr>
          </a:p>
        </p:txBody>
      </p:sp>
      <p:sp>
        <p:nvSpPr>
          <p:cNvPr id="40" name="TextBox 39"/>
          <p:cNvSpPr txBox="1"/>
          <p:nvPr/>
        </p:nvSpPr>
        <p:spPr>
          <a:xfrm>
            <a:off x="701675" y="132715"/>
            <a:ext cx="147891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a:solidFill>
                  <a:schemeClr val="bg1"/>
                </a:solidFill>
                <a:latin typeface="Myriad Pro" pitchFamily="34" charset="0"/>
              </a:rPr>
              <a:t> LIFE ON OTHER PLANETS</a:t>
            </a:r>
          </a:p>
        </p:txBody>
      </p:sp>
      <p:sp>
        <p:nvSpPr>
          <p:cNvPr id="43" name="TextBox 42"/>
          <p:cNvSpPr txBox="1"/>
          <p:nvPr/>
        </p:nvSpPr>
        <p:spPr>
          <a:xfrm>
            <a:off x="2412737" y="2096809"/>
            <a:ext cx="7302287" cy="646331"/>
          </a:xfrm>
          <a:prstGeom prst="rect">
            <a:avLst/>
          </a:prstGeom>
          <a:noFill/>
        </p:spPr>
        <p:txBody>
          <a:bodyPr wrap="square" rtlCol="0">
            <a:spAutoFit/>
          </a:bodyPr>
          <a:lstStyle/>
          <a:p>
            <a:pPr algn="ctr"/>
            <a:r>
              <a:rPr lang="en-US" sz="3600" b="1" dirty="0"/>
              <a:t>A thrilling science fiction novel</a:t>
            </a:r>
          </a:p>
        </p:txBody>
      </p:sp>
      <p:pic>
        <p:nvPicPr>
          <p:cNvPr id="3" name="Picture 2" descr="giphy"/>
          <p:cNvPicPr>
            <a:picLocks noChangeAspect="1"/>
          </p:cNvPicPr>
          <p:nvPr/>
        </p:nvPicPr>
        <p:blipFill>
          <a:blip r:embed="rId4"/>
          <a:stretch>
            <a:fillRect/>
          </a:stretch>
        </p:blipFill>
        <p:spPr>
          <a:xfrm>
            <a:off x="3727132" y="2925138"/>
            <a:ext cx="4752975" cy="3476625"/>
          </a:xfrm>
          <a:prstGeom prst="rect">
            <a:avLst/>
          </a:prstGeom>
        </p:spPr>
      </p:pic>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204680" y="97497"/>
            <a:ext cx="823995" cy="707886"/>
          </a:xfrm>
          <a:prstGeom prst="rect">
            <a:avLst/>
          </a:prstGeom>
          <a:noFill/>
        </p:spPr>
        <p:txBody>
          <a:bodyPr wrap="square" rtlCol="0">
            <a:spAutoFit/>
          </a:bodyPr>
          <a:lstStyle/>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72403" y="114777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dirty="0">
                <a:solidFill>
                  <a:srgbClr val="AD4F0F"/>
                </a:solidFill>
              </a:rPr>
              <a:t>alien</a:t>
            </a:r>
            <a:r>
              <a:rPr lang="en-US" sz="6600" b="1" dirty="0">
                <a:solidFill>
                  <a:srgbClr val="AD4F0F"/>
                </a:solidFill>
              </a:rPr>
              <a:t> </a:t>
            </a:r>
            <a:r>
              <a:rPr lang="en-US" sz="6600" b="1" dirty="0">
                <a:solidFill>
                  <a:srgbClr val="AD4F0F"/>
                </a:solidFill>
                <a:cs typeface="Calibri" panose="020F0502020204030204" pitchFamily="34" charset="0"/>
              </a:rPr>
              <a:t>(n)</a:t>
            </a:r>
          </a:p>
        </p:txBody>
      </p:sp>
      <p:sp>
        <p:nvSpPr>
          <p:cNvPr id="12" name="Rectangle 11"/>
          <p:cNvSpPr/>
          <p:nvPr/>
        </p:nvSpPr>
        <p:spPr>
          <a:xfrm>
            <a:off x="740161" y="4336210"/>
            <a:ext cx="4050892" cy="1569660"/>
          </a:xfrm>
          <a:prstGeom prst="rect">
            <a:avLst/>
          </a:prstGeom>
        </p:spPr>
        <p:txBody>
          <a:bodyPr wrap="square">
            <a:spAutoFit/>
          </a:bodyPr>
          <a:lstStyle/>
          <a:p>
            <a:pPr lvl="0" algn="ctr"/>
            <a:r>
              <a:rPr lang="en-US" sz="4800" dirty="0" err="1"/>
              <a:t>người ngoài hành tinh</a:t>
            </a:r>
            <a:endParaRPr lang="en-US" sz="4800" dirty="0"/>
          </a:p>
        </p:txBody>
      </p:sp>
      <p:sp>
        <p:nvSpPr>
          <p:cNvPr id="2" name="Rectangle 1"/>
          <p:cNvSpPr/>
          <p:nvPr/>
        </p:nvSpPr>
        <p:spPr>
          <a:xfrm>
            <a:off x="1546280" y="3098573"/>
            <a:ext cx="2483373" cy="830997"/>
          </a:xfrm>
          <a:prstGeom prst="rect">
            <a:avLst/>
          </a:prstGeom>
        </p:spPr>
        <p:txBody>
          <a:bodyPr wrap="none">
            <a:spAutoFit/>
          </a:bodyPr>
          <a:lstStyle/>
          <a:p>
            <a:pPr algn="ctr"/>
            <a:r>
              <a:rPr lang="en-US" sz="4800" b="1">
                <a:solidFill>
                  <a:schemeClr val="accent5">
                    <a:lumMod val="50000"/>
                  </a:schemeClr>
                </a:solidFill>
              </a:rPr>
              <a:t>/ˈeɪliən/</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pic>
        <p:nvPicPr>
          <p:cNvPr id="4" name="Picture 3"/>
          <p:cNvPicPr>
            <a:picLocks noChangeAspect="1"/>
          </p:cNvPicPr>
          <p:nvPr/>
        </p:nvPicPr>
        <p:blipFill rotWithShape="1">
          <a:blip r:embed="rId5"/>
          <a:srcRect l="3142" r="1093" b="2813"/>
          <a:stretch/>
        </p:blipFill>
        <p:spPr>
          <a:xfrm>
            <a:off x="5358810" y="1438315"/>
            <a:ext cx="6471239" cy="4943436"/>
          </a:xfrm>
          <a:prstGeom prst="rect">
            <a:avLst/>
          </a:prstGeom>
        </p:spPr>
      </p:pic>
      <p:pic>
        <p:nvPicPr>
          <p:cNvPr id="3" name="alien-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3761" y="3310871"/>
            <a:ext cx="767452" cy="700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66"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05134" y="1492878"/>
            <a:ext cx="71774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commander </a:t>
            </a:r>
            <a:r>
              <a:rPr lang="en-US" sz="6000" b="1" dirty="0">
                <a:solidFill>
                  <a:srgbClr val="AD4F0F"/>
                </a:solidFill>
              </a:rPr>
              <a:t>(n)</a:t>
            </a:r>
          </a:p>
        </p:txBody>
      </p:sp>
      <p:sp>
        <p:nvSpPr>
          <p:cNvPr id="12" name="Rectangle 11"/>
          <p:cNvSpPr/>
          <p:nvPr/>
        </p:nvSpPr>
        <p:spPr>
          <a:xfrm>
            <a:off x="1039480" y="4644390"/>
            <a:ext cx="4688205" cy="1569660"/>
          </a:xfrm>
          <a:prstGeom prst="rect">
            <a:avLst/>
          </a:prstGeom>
        </p:spPr>
        <p:txBody>
          <a:bodyPr wrap="square">
            <a:spAutoFit/>
          </a:bodyPr>
          <a:lstStyle/>
          <a:p>
            <a:pPr lvl="0" algn="ctr"/>
            <a:r>
              <a:rPr lang="en-US" sz="4800" dirty="0" err="1"/>
              <a:t>người </a:t>
            </a:r>
            <a:r>
              <a:rPr lang="en-US" sz="4800" err="1"/>
              <a:t>chỉ </a:t>
            </a:r>
            <a:r>
              <a:rPr lang="en-US" sz="4800"/>
              <a:t>huy, người cầm đầu</a:t>
            </a:r>
            <a:endParaRPr lang="en-US" sz="4800" dirty="0" err="1"/>
          </a:p>
        </p:txBody>
      </p:sp>
      <p:sp>
        <p:nvSpPr>
          <p:cNvPr id="2" name="Rectangle 1"/>
          <p:cNvSpPr/>
          <p:nvPr/>
        </p:nvSpPr>
        <p:spPr>
          <a:xfrm>
            <a:off x="1641197" y="3457366"/>
            <a:ext cx="3607078" cy="830997"/>
          </a:xfrm>
          <a:prstGeom prst="rect">
            <a:avLst/>
          </a:prstGeom>
        </p:spPr>
        <p:txBody>
          <a:bodyPr wrap="none">
            <a:spAutoFit/>
          </a:bodyPr>
          <a:lstStyle/>
          <a:p>
            <a:pPr algn="ctr"/>
            <a:r>
              <a:rPr lang="en-US" sz="4800" b="1">
                <a:solidFill>
                  <a:schemeClr val="accent5">
                    <a:lumMod val="50000"/>
                  </a:schemeClr>
                </a:solidFill>
              </a:rPr>
              <a:t>/kəˈmɑːndə/</a:t>
            </a:r>
            <a:r>
              <a:rPr lang="en-US" sz="4800" b="1" dirty="0">
                <a:solidFill>
                  <a:schemeClr val="accent5">
                    <a:lumMod val="50000"/>
                  </a:schemeClr>
                </a:solidFill>
              </a:rPr>
              <a:t> </a:t>
            </a:r>
          </a:p>
        </p:txBody>
      </p:sp>
      <p:pic>
        <p:nvPicPr>
          <p:cNvPr id="4" name="commander">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6517" y="3389099"/>
            <a:ext cx="1010285" cy="1010285"/>
          </a:xfrm>
          <a:prstGeom prst="rect">
            <a:avLst/>
          </a:prstGeom>
        </p:spPr>
      </p:pic>
      <p:pic>
        <p:nvPicPr>
          <p:cNvPr id="5" name="Picture 4"/>
          <p:cNvPicPr>
            <a:picLocks noChangeAspect="1"/>
          </p:cNvPicPr>
          <p:nvPr/>
        </p:nvPicPr>
        <p:blipFill rotWithShape="1">
          <a:blip r:embed="rId6"/>
          <a:srcRect l="2558" r="5379"/>
          <a:stretch/>
        </p:blipFill>
        <p:spPr>
          <a:xfrm>
            <a:off x="6753225" y="1295400"/>
            <a:ext cx="4972050" cy="535305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98795" y="123565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creature</a:t>
            </a:r>
            <a:r>
              <a:rPr lang="en-US" sz="6000" b="1" dirty="0">
                <a:solidFill>
                  <a:srgbClr val="AD4F0F"/>
                </a:solidFill>
              </a:rPr>
              <a:t> (n)</a:t>
            </a:r>
          </a:p>
        </p:txBody>
      </p:sp>
      <p:sp>
        <p:nvSpPr>
          <p:cNvPr id="12" name="Rectangle 11"/>
          <p:cNvSpPr/>
          <p:nvPr/>
        </p:nvSpPr>
        <p:spPr>
          <a:xfrm>
            <a:off x="600780" y="4599989"/>
            <a:ext cx="4688205" cy="830997"/>
          </a:xfrm>
          <a:prstGeom prst="rect">
            <a:avLst/>
          </a:prstGeom>
        </p:spPr>
        <p:txBody>
          <a:bodyPr wrap="square">
            <a:spAutoFit/>
          </a:bodyPr>
          <a:lstStyle/>
          <a:p>
            <a:pPr lvl="0" algn="ctr"/>
            <a:r>
              <a:rPr lang="en-US" sz="4800" err="1"/>
              <a:t>sinh </a:t>
            </a:r>
            <a:r>
              <a:rPr lang="en-US" sz="4800"/>
              <a:t>vật</a:t>
            </a:r>
            <a:endParaRPr lang="en-US" sz="4800" dirty="0" err="1"/>
          </a:p>
        </p:txBody>
      </p:sp>
      <p:sp>
        <p:nvSpPr>
          <p:cNvPr id="2" name="Rectangle 1"/>
          <p:cNvSpPr/>
          <p:nvPr/>
        </p:nvSpPr>
        <p:spPr>
          <a:xfrm>
            <a:off x="1744873" y="3164899"/>
            <a:ext cx="2400017" cy="830997"/>
          </a:xfrm>
          <a:prstGeom prst="rect">
            <a:avLst/>
          </a:prstGeom>
        </p:spPr>
        <p:txBody>
          <a:bodyPr wrap="none">
            <a:spAutoFit/>
          </a:bodyPr>
          <a:lstStyle/>
          <a:p>
            <a:pPr algn="ctr"/>
            <a:r>
              <a:rPr lang="en-US" sz="4800" b="1">
                <a:solidFill>
                  <a:schemeClr val="accent5">
                    <a:lumMod val="50000"/>
                  </a:schemeClr>
                </a:solidFill>
              </a:rPr>
              <a:t>/ˈkriːtʃə/</a:t>
            </a:r>
          </a:p>
        </p:txBody>
      </p:sp>
      <p:pic>
        <p:nvPicPr>
          <p:cNvPr id="3" name="creatu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0780" y="2978626"/>
            <a:ext cx="1017270" cy="1017270"/>
          </a:xfrm>
          <a:prstGeom prst="rect">
            <a:avLst/>
          </a:prstGeom>
        </p:spPr>
      </p:pic>
      <p:pic>
        <p:nvPicPr>
          <p:cNvPr id="5" name="Picture 4"/>
          <p:cNvPicPr>
            <a:picLocks noChangeAspect="1"/>
          </p:cNvPicPr>
          <p:nvPr/>
        </p:nvPicPr>
        <p:blipFill>
          <a:blip r:embed="rId6"/>
          <a:stretch>
            <a:fillRect/>
          </a:stretch>
        </p:blipFill>
        <p:spPr>
          <a:xfrm>
            <a:off x="6211570" y="1239202"/>
            <a:ext cx="5800725" cy="526732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87067" y="1293077"/>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destroy </a:t>
            </a:r>
            <a:r>
              <a:rPr lang="en-US" sz="6000" b="1" dirty="0">
                <a:solidFill>
                  <a:srgbClr val="AD4F0F"/>
                </a:solidFill>
              </a:rPr>
              <a:t>(v)</a:t>
            </a:r>
          </a:p>
        </p:txBody>
      </p:sp>
      <p:sp>
        <p:nvSpPr>
          <p:cNvPr id="12" name="Rectangle 11"/>
          <p:cNvSpPr/>
          <p:nvPr/>
        </p:nvSpPr>
        <p:spPr>
          <a:xfrm>
            <a:off x="665902" y="4496226"/>
            <a:ext cx="4688205" cy="830997"/>
          </a:xfrm>
          <a:prstGeom prst="rect">
            <a:avLst/>
          </a:prstGeom>
        </p:spPr>
        <p:txBody>
          <a:bodyPr wrap="square">
            <a:spAutoFit/>
          </a:bodyPr>
          <a:lstStyle/>
          <a:p>
            <a:pPr lvl="0" algn="ctr"/>
            <a:r>
              <a:rPr lang="en-US" sz="4800" dirty="0" err="1"/>
              <a:t>hủy diệt/ tàn phá</a:t>
            </a:r>
          </a:p>
        </p:txBody>
      </p:sp>
      <p:sp>
        <p:nvSpPr>
          <p:cNvPr id="2" name="Rectangle 1"/>
          <p:cNvSpPr/>
          <p:nvPr/>
        </p:nvSpPr>
        <p:spPr>
          <a:xfrm>
            <a:off x="1579668" y="3038793"/>
            <a:ext cx="2558201" cy="830997"/>
          </a:xfrm>
          <a:prstGeom prst="rect">
            <a:avLst/>
          </a:prstGeom>
        </p:spPr>
        <p:txBody>
          <a:bodyPr wrap="none">
            <a:spAutoFit/>
          </a:bodyPr>
          <a:lstStyle/>
          <a:p>
            <a:pPr algn="ctr"/>
            <a:r>
              <a:rPr lang="en-US" sz="4800" b="1">
                <a:solidFill>
                  <a:schemeClr val="accent5">
                    <a:lumMod val="50000"/>
                  </a:schemeClr>
                </a:solidFill>
              </a:rPr>
              <a:t>/dɪˈstrɔɪ/</a:t>
            </a:r>
          </a:p>
        </p:txBody>
      </p:sp>
      <p:pic>
        <p:nvPicPr>
          <p:cNvPr id="5" name="Content Placeholder 4" descr="960x0"/>
          <p:cNvPicPr>
            <a:picLocks noGrp="1" noChangeAspect="1"/>
          </p:cNvPicPr>
          <p:nvPr>
            <p:ph idx="1"/>
          </p:nvPr>
        </p:nvPicPr>
        <p:blipFill>
          <a:blip r:embed="rId5"/>
          <a:stretch>
            <a:fillRect/>
          </a:stretch>
        </p:blipFill>
        <p:spPr>
          <a:xfrm>
            <a:off x="6867525" y="1379258"/>
            <a:ext cx="4959985" cy="4981063"/>
          </a:xfrm>
          <a:prstGeom prst="rect">
            <a:avLst/>
          </a:prstGeom>
        </p:spPr>
      </p:pic>
      <p:pic>
        <p:nvPicPr>
          <p:cNvPr id="9" name="destroy">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620183" y="2974548"/>
            <a:ext cx="959485" cy="95948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3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TotalTime>
  <Words>1563</Words>
  <Application>Microsoft Office PowerPoint</Application>
  <PresentationFormat>Widescreen</PresentationFormat>
  <Paragraphs>182</Paragraphs>
  <Slides>29</Slides>
  <Notes>20</Notes>
  <HiddenSlides>0</HiddenSlides>
  <MMClips>16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Algerian</vt:lpstr>
      <vt:lpstr>Arial</vt:lpstr>
      <vt:lpstr>Bahnschrift SemiBold</vt:lpstr>
      <vt:lpstr>Berlin Sans FB</vt:lpstr>
      <vt:lpstr>Calibri</vt:lpstr>
      <vt:lpstr>Calibri Light</vt:lpstr>
      <vt:lpstr>Cooper Black</vt:lpstr>
      <vt:lpstr>Myriad Pro</vt:lpstr>
      <vt:lpstr>Palatino Linotype</vt:lpstr>
      <vt:lpstr>Times New Roman</vt:lpstr>
      <vt:lpstr>UVN Bay Buom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Thuy Nguyen</cp:lastModifiedBy>
  <cp:revision>252</cp:revision>
  <dcterms:created xsi:type="dcterms:W3CDTF">2020-12-09T02:04:00Z</dcterms:created>
  <dcterms:modified xsi:type="dcterms:W3CDTF">2025-04-26T00:41:31Z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