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485" r:id="rId2"/>
    <p:sldId id="487" r:id="rId3"/>
    <p:sldId id="489" r:id="rId4"/>
    <p:sldId id="488" r:id="rId5"/>
    <p:sldId id="256" r:id="rId6"/>
    <p:sldId id="480" r:id="rId7"/>
    <p:sldId id="437" r:id="rId8"/>
    <p:sldId id="316" r:id="rId9"/>
    <p:sldId id="418" r:id="rId10"/>
    <p:sldId id="481" r:id="rId11"/>
    <p:sldId id="482" r:id="rId12"/>
    <p:sldId id="469" r:id="rId13"/>
    <p:sldId id="484" r:id="rId14"/>
    <p:sldId id="470" r:id="rId15"/>
    <p:sldId id="472" r:id="rId16"/>
    <p:sldId id="387" r:id="rId17"/>
    <p:sldId id="330" r:id="rId18"/>
    <p:sldId id="490" r:id="rId19"/>
    <p:sldId id="4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1313"/>
    <a:srgbClr val="7192A9"/>
    <a:srgbClr val="EF4B66"/>
    <a:srgbClr val="F26649"/>
    <a:srgbClr val="3B87CD"/>
    <a:srgbClr val="FBCDCD"/>
    <a:srgbClr val="F7A5A5"/>
    <a:srgbClr val="F37D91"/>
    <a:srgbClr val="F3F6F6"/>
    <a:srgbClr val="D8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8" autoAdjust="0"/>
    <p:restoredTop sz="94660"/>
  </p:normalViewPr>
  <p:slideViewPr>
    <p:cSldViewPr snapToGrid="0" showGuides="1">
      <p:cViewPr varScale="1">
        <p:scale>
          <a:sx n="69" d="100"/>
          <a:sy n="69" d="100"/>
        </p:scale>
        <p:origin x="792" y="72"/>
      </p:cViewPr>
      <p:guideLst>
        <p:guide orient="horz" pos="2114"/>
        <p:guide pos="383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1" loCatId="list" qsTypeId="urn:microsoft.com/office/officeart/2005/8/quickstyle/simple3#1" qsCatId="simple" csTypeId="urn:microsoft.com/office/officeart/2005/8/colors/colorful2#1" csCatId="colorful" phldr="1"/>
      <dgm:spPr/>
      <dgm:t>
        <a:bodyPr/>
        <a:lstStyle/>
        <a:p>
          <a:endParaRPr lang="en-US"/>
        </a:p>
      </dgm:t>
    </dgm:pt>
    <dgm:pt modelId="{8AE4A381-C505-4165-B0F6-72A547C19C85}">
      <dgm:prSet phldrT="[Text]" phldr="0" custT="1"/>
      <dgm:spPr>
        <a:solidFill>
          <a:srgbClr val="7192A9"/>
        </a:solidFill>
      </dgm:spPr>
      <dgm:t>
        <a:bodyPr vert="horz" wrap="square"/>
        <a:lstStyle/>
        <a:p>
          <a:pPr algn="ctr">
            <a:lnSpc>
              <a:spcPct val="100000"/>
            </a:lnSpc>
            <a:spcBef>
              <a:spcPct val="0"/>
            </a:spcBef>
            <a:spcAft>
              <a:spcPct val="35000"/>
            </a:spcAft>
          </a:pPr>
          <a:r>
            <a:rPr lang="en-US" sz="4400" b="1" dirty="0" smtClean="0">
              <a:solidFill>
                <a:srgbClr val="FFFF00"/>
              </a:solidFill>
            </a:rPr>
            <a:t>GRAMMAR</a:t>
          </a:r>
        </a:p>
        <a:p>
          <a:pPr algn="ctr">
            <a:lnSpc>
              <a:spcPct val="100000"/>
            </a:lnSpc>
            <a:spcBef>
              <a:spcPct val="0"/>
            </a:spcBef>
            <a:spcAft>
              <a:spcPct val="35000"/>
            </a:spcAft>
          </a:pPr>
          <a:r>
            <a:rPr lang="en-US" sz="4400" dirty="0" smtClean="0">
              <a:solidFill>
                <a:schemeClr val="bg1"/>
              </a:solidFill>
            </a:rPr>
            <a:t>Reported speech (questions)</a:t>
          </a:r>
          <a:endParaRPr lang="en-US" sz="4400" dirty="0">
            <a:solidFill>
              <a:schemeClr val="bg1"/>
            </a:solidFill>
          </a:endParaRPr>
        </a:p>
      </dgm:t>
    </dgm:pt>
    <dgm:pt modelId="{5F988EE9-51EC-4EE7-9568-746F6FAF90B9}" type="parTrans" cxnId="{1112BBED-3E04-4E50-BF14-2117093176F6}">
      <dgm:prSet/>
      <dgm:spPr/>
      <dgm:t>
        <a:bodyPr/>
        <a:lstStyle/>
        <a:p>
          <a:endParaRPr lang="en-US" sz="2000"/>
        </a:p>
      </dgm:t>
    </dgm:pt>
    <dgm:pt modelId="{3591CDED-9223-497A-B3C9-B81FBCAA605A}" type="sibTrans" cxnId="{1112BBED-3E04-4E50-BF14-2117093176F6}">
      <dgm:prSet/>
      <dgm:spPr/>
      <dgm:t>
        <a:bodyPr/>
        <a:lstStyle/>
        <a:p>
          <a:endParaRPr lang="en-US" sz="2000"/>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1"/>
      <dgm:spPr/>
      <dgm:t>
        <a:bodyPr/>
        <a:lstStyle/>
        <a:p>
          <a:endParaRPr lang="en-US"/>
        </a:p>
      </dgm:t>
    </dgm:pt>
    <dgm:pt modelId="{EF919B30-8E50-4BE5-BFF9-A011BC59CF55}" type="pres">
      <dgm:prSet presAssocID="{8AE4A381-C505-4165-B0F6-72A547C19C85}" presName="parentText" presStyleLbl="node1" presStyleIdx="0" presStyleCnt="1" custScaleX="182338" custScaleY="141051" custLinFactNeighborX="-20980" custLinFactNeighborY="38">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1">
        <dgm:presLayoutVars>
          <dgm:bulletEnabled val="1"/>
        </dgm:presLayoutVars>
      </dgm:prSet>
      <dgm:spPr/>
    </dgm:pt>
  </dgm:ptLst>
  <dgm:cxnLst>
    <dgm:cxn modelId="{D4CCEF06-DDA4-4737-B3E0-492C45FB8802}" type="presOf" srcId="{8AE4A381-C505-4165-B0F6-72A547C19C85}" destId="{EF919B30-8E50-4BE5-BFF9-A011BC59CF55}" srcOrd="1" destOrd="0" presId="urn:microsoft.com/office/officeart/2005/8/layout/list1#1"/>
    <dgm:cxn modelId="{1112BBED-3E04-4E50-BF14-2117093176F6}" srcId="{AAA37794-5E27-4DDA-B12E-298686F5888D}" destId="{8AE4A381-C505-4165-B0F6-72A547C19C85}" srcOrd="0" destOrd="0" parTransId="{5F988EE9-51EC-4EE7-9568-746F6FAF90B9}" sibTransId="{3591CDED-9223-497A-B3C9-B81FBCAA605A}"/>
    <dgm:cxn modelId="{86FAEEEC-9DB0-41A6-925A-3F45C9AE3EB6}" type="presOf" srcId="{AAA37794-5E27-4DDA-B12E-298686F5888D}" destId="{BEBFA14B-9B40-4103-84A4-38ECEF66E937}" srcOrd="0" destOrd="0" presId="urn:microsoft.com/office/officeart/2005/8/layout/list1#1"/>
    <dgm:cxn modelId="{8F015AD3-7B87-4C3A-A7CE-C43010A04E5C}" type="presOf" srcId="{8AE4A381-C505-4165-B0F6-72A547C19C85}" destId="{39089052-8674-4477-9BFB-07FBFFFFD8C8}" srcOrd="0" destOrd="0" presId="urn:microsoft.com/office/officeart/2005/8/layout/list1#1"/>
    <dgm:cxn modelId="{AB01B55F-0B3D-4C7F-8959-66E3BC4E4033}" type="presParOf" srcId="{BEBFA14B-9B40-4103-84A4-38ECEF66E937}" destId="{65BDE73A-EF1C-4F0B-B738-EC9506EC3EB6}" srcOrd="0" destOrd="0" presId="urn:microsoft.com/office/officeart/2005/8/layout/list1#1"/>
    <dgm:cxn modelId="{2C8B4475-02E0-4C3F-9661-CB80EA70928A}" type="presParOf" srcId="{65BDE73A-EF1C-4F0B-B738-EC9506EC3EB6}" destId="{39089052-8674-4477-9BFB-07FBFFFFD8C8}" srcOrd="0" destOrd="0" presId="urn:microsoft.com/office/officeart/2005/8/layout/list1#1"/>
    <dgm:cxn modelId="{20D81254-2BCC-4B71-8F02-E3B10813009C}" type="presParOf" srcId="{65BDE73A-EF1C-4F0B-B738-EC9506EC3EB6}" destId="{EF919B30-8E50-4BE5-BFF9-A011BC59CF55}" srcOrd="1" destOrd="0" presId="urn:microsoft.com/office/officeart/2005/8/layout/list1#1"/>
    <dgm:cxn modelId="{2FCBCA88-7F46-4919-B20D-6A2DC6774F29}" type="presParOf" srcId="{BEBFA14B-9B40-4103-84A4-38ECEF66E937}" destId="{F8662491-2000-4CC6-BEEC-D1859AFD2268}" srcOrd="1" destOrd="0" presId="urn:microsoft.com/office/officeart/2005/8/layout/list1#1"/>
    <dgm:cxn modelId="{5C91F28A-F3E6-4CE1-9718-CF9259EA7CC5}" type="presParOf" srcId="{BEBFA14B-9B40-4103-84A4-38ECEF66E937}" destId="{E928C619-1DE9-419E-A5FA-3C9A247B8E43}" srcOrd="2" destOrd="0" presId="urn:microsoft.com/office/officeart/2005/8/layout/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1456820"/>
          <a:ext cx="7330537" cy="1360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218353" y="6000"/>
          <a:ext cx="7053884" cy="2248465"/>
        </a:xfrm>
        <a:prstGeom prst="roundRect">
          <a:avLst/>
        </a:prstGeom>
        <a:solidFill>
          <a:srgbClr val="7192A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3954" tIns="0" rIns="193954" bIns="0" numCol="1" spcCol="1270" anchor="ctr" anchorCtr="0">
          <a:noAutofit/>
        </a:bodyPr>
        <a:lstStyle/>
        <a:p>
          <a:pPr lvl="0" algn="ctr" defTabSz="1955800">
            <a:lnSpc>
              <a:spcPct val="100000"/>
            </a:lnSpc>
            <a:spcBef>
              <a:spcPct val="0"/>
            </a:spcBef>
            <a:spcAft>
              <a:spcPct val="35000"/>
            </a:spcAft>
          </a:pPr>
          <a:r>
            <a:rPr lang="en-US" sz="4400" b="1" kern="1200" dirty="0" smtClean="0">
              <a:solidFill>
                <a:srgbClr val="FFFF00"/>
              </a:solidFill>
            </a:rPr>
            <a:t>GRAMMAR</a:t>
          </a:r>
        </a:p>
        <a:p>
          <a:pPr lvl="0" algn="ctr" defTabSz="1955800">
            <a:lnSpc>
              <a:spcPct val="100000"/>
            </a:lnSpc>
            <a:spcBef>
              <a:spcPct val="0"/>
            </a:spcBef>
            <a:spcAft>
              <a:spcPct val="35000"/>
            </a:spcAft>
          </a:pPr>
          <a:r>
            <a:rPr lang="en-US" sz="4400" kern="1200" dirty="0" smtClean="0">
              <a:solidFill>
                <a:schemeClr val="bg1"/>
              </a:solidFill>
            </a:rPr>
            <a:t>Reported speech (questions)</a:t>
          </a:r>
          <a:endParaRPr lang="en-US" sz="4400" kern="1200" dirty="0">
            <a:solidFill>
              <a:schemeClr val="bg1"/>
            </a:solidFill>
          </a:endParaRPr>
        </a:p>
      </dsp:txBody>
      <dsp:txXfrm>
        <a:off x="328114" y="115761"/>
        <a:ext cx="6834362" cy="2028943"/>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g2C7-nLkZ8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mtClean="0"/>
              <a:t>Video link: </a:t>
            </a:r>
            <a:r>
              <a:rPr lang="en-GB" sz="1200" b="0" i="0" u="sng" strike="noStrike" kern="1200" smtClean="0">
                <a:solidFill>
                  <a:schemeClr val="tx1"/>
                </a:solidFill>
                <a:effectLst/>
                <a:latin typeface="+mn-lt"/>
                <a:ea typeface="+mn-ea"/>
                <a:cs typeface="+mn-cs"/>
                <a:hlinkClick r:id="rId3"/>
              </a:rPr>
              <a:t>https://www.youtube.com/watch?v=g2C7-nLkZ8I</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15998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79548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55655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78779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17/5/2024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40018" y="2851932"/>
            <a:ext cx="6311963" cy="923330"/>
          </a:xfrm>
          <a:prstGeom prst="rect">
            <a:avLst/>
          </a:prstGeom>
          <a:noFill/>
        </p:spPr>
        <p:txBody>
          <a:bodyPr wrap="square" rtlCol="0">
            <a:spAutoFit/>
          </a:bodyPr>
          <a:lstStyle/>
          <a:p>
            <a:r>
              <a:rPr lang="en-US" sz="5400" b="1" dirty="0">
                <a:solidFill>
                  <a:schemeClr val="accent5"/>
                </a:solidFill>
                <a:latin typeface="Berlin Sans FB" panose="020E0602020502020306" pitchFamily="34" charset="0"/>
              </a:rPr>
              <a:t>Hello everyone !!!</a:t>
            </a:r>
          </a:p>
        </p:txBody>
      </p:sp>
      <p:sp>
        <p:nvSpPr>
          <p:cNvPr id="6" name="TextBox 5"/>
          <p:cNvSpPr txBox="1"/>
          <p:nvPr/>
        </p:nvSpPr>
        <p:spPr>
          <a:xfrm>
            <a:off x="3585681" y="1690688"/>
            <a:ext cx="4564046" cy="923330"/>
          </a:xfrm>
          <a:prstGeom prst="rect">
            <a:avLst/>
          </a:prstGeom>
          <a:noFill/>
          <a:ln>
            <a:noFill/>
          </a:ln>
        </p:spPr>
        <p:txBody>
          <a:bodyPr wrap="square" rtlCol="0">
            <a:spAutoFit/>
          </a:bodyPr>
          <a:lstStyle/>
          <a:p>
            <a:pPr algn="ctr"/>
            <a:r>
              <a:rPr lang="en-US" sz="5400" b="1" dirty="0">
                <a:solidFill>
                  <a:schemeClr val="accent6"/>
                </a:solidFill>
                <a:latin typeface="Cooper Black" panose="0208090404030B020404" pitchFamily="18" charset="0"/>
              </a:rPr>
              <a:t>ENGLISH 8</a:t>
            </a:r>
          </a:p>
        </p:txBody>
      </p:sp>
    </p:spTree>
    <p:extLst>
      <p:ext uri="{BB962C8B-B14F-4D97-AF65-F5344CB8AC3E}">
        <p14:creationId xmlns:p14="http://schemas.microsoft.com/office/powerpoint/2010/main" val="1462530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6216" y="431170"/>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526396" y="39332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79181" y="290688"/>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5" name="Text Box 4"/>
          <p:cNvSpPr txBox="1"/>
          <p:nvPr/>
        </p:nvSpPr>
        <p:spPr>
          <a:xfrm>
            <a:off x="306664" y="1042976"/>
            <a:ext cx="11744960" cy="4985980"/>
          </a:xfrm>
          <a:prstGeom prst="rect">
            <a:avLst/>
          </a:prstGeom>
          <a:noFill/>
        </p:spPr>
        <p:txBody>
          <a:bodyPr wrap="square" rtlCol="0" anchor="t">
            <a:spAutoFit/>
          </a:bodyPr>
          <a:lstStyle/>
          <a:p>
            <a:r>
              <a:rPr lang="en-US" sz="3200" b="1" dirty="0">
                <a:solidFill>
                  <a:srgbClr val="F26649"/>
                </a:solidFill>
              </a:rPr>
              <a:t>1. </a:t>
            </a:r>
            <a:r>
              <a:rPr lang="en-US" sz="3200" dirty="0"/>
              <a:t>how many moons / My little brother / asked me / had / Venus / .</a:t>
            </a:r>
          </a:p>
          <a:p>
            <a:r>
              <a:rPr lang="en-US" sz="3200" b="1" dirty="0" smtClean="0">
                <a:solidFill>
                  <a:srgbClr val="0070C0"/>
                </a:solidFill>
                <a:sym typeface="Wingdings 3" panose="05040102010807070707" pitchFamily="18" charset="2"/>
              </a:rPr>
              <a:t></a:t>
            </a:r>
            <a:r>
              <a:rPr lang="en-US" sz="3200" b="1" dirty="0" smtClean="0">
                <a:solidFill>
                  <a:srgbClr val="0070C0"/>
                </a:solidFill>
              </a:rPr>
              <a:t> My </a:t>
            </a:r>
            <a:r>
              <a:rPr lang="en-US" sz="3200" b="1" dirty="0">
                <a:solidFill>
                  <a:srgbClr val="0070C0"/>
                </a:solidFill>
              </a:rPr>
              <a:t>little brother asked me how many moons Venus had. </a:t>
            </a:r>
            <a:endParaRPr lang="en-US" sz="3200" b="1" dirty="0" smtClean="0">
              <a:solidFill>
                <a:srgbClr val="0070C0"/>
              </a:solidFill>
            </a:endParaRPr>
          </a:p>
          <a:p>
            <a:endParaRPr lang="en-US" sz="1500" dirty="0">
              <a:solidFill>
                <a:srgbClr val="7030A0"/>
              </a:solidFill>
            </a:endParaRPr>
          </a:p>
          <a:p>
            <a:r>
              <a:rPr lang="en-US" sz="3200" b="1" dirty="0">
                <a:solidFill>
                  <a:srgbClr val="F26649"/>
                </a:solidFill>
              </a:rPr>
              <a:t>2. </a:t>
            </a:r>
            <a:r>
              <a:rPr lang="en-US" sz="3200" dirty="0"/>
              <a:t>which / She / planet / the closest / wanted to know / was / to the sun / .</a:t>
            </a:r>
          </a:p>
          <a:p>
            <a:r>
              <a:rPr lang="en-US" sz="3200" dirty="0" smtClean="0">
                <a:sym typeface="Wingdings 3" panose="05040102010807070707" pitchFamily="18" charset="2"/>
              </a:rPr>
              <a:t></a:t>
            </a:r>
            <a:r>
              <a:rPr lang="en-US" sz="3200" dirty="0" smtClean="0"/>
              <a:t> </a:t>
            </a:r>
            <a:r>
              <a:rPr lang="en-US" sz="3200" b="1" dirty="0" smtClean="0">
                <a:solidFill>
                  <a:srgbClr val="0070C0"/>
                </a:solidFill>
                <a:sym typeface="+mn-ea"/>
              </a:rPr>
              <a:t>She </a:t>
            </a:r>
            <a:r>
              <a:rPr lang="en-US" sz="3200" b="1" dirty="0">
                <a:solidFill>
                  <a:srgbClr val="0070C0"/>
                </a:solidFill>
                <a:sym typeface="+mn-ea"/>
              </a:rPr>
              <a:t>wanted to know which planet was the closest to the sun</a:t>
            </a:r>
            <a:r>
              <a:rPr lang="en-US" sz="3200" b="1" dirty="0" smtClean="0">
                <a:solidFill>
                  <a:srgbClr val="0070C0"/>
                </a:solidFill>
                <a:sym typeface="+mn-ea"/>
              </a:rPr>
              <a:t>.</a:t>
            </a:r>
          </a:p>
          <a:p>
            <a:endParaRPr lang="en-US" sz="1500" dirty="0">
              <a:solidFill>
                <a:srgbClr val="7030A0"/>
              </a:solidFill>
              <a:sym typeface="+mn-ea"/>
            </a:endParaRPr>
          </a:p>
          <a:p>
            <a:r>
              <a:rPr lang="en-US" sz="3200" b="1" dirty="0">
                <a:solidFill>
                  <a:srgbClr val="F26649"/>
                </a:solidFill>
              </a:rPr>
              <a:t>3. </a:t>
            </a:r>
            <a:r>
              <a:rPr lang="en-US" sz="3200" dirty="0"/>
              <a:t>asked the scientists / The journalist / what / for / were using / telescopes / </a:t>
            </a:r>
            <a:r>
              <a:rPr lang="en-US" sz="3200" dirty="0" smtClean="0"/>
              <a:t>in </a:t>
            </a:r>
            <a:r>
              <a:rPr lang="en-US" sz="3200" dirty="0"/>
              <a:t>space / they / .</a:t>
            </a:r>
          </a:p>
          <a:p>
            <a:r>
              <a:rPr lang="en-US" sz="3200" dirty="0">
                <a:sym typeface="Wingdings 3" panose="05040102010807070707" pitchFamily="18" charset="2"/>
              </a:rPr>
              <a:t></a:t>
            </a:r>
            <a:r>
              <a:rPr lang="en-US" sz="3200" dirty="0" smtClean="0"/>
              <a:t> </a:t>
            </a:r>
            <a:r>
              <a:rPr lang="en-US" sz="3200" b="1" dirty="0">
                <a:solidFill>
                  <a:srgbClr val="0070C0"/>
                </a:solidFill>
                <a:sym typeface="+mn-ea"/>
              </a:rPr>
              <a:t>The journalist asked the scientists what they were using telescopes in space for. </a:t>
            </a:r>
          </a:p>
        </p:txBody>
      </p:sp>
    </p:spTree>
    <p:extLst>
      <p:ext uri="{BB962C8B-B14F-4D97-AF65-F5344CB8AC3E}">
        <p14:creationId xmlns:p14="http://schemas.microsoft.com/office/powerpoint/2010/main" val="22400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8247" y="261229"/>
            <a:ext cx="1185687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159180" y="18033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11965" y="77694"/>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5" name="Text Box 4"/>
          <p:cNvSpPr txBox="1"/>
          <p:nvPr/>
        </p:nvSpPr>
        <p:spPr>
          <a:xfrm>
            <a:off x="159180" y="1132410"/>
            <a:ext cx="11744960" cy="4262705"/>
          </a:xfrm>
          <a:prstGeom prst="rect">
            <a:avLst/>
          </a:prstGeom>
          <a:noFill/>
        </p:spPr>
        <p:txBody>
          <a:bodyPr wrap="square" rtlCol="0" anchor="t">
            <a:spAutoFit/>
          </a:bodyPr>
          <a:lstStyle/>
          <a:p>
            <a:r>
              <a:rPr lang="en-US" sz="3200" b="1" dirty="0" smtClean="0">
                <a:solidFill>
                  <a:srgbClr val="F26649"/>
                </a:solidFill>
              </a:rPr>
              <a:t>4. </a:t>
            </a:r>
            <a:r>
              <a:rPr lang="en-US" sz="3200" dirty="0"/>
              <a:t>wanted to know / when / The scientists / travel to Mars / would be able to / humans / .</a:t>
            </a:r>
          </a:p>
          <a:p>
            <a:r>
              <a:rPr lang="en-US" sz="3200" b="1" dirty="0" smtClean="0">
                <a:solidFill>
                  <a:srgbClr val="0070C0"/>
                </a:solidFill>
                <a:sym typeface="Wingdings 3" panose="05040102010807070707" pitchFamily="18" charset="2"/>
              </a:rPr>
              <a:t></a:t>
            </a:r>
            <a:r>
              <a:rPr lang="en-US" sz="3200" b="1" dirty="0" smtClean="0">
                <a:solidFill>
                  <a:srgbClr val="0070C0"/>
                </a:solidFill>
              </a:rPr>
              <a:t> The </a:t>
            </a:r>
            <a:r>
              <a:rPr lang="en-US" sz="3200" b="1" dirty="0">
                <a:solidFill>
                  <a:srgbClr val="0070C0"/>
                </a:solidFill>
              </a:rPr>
              <a:t>scientists wanted to know when humans would be able to travel to Mars. </a:t>
            </a:r>
            <a:endParaRPr lang="en-US" sz="3200" b="1" dirty="0" smtClean="0">
              <a:solidFill>
                <a:srgbClr val="0070C0"/>
              </a:solidFill>
            </a:endParaRPr>
          </a:p>
          <a:p>
            <a:endParaRPr lang="en-US" sz="1500" dirty="0">
              <a:solidFill>
                <a:srgbClr val="7030A0"/>
              </a:solidFill>
            </a:endParaRPr>
          </a:p>
          <a:p>
            <a:r>
              <a:rPr lang="en-US" sz="3200" b="1" dirty="0" smtClean="0">
                <a:solidFill>
                  <a:srgbClr val="F26649"/>
                </a:solidFill>
              </a:rPr>
              <a:t>5. </a:t>
            </a:r>
            <a:r>
              <a:rPr lang="en-US" sz="3200" dirty="0"/>
              <a:t>He / what / were / asked the professor / to have life / for a planet / the conditions </a:t>
            </a:r>
            <a:r>
              <a:rPr lang="en-US" sz="3200" dirty="0" smtClean="0"/>
              <a:t>/ on </a:t>
            </a:r>
            <a:r>
              <a:rPr lang="en-US" sz="3200" dirty="0"/>
              <a:t>it / .</a:t>
            </a:r>
          </a:p>
          <a:p>
            <a:r>
              <a:rPr lang="en-US" sz="3200" b="1" dirty="0">
                <a:solidFill>
                  <a:srgbClr val="0070C0"/>
                </a:solidFill>
                <a:sym typeface="Wingdings 3" panose="05040102010807070707" pitchFamily="18" charset="2"/>
              </a:rPr>
              <a:t></a:t>
            </a:r>
            <a:r>
              <a:rPr lang="en-US" sz="3200" b="1" dirty="0" smtClean="0">
                <a:solidFill>
                  <a:srgbClr val="0070C0"/>
                </a:solidFill>
              </a:rPr>
              <a:t> </a:t>
            </a:r>
            <a:r>
              <a:rPr lang="en-US" sz="3200" b="1" dirty="0">
                <a:solidFill>
                  <a:srgbClr val="0070C0"/>
                </a:solidFill>
                <a:sym typeface="+mn-ea"/>
              </a:rPr>
              <a:t>He asked the professor what the conditions for a planet to have life on it were. </a:t>
            </a:r>
          </a:p>
        </p:txBody>
      </p:sp>
    </p:spTree>
    <p:extLst>
      <p:ext uri="{BB962C8B-B14F-4D97-AF65-F5344CB8AC3E}">
        <p14:creationId xmlns:p14="http://schemas.microsoft.com/office/powerpoint/2010/main" val="8700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8516" y="312649"/>
            <a:ext cx="8963953"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295910" y="3278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8695" y="189458"/>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5" name="Text Box 4"/>
          <p:cNvSpPr txBox="1"/>
          <p:nvPr/>
        </p:nvSpPr>
        <p:spPr>
          <a:xfrm>
            <a:off x="348695" y="1173031"/>
            <a:ext cx="11716385" cy="4001095"/>
          </a:xfrm>
          <a:prstGeom prst="rect">
            <a:avLst/>
          </a:prstGeom>
          <a:noFill/>
        </p:spPr>
        <p:txBody>
          <a:bodyPr wrap="square" rtlCol="0" anchor="t">
            <a:spAutoFit/>
          </a:bodyPr>
          <a:lstStyle/>
          <a:p>
            <a:r>
              <a:rPr lang="en-US" sz="3200" b="1" dirty="0">
                <a:solidFill>
                  <a:srgbClr val="F26649"/>
                </a:solidFill>
              </a:rPr>
              <a:t>1. </a:t>
            </a:r>
            <a:r>
              <a:rPr lang="en-US" sz="3200" dirty="0"/>
              <a:t>“Who will be the first to step on Mars?” Mary asked the scientist.</a:t>
            </a:r>
          </a:p>
          <a:p>
            <a:r>
              <a:rPr lang="en-US" sz="3200" dirty="0" smtClean="0">
                <a:sym typeface="Wingdings 3" panose="05040102010807070707" pitchFamily="18" charset="2"/>
              </a:rPr>
              <a:t></a:t>
            </a:r>
            <a:r>
              <a:rPr lang="en-US" sz="3200" b="1" dirty="0" smtClean="0">
                <a:solidFill>
                  <a:srgbClr val="C00000"/>
                </a:solidFill>
              </a:rPr>
              <a:t> </a:t>
            </a:r>
            <a:r>
              <a:rPr lang="en-US" sz="3200" b="1" dirty="0" smtClean="0">
                <a:solidFill>
                  <a:srgbClr val="0070C0"/>
                </a:solidFill>
              </a:rPr>
              <a:t>Mary </a:t>
            </a:r>
            <a:r>
              <a:rPr lang="en-US" sz="3200" b="1" dirty="0">
                <a:solidFill>
                  <a:srgbClr val="0070C0"/>
                </a:solidFill>
              </a:rPr>
              <a:t>asked the scientist who would be the first to step on Mars</a:t>
            </a:r>
            <a:r>
              <a:rPr lang="en-US" sz="3200" dirty="0" smtClean="0">
                <a:solidFill>
                  <a:srgbClr val="7030A0"/>
                </a:solidFill>
              </a:rPr>
              <a:t>.</a:t>
            </a:r>
          </a:p>
          <a:p>
            <a:endParaRPr lang="en-US" sz="1500" dirty="0">
              <a:solidFill>
                <a:srgbClr val="7030A0"/>
              </a:solidFill>
            </a:endParaRPr>
          </a:p>
          <a:p>
            <a:r>
              <a:rPr lang="en-US" sz="3200" b="1" dirty="0">
                <a:solidFill>
                  <a:srgbClr val="F26649"/>
                </a:solidFill>
              </a:rPr>
              <a:t>2. </a:t>
            </a:r>
            <a:r>
              <a:rPr lang="en-US" sz="3200" dirty="0"/>
              <a:t>“How fast can a UFO travel?” I asked my father.</a:t>
            </a:r>
          </a:p>
          <a:p>
            <a:r>
              <a:rPr lang="en-US" sz="3200" dirty="0" smtClean="0">
                <a:sym typeface="Wingdings 3" panose="05040102010807070707" pitchFamily="18" charset="2"/>
              </a:rPr>
              <a:t></a:t>
            </a:r>
            <a:r>
              <a:rPr lang="en-US" sz="3200" dirty="0" smtClean="0"/>
              <a:t> </a:t>
            </a:r>
            <a:r>
              <a:rPr lang="en-US" sz="3200" b="1" dirty="0" smtClean="0">
                <a:solidFill>
                  <a:srgbClr val="C00000"/>
                </a:solidFill>
                <a:sym typeface="+mn-ea"/>
              </a:rPr>
              <a:t> </a:t>
            </a:r>
            <a:r>
              <a:rPr lang="en-US" sz="3200" b="1" dirty="0" smtClean="0">
                <a:solidFill>
                  <a:srgbClr val="0070C0"/>
                </a:solidFill>
                <a:sym typeface="+mn-ea"/>
              </a:rPr>
              <a:t>I </a:t>
            </a:r>
            <a:r>
              <a:rPr lang="en-US" sz="3200" b="1" dirty="0">
                <a:solidFill>
                  <a:srgbClr val="0070C0"/>
                </a:solidFill>
                <a:sym typeface="+mn-ea"/>
              </a:rPr>
              <a:t>asked my father how fast a UFO could travel.  </a:t>
            </a:r>
            <a:endParaRPr lang="en-US" sz="3200" b="1" dirty="0" smtClean="0">
              <a:solidFill>
                <a:srgbClr val="0070C0"/>
              </a:solidFill>
              <a:sym typeface="+mn-ea"/>
            </a:endParaRPr>
          </a:p>
          <a:p>
            <a:endParaRPr lang="en-US" sz="1500" dirty="0">
              <a:solidFill>
                <a:srgbClr val="7030A0"/>
              </a:solidFill>
              <a:sym typeface="+mn-ea"/>
            </a:endParaRPr>
          </a:p>
          <a:p>
            <a:r>
              <a:rPr lang="en-US" sz="3200" b="1" dirty="0">
                <a:solidFill>
                  <a:srgbClr val="F26649"/>
                </a:solidFill>
              </a:rPr>
              <a:t>3. </a:t>
            </a:r>
            <a:r>
              <a:rPr lang="en-US" sz="3200" dirty="0"/>
              <a:t>The student asked his friend, “How many craters does the moon have?”</a:t>
            </a:r>
          </a:p>
          <a:p>
            <a:r>
              <a:rPr lang="en-US" sz="3200" b="1" dirty="0">
                <a:solidFill>
                  <a:srgbClr val="0070C0"/>
                </a:solidFill>
                <a:sym typeface="Wingdings 3" panose="05040102010807070707" pitchFamily="18" charset="2"/>
              </a:rPr>
              <a:t></a:t>
            </a:r>
            <a:r>
              <a:rPr lang="en-US" sz="3200" b="1" dirty="0" smtClean="0">
                <a:solidFill>
                  <a:srgbClr val="0070C0"/>
                </a:solidFill>
              </a:rPr>
              <a:t> </a:t>
            </a:r>
            <a:r>
              <a:rPr lang="en-US" sz="3200" b="1" dirty="0">
                <a:solidFill>
                  <a:srgbClr val="0070C0"/>
                </a:solidFill>
                <a:sym typeface="+mn-ea"/>
              </a:rPr>
              <a:t>The student asked his friend how many craters the moon had.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93762" y="225338"/>
            <a:ext cx="8963953"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191156" y="2405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43941" y="137869"/>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5" name="Text Box 4"/>
          <p:cNvSpPr txBox="1"/>
          <p:nvPr/>
        </p:nvSpPr>
        <p:spPr>
          <a:xfrm>
            <a:off x="0" y="1114037"/>
            <a:ext cx="11716385" cy="3508653"/>
          </a:xfrm>
          <a:prstGeom prst="rect">
            <a:avLst/>
          </a:prstGeom>
          <a:noFill/>
        </p:spPr>
        <p:txBody>
          <a:bodyPr wrap="square" rtlCol="0" anchor="t">
            <a:spAutoFit/>
          </a:bodyPr>
          <a:lstStyle/>
          <a:p>
            <a:r>
              <a:rPr lang="en-US" sz="3200" b="1" dirty="0" smtClean="0">
                <a:solidFill>
                  <a:srgbClr val="F26649"/>
                </a:solidFill>
              </a:rPr>
              <a:t>4. </a:t>
            </a:r>
            <a:r>
              <a:rPr lang="en-US" sz="3200" dirty="0"/>
              <a:t>The pupils asked the teacher, “Where can we find information about the solar system</a:t>
            </a:r>
            <a:r>
              <a:rPr lang="en-US" sz="3200" dirty="0" smtClean="0"/>
              <a:t>?”</a:t>
            </a:r>
            <a:endParaRPr lang="en-US" sz="3200" dirty="0"/>
          </a:p>
          <a:p>
            <a:r>
              <a:rPr lang="en-US" sz="3200" dirty="0" smtClean="0">
                <a:sym typeface="Wingdings 3" panose="05040102010807070707" pitchFamily="18" charset="2"/>
              </a:rPr>
              <a:t></a:t>
            </a:r>
            <a:r>
              <a:rPr lang="en-US" sz="3200" b="1" dirty="0" smtClean="0">
                <a:solidFill>
                  <a:srgbClr val="C00000"/>
                </a:solidFill>
              </a:rPr>
              <a:t> </a:t>
            </a:r>
            <a:r>
              <a:rPr lang="en-US" sz="3200" b="1" dirty="0">
                <a:solidFill>
                  <a:srgbClr val="0070C0"/>
                </a:solidFill>
              </a:rPr>
              <a:t>The pupils asked the teacher where they could find information about the solar system. </a:t>
            </a:r>
          </a:p>
          <a:p>
            <a:endParaRPr lang="en-US" sz="1500" dirty="0">
              <a:solidFill>
                <a:srgbClr val="7030A0"/>
              </a:solidFill>
            </a:endParaRPr>
          </a:p>
          <a:p>
            <a:r>
              <a:rPr lang="en-US" sz="3200" b="1" dirty="0" smtClean="0">
                <a:solidFill>
                  <a:srgbClr val="F26649"/>
                </a:solidFill>
              </a:rPr>
              <a:t>5. </a:t>
            </a:r>
            <a:r>
              <a:rPr lang="en-US" sz="3200" dirty="0"/>
              <a:t>“What is the weather on Mars like?” I asked my teacher</a:t>
            </a:r>
            <a:r>
              <a:rPr lang="en-US" sz="3200" dirty="0" smtClean="0"/>
              <a:t>.</a:t>
            </a:r>
            <a:endParaRPr lang="en-US" sz="3200" dirty="0"/>
          </a:p>
          <a:p>
            <a:r>
              <a:rPr lang="en-US" sz="3200" b="1" dirty="0" smtClean="0">
                <a:solidFill>
                  <a:srgbClr val="0070C0"/>
                </a:solidFill>
                <a:sym typeface="Wingdings 3" panose="05040102010807070707" pitchFamily="18" charset="2"/>
              </a:rPr>
              <a:t></a:t>
            </a:r>
            <a:r>
              <a:rPr lang="en-US" sz="3200" b="1" dirty="0" smtClean="0">
                <a:solidFill>
                  <a:srgbClr val="0070C0"/>
                </a:solidFill>
              </a:rPr>
              <a:t> </a:t>
            </a:r>
            <a:r>
              <a:rPr lang="en-US" sz="3200" b="1" dirty="0" smtClean="0">
                <a:solidFill>
                  <a:srgbClr val="0070C0"/>
                </a:solidFill>
                <a:sym typeface="+mn-ea"/>
              </a:rPr>
              <a:t> </a:t>
            </a:r>
            <a:r>
              <a:rPr lang="en-US" sz="3200" b="1" dirty="0">
                <a:solidFill>
                  <a:srgbClr val="0070C0"/>
                </a:solidFill>
                <a:sym typeface="+mn-ea"/>
              </a:rPr>
              <a:t>I asked my teacher what the weather on Mars was like.  </a:t>
            </a:r>
          </a:p>
          <a:p>
            <a:endParaRPr lang="en-US" sz="1500" b="1" dirty="0">
              <a:solidFill>
                <a:srgbClr val="0070C0"/>
              </a:solidFill>
              <a:sym typeface="+mn-ea"/>
            </a:endParaRPr>
          </a:p>
        </p:txBody>
      </p:sp>
    </p:spTree>
    <p:extLst>
      <p:ext uri="{BB962C8B-B14F-4D97-AF65-F5344CB8AC3E}">
        <p14:creationId xmlns:p14="http://schemas.microsoft.com/office/powerpoint/2010/main" val="19316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4068" y="405388"/>
            <a:ext cx="11291570" cy="58477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Report the conversation between An and Mai.</a:t>
            </a:r>
          </a:p>
        </p:txBody>
      </p:sp>
      <p:sp>
        <p:nvSpPr>
          <p:cNvPr id="16" name="Rounded Rectangle 15"/>
          <p:cNvSpPr/>
          <p:nvPr/>
        </p:nvSpPr>
        <p:spPr>
          <a:xfrm>
            <a:off x="395919" y="38831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8704" y="285673"/>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p>
        </p:txBody>
      </p:sp>
      <p:sp>
        <p:nvSpPr>
          <p:cNvPr id="2" name="Text Box 1"/>
          <p:cNvSpPr txBox="1"/>
          <p:nvPr/>
        </p:nvSpPr>
        <p:spPr>
          <a:xfrm>
            <a:off x="6386910" y="909391"/>
            <a:ext cx="5803185" cy="4708981"/>
          </a:xfrm>
          <a:prstGeom prst="rect">
            <a:avLst/>
          </a:prstGeom>
          <a:noFill/>
        </p:spPr>
        <p:txBody>
          <a:bodyPr wrap="square" rtlCol="0" anchor="t">
            <a:spAutoFit/>
          </a:bodyPr>
          <a:lstStyle/>
          <a:p>
            <a:r>
              <a:rPr lang="en-US" sz="3000" b="1" i="1" u="sng" dirty="0">
                <a:solidFill>
                  <a:srgbClr val="00B0F0"/>
                </a:solidFill>
              </a:rPr>
              <a:t>Suggested answers</a:t>
            </a:r>
            <a:r>
              <a:rPr lang="en-US" sz="3000" b="1" i="1" u="sng" dirty="0" smtClean="0">
                <a:solidFill>
                  <a:srgbClr val="00B0F0"/>
                </a:solidFill>
              </a:rPr>
              <a:t>:</a:t>
            </a:r>
            <a:endParaRPr lang="en-US" sz="3000" b="1" i="1" u="sng" dirty="0">
              <a:solidFill>
                <a:srgbClr val="00B0F0"/>
              </a:solidFill>
            </a:endParaRPr>
          </a:p>
          <a:p>
            <a:r>
              <a:rPr lang="en-US" sz="3000" dirty="0"/>
              <a:t>An asked Mai what she was reading. Mai told An that she was reading Aliens, and she was almost done. Next, An asked Mai what kind of book it was. Mai said to An that it was science fiction. And An asked Mai what it was about. Mai told An that it was about three aliens who tried to take over Earth.</a:t>
            </a:r>
          </a:p>
        </p:txBody>
      </p:sp>
      <p:pic>
        <p:nvPicPr>
          <p:cNvPr id="3" name="Picture 2"/>
          <p:cNvPicPr>
            <a:picLocks noChangeAspect="1"/>
          </p:cNvPicPr>
          <p:nvPr/>
        </p:nvPicPr>
        <p:blipFill rotWithShape="1">
          <a:blip r:embed="rId3"/>
          <a:srcRect l="985" t="2906" r="1848" b="1550"/>
          <a:stretch/>
        </p:blipFill>
        <p:spPr>
          <a:xfrm>
            <a:off x="0" y="1281874"/>
            <a:ext cx="6336030" cy="4304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53967" y="35998"/>
            <a:ext cx="11022623" cy="1384995"/>
          </a:xfrm>
          <a:prstGeom prst="rect">
            <a:avLst/>
          </a:prstGeom>
          <a:noFill/>
          <a:effectLst/>
        </p:spPr>
        <p:txBody>
          <a:bodyPr wrap="square" rtlCol="0">
            <a:spAutoFit/>
          </a:bodyPr>
          <a:lstStyle/>
          <a:p>
            <a:r>
              <a:rPr lang="en-US" sz="2800" b="1" dirty="0">
                <a:solidFill>
                  <a:schemeClr val="tx1"/>
                </a:solidFill>
                <a:effectLst>
                  <a:glow rad="88900">
                    <a:schemeClr val="bg1"/>
                  </a:glow>
                </a:effectLst>
                <a:cs typeface="Arial" panose="020B0604020202020204" pitchFamily="34" charset="0"/>
              </a:rPr>
              <a:t>Work in pairs. Ask your partner five questions about his / her daily routine and make notes of his / her answers. Then report your questions and your partner’s answers to the class. </a:t>
            </a:r>
          </a:p>
        </p:txBody>
      </p:sp>
      <p:sp>
        <p:nvSpPr>
          <p:cNvPr id="16" name="Rounded Rectangle 15"/>
          <p:cNvSpPr/>
          <p:nvPr/>
        </p:nvSpPr>
        <p:spPr>
          <a:xfrm>
            <a:off x="216987" y="22589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69772" y="123250"/>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5</a:t>
            </a:r>
          </a:p>
        </p:txBody>
      </p:sp>
      <p:sp>
        <p:nvSpPr>
          <p:cNvPr id="100" name="Text Box 99"/>
          <p:cNvSpPr txBox="1"/>
          <p:nvPr/>
        </p:nvSpPr>
        <p:spPr>
          <a:xfrm>
            <a:off x="216987" y="1925156"/>
            <a:ext cx="5066008" cy="2862322"/>
          </a:xfrm>
          <a:prstGeom prst="rect">
            <a:avLst/>
          </a:prstGeom>
          <a:noFill/>
          <a:ln w="9525">
            <a:noFill/>
          </a:ln>
          <a:extLst>
            <a:ext uri="{909E8E84-426E-40DD-AFC4-6F175D3DCCD1}">
              <a14:hiddenFill xmlns:a14="http://schemas.microsoft.com/office/drawing/2010/main">
                <a:solidFill>
                  <a:schemeClr val="accent4">
                    <a:lumMod val="40000"/>
                    <a:lumOff val="60000"/>
                  </a:schemeClr>
                </a:solidFill>
              </a14:hiddenFill>
            </a:ext>
          </a:extLst>
        </p:spPr>
        <p:txBody>
          <a:bodyPr wrap="square">
            <a:spAutoFit/>
          </a:bodyPr>
          <a:lstStyle/>
          <a:p>
            <a:pPr indent="0"/>
            <a:r>
              <a:rPr lang="en-US" sz="3600" b="1" i="1" u="sng">
                <a:solidFill>
                  <a:srgbClr val="00B0F0"/>
                </a:solidFill>
                <a:latin typeface="Calibri" panose="020F0502020204030204" pitchFamily="34" charset="0"/>
                <a:cs typeface="Calibri" panose="020F0502020204030204" pitchFamily="34" charset="0"/>
              </a:rPr>
              <a:t>Example:</a:t>
            </a:r>
          </a:p>
          <a:p>
            <a:pPr indent="0"/>
            <a:r>
              <a:rPr lang="en-US" sz="3600" b="0">
                <a:solidFill>
                  <a:srgbClr val="000000"/>
                </a:solidFill>
                <a:latin typeface="Calibri" panose="020F0502020204030204" pitchFamily="34" charset="0"/>
                <a:cs typeface="Calibri" panose="020F0502020204030204" pitchFamily="34" charset="0"/>
              </a:rPr>
              <a:t>I asked </a:t>
            </a:r>
            <a:r>
              <a:rPr lang="en-US" sz="3600" b="0" smtClean="0">
                <a:solidFill>
                  <a:srgbClr val="000000"/>
                </a:solidFill>
                <a:latin typeface="Calibri" panose="020F0502020204030204" pitchFamily="34" charset="0"/>
                <a:cs typeface="Calibri" panose="020F0502020204030204" pitchFamily="34" charset="0"/>
              </a:rPr>
              <a:t>... what </a:t>
            </a:r>
            <a:r>
              <a:rPr lang="en-US" sz="3600" b="0">
                <a:solidFill>
                  <a:srgbClr val="000000"/>
                </a:solidFill>
                <a:latin typeface="Calibri" panose="020F0502020204030204" pitchFamily="34" charset="0"/>
                <a:cs typeface="Calibri" panose="020F0502020204030204" pitchFamily="34" charset="0"/>
              </a:rPr>
              <a:t>time he</a:t>
            </a:r>
            <a:r>
              <a:rPr lang="en-US" sz="3600" b="0" smtClean="0">
                <a:solidFill>
                  <a:srgbClr val="000000"/>
                </a:solidFill>
                <a:latin typeface="Calibri" panose="020F0502020204030204" pitchFamily="34" charset="0"/>
                <a:cs typeface="Calibri" panose="020F0502020204030204" pitchFamily="34" charset="0"/>
              </a:rPr>
              <a:t>/ she </a:t>
            </a:r>
            <a:r>
              <a:rPr lang="en-US" sz="3600" b="0">
                <a:solidFill>
                  <a:srgbClr val="000000"/>
                </a:solidFill>
                <a:latin typeface="Calibri" panose="020F0502020204030204" pitchFamily="34" charset="0"/>
                <a:cs typeface="Calibri" panose="020F0502020204030204" pitchFamily="34" charset="0"/>
              </a:rPr>
              <a:t>got up in the morning and he told me (that) he got up at ...</a:t>
            </a:r>
          </a:p>
        </p:txBody>
      </p:sp>
      <p:pic>
        <p:nvPicPr>
          <p:cNvPr id="2" name="Picture 1"/>
          <p:cNvPicPr>
            <a:picLocks noChangeAspect="1"/>
          </p:cNvPicPr>
          <p:nvPr/>
        </p:nvPicPr>
        <p:blipFill rotWithShape="1">
          <a:blip r:embed="rId3"/>
          <a:srcRect l="4441" t="5992" r="5470" b="8053"/>
          <a:stretch/>
        </p:blipFill>
        <p:spPr>
          <a:xfrm>
            <a:off x="5444920" y="1610885"/>
            <a:ext cx="6324600" cy="4147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56409" y="230089"/>
            <a:ext cx="3553992"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CONSOLIDATION</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2465430" y="778544"/>
            <a:ext cx="6494854" cy="922020"/>
          </a:xfrm>
          <a:prstGeom prst="rect">
            <a:avLst/>
          </a:prstGeom>
          <a:noFill/>
        </p:spPr>
        <p:txBody>
          <a:bodyPr wrap="square" rtlCol="0">
            <a:spAutoFit/>
          </a:bodyPr>
          <a:lstStyle/>
          <a:p>
            <a:pPr>
              <a:lnSpc>
                <a:spcPct val="150000"/>
              </a:lnSpc>
            </a:pPr>
            <a:r>
              <a:rPr lang="en-US" sz="3600" b="1" dirty="0">
                <a:solidFill>
                  <a:srgbClr val="C00000"/>
                </a:solidFill>
              </a:rPr>
              <a:t>Game: What did they ask you?</a:t>
            </a:r>
          </a:p>
        </p:txBody>
      </p:sp>
      <p:sp>
        <p:nvSpPr>
          <p:cNvPr id="2" name="Text Box 1"/>
          <p:cNvSpPr txBox="1"/>
          <p:nvPr/>
        </p:nvSpPr>
        <p:spPr>
          <a:xfrm>
            <a:off x="571887" y="1870480"/>
            <a:ext cx="10911205" cy="3784600"/>
          </a:xfrm>
          <a:prstGeom prst="rect">
            <a:avLst/>
          </a:prstGeom>
          <a:noFill/>
        </p:spPr>
        <p:txBody>
          <a:bodyPr wrap="square" rtlCol="0" anchor="t">
            <a:spAutoFit/>
          </a:bodyPr>
          <a:lstStyle/>
          <a:p>
            <a:r>
              <a:rPr lang="en-US" sz="3000"/>
              <a:t>- </a:t>
            </a:r>
            <a:r>
              <a:rPr lang="en-US" sz="3000" smtClean="0"/>
              <a:t>Make </a:t>
            </a:r>
            <a:r>
              <a:rPr lang="en-US" sz="3000"/>
              <a:t>a list of people who might ask you questions and what those questions might be: </a:t>
            </a:r>
            <a:r>
              <a:rPr lang="en-US" sz="3000" b="1"/>
              <a:t>a police officer, your mother</a:t>
            </a:r>
            <a:r>
              <a:rPr lang="en-US" sz="3000" b="1" smtClean="0"/>
              <a:t>/ father</a:t>
            </a:r>
            <a:r>
              <a:rPr lang="en-US" sz="3000" b="1"/>
              <a:t>, a teacher, a taxi driver, etc., </a:t>
            </a:r>
            <a:endParaRPr lang="en-US" sz="3000"/>
          </a:p>
          <a:p>
            <a:r>
              <a:rPr lang="en-US" sz="3000"/>
              <a:t>- </a:t>
            </a:r>
            <a:r>
              <a:rPr lang="en-US" sz="3000" smtClean="0"/>
              <a:t>Report </a:t>
            </a:r>
            <a:r>
              <a:rPr lang="en-US" sz="3000"/>
              <a:t>something that </a:t>
            </a:r>
            <a:r>
              <a:rPr lang="en-US" sz="3000" smtClean="0"/>
              <a:t>he/she </a:t>
            </a:r>
            <a:r>
              <a:rPr lang="en-US" sz="3000"/>
              <a:t>asked,</a:t>
            </a:r>
            <a:r>
              <a:rPr lang="en-US" sz="3000" i="1"/>
              <a:t> </a:t>
            </a:r>
            <a:r>
              <a:rPr lang="en-US" sz="3000" i="1" u="sng"/>
              <a:t>without revealing</a:t>
            </a:r>
          </a:p>
          <a:p>
            <a:r>
              <a:rPr lang="en-US" sz="3000"/>
              <a:t>who </a:t>
            </a:r>
            <a:r>
              <a:rPr lang="en-US" sz="3000" smtClean="0"/>
              <a:t>he/she </a:t>
            </a:r>
            <a:r>
              <a:rPr lang="en-US" sz="3000"/>
              <a:t>was: </a:t>
            </a:r>
          </a:p>
          <a:p>
            <a:r>
              <a:rPr lang="en-US" sz="3000">
                <a:solidFill>
                  <a:schemeClr val="accent5"/>
                </a:solidFill>
              </a:rPr>
              <a:t> + </a:t>
            </a:r>
            <a:r>
              <a:rPr lang="en-US" sz="3000" b="1">
                <a:solidFill>
                  <a:schemeClr val="accent5"/>
                </a:solidFill>
              </a:rPr>
              <a:t>This person asked me if I had my driver’s license. </a:t>
            </a:r>
          </a:p>
          <a:p>
            <a:r>
              <a:rPr lang="en-US" sz="3000"/>
              <a:t>- </a:t>
            </a:r>
            <a:r>
              <a:rPr lang="en-US" sz="3000" smtClean="0"/>
              <a:t>Other Ss guess that </a:t>
            </a:r>
            <a:r>
              <a:rPr lang="en-US" sz="3000"/>
              <a:t>was the police officer: </a:t>
            </a:r>
            <a:r>
              <a:rPr lang="en-US" sz="3000" b="1">
                <a:solidFill>
                  <a:srgbClr val="EF4B66"/>
                </a:solidFill>
              </a:rPr>
              <a:t>The police officer asked you if you had your driver’s license.</a:t>
            </a:r>
          </a:p>
        </p:txBody>
      </p:sp>
      <p:pic>
        <p:nvPicPr>
          <p:cNvPr id="3" name="Content Placeholder 2" descr="tải xuống"/>
          <p:cNvPicPr>
            <a:picLocks noGrp="1" noChangeAspect="1"/>
          </p:cNvPicPr>
          <p:nvPr>
            <p:ph idx="1"/>
          </p:nvPr>
        </p:nvPicPr>
        <p:blipFill>
          <a:blip r:embed="rId3"/>
          <a:stretch>
            <a:fillRect/>
          </a:stretch>
        </p:blipFill>
        <p:spPr>
          <a:xfrm>
            <a:off x="9844418" y="82608"/>
            <a:ext cx="2102485" cy="14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30781" y="115955"/>
            <a:ext cx="4226980" cy="923330"/>
          </a:xfrm>
          <a:prstGeom prst="rect">
            <a:avLst/>
          </a:prstGeom>
          <a:solidFill>
            <a:schemeClr val="accent2"/>
          </a:solidFill>
          <a:effectLst/>
        </p:spPr>
        <p:txBody>
          <a:bodyPr wrap="square" rtlCol="0">
            <a:spAutoFit/>
          </a:bodyPr>
          <a:lstStyle/>
          <a:p>
            <a:r>
              <a:rPr lang="en-US" sz="5400" b="1" dirty="0" smtClean="0">
                <a:effectLst>
                  <a:glow rad="88900">
                    <a:schemeClr val="bg1"/>
                  </a:glow>
                </a:effectLst>
                <a:cs typeface="Arial" panose="020B0604020202020204" pitchFamily="34" charset="0"/>
              </a:rPr>
              <a:t>* Homework</a:t>
            </a:r>
            <a:endParaRPr lang="en-US" sz="5400" b="1" dirty="0">
              <a:effectLst>
                <a:glow rad="88900">
                  <a:schemeClr val="bg1"/>
                </a:glow>
              </a:effectLst>
              <a:cs typeface="Arial" panose="020B0604020202020204" pitchFamily="34" charset="0"/>
            </a:endParaRPr>
          </a:p>
        </p:txBody>
      </p:sp>
      <p:sp>
        <p:nvSpPr>
          <p:cNvPr id="2" name="TextBox 1"/>
          <p:cNvSpPr txBox="1"/>
          <p:nvPr/>
        </p:nvSpPr>
        <p:spPr>
          <a:xfrm>
            <a:off x="654216" y="1284149"/>
            <a:ext cx="11314408" cy="1668470"/>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600" dirty="0" smtClean="0"/>
              <a:t>Make </a:t>
            </a:r>
            <a:r>
              <a:rPr lang="en-US" sz="3600" dirty="0"/>
              <a:t>5 sentences by using reported speech (questions</a:t>
            </a:r>
            <a:r>
              <a:rPr lang="en-US" sz="3600" dirty="0" smtClean="0"/>
              <a:t>).</a:t>
            </a:r>
          </a:p>
          <a:p>
            <a:pPr marL="571500" indent="-571500">
              <a:lnSpc>
                <a:spcPct val="150000"/>
              </a:lnSpc>
              <a:buFont typeface="Wingdings" panose="05000000000000000000" pitchFamily="2" charset="2"/>
              <a:buChar char="Ø"/>
            </a:pPr>
            <a:r>
              <a:rPr lang="en-US" sz="3600" dirty="0" smtClean="0"/>
              <a:t>Do the exercises </a:t>
            </a:r>
            <a:r>
              <a:rPr lang="en-US" sz="3600" dirty="0"/>
              <a:t>in the workbook.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80" y="3117133"/>
            <a:ext cx="2787504" cy="260524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30"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367038716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p:nvPr/>
        </p:nvSpPr>
        <p:spPr>
          <a:xfrm>
            <a:off x="2897275" y="-111900"/>
            <a:ext cx="6665595" cy="923330"/>
          </a:xfrm>
          <a:prstGeom prst="rect">
            <a:avLst/>
          </a:prstGeom>
          <a:noFill/>
          <a:ln>
            <a:noFill/>
          </a:ln>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Watch </a:t>
            </a:r>
            <a:r>
              <a:rPr lang="en-US" sz="5400" b="1" dirty="0" smtClean="0">
                <a:solidFill>
                  <a:srgbClr val="C00000"/>
                </a:solidFill>
                <a:effectLst>
                  <a:outerShdw blurRad="38100" dist="38100" dir="2700000" algn="tl">
                    <a:srgbClr val="000000">
                      <a:alpha val="43137"/>
                    </a:srgbClr>
                  </a:outerShdw>
                </a:effectLst>
              </a:rPr>
              <a:t>a video. </a:t>
            </a:r>
            <a:endParaRPr lang="en-US" sz="5400" b="1" dirty="0">
              <a:solidFill>
                <a:srgbClr val="C00000"/>
              </a:solidFill>
              <a:effectLst>
                <a:outerShdw blurRad="38100" dist="38100" dir="2700000" algn="tl">
                  <a:srgbClr val="000000">
                    <a:alpha val="43137"/>
                  </a:srgbClr>
                </a:outerShdw>
              </a:effectLst>
            </a:endParaRPr>
          </a:p>
        </p:txBody>
      </p:sp>
      <p:pic>
        <p:nvPicPr>
          <p:cNvPr id="3" name="Reported Speech 5- Reporting ques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53730" y="811430"/>
            <a:ext cx="10186218" cy="5825344"/>
          </a:xfrm>
          <a:prstGeom prst="rect">
            <a:avLst/>
          </a:prstGeom>
        </p:spPr>
      </p:pic>
    </p:spTree>
    <p:extLst>
      <p:ext uri="{BB962C8B-B14F-4D97-AF65-F5344CB8AC3E}">
        <p14:creationId xmlns:p14="http://schemas.microsoft.com/office/powerpoint/2010/main" val="36621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Seven Strategies for Handling Difficult Questions - What to Say When You  Don't Know the Answer - ProEdge Skills, Inc.">
            <a:extLst>
              <a:ext uri="{FF2B5EF4-FFF2-40B4-BE49-F238E27FC236}">
                <a16:creationId xmlns:a16="http://schemas.microsoft.com/office/drawing/2014/main" id="{CD734991-91E1-1163-E7E0-6E34030BA6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2225" y="667820"/>
            <a:ext cx="2137027" cy="18082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248305" y="667820"/>
            <a:ext cx="4771063" cy="923330"/>
          </a:xfrm>
          <a:prstGeom prst="rect">
            <a:avLst/>
          </a:prstGeom>
          <a:noFill/>
          <a:effectLst/>
        </p:spPr>
        <p:txBody>
          <a:bodyPr wrap="square" rtlCol="0">
            <a:spAutoFit/>
          </a:bodyPr>
          <a:lstStyle/>
          <a:p>
            <a:r>
              <a:rPr lang="en-US" sz="5400" b="1" dirty="0">
                <a:solidFill>
                  <a:srgbClr val="0070C0"/>
                </a:solidFill>
                <a:effectLst>
                  <a:glow rad="88900">
                    <a:schemeClr val="bg1"/>
                  </a:glow>
                </a:effectLst>
                <a:latin typeface="Algerian" panose="04020705040A02060702" pitchFamily="82" charset="0"/>
                <a:cs typeface="Arial" panose="020B0604020202020204" pitchFamily="34" charset="0"/>
              </a:rPr>
              <a:t>* WARM-UP</a:t>
            </a:r>
          </a:p>
        </p:txBody>
      </p:sp>
    </p:spTree>
    <p:extLst>
      <p:ext uri="{BB962C8B-B14F-4D97-AF65-F5344CB8AC3E}">
        <p14:creationId xmlns:p14="http://schemas.microsoft.com/office/powerpoint/2010/main" val="1311849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50695" y="4146810"/>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Arial" pitchFamily="34" charset="0"/>
              </a:rPr>
              <a:t>That day</a:t>
            </a:r>
            <a:endParaRPr lang="en-GB" sz="3200" b="1" kern="0" dirty="0">
              <a:ln w="38100">
                <a:noFill/>
              </a:ln>
              <a:solidFill>
                <a:srgbClr val="0070C0"/>
              </a:solidFill>
              <a:latin typeface="Arial" pitchFamily="34" charset="0"/>
            </a:endParaRPr>
          </a:p>
        </p:txBody>
      </p:sp>
      <p:sp>
        <p:nvSpPr>
          <p:cNvPr id="44" name="Rounded Rectangle 43"/>
          <p:cNvSpPr/>
          <p:nvPr/>
        </p:nvSpPr>
        <p:spPr>
          <a:xfrm>
            <a:off x="56699" y="4178057"/>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7</a:t>
            </a:r>
            <a:endParaRPr lang="en-US" sz="6000" b="1" kern="0" dirty="0">
              <a:ln w="38100">
                <a:solidFill>
                  <a:srgbClr val="FF0000"/>
                </a:solidFill>
              </a:ln>
              <a:solidFill>
                <a:srgbClr val="FFFF00"/>
              </a:solidFill>
              <a:latin typeface="Arial" pitchFamily="34" charset="0"/>
            </a:endParaRPr>
          </a:p>
        </p:txBody>
      </p:sp>
      <p:sp>
        <p:nvSpPr>
          <p:cNvPr id="52" name="Rounded Rectangle 51"/>
          <p:cNvSpPr/>
          <p:nvPr/>
        </p:nvSpPr>
        <p:spPr>
          <a:xfrm>
            <a:off x="8188561" y="4028638"/>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then</a:t>
            </a:r>
            <a:endParaRPr lang="en-GB" sz="3200" b="1" kern="0" dirty="0">
              <a:ln w="38100">
                <a:noFill/>
              </a:ln>
              <a:solidFill>
                <a:srgbClr val="0070C0"/>
              </a:solidFill>
              <a:latin typeface="Arial" pitchFamily="34" charset="0"/>
            </a:endParaRPr>
          </a:p>
        </p:txBody>
      </p:sp>
      <p:sp>
        <p:nvSpPr>
          <p:cNvPr id="53" name="Rounded Rectangle 52"/>
          <p:cNvSpPr/>
          <p:nvPr/>
        </p:nvSpPr>
        <p:spPr>
          <a:xfrm>
            <a:off x="8117978" y="4079565"/>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11</a:t>
            </a:r>
            <a:endParaRPr lang="en-US" sz="6000" b="1" kern="0" dirty="0">
              <a:ln w="38100">
                <a:solidFill>
                  <a:srgbClr val="FF0000"/>
                </a:solidFill>
              </a:ln>
              <a:solidFill>
                <a:srgbClr val="FFFF00"/>
              </a:solidFill>
              <a:latin typeface="Arial" pitchFamily="34" charset="0"/>
            </a:endParaRPr>
          </a:p>
        </p:txBody>
      </p:sp>
      <p:sp>
        <p:nvSpPr>
          <p:cNvPr id="54" name="Rounded Rectangle 53"/>
          <p:cNvSpPr/>
          <p:nvPr/>
        </p:nvSpPr>
        <p:spPr>
          <a:xfrm>
            <a:off x="4090490" y="4107675"/>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200" b="1" dirty="0" smtClean="0">
              <a:solidFill>
                <a:srgbClr val="0070C0"/>
              </a:solidFill>
            </a:endParaRPr>
          </a:p>
          <a:p>
            <a:pPr lvl="0" algn="ctr">
              <a:defRPr/>
            </a:pPr>
            <a:r>
              <a:rPr lang="en-GB" sz="3200" b="1" dirty="0" smtClean="0">
                <a:solidFill>
                  <a:srgbClr val="0070C0"/>
                </a:solidFill>
              </a:rPr>
              <a:t>The day</a:t>
            </a:r>
          </a:p>
          <a:p>
            <a:pPr lvl="0" algn="ctr">
              <a:defRPr/>
            </a:pPr>
            <a:r>
              <a:rPr lang="en-GB" sz="3200" b="1" dirty="0" smtClean="0">
                <a:solidFill>
                  <a:srgbClr val="0070C0"/>
                </a:solidFill>
              </a:rPr>
              <a:t>before</a:t>
            </a:r>
            <a:endParaRPr lang="en-GB" sz="3200" b="1" dirty="0">
              <a:solidFill>
                <a:srgbClr val="0070C0"/>
              </a:solidFill>
            </a:endParaRPr>
          </a:p>
          <a:p>
            <a:pPr lvl="0" algn="ctr">
              <a:defRPr/>
            </a:pPr>
            <a:endParaRPr lang="en-GB" sz="3200" b="1" kern="0" dirty="0">
              <a:ln w="38100">
                <a:noFill/>
              </a:ln>
              <a:solidFill>
                <a:srgbClr val="0070C0"/>
              </a:solidFill>
              <a:latin typeface="Arial" pitchFamily="34" charset="0"/>
            </a:endParaRPr>
          </a:p>
        </p:txBody>
      </p:sp>
      <p:sp>
        <p:nvSpPr>
          <p:cNvPr id="55" name="Rounded Rectangle 54"/>
          <p:cNvSpPr/>
          <p:nvPr/>
        </p:nvSpPr>
        <p:spPr>
          <a:xfrm>
            <a:off x="4091135" y="4151292"/>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9</a:t>
            </a:r>
            <a:endParaRPr lang="en-US" sz="6000" b="1" kern="0" dirty="0">
              <a:ln w="38100">
                <a:solidFill>
                  <a:srgbClr val="FF0000"/>
                </a:solidFill>
              </a:ln>
              <a:solidFill>
                <a:srgbClr val="FFFF00"/>
              </a:solidFill>
              <a:latin typeface="Arial" pitchFamily="34" charset="0"/>
            </a:endParaRPr>
          </a:p>
        </p:txBody>
      </p:sp>
      <p:sp>
        <p:nvSpPr>
          <p:cNvPr id="56" name="Rounded Rectangle 55"/>
          <p:cNvSpPr/>
          <p:nvPr/>
        </p:nvSpPr>
        <p:spPr>
          <a:xfrm>
            <a:off x="6137716" y="4088269"/>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t</a:t>
            </a:r>
            <a:r>
              <a:rPr lang="en-GB" sz="3200" b="1" dirty="0" smtClean="0">
                <a:solidFill>
                  <a:srgbClr val="0070C0"/>
                </a:solidFill>
              </a:rPr>
              <a:t>here</a:t>
            </a:r>
            <a:endParaRPr lang="en-GB" sz="3200" b="1" kern="0" dirty="0">
              <a:ln w="38100">
                <a:noFill/>
              </a:ln>
              <a:solidFill>
                <a:srgbClr val="0070C0"/>
              </a:solidFill>
              <a:latin typeface="Arial" pitchFamily="34" charset="0"/>
            </a:endParaRPr>
          </a:p>
        </p:txBody>
      </p:sp>
      <p:sp>
        <p:nvSpPr>
          <p:cNvPr id="57" name="Rounded Rectangle 56"/>
          <p:cNvSpPr/>
          <p:nvPr/>
        </p:nvSpPr>
        <p:spPr>
          <a:xfrm>
            <a:off x="6107325" y="4133164"/>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10</a:t>
            </a:r>
            <a:endParaRPr lang="en-US" sz="6000" b="1" kern="0" dirty="0">
              <a:ln w="38100">
                <a:solidFill>
                  <a:srgbClr val="FF0000"/>
                </a:solidFill>
              </a:ln>
              <a:solidFill>
                <a:srgbClr val="FFFF00"/>
              </a:solidFill>
              <a:latin typeface="Arial" pitchFamily="34" charset="0"/>
            </a:endParaRPr>
          </a:p>
        </p:txBody>
      </p:sp>
      <p:sp>
        <p:nvSpPr>
          <p:cNvPr id="58" name="Rounded Rectangle 57"/>
          <p:cNvSpPr/>
          <p:nvPr/>
        </p:nvSpPr>
        <p:spPr>
          <a:xfrm>
            <a:off x="2084012" y="4122812"/>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That </a:t>
            </a:r>
            <a:endParaRPr lang="en-GB" sz="3200" b="1" kern="0" dirty="0">
              <a:ln w="38100">
                <a:noFill/>
              </a:ln>
              <a:solidFill>
                <a:srgbClr val="0070C0"/>
              </a:solidFill>
              <a:latin typeface="Arial" pitchFamily="34" charset="0"/>
            </a:endParaRPr>
          </a:p>
        </p:txBody>
      </p:sp>
      <p:sp>
        <p:nvSpPr>
          <p:cNvPr id="59" name="Rounded Rectangle 58"/>
          <p:cNvSpPr/>
          <p:nvPr/>
        </p:nvSpPr>
        <p:spPr>
          <a:xfrm>
            <a:off x="2078246" y="4157328"/>
            <a:ext cx="1963550" cy="1512346"/>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8</a:t>
            </a:r>
            <a:endParaRPr lang="en-US" sz="6000" b="1" kern="0" dirty="0">
              <a:ln w="38100">
                <a:solidFill>
                  <a:srgbClr val="FF0000"/>
                </a:solidFill>
              </a:ln>
              <a:solidFill>
                <a:srgbClr val="FFFF00"/>
              </a:solidFill>
              <a:latin typeface="Arial" pitchFamily="34" charset="0"/>
            </a:endParaRPr>
          </a:p>
        </p:txBody>
      </p:sp>
      <p:sp>
        <p:nvSpPr>
          <p:cNvPr id="60" name="Rectangle 59"/>
          <p:cNvSpPr/>
          <p:nvPr/>
        </p:nvSpPr>
        <p:spPr>
          <a:xfrm>
            <a:off x="1" y="-95534"/>
            <a:ext cx="2745612" cy="677092"/>
          </a:xfrm>
          <a:prstGeom prst="rect">
            <a:avLst/>
          </a:prstGeom>
        </p:spPr>
        <p:txBody>
          <a:bodyPr wrap="square" lIns="121903" tIns="60952" rIns="121903" bIns="60952">
            <a:spAutoFit/>
          </a:bodyPr>
          <a:lstStyle/>
          <a:p>
            <a:pPr>
              <a:defRPr/>
            </a:pPr>
            <a:r>
              <a:rPr lang="en-US" sz="3600" b="1" dirty="0" smtClean="0">
                <a:ln>
                  <a:solidFill>
                    <a:srgbClr val="FF0000"/>
                  </a:solidFill>
                </a:ln>
                <a:solidFill>
                  <a:schemeClr val="tx2"/>
                </a:solidFill>
                <a:latin typeface=".VnArabia" pitchFamily="34" charset="0"/>
                <a:cs typeface="Arial" pitchFamily="34" charset="0"/>
              </a:rPr>
              <a:t>* Warm </a:t>
            </a:r>
            <a:r>
              <a:rPr lang="en-US" sz="3600" b="1" dirty="0">
                <a:ln>
                  <a:solidFill>
                    <a:srgbClr val="FF0000"/>
                  </a:solidFill>
                </a:ln>
                <a:solidFill>
                  <a:schemeClr val="tx2"/>
                </a:solidFill>
                <a:latin typeface=".VnArabia" pitchFamily="34" charset="0"/>
                <a:cs typeface="Arial" pitchFamily="34" charset="0"/>
              </a:rPr>
              <a:t>up</a:t>
            </a:r>
            <a:r>
              <a:rPr lang="en-US" sz="3600" b="1" dirty="0">
                <a:ln>
                  <a:solidFill>
                    <a:srgbClr val="FF0000"/>
                  </a:solidFill>
                </a:ln>
                <a:solidFill>
                  <a:srgbClr val="FFFF00"/>
                </a:solidFill>
                <a:cs typeface="Arial" pitchFamily="34" charset="0"/>
              </a:rPr>
              <a:t>:</a:t>
            </a:r>
            <a:endParaRPr lang="en-US" sz="3600" dirty="0">
              <a:ln>
                <a:solidFill>
                  <a:srgbClr val="FF0000"/>
                </a:solidFill>
              </a:ln>
              <a:solidFill>
                <a:srgbClr val="FFFF00"/>
              </a:solidFill>
              <a:cs typeface="Arial" pitchFamily="34" charset="0"/>
            </a:endParaRPr>
          </a:p>
        </p:txBody>
      </p:sp>
      <p:sp>
        <p:nvSpPr>
          <p:cNvPr id="61" name="Rectangle 1"/>
          <p:cNvSpPr>
            <a:spLocks noChangeArrowheads="1"/>
          </p:cNvSpPr>
          <p:nvPr/>
        </p:nvSpPr>
        <p:spPr bwMode="auto">
          <a:xfrm>
            <a:off x="3118516" y="-38471"/>
            <a:ext cx="6718300" cy="7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spAutoFit/>
          </a:bodyPr>
          <a:lstStyle/>
          <a:p>
            <a:r>
              <a:rPr lang="en-US" sz="4000" b="1" dirty="0">
                <a:solidFill>
                  <a:srgbClr val="FF0000"/>
                </a:solidFill>
              </a:rPr>
              <a:t>Game</a:t>
            </a:r>
            <a:r>
              <a:rPr lang="en-US" sz="4000" b="1" dirty="0" smtClean="0">
                <a:solidFill>
                  <a:srgbClr val="FF0000"/>
                </a:solidFill>
              </a:rPr>
              <a:t>: </a:t>
            </a:r>
            <a:r>
              <a:rPr lang="en-US" sz="4000" b="1" dirty="0" err="1" smtClean="0">
                <a:solidFill>
                  <a:srgbClr val="0070C0"/>
                </a:solidFill>
              </a:rPr>
              <a:t>Pelmanism</a:t>
            </a:r>
            <a:endParaRPr lang="en-US" sz="4000" dirty="0">
              <a:solidFill>
                <a:srgbClr val="0070C0"/>
              </a:solidFill>
              <a:latin typeface="Arial" charset="0"/>
            </a:endParaRPr>
          </a:p>
        </p:txBody>
      </p:sp>
      <p:sp>
        <p:nvSpPr>
          <p:cNvPr id="28" name="Rounded Rectangle 27"/>
          <p:cNvSpPr/>
          <p:nvPr/>
        </p:nvSpPr>
        <p:spPr>
          <a:xfrm>
            <a:off x="10191223" y="4001272"/>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a:ln w="38100">
                  <a:noFill/>
                </a:ln>
                <a:solidFill>
                  <a:srgbClr val="0070C0"/>
                </a:solidFill>
                <a:latin typeface="Arial" pitchFamily="34" charset="0"/>
              </a:rPr>
              <a:t>t</a:t>
            </a:r>
            <a:r>
              <a:rPr lang="en-GB" sz="3200" b="1" kern="0" dirty="0" smtClean="0">
                <a:ln w="38100">
                  <a:noFill/>
                </a:ln>
                <a:solidFill>
                  <a:srgbClr val="0070C0"/>
                </a:solidFill>
                <a:latin typeface="Arial" pitchFamily="34" charset="0"/>
              </a:rPr>
              <a:t>he next</a:t>
            </a:r>
            <a:endParaRPr lang="en-GB" sz="3200" b="1" kern="0" dirty="0">
              <a:ln w="38100">
                <a:noFill/>
              </a:ln>
              <a:solidFill>
                <a:srgbClr val="0070C0"/>
              </a:solidFill>
              <a:latin typeface="Arial" pitchFamily="34" charset="0"/>
            </a:endParaRPr>
          </a:p>
        </p:txBody>
      </p:sp>
      <p:sp>
        <p:nvSpPr>
          <p:cNvPr id="29" name="Rounded Rectangle 28"/>
          <p:cNvSpPr/>
          <p:nvPr/>
        </p:nvSpPr>
        <p:spPr>
          <a:xfrm>
            <a:off x="10120640" y="4052199"/>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12</a:t>
            </a:r>
            <a:endParaRPr lang="en-US" sz="6000" b="1" kern="0" dirty="0">
              <a:ln w="38100">
                <a:solidFill>
                  <a:srgbClr val="FF0000"/>
                </a:solidFill>
              </a:ln>
              <a:solidFill>
                <a:srgbClr val="FFFF00"/>
              </a:solidFill>
              <a:latin typeface="Arial" pitchFamily="34" charset="0"/>
            </a:endParaRPr>
          </a:p>
        </p:txBody>
      </p:sp>
      <p:sp>
        <p:nvSpPr>
          <p:cNvPr id="3" name="Rectangle 2"/>
          <p:cNvSpPr/>
          <p:nvPr/>
        </p:nvSpPr>
        <p:spPr>
          <a:xfrm>
            <a:off x="2390226" y="3093657"/>
            <a:ext cx="6896375" cy="646331"/>
          </a:xfrm>
          <a:prstGeom prst="rect">
            <a:avLst/>
          </a:prstGeom>
        </p:spPr>
        <p:txBody>
          <a:bodyPr wrap="none">
            <a:spAutoFit/>
          </a:bodyPr>
          <a:lstStyle/>
          <a:p>
            <a:r>
              <a:rPr lang="en-US" sz="3600" b="1" dirty="0" smtClean="0">
                <a:solidFill>
                  <a:srgbClr val="B21313"/>
                </a:solidFill>
              </a:rPr>
              <a:t>Find adverbs </a:t>
            </a:r>
            <a:r>
              <a:rPr lang="en-US" sz="3600" b="1" dirty="0">
                <a:solidFill>
                  <a:srgbClr val="B21313"/>
                </a:solidFill>
              </a:rPr>
              <a:t>in reported sentences</a:t>
            </a:r>
          </a:p>
        </p:txBody>
      </p:sp>
      <p:sp>
        <p:nvSpPr>
          <p:cNvPr id="39" name="Rounded Rectangle 38"/>
          <p:cNvSpPr/>
          <p:nvPr/>
        </p:nvSpPr>
        <p:spPr>
          <a:xfrm>
            <a:off x="134053" y="1006318"/>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Arial" pitchFamily="34" charset="0"/>
              </a:rPr>
              <a:t>this</a:t>
            </a:r>
            <a:endParaRPr lang="en-GB" sz="3200" b="1" kern="0" dirty="0">
              <a:ln w="38100">
                <a:noFill/>
              </a:ln>
              <a:solidFill>
                <a:srgbClr val="0070C0"/>
              </a:solidFill>
              <a:latin typeface="Arial" pitchFamily="34" charset="0"/>
            </a:endParaRPr>
          </a:p>
        </p:txBody>
      </p:sp>
      <p:sp>
        <p:nvSpPr>
          <p:cNvPr id="41" name="Rounded Rectangle 40"/>
          <p:cNvSpPr/>
          <p:nvPr/>
        </p:nvSpPr>
        <p:spPr>
          <a:xfrm>
            <a:off x="56699" y="923685"/>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1</a:t>
            </a:r>
            <a:endParaRPr lang="en-US" sz="6000" b="1" kern="0" dirty="0">
              <a:ln w="38100">
                <a:solidFill>
                  <a:srgbClr val="FF0000"/>
                </a:solidFill>
              </a:ln>
              <a:solidFill>
                <a:srgbClr val="FFFF00"/>
              </a:solidFill>
              <a:latin typeface="Arial" pitchFamily="34" charset="0"/>
            </a:endParaRPr>
          </a:p>
        </p:txBody>
      </p:sp>
      <p:sp>
        <p:nvSpPr>
          <p:cNvPr id="42" name="Rounded Rectangle 41"/>
          <p:cNvSpPr/>
          <p:nvPr/>
        </p:nvSpPr>
        <p:spPr>
          <a:xfrm>
            <a:off x="8271919" y="888146"/>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h</a:t>
            </a:r>
            <a:r>
              <a:rPr lang="en-GB" sz="3200" b="1" dirty="0" smtClean="0">
                <a:solidFill>
                  <a:srgbClr val="0070C0"/>
                </a:solidFill>
              </a:rPr>
              <a:t>ere</a:t>
            </a:r>
            <a:endParaRPr lang="en-GB" sz="3200" b="1" kern="0" dirty="0">
              <a:ln w="38100">
                <a:noFill/>
              </a:ln>
              <a:solidFill>
                <a:srgbClr val="0070C0"/>
              </a:solidFill>
              <a:latin typeface="Arial" pitchFamily="34" charset="0"/>
            </a:endParaRPr>
          </a:p>
        </p:txBody>
      </p:sp>
      <p:sp>
        <p:nvSpPr>
          <p:cNvPr id="43" name="Rounded Rectangle 42"/>
          <p:cNvSpPr/>
          <p:nvPr/>
        </p:nvSpPr>
        <p:spPr>
          <a:xfrm>
            <a:off x="8117978" y="825193"/>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5</a:t>
            </a:r>
            <a:endParaRPr lang="en-US" sz="6000" b="1" kern="0" dirty="0">
              <a:ln w="38100">
                <a:solidFill>
                  <a:srgbClr val="FF0000"/>
                </a:solidFill>
              </a:ln>
              <a:solidFill>
                <a:srgbClr val="FFFF00"/>
              </a:solidFill>
              <a:latin typeface="Arial" pitchFamily="34" charset="0"/>
            </a:endParaRPr>
          </a:p>
        </p:txBody>
      </p:sp>
      <p:sp>
        <p:nvSpPr>
          <p:cNvPr id="45" name="Rounded Rectangle 44"/>
          <p:cNvSpPr/>
          <p:nvPr/>
        </p:nvSpPr>
        <p:spPr>
          <a:xfrm>
            <a:off x="4173847" y="1036059"/>
            <a:ext cx="1934047" cy="134772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000" b="1" dirty="0" smtClean="0">
              <a:solidFill>
                <a:srgbClr val="0070C0"/>
              </a:solidFill>
            </a:endParaRPr>
          </a:p>
          <a:p>
            <a:pPr lvl="0" algn="ctr">
              <a:defRPr/>
            </a:pPr>
            <a:r>
              <a:rPr lang="en-GB" sz="3000" b="1" dirty="0" smtClean="0">
                <a:solidFill>
                  <a:srgbClr val="0070C0"/>
                </a:solidFill>
              </a:rPr>
              <a:t>yesterday</a:t>
            </a:r>
            <a:endParaRPr lang="en-GB" sz="3000" b="1" dirty="0">
              <a:solidFill>
                <a:srgbClr val="0070C0"/>
              </a:solidFill>
            </a:endParaRPr>
          </a:p>
          <a:p>
            <a:pPr lvl="0" algn="ctr">
              <a:defRPr/>
            </a:pPr>
            <a:endParaRPr lang="en-GB" sz="3000" b="1" kern="0" dirty="0">
              <a:ln w="38100">
                <a:noFill/>
              </a:ln>
              <a:solidFill>
                <a:srgbClr val="0070C0"/>
              </a:solidFill>
              <a:latin typeface="Arial" pitchFamily="34" charset="0"/>
            </a:endParaRPr>
          </a:p>
        </p:txBody>
      </p:sp>
      <p:sp>
        <p:nvSpPr>
          <p:cNvPr id="46" name="Rounded Rectangle 45"/>
          <p:cNvSpPr/>
          <p:nvPr/>
        </p:nvSpPr>
        <p:spPr>
          <a:xfrm>
            <a:off x="4091135" y="896920"/>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3</a:t>
            </a:r>
            <a:endParaRPr lang="en-US" sz="6000" b="1" kern="0" dirty="0">
              <a:ln w="38100">
                <a:solidFill>
                  <a:srgbClr val="FF0000"/>
                </a:solidFill>
              </a:ln>
              <a:solidFill>
                <a:srgbClr val="FFFF00"/>
              </a:solidFill>
              <a:latin typeface="Arial" pitchFamily="34" charset="0"/>
            </a:endParaRPr>
          </a:p>
        </p:txBody>
      </p:sp>
      <p:sp>
        <p:nvSpPr>
          <p:cNvPr id="47" name="Rounded Rectangle 46"/>
          <p:cNvSpPr/>
          <p:nvPr/>
        </p:nvSpPr>
        <p:spPr>
          <a:xfrm>
            <a:off x="6221074" y="947777"/>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now</a:t>
            </a:r>
            <a:endParaRPr lang="en-GB" sz="3200" b="1" kern="0" dirty="0">
              <a:ln w="38100">
                <a:noFill/>
              </a:ln>
              <a:solidFill>
                <a:srgbClr val="0070C0"/>
              </a:solidFill>
              <a:latin typeface="Arial" pitchFamily="34" charset="0"/>
            </a:endParaRPr>
          </a:p>
        </p:txBody>
      </p:sp>
      <p:sp>
        <p:nvSpPr>
          <p:cNvPr id="48" name="Rounded Rectangle 47"/>
          <p:cNvSpPr/>
          <p:nvPr/>
        </p:nvSpPr>
        <p:spPr>
          <a:xfrm>
            <a:off x="6107325" y="878792"/>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4</a:t>
            </a:r>
            <a:endParaRPr lang="en-US" sz="6000" b="1" kern="0" dirty="0">
              <a:ln w="38100">
                <a:solidFill>
                  <a:srgbClr val="FF0000"/>
                </a:solidFill>
              </a:ln>
              <a:solidFill>
                <a:srgbClr val="FFFF00"/>
              </a:solidFill>
              <a:latin typeface="Arial" pitchFamily="34" charset="0"/>
            </a:endParaRPr>
          </a:p>
        </p:txBody>
      </p:sp>
      <p:sp>
        <p:nvSpPr>
          <p:cNvPr id="49" name="Rounded Rectangle 48"/>
          <p:cNvSpPr/>
          <p:nvPr/>
        </p:nvSpPr>
        <p:spPr>
          <a:xfrm>
            <a:off x="2167370" y="982320"/>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n</a:t>
            </a:r>
            <a:r>
              <a:rPr lang="en-GB" sz="3200" b="1" dirty="0" smtClean="0">
                <a:solidFill>
                  <a:srgbClr val="0070C0"/>
                </a:solidFill>
              </a:rPr>
              <a:t>ext </a:t>
            </a:r>
            <a:endParaRPr lang="en-GB" sz="3200" b="1" kern="0" dirty="0">
              <a:ln w="38100">
                <a:noFill/>
              </a:ln>
              <a:solidFill>
                <a:srgbClr val="0070C0"/>
              </a:solidFill>
              <a:latin typeface="Arial" pitchFamily="34" charset="0"/>
            </a:endParaRPr>
          </a:p>
        </p:txBody>
      </p:sp>
      <p:sp>
        <p:nvSpPr>
          <p:cNvPr id="50" name="Rounded Rectangle 49"/>
          <p:cNvSpPr/>
          <p:nvPr/>
        </p:nvSpPr>
        <p:spPr>
          <a:xfrm>
            <a:off x="2078246" y="902956"/>
            <a:ext cx="1963550" cy="1512346"/>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2</a:t>
            </a:r>
            <a:endParaRPr lang="en-US" sz="6000" b="1" kern="0" dirty="0">
              <a:ln w="38100">
                <a:solidFill>
                  <a:srgbClr val="FF0000"/>
                </a:solidFill>
              </a:ln>
              <a:solidFill>
                <a:srgbClr val="FFFF00"/>
              </a:solidFill>
              <a:latin typeface="Arial" pitchFamily="34" charset="0"/>
            </a:endParaRPr>
          </a:p>
        </p:txBody>
      </p:sp>
      <p:sp>
        <p:nvSpPr>
          <p:cNvPr id="51" name="Rounded Rectangle 50"/>
          <p:cNvSpPr/>
          <p:nvPr/>
        </p:nvSpPr>
        <p:spPr>
          <a:xfrm>
            <a:off x="10274581" y="860780"/>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smtClean="0">
                <a:ln w="38100">
                  <a:noFill/>
                </a:ln>
                <a:solidFill>
                  <a:srgbClr val="0070C0"/>
                </a:solidFill>
                <a:latin typeface="Arial" pitchFamily="34" charset="0"/>
              </a:rPr>
              <a:t>today</a:t>
            </a:r>
            <a:endParaRPr lang="en-GB" sz="3200" b="1" kern="0" dirty="0">
              <a:ln w="38100">
                <a:noFill/>
              </a:ln>
              <a:solidFill>
                <a:srgbClr val="0070C0"/>
              </a:solidFill>
              <a:latin typeface="Arial" pitchFamily="34" charset="0"/>
            </a:endParaRPr>
          </a:p>
        </p:txBody>
      </p:sp>
      <p:sp>
        <p:nvSpPr>
          <p:cNvPr id="62" name="Rounded Rectangle 61"/>
          <p:cNvSpPr/>
          <p:nvPr/>
        </p:nvSpPr>
        <p:spPr>
          <a:xfrm>
            <a:off x="10120640" y="797827"/>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6</a:t>
            </a:r>
            <a:endParaRPr lang="en-US" sz="6000" b="1" kern="0" dirty="0">
              <a:ln w="38100">
                <a:solidFill>
                  <a:srgbClr val="FF0000"/>
                </a:solidFill>
              </a:ln>
              <a:solidFill>
                <a:srgbClr val="FFFF00"/>
              </a:solidFill>
              <a:latin typeface="Arial" pitchFamily="34" charset="0"/>
            </a:endParaRPr>
          </a:p>
        </p:txBody>
      </p:sp>
      <p:pic>
        <p:nvPicPr>
          <p:cNvPr id="3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33472" y="2798689"/>
            <a:ext cx="1061883" cy="98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7" y="2843046"/>
            <a:ext cx="1061883" cy="98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684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12" restart="whenNotActive" fill="hold" evtFilter="cancelBubble" nodeType="interactiveSeq">
                <p:stCondLst>
                  <p:cond evt="onClick" delay="0">
                    <p:tgtEl>
                      <p:spTgt spid="5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 restart="whenNotActive" fill="hold" evtFilter="cancelBubble" nodeType="interactiveSeq">
                <p:stCondLst>
                  <p:cond evt="onClick" delay="0">
                    <p:tgtEl>
                      <p:spTgt spid="5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22" restart="whenNotActive" fill="hold" evtFilter="cancelBubble" nodeType="interactiveSeq">
                <p:stCondLst>
                  <p:cond evt="onClick" delay="0">
                    <p:tgtEl>
                      <p:spTgt spid="5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7" restart="whenNotActive" fill="hold" evtFilter="cancelBubble" nodeType="interactiveSeq">
                <p:stCondLst>
                  <p:cond evt="onClick" delay="0">
                    <p:tgtEl>
                      <p:spTgt spid="5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5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7" restart="whenNotActive" fill="hold" evtFilter="cancelBubble" nodeType="interactiveSeq">
                <p:stCondLst>
                  <p:cond evt="onClick" delay="0">
                    <p:tgtEl>
                      <p:spTgt spid="5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7" restart="whenNotActive" fill="hold" evtFilter="cancelBubble" nodeType="interactiveSeq">
                <p:stCondLst>
                  <p:cond evt="onClick" delay="0">
                    <p:tgtEl>
                      <p:spTgt spid="5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82" restart="whenNotActive" fill="hold" evtFilter="cancelBubble" nodeType="interactiveSeq">
                <p:stCondLst>
                  <p:cond evt="onClick" delay="0">
                    <p:tgtEl>
                      <p:spTgt spid="4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7" restart="whenNotActive" fill="hold" evtFilter="cancelBubble" nodeType="interactiveSeq">
                <p:stCondLst>
                  <p:cond evt="onClick" delay="0">
                    <p:tgtEl>
                      <p:spTgt spid="45"/>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7" restart="whenNotActive" fill="hold" evtFilter="cancelBubble" nodeType="interactiveSeq">
                <p:stCondLst>
                  <p:cond evt="onClick" delay="0">
                    <p:tgtEl>
                      <p:spTgt spid="47"/>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102" restart="whenNotActive" fill="hold" evtFilter="cancelBubble" nodeType="interactiveSeq">
                <p:stCondLst>
                  <p:cond evt="onClick" delay="0">
                    <p:tgtEl>
                      <p:spTgt spid="50"/>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7" restart="whenNotActive" fill="hold" evtFilter="cancelBubble" nodeType="interactiveSeq">
                <p:stCondLst>
                  <p:cond evt="onClick" delay="0">
                    <p:tgtEl>
                      <p:spTgt spid="49"/>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17" restart="whenNotActive" fill="hold" evtFilter="cancelBubble" nodeType="interactiveSeq">
                <p:stCondLst>
                  <p:cond evt="onClick" delay="0">
                    <p:tgtEl>
                      <p:spTgt spid="51"/>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10236600" y="3101929"/>
            <a:ext cx="1874996" cy="1224266"/>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rPr>
              <a:t>That day</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2" name="Rounded Rectangle 51"/>
          <p:cNvSpPr/>
          <p:nvPr/>
        </p:nvSpPr>
        <p:spPr>
          <a:xfrm>
            <a:off x="8249543" y="3062793"/>
            <a:ext cx="1874996" cy="126340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then</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4" name="Rounded Rectangle 53"/>
          <p:cNvSpPr/>
          <p:nvPr/>
        </p:nvSpPr>
        <p:spPr>
          <a:xfrm>
            <a:off x="4173847" y="3082523"/>
            <a:ext cx="1949076" cy="124367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endParaRPr>
          </a:p>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The day</a:t>
            </a:r>
          </a:p>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before</a:t>
            </a:r>
            <a:endParaRPr lang="en-GB" sz="3200" b="1" dirty="0">
              <a:solidFill>
                <a:srgbClr val="0070C0"/>
              </a:solidFill>
              <a:latin typeface="Bahnschrift" panose="020B0502040204020203" pitchFamily="34" charset="0"/>
              <a:ea typeface="Tahoma" panose="020B0604030504040204" pitchFamily="34" charset="0"/>
              <a:cs typeface="Tahoma" panose="020B0604030504040204" pitchFamily="34" charset="0"/>
            </a:endParaRPr>
          </a:p>
          <a:p>
            <a:pPr lvl="0" algn="ctr">
              <a:defRPr/>
            </a:pP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6" name="Rounded Rectangle 55"/>
          <p:cNvSpPr/>
          <p:nvPr/>
        </p:nvSpPr>
        <p:spPr>
          <a:xfrm>
            <a:off x="6221074" y="3092224"/>
            <a:ext cx="1874996" cy="1233970"/>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latin typeface="Bahnschrift" panose="020B0502040204020203" pitchFamily="34" charset="0"/>
                <a:ea typeface="Tahoma" panose="020B0604030504040204" pitchFamily="34" charset="0"/>
                <a:cs typeface="Tahoma" panose="020B0604030504040204" pitchFamily="34" charset="0"/>
              </a:rPr>
              <a:t>t</a:t>
            </a: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here</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8" name="Rounded Rectangle 57"/>
          <p:cNvSpPr/>
          <p:nvPr/>
        </p:nvSpPr>
        <p:spPr>
          <a:xfrm>
            <a:off x="96072" y="3043387"/>
            <a:ext cx="1874996" cy="1282807"/>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That </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60" name="Rectangle 59"/>
          <p:cNvSpPr/>
          <p:nvPr/>
        </p:nvSpPr>
        <p:spPr>
          <a:xfrm>
            <a:off x="1" y="-95534"/>
            <a:ext cx="2745612" cy="677092"/>
          </a:xfrm>
          <a:prstGeom prst="rect">
            <a:avLst/>
          </a:prstGeom>
        </p:spPr>
        <p:txBody>
          <a:bodyPr wrap="square" lIns="121903" tIns="60952" rIns="121903" bIns="60952">
            <a:spAutoFit/>
          </a:bodyPr>
          <a:lstStyle/>
          <a:p>
            <a:pPr>
              <a:defRPr/>
            </a:pPr>
            <a:r>
              <a:rPr lang="en-US" sz="3600" b="1" dirty="0" smtClean="0">
                <a:ln>
                  <a:solidFill>
                    <a:srgbClr val="FF0000"/>
                  </a:solidFill>
                </a:ln>
                <a:solidFill>
                  <a:schemeClr val="tx2"/>
                </a:solidFill>
                <a:latin typeface=".VnArabia" pitchFamily="34" charset="0"/>
                <a:cs typeface="Arial" pitchFamily="34" charset="0"/>
              </a:rPr>
              <a:t>* Warm </a:t>
            </a:r>
            <a:r>
              <a:rPr lang="en-US" sz="3600" b="1" dirty="0">
                <a:ln>
                  <a:solidFill>
                    <a:srgbClr val="FF0000"/>
                  </a:solidFill>
                </a:ln>
                <a:solidFill>
                  <a:schemeClr val="tx2"/>
                </a:solidFill>
                <a:latin typeface=".VnArabia" pitchFamily="34" charset="0"/>
                <a:cs typeface="Arial" pitchFamily="34" charset="0"/>
              </a:rPr>
              <a:t>up</a:t>
            </a:r>
            <a:r>
              <a:rPr lang="en-US" sz="3600" b="1" dirty="0">
                <a:ln>
                  <a:solidFill>
                    <a:srgbClr val="FF0000"/>
                  </a:solidFill>
                </a:ln>
                <a:solidFill>
                  <a:srgbClr val="FFFF00"/>
                </a:solidFill>
                <a:cs typeface="Arial" pitchFamily="34" charset="0"/>
              </a:rPr>
              <a:t>:</a:t>
            </a:r>
            <a:endParaRPr lang="en-US" sz="3600" dirty="0">
              <a:ln>
                <a:solidFill>
                  <a:srgbClr val="FF0000"/>
                </a:solidFill>
              </a:ln>
              <a:solidFill>
                <a:srgbClr val="FFFF00"/>
              </a:solidFill>
              <a:cs typeface="Arial" pitchFamily="34" charset="0"/>
            </a:endParaRPr>
          </a:p>
        </p:txBody>
      </p:sp>
      <p:sp>
        <p:nvSpPr>
          <p:cNvPr id="61" name="Rectangle 1"/>
          <p:cNvSpPr>
            <a:spLocks noChangeArrowheads="1"/>
          </p:cNvSpPr>
          <p:nvPr/>
        </p:nvSpPr>
        <p:spPr bwMode="auto">
          <a:xfrm>
            <a:off x="3118516" y="-38471"/>
            <a:ext cx="6718300" cy="7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spAutoFit/>
          </a:bodyPr>
          <a:lstStyle/>
          <a:p>
            <a:r>
              <a:rPr lang="en-US" sz="4000" b="1" dirty="0">
                <a:solidFill>
                  <a:srgbClr val="FF0000"/>
                </a:solidFill>
              </a:rPr>
              <a:t>Game</a:t>
            </a:r>
            <a:r>
              <a:rPr lang="en-US" sz="4000" b="1" dirty="0" smtClean="0">
                <a:solidFill>
                  <a:srgbClr val="FF0000"/>
                </a:solidFill>
              </a:rPr>
              <a:t>: </a:t>
            </a:r>
            <a:r>
              <a:rPr lang="en-US" sz="4000" b="1" dirty="0" err="1" smtClean="0">
                <a:solidFill>
                  <a:srgbClr val="0070C0"/>
                </a:solidFill>
              </a:rPr>
              <a:t>Pelmanism</a:t>
            </a:r>
            <a:endParaRPr lang="en-US" sz="4000" dirty="0">
              <a:solidFill>
                <a:srgbClr val="0070C0"/>
              </a:solidFill>
              <a:latin typeface="Arial" charset="0"/>
            </a:endParaRPr>
          </a:p>
        </p:txBody>
      </p:sp>
      <p:sp>
        <p:nvSpPr>
          <p:cNvPr id="28" name="Rounded Rectangle 27"/>
          <p:cNvSpPr/>
          <p:nvPr/>
        </p:nvSpPr>
        <p:spPr>
          <a:xfrm>
            <a:off x="2167370" y="3033684"/>
            <a:ext cx="1874996" cy="1292510"/>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rPr>
              <a:t>t</a:t>
            </a:r>
            <a:r>
              <a:rPr lang="en-GB" sz="3200" b="1" kern="0" dirty="0" smtClean="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rPr>
              <a:t>he next</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39" name="Rounded Rectangle 38"/>
          <p:cNvSpPr/>
          <p:nvPr/>
        </p:nvSpPr>
        <p:spPr>
          <a:xfrm>
            <a:off x="134053" y="1062878"/>
            <a:ext cx="1874996" cy="1301496"/>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Arial" pitchFamily="34" charset="0"/>
              </a:rPr>
              <a:t>this</a:t>
            </a:r>
            <a:endParaRPr lang="en-GB" sz="3200" b="1" kern="0" dirty="0">
              <a:ln w="38100">
                <a:noFill/>
              </a:ln>
              <a:solidFill>
                <a:srgbClr val="0070C0"/>
              </a:solidFill>
              <a:latin typeface="Arial" pitchFamily="34" charset="0"/>
            </a:endParaRPr>
          </a:p>
        </p:txBody>
      </p:sp>
      <p:sp>
        <p:nvSpPr>
          <p:cNvPr id="42" name="Rounded Rectangle 41"/>
          <p:cNvSpPr/>
          <p:nvPr/>
        </p:nvSpPr>
        <p:spPr>
          <a:xfrm>
            <a:off x="8286405" y="1092598"/>
            <a:ext cx="1874996" cy="1301045"/>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h</a:t>
            </a:r>
            <a:r>
              <a:rPr lang="en-GB" sz="3200" b="1" dirty="0" smtClean="0">
                <a:solidFill>
                  <a:srgbClr val="0070C0"/>
                </a:solidFill>
              </a:rPr>
              <a:t>ere</a:t>
            </a:r>
            <a:endParaRPr lang="en-GB" sz="3200" b="1" kern="0" dirty="0">
              <a:ln w="38100">
                <a:noFill/>
              </a:ln>
              <a:solidFill>
                <a:srgbClr val="0070C0"/>
              </a:solidFill>
              <a:latin typeface="Arial" pitchFamily="34" charset="0"/>
            </a:endParaRPr>
          </a:p>
        </p:txBody>
      </p:sp>
      <p:sp>
        <p:nvSpPr>
          <p:cNvPr id="45" name="Rounded Rectangle 44"/>
          <p:cNvSpPr/>
          <p:nvPr/>
        </p:nvSpPr>
        <p:spPr>
          <a:xfrm>
            <a:off x="4173847" y="1091381"/>
            <a:ext cx="1934047" cy="1272993"/>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000" b="1" dirty="0" smtClean="0">
              <a:solidFill>
                <a:srgbClr val="0070C0"/>
              </a:solidFill>
            </a:endParaRPr>
          </a:p>
          <a:p>
            <a:pPr lvl="0" algn="ctr">
              <a:defRPr/>
            </a:pPr>
            <a:r>
              <a:rPr lang="en-GB" sz="3000" b="1" dirty="0" smtClean="0">
                <a:solidFill>
                  <a:srgbClr val="0070C0"/>
                </a:solidFill>
              </a:rPr>
              <a:t>yesterday</a:t>
            </a:r>
            <a:endParaRPr lang="en-GB" sz="3000" b="1" dirty="0">
              <a:solidFill>
                <a:srgbClr val="0070C0"/>
              </a:solidFill>
            </a:endParaRPr>
          </a:p>
          <a:p>
            <a:pPr lvl="0" algn="ctr">
              <a:defRPr/>
            </a:pPr>
            <a:endParaRPr lang="en-GB" sz="3000" b="1" kern="0" dirty="0">
              <a:ln w="38100">
                <a:noFill/>
              </a:ln>
              <a:solidFill>
                <a:srgbClr val="0070C0"/>
              </a:solidFill>
              <a:latin typeface="Arial" pitchFamily="34" charset="0"/>
            </a:endParaRPr>
          </a:p>
        </p:txBody>
      </p:sp>
      <p:sp>
        <p:nvSpPr>
          <p:cNvPr id="47" name="Rounded Rectangle 46"/>
          <p:cNvSpPr/>
          <p:nvPr/>
        </p:nvSpPr>
        <p:spPr>
          <a:xfrm>
            <a:off x="6221074" y="1087862"/>
            <a:ext cx="1874996" cy="127651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now</a:t>
            </a:r>
            <a:endParaRPr lang="en-GB" sz="3200" b="1" kern="0" dirty="0">
              <a:ln w="38100">
                <a:noFill/>
              </a:ln>
              <a:solidFill>
                <a:srgbClr val="0070C0"/>
              </a:solidFill>
              <a:latin typeface="Arial" pitchFamily="34" charset="0"/>
            </a:endParaRPr>
          </a:p>
        </p:txBody>
      </p:sp>
      <p:sp>
        <p:nvSpPr>
          <p:cNvPr id="49" name="Rounded Rectangle 48"/>
          <p:cNvSpPr/>
          <p:nvPr/>
        </p:nvSpPr>
        <p:spPr>
          <a:xfrm>
            <a:off x="2167370" y="1087862"/>
            <a:ext cx="1874996" cy="127651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n</a:t>
            </a:r>
            <a:r>
              <a:rPr lang="en-GB" sz="3200" b="1" dirty="0" smtClean="0">
                <a:solidFill>
                  <a:srgbClr val="0070C0"/>
                </a:solidFill>
              </a:rPr>
              <a:t>ext </a:t>
            </a:r>
            <a:endParaRPr lang="en-GB" sz="3200" b="1" kern="0" dirty="0">
              <a:ln w="38100">
                <a:noFill/>
              </a:ln>
              <a:solidFill>
                <a:srgbClr val="0070C0"/>
              </a:solidFill>
              <a:latin typeface="Arial" pitchFamily="34" charset="0"/>
            </a:endParaRPr>
          </a:p>
        </p:txBody>
      </p:sp>
      <p:sp>
        <p:nvSpPr>
          <p:cNvPr id="51" name="Rounded Rectangle 50"/>
          <p:cNvSpPr/>
          <p:nvPr/>
        </p:nvSpPr>
        <p:spPr>
          <a:xfrm>
            <a:off x="10274581" y="1091380"/>
            <a:ext cx="1874996" cy="1272994"/>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smtClean="0">
                <a:ln w="38100">
                  <a:noFill/>
                </a:ln>
                <a:solidFill>
                  <a:srgbClr val="0070C0"/>
                </a:solidFill>
                <a:latin typeface="Arial" pitchFamily="34" charset="0"/>
              </a:rPr>
              <a:t>today</a:t>
            </a:r>
            <a:endParaRPr lang="en-GB" sz="3200" b="1" kern="0" dirty="0">
              <a:ln w="38100">
                <a:noFill/>
              </a:ln>
              <a:solidFill>
                <a:srgbClr val="0070C0"/>
              </a:solidFill>
              <a:latin typeface="Arial" pitchFamily="34" charset="0"/>
            </a:endParaRPr>
          </a:p>
        </p:txBody>
      </p:sp>
    </p:spTree>
    <p:extLst>
      <p:ext uri="{BB962C8B-B14F-4D97-AF65-F5344CB8AC3E}">
        <p14:creationId xmlns:p14="http://schemas.microsoft.com/office/powerpoint/2010/main" val="230408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440397" y="1330730"/>
            <a:ext cx="5058899" cy="625475"/>
          </a:xfrm>
          <a:prstGeom prst="roundRect">
            <a:avLst>
              <a:gd name="adj" fmla="val 4266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43608" y="1162393"/>
            <a:ext cx="964452" cy="916490"/>
          </a:xfrm>
          <a:prstGeom prst="rect">
            <a:avLst/>
          </a:prstGeom>
        </p:spPr>
      </p:pic>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35" y="88265"/>
            <a:ext cx="7690485" cy="706755"/>
          </a:xfrm>
          <a:prstGeom prst="rect">
            <a:avLst/>
          </a:prstGeom>
          <a:noFill/>
        </p:spPr>
        <p:txBody>
          <a:bodyPr wrap="square" rtlCol="0">
            <a:spAutoFit/>
          </a:bodyPr>
          <a:lstStyle/>
          <a:p>
            <a:r>
              <a:rPr lang="en-US" sz="4000" b="1" dirty="0" smtClean="0">
                <a:solidFill>
                  <a:schemeClr val="bg1"/>
                </a:solidFill>
                <a:latin typeface="Myriad Pro" pitchFamily="34" charset="0"/>
              </a:rPr>
              <a:t> LIFE ON OTHER PLANETS</a:t>
            </a:r>
          </a:p>
        </p:txBody>
      </p:sp>
      <p:sp>
        <p:nvSpPr>
          <p:cNvPr id="15" name="TextBox 14"/>
          <p:cNvSpPr txBox="1"/>
          <p:nvPr/>
        </p:nvSpPr>
        <p:spPr>
          <a:xfrm>
            <a:off x="3821632" y="1381857"/>
            <a:ext cx="4563618" cy="523220"/>
          </a:xfrm>
          <a:prstGeom prst="rect">
            <a:avLst/>
          </a:prstGeom>
          <a:noFill/>
        </p:spPr>
        <p:txBody>
          <a:bodyPr wrap="square" rtlCol="0">
            <a:spAutoFit/>
          </a:bodyPr>
          <a:lstStyle/>
          <a:p>
            <a:r>
              <a:rPr lang="en-US" sz="2800" b="1" dirty="0">
                <a:solidFill>
                  <a:schemeClr val="bg1"/>
                </a:solidFill>
              </a:rPr>
              <a:t>LESSON 3: A CLOSER LOOK 2</a:t>
            </a:r>
          </a:p>
        </p:txBody>
      </p:sp>
      <p:graphicFrame>
        <p:nvGraphicFramePr>
          <p:cNvPr id="19" name="Diagram 18"/>
          <p:cNvGraphicFramePr/>
          <p:nvPr>
            <p:extLst>
              <p:ext uri="{D42A27DB-BD31-4B8C-83A1-F6EECF244321}">
                <p14:modId xmlns:p14="http://schemas.microsoft.com/office/powerpoint/2010/main" val="2868978620"/>
              </p:ext>
            </p:extLst>
          </p:nvPr>
        </p:nvGraphicFramePr>
        <p:xfrm>
          <a:off x="2261781" y="2560645"/>
          <a:ext cx="7330537" cy="2823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p:cNvGrpSpPr/>
          <p:nvPr/>
        </p:nvGrpSpPr>
        <p:grpSpPr>
          <a:xfrm>
            <a:off x="2261781" y="112190"/>
            <a:ext cx="712319" cy="709214"/>
            <a:chOff x="2180974" y="148629"/>
            <a:chExt cx="712319" cy="709214"/>
          </a:xfrm>
        </p:grpSpPr>
        <p:sp>
          <p:nvSpPr>
            <p:cNvPr id="20" name="Oval 1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hord 21"/>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2215201" y="112854"/>
            <a:ext cx="81129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12</a:t>
            </a:r>
            <a:endParaRPr lang="en-US" sz="4000" b="1" dirty="0">
              <a:solidFill>
                <a:schemeClr val="bg1"/>
              </a:solidFill>
              <a:latin typeface="Myriad Pro"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3"/>
          <p:cNvSpPr txBox="1"/>
          <p:nvPr/>
        </p:nvSpPr>
        <p:spPr>
          <a:xfrm>
            <a:off x="580701" y="1814911"/>
            <a:ext cx="11520834" cy="1754326"/>
          </a:xfrm>
          <a:prstGeom prst="rect">
            <a:avLst/>
          </a:prstGeom>
          <a:noFill/>
        </p:spPr>
        <p:txBody>
          <a:bodyPr wrap="square" rtlCol="0">
            <a:spAutoFit/>
          </a:bodyPr>
          <a:lstStyle/>
          <a:p>
            <a:pPr algn="ctr"/>
            <a:r>
              <a:rPr lang="en-US" sz="5400" b="1" dirty="0">
                <a:solidFill>
                  <a:srgbClr val="EF4B66"/>
                </a:solidFill>
              </a:rPr>
              <a:t>How </a:t>
            </a:r>
            <a:r>
              <a:rPr lang="en-US" sz="5400" b="1" dirty="0" smtClean="0">
                <a:solidFill>
                  <a:srgbClr val="EF4B66"/>
                </a:solidFill>
              </a:rPr>
              <a:t>do we </a:t>
            </a:r>
            <a:r>
              <a:rPr lang="en-US" sz="5400" b="1" dirty="0">
                <a:solidFill>
                  <a:srgbClr val="EF4B66"/>
                </a:solidFill>
              </a:rPr>
              <a:t>use reported </a:t>
            </a:r>
            <a:r>
              <a:rPr lang="en-US" sz="5400" b="1" dirty="0" smtClean="0">
                <a:solidFill>
                  <a:srgbClr val="EF4B66"/>
                </a:solidFill>
              </a:rPr>
              <a:t>speech </a:t>
            </a:r>
          </a:p>
          <a:p>
            <a:pPr algn="ctr"/>
            <a:r>
              <a:rPr lang="en-US" sz="5400" b="1" dirty="0" smtClean="0">
                <a:solidFill>
                  <a:srgbClr val="EF4B66"/>
                </a:solidFill>
              </a:rPr>
              <a:t>for questions?</a:t>
            </a:r>
            <a:endParaRPr lang="en-US" sz="5400" b="1" dirty="0">
              <a:solidFill>
                <a:srgbClr val="EF4B66"/>
              </a:solidFill>
            </a:endParaRPr>
          </a:p>
        </p:txBody>
      </p:sp>
      <p:sp>
        <p:nvSpPr>
          <p:cNvPr id="2" name="Rectangle 1"/>
          <p:cNvSpPr/>
          <p:nvPr/>
        </p:nvSpPr>
        <p:spPr>
          <a:xfrm>
            <a:off x="4302905" y="157005"/>
            <a:ext cx="2978701" cy="707886"/>
          </a:xfrm>
          <a:prstGeom prst="rect">
            <a:avLst/>
          </a:prstGeom>
        </p:spPr>
        <p:txBody>
          <a:bodyPr wrap="none">
            <a:spAutoFit/>
          </a:bodyPr>
          <a:lstStyle/>
          <a:p>
            <a:pPr lvl="0" algn="ctr">
              <a:lnSpc>
                <a:spcPct val="100000"/>
              </a:lnSpc>
              <a:spcBef>
                <a:spcPct val="0"/>
              </a:spcBef>
              <a:spcAft>
                <a:spcPct val="35000"/>
              </a:spcAft>
            </a:pPr>
            <a:r>
              <a:rPr lang="en-US" sz="4000" b="1" dirty="0" smtClean="0">
                <a:solidFill>
                  <a:srgbClr val="0070C0"/>
                </a:solidFill>
              </a:rPr>
              <a:t>* GRAMMAR</a:t>
            </a:r>
            <a:endParaRPr lang="en-US" sz="4000" b="1" dirty="0">
              <a:solidFill>
                <a:srgbClr val="0070C0"/>
              </a:solidFill>
            </a:endParaRPr>
          </a:p>
        </p:txBody>
      </p:sp>
    </p:spTree>
  </p:cSld>
  <p:clrMapOvr>
    <a:masterClrMapping/>
  </p:clrMapOvr>
  <p:timing>
    <p:tnLst>
      <p:par>
        <p:cTn id="1" dur="indefinite" restart="never" nodeType="tmRoot"/>
      </p:par>
    </p:tnLst>
    <p:bldLst>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9" t="1158" r="5872" b="57309"/>
          <a:stretch/>
        </p:blipFill>
        <p:spPr>
          <a:xfrm>
            <a:off x="98168" y="267828"/>
            <a:ext cx="6189275" cy="3247389"/>
          </a:xfrm>
          <a:prstGeom prst="rect">
            <a:avLst/>
          </a:prstGeom>
        </p:spPr>
      </p:pic>
      <p:pic>
        <p:nvPicPr>
          <p:cNvPr id="14" name="Picture 13"/>
          <p:cNvPicPr>
            <a:picLocks noChangeAspect="1"/>
          </p:cNvPicPr>
          <p:nvPr/>
        </p:nvPicPr>
        <p:blipFill rotWithShape="1">
          <a:blip r:embed="rId3"/>
          <a:srcRect l="5369" t="43723" r="5871" b="5915"/>
          <a:stretch/>
        </p:blipFill>
        <p:spPr>
          <a:xfrm>
            <a:off x="6454591" y="1124009"/>
            <a:ext cx="5617890" cy="3695701"/>
          </a:xfrm>
          <a:prstGeom prst="rect">
            <a:avLst/>
          </a:prstGeom>
        </p:spPr>
      </p:pic>
      <p:sp>
        <p:nvSpPr>
          <p:cNvPr id="9" name="Content Placeholder 4"/>
          <p:cNvSpPr>
            <a:spLocks noGrp="1"/>
          </p:cNvSpPr>
          <p:nvPr>
            <p:ph idx="1"/>
          </p:nvPr>
        </p:nvSpPr>
        <p:spPr>
          <a:xfrm>
            <a:off x="566377" y="3949760"/>
            <a:ext cx="2409825" cy="869950"/>
          </a:xfrm>
        </p:spPr>
        <p:txBody>
          <a:bodyPr>
            <a:normAutofit fontScale="85000" lnSpcReduction="10000"/>
          </a:bodyPr>
          <a:lstStyle/>
          <a:p>
            <a:pPr marL="0" indent="0">
              <a:buNone/>
            </a:pPr>
            <a:r>
              <a:rPr lang="en-US" sz="4000" b="1" dirty="0" smtClean="0">
                <a:solidFill>
                  <a:srgbClr val="7030A0"/>
                </a:solidFill>
              </a:rPr>
              <a:t>* </a:t>
            </a:r>
            <a:r>
              <a:rPr lang="en-US" sz="4000" b="1" u="sng" dirty="0" smtClean="0">
                <a:solidFill>
                  <a:srgbClr val="7030A0"/>
                </a:solidFill>
              </a:rPr>
              <a:t>Structure</a:t>
            </a:r>
            <a:r>
              <a:rPr lang="en-US" sz="4000" b="1" u="sng" dirty="0">
                <a:solidFill>
                  <a:srgbClr val="7030A0"/>
                </a:solidFill>
              </a:rPr>
              <a:t>:</a:t>
            </a:r>
          </a:p>
        </p:txBody>
      </p:sp>
      <p:sp>
        <p:nvSpPr>
          <p:cNvPr id="10" name="Text Box 99"/>
          <p:cNvSpPr txBox="1"/>
          <p:nvPr/>
        </p:nvSpPr>
        <p:spPr>
          <a:xfrm>
            <a:off x="1656372" y="4819710"/>
            <a:ext cx="9596438" cy="1323439"/>
          </a:xfrm>
          <a:prstGeom prst="rect">
            <a:avLst/>
          </a:prstGeom>
          <a:noFill/>
          <a:ln w="9525">
            <a:noFill/>
          </a:ln>
        </p:spPr>
        <p:txBody>
          <a:bodyPr wrap="square">
            <a:spAutoFit/>
          </a:bodyPr>
          <a:lstStyle/>
          <a:p>
            <a:r>
              <a:rPr lang="en-US" sz="4000" b="1" dirty="0">
                <a:solidFill>
                  <a:srgbClr val="191919"/>
                </a:solidFill>
                <a:latin typeface="Calibri" panose="020F0502020204030204" pitchFamily="34" charset="0"/>
                <a:cs typeface="EF Circular Latin" charset="0"/>
              </a:rPr>
              <a:t>S +</a:t>
            </a:r>
            <a:r>
              <a:rPr lang="en-US" sz="4000" b="1" dirty="0">
                <a:solidFill>
                  <a:srgbClr val="FF0000"/>
                </a:solidFill>
                <a:latin typeface="Calibri" panose="020F0502020204030204" pitchFamily="34" charset="0"/>
                <a:cs typeface="EF Circular Latin" charset="0"/>
              </a:rPr>
              <a:t> </a:t>
            </a:r>
            <a:r>
              <a:rPr lang="en-US" sz="4000" b="1" i="1" dirty="0" smtClean="0">
                <a:solidFill>
                  <a:srgbClr val="C00000"/>
                </a:solidFill>
                <a:latin typeface="Calibri" panose="020F0502020204030204" pitchFamily="34" charset="0"/>
                <a:cs typeface="EF Circular Latin" charset="0"/>
              </a:rPr>
              <a:t>asked</a:t>
            </a:r>
            <a:r>
              <a:rPr lang="en-US" sz="4000" b="1" dirty="0" smtClean="0">
                <a:solidFill>
                  <a:srgbClr val="C00000"/>
                </a:solidFill>
                <a:latin typeface="Calibri" panose="020F0502020204030204" pitchFamily="34" charset="0"/>
                <a:cs typeface="EF Circular Latin" charset="0"/>
              </a:rPr>
              <a:t> </a:t>
            </a:r>
            <a:r>
              <a:rPr lang="en-US" sz="4000" b="1" dirty="0">
                <a:solidFill>
                  <a:srgbClr val="191919"/>
                </a:solidFill>
                <a:latin typeface="Calibri" panose="020F0502020204030204" pitchFamily="34" charset="0"/>
                <a:cs typeface="EF Circular Latin" charset="0"/>
              </a:rPr>
              <a:t>+ </a:t>
            </a:r>
            <a:r>
              <a:rPr lang="en-US" sz="4000" b="1" dirty="0" err="1" smtClean="0">
                <a:solidFill>
                  <a:srgbClr val="00B050"/>
                </a:solidFill>
                <a:latin typeface="Calibri" panose="020F0502020204030204" pitchFamily="34" charset="0"/>
                <a:cs typeface="EF Circular Latin" charset="0"/>
              </a:rPr>
              <a:t>Wh</a:t>
            </a:r>
            <a:r>
              <a:rPr lang="en-US" sz="4000" b="1" dirty="0" smtClean="0">
                <a:solidFill>
                  <a:srgbClr val="00B050"/>
                </a:solidFill>
                <a:latin typeface="Calibri" panose="020F0502020204030204" pitchFamily="34" charset="0"/>
                <a:cs typeface="EF Circular Latin" charset="0"/>
              </a:rPr>
              <a:t>- Q </a:t>
            </a:r>
            <a:r>
              <a:rPr lang="en-US" sz="4000" b="1" dirty="0">
                <a:solidFill>
                  <a:srgbClr val="191919"/>
                </a:solidFill>
                <a:latin typeface="Calibri" panose="020F0502020204030204" pitchFamily="34" charset="0"/>
                <a:cs typeface="EF Circular Latin" charset="0"/>
              </a:rPr>
              <a:t>+</a:t>
            </a:r>
            <a:r>
              <a:rPr lang="en-US" sz="4000" b="1" dirty="0">
                <a:solidFill>
                  <a:srgbClr val="FFFF00"/>
                </a:solidFill>
                <a:latin typeface="Calibri" panose="020F0502020204030204" pitchFamily="34" charset="0"/>
                <a:cs typeface="EF Circular Latin" charset="0"/>
              </a:rPr>
              <a:t> </a:t>
            </a:r>
            <a:r>
              <a:rPr lang="en-US" sz="4000" b="1" dirty="0" smtClean="0">
                <a:solidFill>
                  <a:schemeClr val="accent5"/>
                </a:solidFill>
                <a:latin typeface="Calibri" panose="020F0502020204030204" pitchFamily="34" charset="0"/>
                <a:cs typeface="EF Circular Latin" charset="0"/>
              </a:rPr>
              <a:t>S + V (</a:t>
            </a:r>
            <a:r>
              <a:rPr lang="en-US" sz="4000" b="1" dirty="0" err="1" smtClean="0">
                <a:solidFill>
                  <a:schemeClr val="accent5"/>
                </a:solidFill>
                <a:latin typeface="Calibri" panose="020F0502020204030204" pitchFamily="34" charset="0"/>
                <a:cs typeface="EF Circular Latin" charset="0"/>
              </a:rPr>
              <a:t>lùi</a:t>
            </a:r>
            <a:r>
              <a:rPr lang="en-US" sz="4000" b="1" dirty="0" smtClean="0">
                <a:solidFill>
                  <a:schemeClr val="accent5"/>
                </a:solidFill>
                <a:latin typeface="Calibri" panose="020F0502020204030204" pitchFamily="34" charset="0"/>
                <a:cs typeface="EF Circular Latin" charset="0"/>
              </a:rPr>
              <a:t> </a:t>
            </a:r>
            <a:r>
              <a:rPr lang="en-US" sz="4000" b="1" dirty="0" err="1" smtClean="0">
                <a:solidFill>
                  <a:schemeClr val="accent5"/>
                </a:solidFill>
                <a:latin typeface="Calibri" panose="020F0502020204030204" pitchFamily="34" charset="0"/>
                <a:cs typeface="EF Circular Latin" charset="0"/>
              </a:rPr>
              <a:t>thì</a:t>
            </a:r>
            <a:r>
              <a:rPr lang="en-US" sz="4000" b="1" dirty="0" smtClean="0">
                <a:solidFill>
                  <a:schemeClr val="accent5"/>
                </a:solidFill>
                <a:latin typeface="Calibri" panose="020F0502020204030204" pitchFamily="34" charset="0"/>
                <a:cs typeface="EF Circular Latin" charset="0"/>
              </a:rPr>
              <a:t>)</a:t>
            </a:r>
            <a:r>
              <a:rPr lang="en-US" sz="4000" b="1" dirty="0" smtClean="0">
                <a:latin typeface="Calibri" panose="020F0502020204030204" pitchFamily="34" charset="0"/>
                <a:cs typeface="EF Circular Latin" charset="0"/>
              </a:rPr>
              <a:t>.</a:t>
            </a:r>
            <a:endParaRPr lang="en-US" sz="4000" b="1" dirty="0" smtClean="0">
              <a:solidFill>
                <a:srgbClr val="C00000"/>
              </a:solidFill>
              <a:latin typeface="Calibri" panose="020F0502020204030204" pitchFamily="34" charset="0"/>
              <a:cs typeface="EF Circular Latin" charset="0"/>
            </a:endParaRPr>
          </a:p>
          <a:p>
            <a:pPr indent="0"/>
            <a:r>
              <a:rPr lang="en-US" sz="4000" b="1" i="1" dirty="0" smtClean="0">
                <a:solidFill>
                  <a:srgbClr val="C00000"/>
                </a:solidFill>
                <a:latin typeface="Calibri" panose="020F0502020204030204" pitchFamily="34" charset="0"/>
                <a:cs typeface="EF Circular Latin" charset="0"/>
              </a:rPr>
              <a:t>     </a:t>
            </a:r>
            <a:endParaRPr lang="en-US" sz="4000" b="1" dirty="0" smtClean="0">
              <a:solidFill>
                <a:srgbClr val="C00000"/>
              </a:solidFill>
              <a:latin typeface="Calibri" panose="020F0502020204030204" pitchFamily="34" charset="0"/>
              <a:cs typeface="EF Circular Latin" charset="0"/>
            </a:endParaRPr>
          </a:p>
        </p:txBody>
      </p:sp>
      <p:sp>
        <p:nvSpPr>
          <p:cNvPr id="2" name="Rectangle 1"/>
          <p:cNvSpPr/>
          <p:nvPr/>
        </p:nvSpPr>
        <p:spPr>
          <a:xfrm>
            <a:off x="2202426" y="5397703"/>
            <a:ext cx="6096000" cy="1200329"/>
          </a:xfrm>
          <a:prstGeom prst="rect">
            <a:avLst/>
          </a:prstGeom>
        </p:spPr>
        <p:txBody>
          <a:bodyPr>
            <a:spAutoFit/>
          </a:bodyPr>
          <a:lstStyle/>
          <a:p>
            <a:pPr lvl="0"/>
            <a:r>
              <a:rPr lang="en-US" sz="3600" b="1" i="1" dirty="0" smtClean="0">
                <a:solidFill>
                  <a:srgbClr val="C00000"/>
                </a:solidFill>
                <a:latin typeface="Calibri" panose="020F0502020204030204" pitchFamily="34" charset="0"/>
                <a:cs typeface="EF Circular Latin" charset="0"/>
              </a:rPr>
              <a:t>Wondered( </a:t>
            </a:r>
            <a:r>
              <a:rPr lang="en-US" sz="3600" b="1" i="1" dirty="0" err="1" smtClean="0">
                <a:solidFill>
                  <a:srgbClr val="C00000"/>
                </a:solidFill>
                <a:latin typeface="Calibri" panose="020F0502020204030204" pitchFamily="34" charset="0"/>
                <a:cs typeface="EF Circular Latin" charset="0"/>
              </a:rPr>
              <a:t>thắc</a:t>
            </a:r>
            <a:r>
              <a:rPr lang="en-US" sz="3600" b="1" i="1" dirty="0" smtClean="0">
                <a:solidFill>
                  <a:srgbClr val="C00000"/>
                </a:solidFill>
                <a:latin typeface="Calibri" panose="020F0502020204030204" pitchFamily="34" charset="0"/>
                <a:cs typeface="EF Circular Latin" charset="0"/>
              </a:rPr>
              <a:t> </a:t>
            </a:r>
            <a:r>
              <a:rPr lang="en-US" sz="3600" b="1" i="1" smtClean="0">
                <a:solidFill>
                  <a:srgbClr val="C00000"/>
                </a:solidFill>
                <a:latin typeface="Calibri" panose="020F0502020204030204" pitchFamily="34" charset="0"/>
                <a:cs typeface="EF Circular Latin" charset="0"/>
              </a:rPr>
              <a:t>mắc)</a:t>
            </a:r>
            <a:endParaRPr lang="en-US" sz="3600" b="1" i="1" dirty="0">
              <a:solidFill>
                <a:srgbClr val="C00000"/>
              </a:solidFill>
              <a:latin typeface="Calibri" panose="020F0502020204030204" pitchFamily="34" charset="0"/>
              <a:cs typeface="EF Circular Latin" charset="0"/>
            </a:endParaRPr>
          </a:p>
          <a:p>
            <a:pPr lvl="0"/>
            <a:r>
              <a:rPr lang="en-US" sz="3600" b="1" i="1" dirty="0" smtClean="0">
                <a:solidFill>
                  <a:srgbClr val="C00000"/>
                </a:solidFill>
                <a:latin typeface="Calibri" panose="020F0502020204030204" pitchFamily="34" charset="0"/>
                <a:cs typeface="EF Circular Latin" charset="0"/>
              </a:rPr>
              <a:t>wanted </a:t>
            </a:r>
            <a:r>
              <a:rPr lang="en-US" sz="3600" b="1" i="1" dirty="0">
                <a:solidFill>
                  <a:srgbClr val="C00000"/>
                </a:solidFill>
                <a:latin typeface="Calibri" panose="020F0502020204030204" pitchFamily="34" charset="0"/>
                <a:cs typeface="EF Circular Latin" charset="0"/>
              </a:rPr>
              <a:t>to know</a:t>
            </a:r>
            <a:r>
              <a:rPr lang="en-US" sz="3600" b="1" dirty="0">
                <a:solidFill>
                  <a:srgbClr val="C00000"/>
                </a:solidFill>
                <a:latin typeface="Calibri" panose="020F0502020204030204" pitchFamily="34" charset="0"/>
                <a:cs typeface="EF Circular Latin"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p:nvPr/>
        </p:nvSpPr>
        <p:spPr>
          <a:xfrm>
            <a:off x="381097" y="945055"/>
            <a:ext cx="2186305" cy="869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dirty="0">
                <a:solidFill>
                  <a:srgbClr val="7030A0"/>
                </a:solidFill>
              </a:rPr>
              <a:t>Example:</a:t>
            </a:r>
          </a:p>
        </p:txBody>
      </p:sp>
      <p:sp>
        <p:nvSpPr>
          <p:cNvPr id="10" name="Text Box 9"/>
          <p:cNvSpPr txBox="1"/>
          <p:nvPr/>
        </p:nvSpPr>
        <p:spPr>
          <a:xfrm>
            <a:off x="1029048" y="2365460"/>
            <a:ext cx="9316958" cy="3415030"/>
          </a:xfrm>
          <a:prstGeom prst="rect">
            <a:avLst/>
          </a:prstGeom>
          <a:noFill/>
          <a:ln w="9525">
            <a:noFill/>
          </a:ln>
        </p:spPr>
        <p:txBody>
          <a:bodyPr wrap="square">
            <a:spAutoFit/>
          </a:bodyPr>
          <a:lstStyle/>
          <a:p>
            <a:pPr indent="0"/>
            <a:r>
              <a:rPr lang="en-US" sz="3600" i="1" dirty="0" smtClean="0">
                <a:solidFill>
                  <a:srgbClr val="191919"/>
                </a:solidFill>
                <a:latin typeface="Calibri" panose="020F0502020204030204" pitchFamily="34" charset="0"/>
                <a:cs typeface="EF Circular Latin" charset="0"/>
              </a:rPr>
              <a:t>“</a:t>
            </a:r>
            <a:r>
              <a:rPr lang="en-US" sz="3600" b="0" i="1" dirty="0" smtClean="0">
                <a:solidFill>
                  <a:srgbClr val="191919"/>
                </a:solidFill>
                <a:latin typeface="Calibri" panose="020F0502020204030204" pitchFamily="34" charset="0"/>
                <a:cs typeface="EF Circular Latin" charset="0"/>
              </a:rPr>
              <a:t>What </a:t>
            </a:r>
            <a:r>
              <a:rPr lang="en-US" sz="3600" b="0" i="1" dirty="0">
                <a:solidFill>
                  <a:srgbClr val="191919"/>
                </a:solidFill>
                <a:latin typeface="Calibri" panose="020F0502020204030204" pitchFamily="34" charset="0"/>
                <a:cs typeface="EF Circular Latin" charset="0"/>
              </a:rPr>
              <a:t>time does the train leave?”</a:t>
            </a:r>
          </a:p>
          <a:p>
            <a:pPr indent="0"/>
            <a:r>
              <a:rPr lang="en-US" sz="3600" b="0" dirty="0" smtClean="0">
                <a:solidFill>
                  <a:srgbClr val="191919"/>
                </a:solidFill>
                <a:latin typeface="Calibri" panose="020F0502020204030204" pitchFamily="34" charset="0"/>
                <a:cs typeface="EF Circular Latin" charset="0"/>
                <a:sym typeface="Wingdings 3" panose="05040102010807070707" pitchFamily="18" charset="2"/>
              </a:rPr>
              <a:t></a:t>
            </a:r>
            <a:r>
              <a:rPr lang="en-US" sz="3600" b="0" dirty="0" smtClean="0">
                <a:solidFill>
                  <a:srgbClr val="191919"/>
                </a:solidFill>
                <a:latin typeface="Calibri" panose="020F0502020204030204" pitchFamily="34" charset="0"/>
                <a:cs typeface="EF Circular Latin" charset="0"/>
              </a:rPr>
              <a:t> </a:t>
            </a:r>
            <a:r>
              <a:rPr lang="en-US" sz="3600" b="0" dirty="0">
                <a:solidFill>
                  <a:srgbClr val="191919"/>
                </a:solidFill>
                <a:latin typeface="Calibri" panose="020F0502020204030204" pitchFamily="34" charset="0"/>
                <a:cs typeface="EF Circular Latin" charset="0"/>
              </a:rPr>
              <a:t>He </a:t>
            </a:r>
            <a:r>
              <a:rPr lang="en-US" sz="3600" b="0" dirty="0">
                <a:solidFill>
                  <a:srgbClr val="C00000"/>
                </a:solidFill>
                <a:latin typeface="Calibri" panose="020F0502020204030204" pitchFamily="34" charset="0"/>
                <a:cs typeface="EF Circular Latin" charset="0"/>
              </a:rPr>
              <a:t>asked</a:t>
            </a:r>
            <a:r>
              <a:rPr lang="en-US" sz="3600" b="0" dirty="0">
                <a:solidFill>
                  <a:srgbClr val="191919"/>
                </a:solidFill>
                <a:latin typeface="Calibri" panose="020F0502020204030204" pitchFamily="34" charset="0"/>
                <a:cs typeface="EF Circular Latin" charset="0"/>
              </a:rPr>
              <a:t> me </a:t>
            </a:r>
            <a:r>
              <a:rPr lang="en-US" sz="3600" b="0" dirty="0">
                <a:solidFill>
                  <a:srgbClr val="00B050"/>
                </a:solidFill>
                <a:latin typeface="Calibri" panose="020F0502020204030204" pitchFamily="34" charset="0"/>
                <a:cs typeface="EF Circular Latin" charset="0"/>
              </a:rPr>
              <a:t>what time</a:t>
            </a:r>
            <a:r>
              <a:rPr lang="en-US" sz="3600" b="0" dirty="0">
                <a:solidFill>
                  <a:srgbClr val="191919"/>
                </a:solidFill>
                <a:latin typeface="Calibri" panose="020F0502020204030204" pitchFamily="34" charset="0"/>
                <a:cs typeface="EF Circular Latin" charset="0"/>
              </a:rPr>
              <a:t> </a:t>
            </a:r>
            <a:r>
              <a:rPr lang="en-US" sz="3600" b="0" dirty="0">
                <a:solidFill>
                  <a:schemeClr val="accent5"/>
                </a:solidFill>
                <a:latin typeface="Calibri" panose="020F0502020204030204" pitchFamily="34" charset="0"/>
                <a:cs typeface="EF Circular Latin" charset="0"/>
              </a:rPr>
              <a:t>the train left</a:t>
            </a:r>
            <a:r>
              <a:rPr lang="en-US" sz="3600" b="0" dirty="0">
                <a:latin typeface="Calibri" panose="020F0502020204030204" pitchFamily="34" charset="0"/>
                <a:cs typeface="EF Circular Latin" charset="0"/>
              </a:rPr>
              <a:t>.</a:t>
            </a:r>
          </a:p>
          <a:p>
            <a:pPr indent="0"/>
            <a:r>
              <a:rPr lang="en-US" sz="3600" b="0" i="1" dirty="0">
                <a:solidFill>
                  <a:srgbClr val="191919"/>
                </a:solidFill>
                <a:latin typeface="Calibri" panose="020F0502020204030204" pitchFamily="34" charset="0"/>
                <a:cs typeface="EF Circular Latin" charset="0"/>
              </a:rPr>
              <a:t>“Where did he go?” </a:t>
            </a:r>
          </a:p>
          <a:p>
            <a:pPr indent="0"/>
            <a:r>
              <a:rPr lang="en-US" sz="3600" dirty="0">
                <a:solidFill>
                  <a:srgbClr val="191919"/>
                </a:solidFill>
                <a:latin typeface="Calibri" panose="020F0502020204030204" pitchFamily="34" charset="0"/>
                <a:cs typeface="EF Circular Latin" charset="0"/>
                <a:sym typeface="Wingdings 3" panose="05040102010807070707" pitchFamily="18" charset="2"/>
              </a:rPr>
              <a:t></a:t>
            </a:r>
            <a:r>
              <a:rPr lang="en-US" sz="3600" b="0" dirty="0" smtClean="0">
                <a:solidFill>
                  <a:srgbClr val="191919"/>
                </a:solidFill>
                <a:latin typeface="Calibri" panose="020F0502020204030204" pitchFamily="34" charset="0"/>
                <a:cs typeface="EF Circular Latin" charset="0"/>
              </a:rPr>
              <a:t> </a:t>
            </a:r>
            <a:r>
              <a:rPr lang="en-US" sz="3600" b="0" dirty="0">
                <a:solidFill>
                  <a:srgbClr val="191919"/>
                </a:solidFill>
                <a:latin typeface="Calibri" panose="020F0502020204030204" pitchFamily="34" charset="0"/>
                <a:cs typeface="EF Circular Latin" charset="0"/>
              </a:rPr>
              <a:t>She </a:t>
            </a:r>
            <a:r>
              <a:rPr lang="en-US" sz="3600" b="0" dirty="0">
                <a:solidFill>
                  <a:srgbClr val="C00000"/>
                </a:solidFill>
                <a:latin typeface="Calibri" panose="020F0502020204030204" pitchFamily="34" charset="0"/>
                <a:cs typeface="EF Circular Latin" charset="0"/>
              </a:rPr>
              <a:t>wanted to know </a:t>
            </a:r>
            <a:r>
              <a:rPr lang="en-US" sz="3600" b="0" dirty="0">
                <a:solidFill>
                  <a:srgbClr val="00B050"/>
                </a:solidFill>
                <a:latin typeface="Calibri" panose="020F0502020204030204" pitchFamily="34" charset="0"/>
                <a:cs typeface="EF Circular Latin" charset="0"/>
              </a:rPr>
              <a:t>where</a:t>
            </a:r>
            <a:r>
              <a:rPr lang="en-US" sz="3600" b="0" dirty="0">
                <a:solidFill>
                  <a:srgbClr val="191919"/>
                </a:solidFill>
                <a:latin typeface="Calibri" panose="020F0502020204030204" pitchFamily="34" charset="0"/>
                <a:cs typeface="EF Circular Latin" charset="0"/>
              </a:rPr>
              <a:t> </a:t>
            </a:r>
            <a:r>
              <a:rPr lang="en-US" sz="3600" b="0" dirty="0">
                <a:solidFill>
                  <a:schemeClr val="accent5"/>
                </a:solidFill>
                <a:latin typeface="Calibri" panose="020F0502020204030204" pitchFamily="34" charset="0"/>
                <a:cs typeface="EF Circular Latin" charset="0"/>
              </a:rPr>
              <a:t>he had </a:t>
            </a:r>
            <a:r>
              <a:rPr lang="en-US" sz="3600" b="0" dirty="0" smtClean="0">
                <a:solidFill>
                  <a:schemeClr val="accent5"/>
                </a:solidFill>
                <a:latin typeface="Calibri" panose="020F0502020204030204" pitchFamily="34" charset="0"/>
                <a:cs typeface="EF Circular Latin" charset="0"/>
              </a:rPr>
              <a:t>gone</a:t>
            </a:r>
            <a:r>
              <a:rPr lang="en-US" sz="3600" b="0" dirty="0" smtClean="0">
                <a:latin typeface="Calibri" panose="020F0502020204030204" pitchFamily="34" charset="0"/>
                <a:cs typeface="EF Circular Latin" charset="0"/>
              </a:rPr>
              <a:t>.</a:t>
            </a:r>
            <a:endParaRPr lang="en-US" sz="3600" b="0" dirty="0">
              <a:latin typeface="Calibri" panose="020F0502020204030204" pitchFamily="34" charset="0"/>
              <a:cs typeface="EF Circular Latin" charset="0"/>
            </a:endParaRPr>
          </a:p>
          <a:p>
            <a:pPr indent="0"/>
            <a:r>
              <a:rPr lang="en-US" sz="3600" b="0" i="1" dirty="0">
                <a:solidFill>
                  <a:srgbClr val="191919"/>
                </a:solidFill>
                <a:latin typeface="Calibri" panose="020F0502020204030204" pitchFamily="34" charset="0"/>
                <a:cs typeface="EF Circular Latin" charset="0"/>
              </a:rPr>
              <a:t>“When could you get this done by?”</a:t>
            </a:r>
          </a:p>
          <a:p>
            <a:pPr indent="0"/>
            <a:r>
              <a:rPr lang="en-US" sz="3600" dirty="0">
                <a:solidFill>
                  <a:srgbClr val="191919"/>
                </a:solidFill>
                <a:latin typeface="Calibri" panose="020F0502020204030204" pitchFamily="34" charset="0"/>
                <a:cs typeface="EF Circular Latin" charset="0"/>
                <a:sym typeface="Wingdings 3" panose="05040102010807070707" pitchFamily="18" charset="2"/>
              </a:rPr>
              <a:t></a:t>
            </a:r>
            <a:r>
              <a:rPr lang="en-US" sz="3600" b="0" dirty="0" smtClean="0">
                <a:solidFill>
                  <a:srgbClr val="191919"/>
                </a:solidFill>
                <a:latin typeface="Calibri" panose="020F0502020204030204" pitchFamily="34" charset="0"/>
                <a:cs typeface="EF Circular Latin" charset="0"/>
              </a:rPr>
              <a:t> </a:t>
            </a:r>
            <a:r>
              <a:rPr lang="en-US" sz="3600" b="0" dirty="0">
                <a:solidFill>
                  <a:srgbClr val="191919"/>
                </a:solidFill>
                <a:latin typeface="Calibri" panose="020F0502020204030204" pitchFamily="34" charset="0"/>
                <a:cs typeface="EF Circular Latin" charset="0"/>
              </a:rPr>
              <a:t>He </a:t>
            </a:r>
            <a:r>
              <a:rPr lang="en-US" sz="3600" b="0" dirty="0">
                <a:solidFill>
                  <a:srgbClr val="C00000"/>
                </a:solidFill>
                <a:latin typeface="Calibri" panose="020F0502020204030204" pitchFamily="34" charset="0"/>
                <a:cs typeface="EF Circular Latin" charset="0"/>
              </a:rPr>
              <a:t>wondered</a:t>
            </a:r>
            <a:r>
              <a:rPr lang="en-US" sz="3600" b="0" dirty="0">
                <a:solidFill>
                  <a:srgbClr val="191919"/>
                </a:solidFill>
                <a:latin typeface="Calibri" panose="020F0502020204030204" pitchFamily="34" charset="0"/>
                <a:cs typeface="EF Circular Latin" charset="0"/>
              </a:rPr>
              <a:t> </a:t>
            </a:r>
            <a:r>
              <a:rPr lang="en-US" sz="3600" b="0" dirty="0">
                <a:solidFill>
                  <a:srgbClr val="00B050"/>
                </a:solidFill>
                <a:latin typeface="Calibri" panose="020F0502020204030204" pitchFamily="34" charset="0"/>
                <a:cs typeface="EF Circular Latin" charset="0"/>
              </a:rPr>
              <a:t>when </a:t>
            </a:r>
            <a:r>
              <a:rPr lang="en-US" sz="3600" b="0" dirty="0">
                <a:solidFill>
                  <a:schemeClr val="accent5"/>
                </a:solidFill>
                <a:latin typeface="Calibri" panose="020F0502020204030204" pitchFamily="34" charset="0"/>
                <a:cs typeface="EF Circular Latin" charset="0"/>
              </a:rPr>
              <a:t>we could get it done by</a:t>
            </a:r>
            <a:r>
              <a:rPr lang="en-US" sz="3600" b="0" dirty="0">
                <a:latin typeface="Calibri" panose="020F0502020204030204" pitchFamily="34" charset="0"/>
                <a:cs typeface="EF Circular Latin" charset="0"/>
              </a:rPr>
              <a:t>.</a:t>
            </a:r>
          </a:p>
        </p:txBody>
      </p:sp>
      <p:sp>
        <p:nvSpPr>
          <p:cNvPr id="12" name="Text Box 99"/>
          <p:cNvSpPr txBox="1"/>
          <p:nvPr/>
        </p:nvSpPr>
        <p:spPr>
          <a:xfrm>
            <a:off x="1977005" y="283336"/>
            <a:ext cx="9596438" cy="1323439"/>
          </a:xfrm>
          <a:prstGeom prst="rect">
            <a:avLst/>
          </a:prstGeom>
          <a:noFill/>
          <a:ln w="9525">
            <a:noFill/>
          </a:ln>
        </p:spPr>
        <p:txBody>
          <a:bodyPr wrap="square">
            <a:spAutoFit/>
          </a:bodyPr>
          <a:lstStyle/>
          <a:p>
            <a:r>
              <a:rPr lang="en-US" sz="4000" b="1" dirty="0">
                <a:solidFill>
                  <a:srgbClr val="191919"/>
                </a:solidFill>
                <a:latin typeface="Calibri" panose="020F0502020204030204" pitchFamily="34" charset="0"/>
                <a:cs typeface="EF Circular Latin" charset="0"/>
              </a:rPr>
              <a:t>S +</a:t>
            </a:r>
            <a:r>
              <a:rPr lang="en-US" sz="4000" b="1" dirty="0">
                <a:solidFill>
                  <a:srgbClr val="FF0000"/>
                </a:solidFill>
                <a:latin typeface="Calibri" panose="020F0502020204030204" pitchFamily="34" charset="0"/>
                <a:cs typeface="EF Circular Latin" charset="0"/>
              </a:rPr>
              <a:t> </a:t>
            </a:r>
            <a:r>
              <a:rPr lang="en-US" sz="4000" b="1" i="1" dirty="0" smtClean="0">
                <a:solidFill>
                  <a:srgbClr val="C00000"/>
                </a:solidFill>
                <a:latin typeface="Calibri" panose="020F0502020204030204" pitchFamily="34" charset="0"/>
                <a:cs typeface="EF Circular Latin" charset="0"/>
              </a:rPr>
              <a:t>asked</a:t>
            </a:r>
            <a:r>
              <a:rPr lang="en-US" sz="4000" b="1" dirty="0" smtClean="0">
                <a:solidFill>
                  <a:srgbClr val="C00000"/>
                </a:solidFill>
                <a:latin typeface="Calibri" panose="020F0502020204030204" pitchFamily="34" charset="0"/>
                <a:cs typeface="EF Circular Latin" charset="0"/>
              </a:rPr>
              <a:t> </a:t>
            </a:r>
            <a:r>
              <a:rPr lang="en-US" sz="4000" b="1" dirty="0">
                <a:solidFill>
                  <a:srgbClr val="191919"/>
                </a:solidFill>
                <a:latin typeface="Calibri" panose="020F0502020204030204" pitchFamily="34" charset="0"/>
                <a:cs typeface="EF Circular Latin" charset="0"/>
              </a:rPr>
              <a:t>+ </a:t>
            </a:r>
            <a:r>
              <a:rPr lang="en-US" sz="4000" b="1" dirty="0" err="1" smtClean="0">
                <a:solidFill>
                  <a:srgbClr val="00B050"/>
                </a:solidFill>
                <a:latin typeface="Calibri" panose="020F0502020204030204" pitchFamily="34" charset="0"/>
                <a:cs typeface="EF Circular Latin" charset="0"/>
              </a:rPr>
              <a:t>Wh</a:t>
            </a:r>
            <a:r>
              <a:rPr lang="en-US" sz="4000" b="1" dirty="0" smtClean="0">
                <a:solidFill>
                  <a:srgbClr val="00B050"/>
                </a:solidFill>
                <a:latin typeface="Calibri" panose="020F0502020204030204" pitchFamily="34" charset="0"/>
                <a:cs typeface="EF Circular Latin" charset="0"/>
              </a:rPr>
              <a:t>- Q </a:t>
            </a:r>
            <a:r>
              <a:rPr lang="en-US" sz="4000" b="1" dirty="0">
                <a:solidFill>
                  <a:srgbClr val="191919"/>
                </a:solidFill>
                <a:latin typeface="Calibri" panose="020F0502020204030204" pitchFamily="34" charset="0"/>
                <a:cs typeface="EF Circular Latin" charset="0"/>
              </a:rPr>
              <a:t>+</a:t>
            </a:r>
            <a:r>
              <a:rPr lang="en-US" sz="4000" b="1" dirty="0">
                <a:solidFill>
                  <a:srgbClr val="FFFF00"/>
                </a:solidFill>
                <a:latin typeface="Calibri" panose="020F0502020204030204" pitchFamily="34" charset="0"/>
                <a:cs typeface="EF Circular Latin" charset="0"/>
              </a:rPr>
              <a:t> </a:t>
            </a:r>
            <a:r>
              <a:rPr lang="en-US" sz="4000" b="1" dirty="0" smtClean="0">
                <a:solidFill>
                  <a:schemeClr val="accent5"/>
                </a:solidFill>
                <a:latin typeface="Calibri" panose="020F0502020204030204" pitchFamily="34" charset="0"/>
                <a:cs typeface="EF Circular Latin" charset="0"/>
              </a:rPr>
              <a:t>S + V (</a:t>
            </a:r>
            <a:r>
              <a:rPr lang="en-US" sz="4000" b="1" dirty="0" err="1" smtClean="0">
                <a:solidFill>
                  <a:schemeClr val="accent5"/>
                </a:solidFill>
                <a:latin typeface="Calibri" panose="020F0502020204030204" pitchFamily="34" charset="0"/>
                <a:cs typeface="EF Circular Latin" charset="0"/>
              </a:rPr>
              <a:t>lùi</a:t>
            </a:r>
            <a:r>
              <a:rPr lang="en-US" sz="4000" b="1" dirty="0" smtClean="0">
                <a:solidFill>
                  <a:schemeClr val="accent5"/>
                </a:solidFill>
                <a:latin typeface="Calibri" panose="020F0502020204030204" pitchFamily="34" charset="0"/>
                <a:cs typeface="EF Circular Latin" charset="0"/>
              </a:rPr>
              <a:t> </a:t>
            </a:r>
            <a:r>
              <a:rPr lang="en-US" sz="4000" b="1" dirty="0" err="1" smtClean="0">
                <a:solidFill>
                  <a:schemeClr val="accent5"/>
                </a:solidFill>
                <a:latin typeface="Calibri" panose="020F0502020204030204" pitchFamily="34" charset="0"/>
                <a:cs typeface="EF Circular Latin" charset="0"/>
              </a:rPr>
              <a:t>thì</a:t>
            </a:r>
            <a:r>
              <a:rPr lang="en-US" sz="4000" b="1" dirty="0" smtClean="0">
                <a:solidFill>
                  <a:schemeClr val="accent5"/>
                </a:solidFill>
                <a:latin typeface="Calibri" panose="020F0502020204030204" pitchFamily="34" charset="0"/>
                <a:cs typeface="EF Circular Latin" charset="0"/>
              </a:rPr>
              <a:t>)</a:t>
            </a:r>
            <a:r>
              <a:rPr lang="en-US" sz="4000" b="1" dirty="0" smtClean="0">
                <a:latin typeface="Calibri" panose="020F0502020204030204" pitchFamily="34" charset="0"/>
                <a:cs typeface="EF Circular Latin" charset="0"/>
              </a:rPr>
              <a:t>.</a:t>
            </a:r>
            <a:endParaRPr lang="en-US" sz="4000" b="1" dirty="0" smtClean="0">
              <a:solidFill>
                <a:srgbClr val="C00000"/>
              </a:solidFill>
              <a:latin typeface="Calibri" panose="020F0502020204030204" pitchFamily="34" charset="0"/>
              <a:cs typeface="EF Circular Latin" charset="0"/>
            </a:endParaRPr>
          </a:p>
          <a:p>
            <a:pPr indent="0"/>
            <a:r>
              <a:rPr lang="en-US" sz="4000" b="1" i="1" dirty="0" smtClean="0">
                <a:solidFill>
                  <a:srgbClr val="C00000"/>
                </a:solidFill>
                <a:latin typeface="Calibri" panose="020F0502020204030204" pitchFamily="34" charset="0"/>
                <a:cs typeface="EF Circular Latin" charset="0"/>
              </a:rPr>
              <a:t>     </a:t>
            </a:r>
            <a:endParaRPr lang="en-US" sz="4000" b="1" dirty="0" smtClean="0">
              <a:solidFill>
                <a:srgbClr val="C00000"/>
              </a:solidFill>
              <a:latin typeface="Calibri" panose="020F0502020204030204" pitchFamily="34" charset="0"/>
              <a:cs typeface="EF Circular Latin"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ox(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ox(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4967" y="586056"/>
            <a:ext cx="1006030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Underline the correct word or phrase for each sentence.</a:t>
            </a:r>
          </a:p>
        </p:txBody>
      </p:sp>
      <p:sp>
        <p:nvSpPr>
          <p:cNvPr id="16" name="Rounded Rectangle 15"/>
          <p:cNvSpPr/>
          <p:nvPr/>
        </p:nvSpPr>
        <p:spPr>
          <a:xfrm>
            <a:off x="582069" y="54242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4854" y="43978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6" name="Text Box 25"/>
          <p:cNvSpPr txBox="1"/>
          <p:nvPr/>
        </p:nvSpPr>
        <p:spPr>
          <a:xfrm>
            <a:off x="11196072" y="1659841"/>
            <a:ext cx="309880" cy="368300"/>
          </a:xfrm>
          <a:prstGeom prst="rect">
            <a:avLst/>
          </a:prstGeom>
          <a:noFill/>
        </p:spPr>
        <p:txBody>
          <a:bodyPr wrap="none" rtlCol="0">
            <a:spAutoFit/>
          </a:bodyPr>
          <a:lstStyle/>
          <a:p>
            <a:endParaRPr lang="en-US"/>
          </a:p>
        </p:txBody>
      </p:sp>
      <p:sp>
        <p:nvSpPr>
          <p:cNvPr id="3" name="Text Box 2"/>
          <p:cNvSpPr txBox="1"/>
          <p:nvPr/>
        </p:nvSpPr>
        <p:spPr>
          <a:xfrm>
            <a:off x="366782" y="1214767"/>
            <a:ext cx="11644630" cy="4524315"/>
          </a:xfrm>
          <a:prstGeom prst="rect">
            <a:avLst/>
          </a:prstGeom>
          <a:noFill/>
        </p:spPr>
        <p:txBody>
          <a:bodyPr wrap="square" rtlCol="0" anchor="t">
            <a:spAutoFit/>
          </a:bodyPr>
          <a:lstStyle/>
          <a:p>
            <a:r>
              <a:rPr lang="en-US" sz="3200" b="1" dirty="0">
                <a:solidFill>
                  <a:srgbClr val="F26649"/>
                </a:solidFill>
              </a:rPr>
              <a:t>1.</a:t>
            </a:r>
            <a:r>
              <a:rPr lang="en-US" sz="3200" dirty="0">
                <a:solidFill>
                  <a:srgbClr val="F26649"/>
                </a:solidFill>
              </a:rPr>
              <a:t> </a:t>
            </a:r>
            <a:r>
              <a:rPr lang="en-US" sz="3200" dirty="0"/>
              <a:t>He phoned to ask his mother what she was doing </a:t>
            </a:r>
            <a:r>
              <a:rPr lang="en-US" sz="3200" b="1" i="1" dirty="0">
                <a:solidFill>
                  <a:srgbClr val="0070C0"/>
                </a:solidFill>
              </a:rPr>
              <a:t>now / then.</a:t>
            </a:r>
            <a:r>
              <a:rPr lang="en-US" sz="3200" b="1" dirty="0">
                <a:solidFill>
                  <a:srgbClr val="0070C0"/>
                </a:solidFill>
              </a:rPr>
              <a:t> </a:t>
            </a:r>
          </a:p>
          <a:p>
            <a:r>
              <a:rPr lang="en-US" sz="3200" b="1" dirty="0">
                <a:solidFill>
                  <a:srgbClr val="F26649"/>
                </a:solidFill>
              </a:rPr>
              <a:t>2. </a:t>
            </a:r>
            <a:r>
              <a:rPr lang="en-US" sz="3200" dirty="0"/>
              <a:t>Ann wondered what plants Vietnamese people</a:t>
            </a:r>
            <a:r>
              <a:rPr lang="en-US" sz="3200" b="1" i="1" dirty="0"/>
              <a:t> </a:t>
            </a:r>
            <a:r>
              <a:rPr lang="en-US" sz="3200" b="1" i="1" dirty="0">
                <a:solidFill>
                  <a:srgbClr val="0070C0"/>
                </a:solidFill>
              </a:rPr>
              <a:t>grow / grew</a:t>
            </a:r>
            <a:r>
              <a:rPr lang="en-US" sz="3200" b="1" dirty="0">
                <a:solidFill>
                  <a:srgbClr val="0070C0"/>
                </a:solidFill>
              </a:rPr>
              <a:t> </a:t>
            </a:r>
            <a:r>
              <a:rPr lang="en-US" sz="3200" dirty="0"/>
              <a:t>for food.</a:t>
            </a:r>
          </a:p>
          <a:p>
            <a:r>
              <a:rPr lang="en-US" sz="3200" b="1" dirty="0">
                <a:solidFill>
                  <a:srgbClr val="F26649"/>
                </a:solidFill>
              </a:rPr>
              <a:t>3.</a:t>
            </a:r>
            <a:r>
              <a:rPr lang="en-US" sz="3200" dirty="0">
                <a:solidFill>
                  <a:srgbClr val="F26649"/>
                </a:solidFill>
              </a:rPr>
              <a:t> </a:t>
            </a:r>
            <a:r>
              <a:rPr lang="en-US" sz="3200" dirty="0"/>
              <a:t>Peter phoned the shop to ask what </a:t>
            </a:r>
            <a:r>
              <a:rPr lang="en-US" sz="3200" dirty="0" err="1"/>
              <a:t>specialities</a:t>
            </a:r>
            <a:r>
              <a:rPr lang="en-US" sz="3200" dirty="0"/>
              <a:t> they are selling </a:t>
            </a:r>
            <a:r>
              <a:rPr lang="en-US" sz="3200" b="1" i="1" dirty="0">
                <a:solidFill>
                  <a:srgbClr val="0070C0"/>
                </a:solidFill>
              </a:rPr>
              <a:t>there / here. </a:t>
            </a:r>
            <a:endParaRPr lang="en-US" sz="3200" b="1" dirty="0">
              <a:solidFill>
                <a:srgbClr val="0070C0"/>
              </a:solidFill>
            </a:endParaRPr>
          </a:p>
          <a:p>
            <a:r>
              <a:rPr lang="en-US" sz="3200" b="1" dirty="0">
                <a:solidFill>
                  <a:srgbClr val="F26649"/>
                </a:solidFill>
              </a:rPr>
              <a:t>4.</a:t>
            </a:r>
            <a:r>
              <a:rPr lang="en-US" sz="3200" dirty="0">
                <a:solidFill>
                  <a:srgbClr val="F26649"/>
                </a:solidFill>
              </a:rPr>
              <a:t> </a:t>
            </a:r>
            <a:r>
              <a:rPr lang="en-US" sz="3200" dirty="0"/>
              <a:t>The student asked his professor what forms of life </a:t>
            </a:r>
            <a:r>
              <a:rPr lang="en-US" sz="3200" b="1" i="1" dirty="0">
                <a:solidFill>
                  <a:srgbClr val="0070C0"/>
                </a:solidFill>
              </a:rPr>
              <a:t>can / could</a:t>
            </a:r>
            <a:r>
              <a:rPr lang="en-US" sz="3200" b="1" dirty="0">
                <a:solidFill>
                  <a:srgbClr val="0070C0"/>
                </a:solidFill>
              </a:rPr>
              <a:t> </a:t>
            </a:r>
            <a:r>
              <a:rPr lang="en-US" sz="3200" dirty="0"/>
              <a:t>exist on Mars.</a:t>
            </a:r>
          </a:p>
          <a:p>
            <a:r>
              <a:rPr lang="en-US" sz="3200" b="1" dirty="0">
                <a:solidFill>
                  <a:srgbClr val="F26649"/>
                </a:solidFill>
              </a:rPr>
              <a:t>5.</a:t>
            </a:r>
            <a:r>
              <a:rPr lang="en-US" sz="3200" dirty="0">
                <a:solidFill>
                  <a:srgbClr val="F26649"/>
                </a:solidFill>
              </a:rPr>
              <a:t> </a:t>
            </a:r>
            <a:r>
              <a:rPr lang="en-US" sz="3200" dirty="0"/>
              <a:t>He wanted to know how many planets </a:t>
            </a:r>
            <a:r>
              <a:rPr lang="en-US" sz="3200" b="1" i="1" dirty="0">
                <a:solidFill>
                  <a:srgbClr val="0070C0"/>
                </a:solidFill>
              </a:rPr>
              <a:t>there were / were there </a:t>
            </a:r>
            <a:r>
              <a:rPr lang="en-US" sz="3200" dirty="0"/>
              <a:t>in our solar system.</a:t>
            </a:r>
          </a:p>
        </p:txBody>
      </p:sp>
      <p:cxnSp>
        <p:nvCxnSpPr>
          <p:cNvPr id="4" name="Straight Connector 3"/>
          <p:cNvCxnSpPr/>
          <p:nvPr/>
        </p:nvCxnSpPr>
        <p:spPr>
          <a:xfrm flipV="1">
            <a:off x="10093871" y="1683018"/>
            <a:ext cx="757238" cy="5398"/>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882257" y="2224040"/>
            <a:ext cx="833120" cy="0"/>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25202" y="3630881"/>
            <a:ext cx="911225" cy="3175"/>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093871" y="4143961"/>
            <a:ext cx="874871" cy="5080"/>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06062" y="5101541"/>
            <a:ext cx="1765300" cy="7620"/>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75609" y="0"/>
            <a:ext cx="2324959" cy="584775"/>
          </a:xfrm>
          <a:prstGeom prst="rect">
            <a:avLst/>
          </a:prstGeom>
          <a:solidFill>
            <a:schemeClr val="accent2"/>
          </a:solid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1137</TotalTime>
  <Words>974</Words>
  <Application>Microsoft Office PowerPoint</Application>
  <PresentationFormat>Widescreen</PresentationFormat>
  <Paragraphs>150</Paragraphs>
  <Slides>19</Slides>
  <Notes>13</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5" baseType="lpstr">
      <vt:lpstr>.VnArabia</vt:lpstr>
      <vt:lpstr>Algerian</vt:lpstr>
      <vt:lpstr>Arial</vt:lpstr>
      <vt:lpstr>Bahnschrift</vt:lpstr>
      <vt:lpstr>Berlin Sans FB</vt:lpstr>
      <vt:lpstr>Calibri</vt:lpstr>
      <vt:lpstr>Calibri Light</vt:lpstr>
      <vt:lpstr>Cooper Black</vt:lpstr>
      <vt:lpstr>EF Circular Latin</vt:lpstr>
      <vt:lpstr>Myriad Pro</vt:lpstr>
      <vt:lpstr>Tahoma</vt:lpstr>
      <vt:lpstr>Times New Roman</vt:lpstr>
      <vt:lpstr>Wingdings</vt:lpstr>
      <vt:lpstr>Wingdings 3</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246</cp:revision>
  <dcterms:created xsi:type="dcterms:W3CDTF">2020-12-09T02:04:00Z</dcterms:created>
  <dcterms:modified xsi:type="dcterms:W3CDTF">2024-05-17T01:35:43Z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61CBA64395B3416883B3918E27C1C585</vt:lpwstr>
  </property>
  <property fmtid="{D5CDD505-2E9C-101B-9397-08002B2CF9AE}" pid="3" name="KSOProductBuildVer">
    <vt:lpwstr>1033-11.2.0.11440</vt:lpwstr>
  </property>
</Properties>
</file>