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Lst>
  <p:notesMasterIdLst>
    <p:notesMasterId r:id="rId23"/>
  </p:notesMasterIdLst>
  <p:sldIdLst>
    <p:sldId id="263" r:id="rId4"/>
    <p:sldId id="509" r:id="rId5"/>
    <p:sldId id="497" r:id="rId6"/>
    <p:sldId id="482" r:id="rId7"/>
    <p:sldId id="481" r:id="rId8"/>
    <p:sldId id="489" r:id="rId9"/>
    <p:sldId id="487" r:id="rId10"/>
    <p:sldId id="485" r:id="rId11"/>
    <p:sldId id="505" r:id="rId12"/>
    <p:sldId id="490" r:id="rId13"/>
    <p:sldId id="507" r:id="rId14"/>
    <p:sldId id="496" r:id="rId15"/>
    <p:sldId id="504" r:id="rId16"/>
    <p:sldId id="491" r:id="rId17"/>
    <p:sldId id="492" r:id="rId18"/>
    <p:sldId id="486" r:id="rId19"/>
    <p:sldId id="493" r:id="rId20"/>
    <p:sldId id="508" r:id="rId21"/>
    <p:sldId id="26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947" autoAdjust="0"/>
    <p:restoredTop sz="92141" autoAdjust="0"/>
  </p:normalViewPr>
  <p:slideViewPr>
    <p:cSldViewPr snapToGrid="0">
      <p:cViewPr varScale="1">
        <p:scale>
          <a:sx n="75" d="100"/>
          <a:sy n="75" d="100"/>
        </p:scale>
        <p:origin x="259" y="62"/>
      </p:cViewPr>
      <p:guideLst>
        <p:guide orient="horz" pos="2160"/>
        <p:guide pos="3840"/>
      </p:guideLst>
    </p:cSldViewPr>
  </p:slideViewPr>
  <p:notesTextViewPr>
    <p:cViewPr>
      <p:scale>
        <a:sx n="100" d="100"/>
        <a:sy n="100" d="100"/>
      </p:scale>
      <p:origin x="0" y="0"/>
    </p:cViewPr>
  </p:notesTextViewPr>
  <p:notesViewPr>
    <p:cSldViewPr snapToGrid="0">
      <p:cViewPr varScale="1">
        <p:scale>
          <a:sx n="52" d="100"/>
          <a:sy n="52" d="100"/>
        </p:scale>
        <p:origin x="294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DC0220-C2EE-4E39-9D3D-4ECA73697EB5}" type="datetimeFigureOut">
              <a:rPr lang="en-US" smtClean="0"/>
              <a:t>24/03/2025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0D1970-A556-4E05-A4AE-41D337F6EB3F}" type="slidenum">
              <a:rPr lang="en-US" smtClean="0"/>
              <a:t>‹#›</a:t>
            </a:fld>
            <a:endParaRPr lang="en-US"/>
          </a:p>
        </p:txBody>
      </p:sp>
    </p:spTree>
    <p:extLst>
      <p:ext uri="{BB962C8B-B14F-4D97-AF65-F5344CB8AC3E}">
        <p14:creationId xmlns:p14="http://schemas.microsoft.com/office/powerpoint/2010/main" val="1429165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85E131-F781-4AF9-AD54-2FC80614A8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68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85E131-F781-4AF9-AD54-2FC80614A8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500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4648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9225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701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1256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8163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0499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52948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2216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1792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5840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951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2041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94726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70159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76566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24/03/2025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1236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24/03/2025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85255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24/03/2025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20297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24/03/2025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95888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solidFill>
                  <a:prstClr val="black">
                    <a:tint val="75000"/>
                  </a:prstClr>
                </a:solidFill>
              </a:rPr>
              <a:pPr/>
              <a:t>24/03/2025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23066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solidFill>
                  <a:prstClr val="black">
                    <a:tint val="75000"/>
                  </a:prstClr>
                </a:solidFill>
              </a:rPr>
              <a:pPr/>
              <a:t>24/03/2025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3988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solidFill>
                  <a:prstClr val="black">
                    <a:tint val="75000"/>
                  </a:prstClr>
                </a:solidFill>
              </a:rPr>
              <a:pPr/>
              <a:t>24/03/2025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5355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6767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24/03/2025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92394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24/03/2025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00237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24/03/2025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79666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24/03/2025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02386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44172"/>
            <a:ext cx="12192000" cy="6902172"/>
          </a:xfrm>
          <a:prstGeom prst="rect">
            <a:avLst/>
          </a:prstGeom>
        </p:spPr>
      </p:pic>
      <p:pic>
        <p:nvPicPr>
          <p:cNvPr id="3" name="图片 2"/>
          <p:cNvPicPr>
            <a:picLocks noChangeAspect="1"/>
          </p:cNvPicPr>
          <p:nvPr userDrawn="1"/>
        </p:nvPicPr>
        <p:blipFill>
          <a:blip r:embed="rId3" cstate="screen"/>
          <a:stretch>
            <a:fillRect/>
          </a:stretch>
        </p:blipFill>
        <p:spPr>
          <a:xfrm rot="21197718">
            <a:off x="-1047625" y="-106047"/>
            <a:ext cx="14287248" cy="7143624"/>
          </a:xfrm>
          <a:prstGeom prst="rect">
            <a:avLst/>
          </a:prstGeom>
        </p:spPr>
      </p:pic>
      <p:pic>
        <p:nvPicPr>
          <p:cNvPr id="4" name="图片 3"/>
          <p:cNvPicPr>
            <a:picLocks noChangeAspect="1"/>
          </p:cNvPicPr>
          <p:nvPr userDrawn="1"/>
        </p:nvPicPr>
        <p:blipFill>
          <a:blip r:embed="rId4" cstate="screen"/>
          <a:stretch>
            <a:fillRect/>
          </a:stretch>
        </p:blipFill>
        <p:spPr>
          <a:xfrm>
            <a:off x="10095801" y="644691"/>
            <a:ext cx="1743460" cy="801863"/>
          </a:xfrm>
          <a:prstGeom prst="rect">
            <a:avLst/>
          </a:prstGeom>
        </p:spPr>
      </p:pic>
      <p:pic>
        <p:nvPicPr>
          <p:cNvPr id="6" name="图片 5"/>
          <p:cNvPicPr>
            <a:picLocks noChangeAspect="1"/>
          </p:cNvPicPr>
          <p:nvPr userDrawn="1"/>
        </p:nvPicPr>
        <p:blipFill>
          <a:blip r:embed="rId5" cstate="screen"/>
          <a:stretch>
            <a:fillRect/>
          </a:stretch>
        </p:blipFill>
        <p:spPr>
          <a:xfrm>
            <a:off x="-82549" y="59024"/>
            <a:ext cx="2534828" cy="1049481"/>
          </a:xfrm>
          <a:prstGeom prst="rect">
            <a:avLst/>
          </a:prstGeom>
        </p:spPr>
      </p:pic>
    </p:spTree>
    <p:extLst>
      <p:ext uri="{BB962C8B-B14F-4D97-AF65-F5344CB8AC3E}">
        <p14:creationId xmlns:p14="http://schemas.microsoft.com/office/powerpoint/2010/main" val="2980885491"/>
      </p:ext>
    </p:extLst>
  </p:cSld>
  <p:clrMapOvr>
    <a:masterClrMapping/>
  </p:clrMapOvr>
  <p:transition spd="slow" advTm="5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9552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3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8066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9477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150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558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9864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992704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solidFill>
                  <a:prstClr val="black">
                    <a:tint val="75000"/>
                  </a:prstClr>
                </a:solidFill>
              </a:rPr>
              <a:pPr/>
              <a:t>24/03/2025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162418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4.xml"/><Relationship Id="rId6"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tags" Target="../tags/tag2.xml"/><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5000"/>
          </a:stretch>
        </a:blipFill>
        <a:effectLst/>
      </p:bgPr>
    </p:bg>
    <p:spTree>
      <p:nvGrpSpPr>
        <p:cNvPr id="1" name=""/>
        <p:cNvGrpSpPr/>
        <p:nvPr/>
      </p:nvGrpSpPr>
      <p:grpSpPr>
        <a:xfrm>
          <a:off x="0" y="0"/>
          <a:ext cx="0" cy="0"/>
          <a:chOff x="0" y="0"/>
          <a:chExt cx="0" cy="0"/>
        </a:xfrm>
      </p:grpSpPr>
      <p:sp>
        <p:nvSpPr>
          <p:cNvPr id="4" name="WordArt 9"/>
          <p:cNvSpPr>
            <a:spLocks noChangeArrowheads="1" noChangeShapeType="1" noTextEdit="1"/>
          </p:cNvSpPr>
          <p:nvPr/>
        </p:nvSpPr>
        <p:spPr bwMode="auto">
          <a:xfrm>
            <a:off x="328428" y="756826"/>
            <a:ext cx="11338719" cy="6096000"/>
          </a:xfrm>
          <a:prstGeom prst="rect">
            <a:avLst/>
          </a:prstGeom>
        </p:spPr>
        <p:txBody>
          <a:bodyPr wrap="none" fromWordArt="1">
            <a:prstTxWarp prst="textArchUpPour">
              <a:avLst>
                <a:gd name="adj1" fmla="val 10725588"/>
                <a:gd name="adj2" fmla="val 77241"/>
              </a:avLst>
            </a:prstTxWarp>
          </a:bodyPr>
          <a:lstStyle/>
          <a:p>
            <a:pPr algn="ctr"/>
            <a:r>
              <a:rPr lang="en-US" sz="3600" b="1" kern="10" dirty="0" err="1">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a:rPr>
              <a:t>NhiÖt</a:t>
            </a:r>
            <a:r>
              <a:rPr lang="en-US" sz="3600" b="1" kern="10" dirty="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a:rPr>
              <a:t> </a:t>
            </a:r>
            <a:r>
              <a:rPr lang="en-US" sz="3600" b="1" kern="10" dirty="0" err="1">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a:rPr>
              <a:t>liÖt</a:t>
            </a:r>
            <a:r>
              <a:rPr lang="en-US" sz="3600" b="1" kern="10" dirty="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a:rPr>
              <a:t> </a:t>
            </a:r>
            <a:r>
              <a:rPr lang="en-US" sz="3600" b="1" kern="10" dirty="0" err="1">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a:rPr>
              <a:t>chµo</a:t>
            </a:r>
            <a:r>
              <a:rPr lang="en-US" sz="3600" b="1" kern="10" dirty="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a:rPr>
              <a:t> </a:t>
            </a:r>
            <a:r>
              <a:rPr lang="en-US" sz="3600" b="1" kern="10" err="1">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a:rPr>
              <a:t>mõng</a:t>
            </a:r>
            <a:r>
              <a:rPr lang="en-US" sz="3600" b="1" kern="1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a:rPr>
              <a:t> quý </a:t>
            </a:r>
            <a:r>
              <a:rPr lang="en-US" sz="3600" b="1" kern="10" dirty="0" err="1">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a:rPr>
              <a:t>thÇy</a:t>
            </a:r>
            <a:r>
              <a:rPr lang="en-US" sz="3600" b="1" kern="10" dirty="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a:rPr>
              <a:t> c« </a:t>
            </a:r>
            <a:r>
              <a:rPr lang="en-US" sz="3600" b="1" kern="10" dirty="0" err="1">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a:rPr>
              <a:t>gi¸o</a:t>
            </a:r>
            <a:endParaRPr lang="en-US" sz="3600" b="1" kern="10" dirty="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a:endParaRPr>
          </a:p>
        </p:txBody>
      </p:sp>
      <p:sp>
        <p:nvSpPr>
          <p:cNvPr id="7" name="圆角矩形 1"/>
          <p:cNvSpPr/>
          <p:nvPr/>
        </p:nvSpPr>
        <p:spPr>
          <a:xfrm>
            <a:off x="3064088" y="4057796"/>
            <a:ext cx="5420783" cy="1151134"/>
          </a:xfrm>
          <a:prstGeom prst="roundRect">
            <a:avLst>
              <a:gd name="adj" fmla="val 50000"/>
            </a:avLst>
          </a:prstGeom>
          <a:solidFill>
            <a:srgbClr val="FDB50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89" tIns="60844" rIns="121689" bIns="60844" anchor="ctr"/>
          <a:lstStyle/>
          <a:p>
            <a:pPr algn="ctr" defTabSz="1215904">
              <a:defRPr/>
            </a:pPr>
            <a:r>
              <a:rPr lang="en-US" altLang="zh-CN" sz="4200" b="1">
                <a:solidFill>
                  <a:srgbClr val="FF0000"/>
                </a:solidFill>
                <a:ea typeface="SimSun" pitchFamily="2" charset="-122"/>
              </a:rPr>
              <a:t>  TIẾNG VIỆT </a:t>
            </a:r>
            <a:endParaRPr lang="vi-VN" altLang="zh-CN" sz="4200" b="1">
              <a:solidFill>
                <a:srgbClr val="FF0000"/>
              </a:solidFill>
              <a:ea typeface="SimSun" pitchFamily="2" charset="-122"/>
            </a:endParaRPr>
          </a:p>
          <a:p>
            <a:pPr algn="ctr" defTabSz="1215904">
              <a:defRPr/>
            </a:pPr>
            <a:r>
              <a:rPr lang="en-US" altLang="zh-CN" sz="4200" b="1">
                <a:solidFill>
                  <a:srgbClr val="FF0000"/>
                </a:solidFill>
                <a:latin typeface="Calibri (Body)"/>
                <a:ea typeface="SimSun" pitchFamily="2" charset="-122"/>
              </a:rPr>
              <a:t>   LỚP 1</a:t>
            </a:r>
            <a:endParaRPr lang="zh-CN" altLang="en-US" sz="4200" b="1">
              <a:solidFill>
                <a:srgbClr val="FF0000"/>
              </a:solidFill>
              <a:latin typeface="Calibri (Body)"/>
              <a:ea typeface="SimSun" pitchFamily="2" charset="-122"/>
            </a:endParaRPr>
          </a:p>
        </p:txBody>
      </p:sp>
      <p:sp>
        <p:nvSpPr>
          <p:cNvPr id="8" name="文本框 3"/>
          <p:cNvSpPr txBox="1">
            <a:spLocks noChangeArrowheads="1"/>
          </p:cNvSpPr>
          <p:nvPr/>
        </p:nvSpPr>
        <p:spPr bwMode="auto">
          <a:xfrm>
            <a:off x="1725565" y="58992"/>
            <a:ext cx="8922774" cy="646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05" tIns="45713" rIns="91305" bIns="45713">
            <a:spAutoFit/>
          </a:bodyPr>
          <a:lstStyle>
            <a:lvl1pPr defTabSz="911225">
              <a:defRPr sz="7200">
                <a:solidFill>
                  <a:schemeClr val="tx1"/>
                </a:solidFill>
                <a:latin typeface=".VnAvant" pitchFamily="34" charset="0"/>
              </a:defRPr>
            </a:lvl1pPr>
            <a:lvl2pPr marL="742950" indent="-285750" defTabSz="911225">
              <a:defRPr sz="7200">
                <a:solidFill>
                  <a:schemeClr val="tx1"/>
                </a:solidFill>
                <a:latin typeface=".VnAvant" pitchFamily="34" charset="0"/>
              </a:defRPr>
            </a:lvl2pPr>
            <a:lvl3pPr marL="1143000" indent="-228600" defTabSz="911225">
              <a:defRPr sz="7200">
                <a:solidFill>
                  <a:schemeClr val="tx1"/>
                </a:solidFill>
                <a:latin typeface=".VnAvant" pitchFamily="34" charset="0"/>
              </a:defRPr>
            </a:lvl3pPr>
            <a:lvl4pPr marL="1600200" indent="-228600" defTabSz="911225">
              <a:defRPr sz="7200">
                <a:solidFill>
                  <a:schemeClr val="tx1"/>
                </a:solidFill>
                <a:latin typeface=".VnAvant" pitchFamily="34" charset="0"/>
              </a:defRPr>
            </a:lvl4pPr>
            <a:lvl5pPr marL="2057400" indent="-228600" defTabSz="911225">
              <a:defRPr sz="7200">
                <a:solidFill>
                  <a:schemeClr val="tx1"/>
                </a:solidFill>
                <a:latin typeface=".VnAvant" pitchFamily="34" charset="0"/>
              </a:defRPr>
            </a:lvl5pPr>
            <a:lvl6pPr marL="2514600" indent="-228600" defTabSz="911225" eaLnBrk="0" fontAlgn="base" hangingPunct="0">
              <a:spcBef>
                <a:spcPct val="0"/>
              </a:spcBef>
              <a:spcAft>
                <a:spcPct val="0"/>
              </a:spcAft>
              <a:defRPr sz="7200">
                <a:solidFill>
                  <a:schemeClr val="tx1"/>
                </a:solidFill>
                <a:latin typeface=".VnAvant" pitchFamily="34" charset="0"/>
              </a:defRPr>
            </a:lvl6pPr>
            <a:lvl7pPr marL="2971800" indent="-228600" defTabSz="911225" eaLnBrk="0" fontAlgn="base" hangingPunct="0">
              <a:spcBef>
                <a:spcPct val="0"/>
              </a:spcBef>
              <a:spcAft>
                <a:spcPct val="0"/>
              </a:spcAft>
              <a:defRPr sz="7200">
                <a:solidFill>
                  <a:schemeClr val="tx1"/>
                </a:solidFill>
                <a:latin typeface=".VnAvant" pitchFamily="34" charset="0"/>
              </a:defRPr>
            </a:lvl7pPr>
            <a:lvl8pPr marL="3429000" indent="-228600" defTabSz="911225" eaLnBrk="0" fontAlgn="base" hangingPunct="0">
              <a:spcBef>
                <a:spcPct val="0"/>
              </a:spcBef>
              <a:spcAft>
                <a:spcPct val="0"/>
              </a:spcAft>
              <a:defRPr sz="7200">
                <a:solidFill>
                  <a:schemeClr val="tx1"/>
                </a:solidFill>
                <a:latin typeface=".VnAvant" pitchFamily="34" charset="0"/>
              </a:defRPr>
            </a:lvl8pPr>
            <a:lvl9pPr marL="3886200" indent="-228600" defTabSz="911225" eaLnBrk="0" fontAlgn="base" hangingPunct="0">
              <a:spcBef>
                <a:spcPct val="0"/>
              </a:spcBef>
              <a:spcAft>
                <a:spcPct val="0"/>
              </a:spcAft>
              <a:defRPr sz="7200">
                <a:solidFill>
                  <a:schemeClr val="tx1"/>
                </a:solidFill>
                <a:latin typeface=".VnAvant" pitchFamily="34" charset="0"/>
              </a:defRPr>
            </a:lvl9pPr>
          </a:lstStyle>
          <a:p>
            <a:pPr algn="ctr"/>
            <a:r>
              <a:rPr lang="en-US" altLang="zh-CN" sz="3600" b="1">
                <a:solidFill>
                  <a:srgbClr val="FF0000"/>
                </a:solidFill>
                <a:latin typeface="Times New Roman" panose="02020603050405020304" pitchFamily="18" charset="0"/>
                <a:ea typeface="Microsoft YaHei" pitchFamily="34" charset="-122"/>
                <a:cs typeface="Times New Roman" panose="02020603050405020304" pitchFamily="18" charset="0"/>
                <a:sym typeface="+mn-lt"/>
              </a:rPr>
              <a:t>TRƯỜNG TH&amp;THCS TRƯỜNG THÀNH</a:t>
            </a:r>
            <a:endParaRPr lang="zh-CN" altLang="en-US" sz="3600" b="1" dirty="0">
              <a:solidFill>
                <a:srgbClr val="FF0000"/>
              </a:solidFill>
              <a:latin typeface="Times New Roman" panose="02020603050405020304" pitchFamily="18" charset="0"/>
              <a:ea typeface="Microsoft YaHei" pitchFamily="34" charset="-122"/>
              <a:cs typeface="Times New Roman" panose="02020603050405020304" pitchFamily="18" charset="0"/>
              <a:sym typeface="+mn-lt"/>
            </a:endParaRPr>
          </a:p>
        </p:txBody>
      </p:sp>
      <p:sp>
        <p:nvSpPr>
          <p:cNvPr id="9" name="文本框 4"/>
          <p:cNvSpPr txBox="1">
            <a:spLocks noChangeArrowheads="1"/>
          </p:cNvSpPr>
          <p:nvPr/>
        </p:nvSpPr>
        <p:spPr bwMode="auto">
          <a:xfrm>
            <a:off x="3655184" y="5585420"/>
            <a:ext cx="5274952" cy="1107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689" tIns="60844" rIns="121689" bIns="60844">
            <a:spAutoFit/>
          </a:bodyPr>
          <a:lstStyle>
            <a:lvl1pPr defTabSz="1216025">
              <a:defRPr sz="7200">
                <a:solidFill>
                  <a:schemeClr val="tx1"/>
                </a:solidFill>
                <a:latin typeface=".VnAvant" pitchFamily="34" charset="0"/>
              </a:defRPr>
            </a:lvl1pPr>
            <a:lvl2pPr marL="742950" indent="-285750" defTabSz="1216025">
              <a:defRPr sz="7200">
                <a:solidFill>
                  <a:schemeClr val="tx1"/>
                </a:solidFill>
                <a:latin typeface=".VnAvant" pitchFamily="34" charset="0"/>
              </a:defRPr>
            </a:lvl2pPr>
            <a:lvl3pPr marL="1143000" indent="-228600" defTabSz="1216025">
              <a:defRPr sz="7200">
                <a:solidFill>
                  <a:schemeClr val="tx1"/>
                </a:solidFill>
                <a:latin typeface=".VnAvant" pitchFamily="34" charset="0"/>
              </a:defRPr>
            </a:lvl3pPr>
            <a:lvl4pPr marL="1600200" indent="-228600" defTabSz="1216025">
              <a:defRPr sz="7200">
                <a:solidFill>
                  <a:schemeClr val="tx1"/>
                </a:solidFill>
                <a:latin typeface=".VnAvant" pitchFamily="34" charset="0"/>
              </a:defRPr>
            </a:lvl4pPr>
            <a:lvl5pPr marL="2057400" indent="-228600" defTabSz="1216025">
              <a:defRPr sz="7200">
                <a:solidFill>
                  <a:schemeClr val="tx1"/>
                </a:solidFill>
                <a:latin typeface=".VnAvant" pitchFamily="34" charset="0"/>
              </a:defRPr>
            </a:lvl5pPr>
            <a:lvl6pPr marL="2514600" indent="-228600" defTabSz="1216025" eaLnBrk="0" fontAlgn="base" hangingPunct="0">
              <a:spcBef>
                <a:spcPct val="0"/>
              </a:spcBef>
              <a:spcAft>
                <a:spcPct val="0"/>
              </a:spcAft>
              <a:defRPr sz="7200">
                <a:solidFill>
                  <a:schemeClr val="tx1"/>
                </a:solidFill>
                <a:latin typeface=".VnAvant" pitchFamily="34" charset="0"/>
              </a:defRPr>
            </a:lvl6pPr>
            <a:lvl7pPr marL="2971800" indent="-228600" defTabSz="1216025" eaLnBrk="0" fontAlgn="base" hangingPunct="0">
              <a:spcBef>
                <a:spcPct val="0"/>
              </a:spcBef>
              <a:spcAft>
                <a:spcPct val="0"/>
              </a:spcAft>
              <a:defRPr sz="7200">
                <a:solidFill>
                  <a:schemeClr val="tx1"/>
                </a:solidFill>
                <a:latin typeface=".VnAvant" pitchFamily="34" charset="0"/>
              </a:defRPr>
            </a:lvl7pPr>
            <a:lvl8pPr marL="3429000" indent="-228600" defTabSz="1216025" eaLnBrk="0" fontAlgn="base" hangingPunct="0">
              <a:spcBef>
                <a:spcPct val="0"/>
              </a:spcBef>
              <a:spcAft>
                <a:spcPct val="0"/>
              </a:spcAft>
              <a:defRPr sz="7200">
                <a:solidFill>
                  <a:schemeClr val="tx1"/>
                </a:solidFill>
                <a:latin typeface=".VnAvant" pitchFamily="34" charset="0"/>
              </a:defRPr>
            </a:lvl8pPr>
            <a:lvl9pPr marL="3886200" indent="-228600" defTabSz="1216025" eaLnBrk="0" fontAlgn="base" hangingPunct="0">
              <a:spcBef>
                <a:spcPct val="0"/>
              </a:spcBef>
              <a:spcAft>
                <a:spcPct val="0"/>
              </a:spcAft>
              <a:defRPr sz="7200">
                <a:solidFill>
                  <a:schemeClr val="tx1"/>
                </a:solidFill>
                <a:latin typeface=".VnAvant" pitchFamily="34" charset="0"/>
              </a:defRPr>
            </a:lvl9pPr>
          </a:lstStyle>
          <a:p>
            <a:pPr algn="ctr"/>
            <a:r>
              <a:rPr lang="en-US" altLang="zh-CN" sz="3200" b="1" i="1">
                <a:solidFill>
                  <a:srgbClr val="C00000"/>
                </a:solidFill>
                <a:latin typeface="Times New Roman" panose="02020603050405020304" pitchFamily="18" charset="0"/>
                <a:ea typeface="SimSun" pitchFamily="2" charset="-122"/>
                <a:cs typeface="Times New Roman" panose="02020603050405020304" pitchFamily="18" charset="0"/>
                <a:sym typeface="+mn-lt"/>
              </a:rPr>
              <a:t>Giáo viên</a:t>
            </a:r>
            <a:r>
              <a:rPr lang="vi-VN" altLang="zh-CN" sz="3200" b="1" i="1">
                <a:solidFill>
                  <a:srgbClr val="C00000"/>
                </a:solidFill>
                <a:latin typeface="Times New Roman" panose="02020603050405020304" pitchFamily="18" charset="0"/>
                <a:ea typeface="SimSun" pitchFamily="2" charset="-122"/>
                <a:cs typeface="Times New Roman" panose="02020603050405020304" pitchFamily="18" charset="0"/>
                <a:sym typeface="+mn-lt"/>
              </a:rPr>
              <a:t>: </a:t>
            </a:r>
            <a:r>
              <a:rPr lang="en-US" altLang="zh-CN" sz="3200" b="1" i="1">
                <a:solidFill>
                  <a:srgbClr val="C00000"/>
                </a:solidFill>
                <a:latin typeface="Times New Roman" panose="02020603050405020304" pitchFamily="18" charset="0"/>
                <a:ea typeface="SimSun" pitchFamily="2" charset="-122"/>
                <a:cs typeface="Times New Roman" panose="02020603050405020304" pitchFamily="18" charset="0"/>
                <a:sym typeface="+mn-lt"/>
              </a:rPr>
              <a:t>Nguyễn Thị Dung</a:t>
            </a:r>
          </a:p>
          <a:p>
            <a:pPr algn="ctr"/>
            <a:r>
              <a:rPr lang="en-US" altLang="zh-CN" sz="3200" b="1" i="1">
                <a:solidFill>
                  <a:srgbClr val="C00000"/>
                </a:solidFill>
                <a:latin typeface="Times New Roman" panose="02020603050405020304" pitchFamily="18" charset="0"/>
                <a:ea typeface="SimSun" pitchFamily="2" charset="-122"/>
                <a:cs typeface="Times New Roman" panose="02020603050405020304" pitchFamily="18" charset="0"/>
                <a:sym typeface="+mn-lt"/>
              </a:rPr>
              <a:t>Năm học: 2024 - 2025</a:t>
            </a:r>
            <a:endParaRPr lang="zh-CN" altLang="en-US" sz="3200" b="1" i="1">
              <a:solidFill>
                <a:srgbClr val="C00000"/>
              </a:solidFill>
              <a:latin typeface="Times New Roman" panose="02020603050405020304" pitchFamily="18" charset="0"/>
              <a:ea typeface="SimSun" pitchFamily="2" charset="-122"/>
              <a:cs typeface="Times New Roman" panose="02020603050405020304" pitchFamily="18" charset="0"/>
              <a:sym typeface="+mn-lt"/>
            </a:endParaRPr>
          </a:p>
        </p:txBody>
      </p:sp>
      <p:sp>
        <p:nvSpPr>
          <p:cNvPr id="10" name="WordArt 9"/>
          <p:cNvSpPr>
            <a:spLocks noChangeArrowheads="1" noChangeShapeType="1" noTextEdit="1"/>
          </p:cNvSpPr>
          <p:nvPr/>
        </p:nvSpPr>
        <p:spPr bwMode="auto">
          <a:xfrm>
            <a:off x="3064088" y="2294498"/>
            <a:ext cx="5867400" cy="1338263"/>
          </a:xfrm>
          <a:prstGeom prst="rect">
            <a:avLst/>
          </a:prstGeom>
        </p:spPr>
        <p:txBody>
          <a:bodyPr wrap="none" fromWordArt="1">
            <a:prstTxWarp prst="textPlain">
              <a:avLst>
                <a:gd name="adj" fmla="val 50000"/>
              </a:avLst>
            </a:prstTxWarp>
          </a:bodyPr>
          <a:lstStyle/>
          <a:p>
            <a:pPr algn="ctr"/>
            <a:r>
              <a:rPr lang="vi-VN" sz="3600" b="1" kern="10">
                <a:ln w="9525">
                  <a:solidFill>
                    <a:srgbClr val="800000"/>
                  </a:solidFill>
                  <a:round/>
                  <a:headEnd/>
                  <a:tailEnd/>
                </a:ln>
                <a:solidFill>
                  <a:srgbClr val="FF0000"/>
                </a:solidFill>
                <a:effectLst>
                  <a:outerShdw blurRad="38100" dist="38100" dir="2700000" algn="tl">
                    <a:srgbClr val="000000">
                      <a:alpha val="43137"/>
                    </a:srgbClr>
                  </a:outerShdw>
                </a:effectLst>
                <a:latin typeface="+mn-lt"/>
                <a:ea typeface="+mn-lt"/>
                <a:cs typeface="+mn-lt"/>
              </a:rPr>
              <a:t>Về dự giờ thăm lớp</a:t>
            </a:r>
            <a:endParaRPr lang="en-US" sz="3600" b="1" kern="10">
              <a:ln w="9525">
                <a:solidFill>
                  <a:srgbClr val="800000"/>
                </a:solidFill>
                <a:round/>
                <a:headEnd/>
                <a:tailEnd/>
              </a:ln>
              <a:solidFill>
                <a:srgbClr val="FF0000"/>
              </a:solidFill>
              <a:effectLst>
                <a:outerShdw blurRad="38100" dist="38100" dir="2700000" algn="tl">
                  <a:srgbClr val="000000">
                    <a:alpha val="43137"/>
                  </a:srgbClr>
                </a:outerShdw>
              </a:effectLst>
              <a:latin typeface="+mn-lt"/>
              <a:ea typeface="+mn-lt"/>
              <a:cs typeface="+mn-lt"/>
            </a:endParaRPr>
          </a:p>
        </p:txBody>
      </p:sp>
    </p:spTree>
    <p:custDataLst>
      <p:tags r:id="rId1"/>
    </p:custDataLst>
    <p:extLst>
      <p:ext uri="{BB962C8B-B14F-4D97-AF65-F5344CB8AC3E}">
        <p14:creationId xmlns:p14="http://schemas.microsoft.com/office/powerpoint/2010/main" val="2909270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8533" y="1552535"/>
            <a:ext cx="11804072" cy="707886"/>
          </a:xfrm>
          <a:prstGeom prst="rect">
            <a:avLst/>
          </a:prstGeom>
          <a:solidFill>
            <a:schemeClr val="bg1"/>
          </a:solidFill>
          <a:ln>
            <a:solidFill>
              <a:schemeClr val="bg1"/>
            </a:solidFill>
          </a:ln>
        </p:spPr>
        <p:txBody>
          <a:bodyPr wrap="square">
            <a:spAutoFit/>
          </a:bodyPr>
          <a:lstStyle/>
          <a:p>
            <a:r>
              <a:rPr lang="en-US" sz="4000" b="1">
                <a:solidFill>
                  <a:srgbClr val="0000CC"/>
                </a:solidFill>
                <a:latin typeface="VNI-Avo" pitchFamily="2" charset="0"/>
              </a:rPr>
              <a:t>3. Ñeøn xanh baùo hieäu ñöôïc pheùp di chuyeån</a:t>
            </a:r>
            <a:r>
              <a:rPr lang="en-US" sz="4000">
                <a:solidFill>
                  <a:srgbClr val="0000CC"/>
                </a:solidFill>
                <a:latin typeface="VNI-Avo" pitchFamily="2" charset="0"/>
              </a:rPr>
              <a:t>.</a:t>
            </a:r>
            <a:endParaRPr lang="en-US" sz="4000">
              <a:solidFill>
                <a:srgbClr val="0000CC"/>
              </a:solidFill>
            </a:endParaRPr>
          </a:p>
        </p:txBody>
      </p:sp>
      <p:pic>
        <p:nvPicPr>
          <p:cNvPr id="8" name="Picture 7"/>
          <p:cNvPicPr>
            <a:picLocks noChangeAspect="1"/>
          </p:cNvPicPr>
          <p:nvPr/>
        </p:nvPicPr>
        <p:blipFill>
          <a:blip r:embed="rId2"/>
          <a:stretch>
            <a:fillRect/>
          </a:stretch>
        </p:blipFill>
        <p:spPr>
          <a:xfrm>
            <a:off x="5575065" y="1621950"/>
            <a:ext cx="341406" cy="621846"/>
          </a:xfrm>
          <a:prstGeom prst="rect">
            <a:avLst/>
          </a:prstGeom>
        </p:spPr>
      </p:pic>
      <p:pic>
        <p:nvPicPr>
          <p:cNvPr id="9" name="Picture 8"/>
          <p:cNvPicPr>
            <a:picLocks noChangeAspect="1"/>
          </p:cNvPicPr>
          <p:nvPr/>
        </p:nvPicPr>
        <p:blipFill>
          <a:blip r:embed="rId2"/>
          <a:stretch>
            <a:fillRect/>
          </a:stretch>
        </p:blipFill>
        <p:spPr>
          <a:xfrm>
            <a:off x="11467661" y="1595555"/>
            <a:ext cx="341406" cy="621846"/>
          </a:xfrm>
          <a:prstGeom prst="rect">
            <a:avLst/>
          </a:prstGeom>
        </p:spPr>
      </p:pic>
      <p:pic>
        <p:nvPicPr>
          <p:cNvPr id="10" name="Picture 9"/>
          <p:cNvPicPr>
            <a:picLocks noChangeAspect="1"/>
          </p:cNvPicPr>
          <p:nvPr/>
        </p:nvPicPr>
        <p:blipFill>
          <a:blip r:embed="rId2"/>
          <a:stretch>
            <a:fillRect/>
          </a:stretch>
        </p:blipFill>
        <p:spPr>
          <a:xfrm>
            <a:off x="11324122" y="1552535"/>
            <a:ext cx="341406" cy="621846"/>
          </a:xfrm>
          <a:prstGeom prst="rect">
            <a:avLst/>
          </a:prstGeom>
        </p:spPr>
      </p:pic>
    </p:spTree>
    <p:extLst>
      <p:ext uri="{BB962C8B-B14F-4D97-AF65-F5344CB8AC3E}">
        <p14:creationId xmlns:p14="http://schemas.microsoft.com/office/powerpoint/2010/main" val="380300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4805" y="1358206"/>
            <a:ext cx="11686604" cy="1323439"/>
          </a:xfrm>
          <a:prstGeom prst="rect">
            <a:avLst/>
          </a:prstGeom>
        </p:spPr>
        <p:txBody>
          <a:bodyPr wrap="square">
            <a:spAutoFit/>
          </a:bodyPr>
          <a:lstStyle/>
          <a:p>
            <a:r>
              <a:rPr lang="en-US" sz="4000" b="1">
                <a:solidFill>
                  <a:srgbClr val="0000CC"/>
                </a:solidFill>
                <a:latin typeface="VNI-Avo" pitchFamily="2" charset="0"/>
              </a:rPr>
              <a:t>8. Tuaân thuû söï ñieàu khieån cuûa ñeøn giao thoâng giuùp chuùng ta baûo ñaûm an toaøn khi ñi laïi.</a:t>
            </a:r>
            <a:endParaRPr lang="en-US" sz="4000" b="1">
              <a:solidFill>
                <a:srgbClr val="0000CC"/>
              </a:solidFill>
            </a:endParaRPr>
          </a:p>
        </p:txBody>
      </p:sp>
      <p:pic>
        <p:nvPicPr>
          <p:cNvPr id="5" name="Picture 4"/>
          <p:cNvPicPr>
            <a:picLocks noChangeAspect="1"/>
          </p:cNvPicPr>
          <p:nvPr/>
        </p:nvPicPr>
        <p:blipFill>
          <a:blip r:embed="rId2"/>
          <a:stretch>
            <a:fillRect/>
          </a:stretch>
        </p:blipFill>
        <p:spPr>
          <a:xfrm>
            <a:off x="11685425" y="1510597"/>
            <a:ext cx="341406" cy="621846"/>
          </a:xfrm>
          <a:prstGeom prst="rect">
            <a:avLst/>
          </a:prstGeom>
        </p:spPr>
      </p:pic>
      <p:pic>
        <p:nvPicPr>
          <p:cNvPr id="6" name="Picture 5"/>
          <p:cNvPicPr>
            <a:picLocks noChangeAspect="1"/>
          </p:cNvPicPr>
          <p:nvPr/>
        </p:nvPicPr>
        <p:blipFill>
          <a:blip r:embed="rId2"/>
          <a:stretch>
            <a:fillRect/>
          </a:stretch>
        </p:blipFill>
        <p:spPr>
          <a:xfrm>
            <a:off x="10875228" y="2019925"/>
            <a:ext cx="341406" cy="621846"/>
          </a:xfrm>
          <a:prstGeom prst="rect">
            <a:avLst/>
          </a:prstGeom>
        </p:spPr>
      </p:pic>
      <p:pic>
        <p:nvPicPr>
          <p:cNvPr id="7" name="Picture 6"/>
          <p:cNvPicPr>
            <a:picLocks noChangeAspect="1"/>
          </p:cNvPicPr>
          <p:nvPr/>
        </p:nvPicPr>
        <p:blipFill>
          <a:blip r:embed="rId2"/>
          <a:stretch>
            <a:fillRect/>
          </a:stretch>
        </p:blipFill>
        <p:spPr>
          <a:xfrm>
            <a:off x="11029306" y="2049318"/>
            <a:ext cx="341406" cy="621846"/>
          </a:xfrm>
          <a:prstGeom prst="rect">
            <a:avLst/>
          </a:prstGeom>
        </p:spPr>
      </p:pic>
    </p:spTree>
    <p:extLst>
      <p:ext uri="{BB962C8B-B14F-4D97-AF65-F5344CB8AC3E}">
        <p14:creationId xmlns:p14="http://schemas.microsoft.com/office/powerpoint/2010/main" val="3899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2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6476" y="-12232"/>
            <a:ext cx="12516142" cy="1961799"/>
          </a:xfrm>
          <a:prstGeom prst="rect">
            <a:avLst/>
          </a:prstGeom>
        </p:spPr>
      </p:pic>
      <p:pic>
        <p:nvPicPr>
          <p:cNvPr id="3" name="Picture 2"/>
          <p:cNvPicPr>
            <a:picLocks noChangeAspect="1"/>
          </p:cNvPicPr>
          <p:nvPr/>
        </p:nvPicPr>
        <p:blipFill>
          <a:blip r:embed="rId3"/>
          <a:stretch>
            <a:fillRect/>
          </a:stretch>
        </p:blipFill>
        <p:spPr>
          <a:xfrm>
            <a:off x="19451" y="1928553"/>
            <a:ext cx="11827265" cy="1928553"/>
          </a:xfrm>
          <a:prstGeom prst="rect">
            <a:avLst/>
          </a:prstGeom>
        </p:spPr>
      </p:pic>
      <p:pic>
        <p:nvPicPr>
          <p:cNvPr id="7" name="Picture 6"/>
          <p:cNvPicPr>
            <a:picLocks noChangeAspect="1"/>
          </p:cNvPicPr>
          <p:nvPr/>
        </p:nvPicPr>
        <p:blipFill>
          <a:blip r:embed="rId4"/>
          <a:stretch>
            <a:fillRect/>
          </a:stretch>
        </p:blipFill>
        <p:spPr>
          <a:xfrm>
            <a:off x="800023" y="3823851"/>
            <a:ext cx="11203555" cy="997532"/>
          </a:xfrm>
          <a:prstGeom prst="rect">
            <a:avLst/>
          </a:prstGeom>
        </p:spPr>
      </p:pic>
      <p:sp>
        <p:nvSpPr>
          <p:cNvPr id="10" name="Rectangle 9"/>
          <p:cNvSpPr/>
          <p:nvPr/>
        </p:nvSpPr>
        <p:spPr>
          <a:xfrm>
            <a:off x="97549" y="5157106"/>
            <a:ext cx="11671068" cy="1277273"/>
          </a:xfrm>
          <a:prstGeom prst="rect">
            <a:avLst/>
          </a:prstGeom>
        </p:spPr>
        <p:txBody>
          <a:bodyPr wrap="square">
            <a:spAutoFit/>
          </a:bodyPr>
          <a:lstStyle/>
          <a:p>
            <a:pPr lvl="0"/>
            <a:r>
              <a:rPr lang="en-US" sz="4000" b="1">
                <a:solidFill>
                  <a:srgbClr val="0000CC"/>
                </a:solidFill>
                <a:latin typeface="VNI-Avo" pitchFamily="2" charset="0"/>
              </a:rPr>
              <a:t>	</a:t>
            </a:r>
            <a:r>
              <a:rPr lang="en-US" sz="3700" b="1">
                <a:solidFill>
                  <a:srgbClr val="0000CC"/>
                </a:solidFill>
                <a:latin typeface="VNI-Avo" pitchFamily="2" charset="0"/>
              </a:rPr>
              <a:t>8. Tuaân thuû söï ñieàu khieån cuûa ñeøn giao thoâng giuùp chuùng ta baûo ñaûm an toaøn khi ñi laïi.</a:t>
            </a:r>
            <a:endParaRPr lang="en-US" sz="3700" b="1">
              <a:solidFill>
                <a:srgbClr val="0000CC"/>
              </a:solidFill>
            </a:endParaRPr>
          </a:p>
        </p:txBody>
      </p:sp>
      <p:pic>
        <p:nvPicPr>
          <p:cNvPr id="11" name="Picture 10"/>
          <p:cNvPicPr>
            <a:picLocks noChangeAspect="1"/>
          </p:cNvPicPr>
          <p:nvPr/>
        </p:nvPicPr>
        <p:blipFill>
          <a:blip r:embed="rId5"/>
          <a:stretch>
            <a:fillRect/>
          </a:stretch>
        </p:blipFill>
        <p:spPr>
          <a:xfrm>
            <a:off x="11529188" y="5325106"/>
            <a:ext cx="341406" cy="621846"/>
          </a:xfrm>
          <a:prstGeom prst="rect">
            <a:avLst/>
          </a:prstGeom>
        </p:spPr>
      </p:pic>
      <p:pic>
        <p:nvPicPr>
          <p:cNvPr id="12" name="Picture 11"/>
          <p:cNvPicPr>
            <a:picLocks noChangeAspect="1"/>
          </p:cNvPicPr>
          <p:nvPr/>
        </p:nvPicPr>
        <p:blipFill>
          <a:blip r:embed="rId5"/>
          <a:stretch>
            <a:fillRect/>
          </a:stretch>
        </p:blipFill>
        <p:spPr>
          <a:xfrm>
            <a:off x="9991918" y="5844648"/>
            <a:ext cx="341406" cy="621846"/>
          </a:xfrm>
          <a:prstGeom prst="rect">
            <a:avLst/>
          </a:prstGeom>
        </p:spPr>
      </p:pic>
      <p:pic>
        <p:nvPicPr>
          <p:cNvPr id="13" name="Picture 12"/>
          <p:cNvPicPr>
            <a:picLocks noChangeAspect="1"/>
          </p:cNvPicPr>
          <p:nvPr/>
        </p:nvPicPr>
        <p:blipFill>
          <a:blip r:embed="rId5"/>
          <a:stretch>
            <a:fillRect/>
          </a:stretch>
        </p:blipFill>
        <p:spPr>
          <a:xfrm>
            <a:off x="9835051" y="5828025"/>
            <a:ext cx="341406" cy="621846"/>
          </a:xfrm>
          <a:prstGeom prst="rect">
            <a:avLst/>
          </a:prstGeom>
        </p:spPr>
      </p:pic>
      <p:pic>
        <p:nvPicPr>
          <p:cNvPr id="9" name="Picture 8"/>
          <p:cNvPicPr>
            <a:picLocks noChangeAspect="1"/>
          </p:cNvPicPr>
          <p:nvPr/>
        </p:nvPicPr>
        <p:blipFill>
          <a:blip r:embed="rId6"/>
          <a:stretch>
            <a:fillRect/>
          </a:stretch>
        </p:blipFill>
        <p:spPr>
          <a:xfrm>
            <a:off x="11139003" y="680488"/>
            <a:ext cx="341406" cy="621846"/>
          </a:xfrm>
          <a:prstGeom prst="rect">
            <a:avLst/>
          </a:prstGeom>
        </p:spPr>
      </p:pic>
      <p:pic>
        <p:nvPicPr>
          <p:cNvPr id="14" name="Picture 13"/>
          <p:cNvPicPr>
            <a:picLocks noChangeAspect="1"/>
          </p:cNvPicPr>
          <p:nvPr/>
        </p:nvPicPr>
        <p:blipFill>
          <a:blip r:embed="rId6"/>
          <a:stretch>
            <a:fillRect/>
          </a:stretch>
        </p:blipFill>
        <p:spPr>
          <a:xfrm>
            <a:off x="9327395" y="636731"/>
            <a:ext cx="341406" cy="621846"/>
          </a:xfrm>
          <a:prstGeom prst="rect">
            <a:avLst/>
          </a:prstGeom>
        </p:spPr>
      </p:pic>
      <p:pic>
        <p:nvPicPr>
          <p:cNvPr id="15" name="Picture 14"/>
          <p:cNvPicPr>
            <a:picLocks noChangeAspect="1"/>
          </p:cNvPicPr>
          <p:nvPr/>
        </p:nvPicPr>
        <p:blipFill>
          <a:blip r:embed="rId6"/>
          <a:stretch>
            <a:fillRect/>
          </a:stretch>
        </p:blipFill>
        <p:spPr>
          <a:xfrm>
            <a:off x="8219288" y="627846"/>
            <a:ext cx="341406" cy="621846"/>
          </a:xfrm>
          <a:prstGeom prst="rect">
            <a:avLst/>
          </a:prstGeom>
        </p:spPr>
      </p:pic>
    </p:spTree>
    <p:extLst>
      <p:ext uri="{BB962C8B-B14F-4D97-AF65-F5344CB8AC3E}">
        <p14:creationId xmlns:p14="http://schemas.microsoft.com/office/powerpoint/2010/main" val="760008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2955" y="1027055"/>
            <a:ext cx="11636478" cy="5663089"/>
          </a:xfrm>
          <a:prstGeom prst="rect">
            <a:avLst/>
          </a:prstGeom>
          <a:noFill/>
        </p:spPr>
        <p:txBody>
          <a:bodyPr wrap="square" rtlCol="0">
            <a:spAutoFit/>
          </a:bodyPr>
          <a:lstStyle/>
          <a:p>
            <a:pPr algn="just">
              <a:spcAft>
                <a:spcPts val="600"/>
              </a:spcAft>
            </a:pPr>
            <a:r>
              <a:rPr lang="en-US">
                <a:latin typeface="VNI-Avo" pitchFamily="2" charset="0"/>
              </a:rPr>
              <a:t>	</a:t>
            </a:r>
            <a:r>
              <a:rPr lang="en-US" sz="3200">
                <a:latin typeface="VNI-Avo" pitchFamily="2" charset="0"/>
              </a:rPr>
              <a:t>ÔÛ caùc ngaõ ba, ngaõ tö ñöôøng phoá thöôøng coù caây ñeøn ba maøu: ñoû, vaøng, xanh.  Ñeøn ñoû baùo hieäu ngöôøi ñi ñöôøng vaø caùc phöông tieän giao thoâng phaûi döøng laïi. Ñeøn xanh baùo hieäu ñöôïc pheùp di chuyeån. Coøn ñeøn vaøng baùo hieäu phaûi ñi chaäm laïi tröôùc khi döøng haún.</a:t>
            </a:r>
          </a:p>
          <a:p>
            <a:pPr algn="just">
              <a:spcAft>
                <a:spcPts val="600"/>
              </a:spcAft>
            </a:pPr>
            <a:r>
              <a:rPr lang="en-US" sz="3200">
                <a:latin typeface="VNI-Avo" pitchFamily="2" charset="0"/>
              </a:rPr>
              <a:t>	 Caây ñeøn ba maøu naøy ñöôïc goïi laø ñeøn giao thoâng. Noù ñieàu khieån vieäc ñi laïi treân ñöôøng phoá. Neáu khoâng coù ñeøn giao thoâng thì vieäc ñi laïi seõ raát loän xoän vaø nguy hieåm.</a:t>
            </a:r>
          </a:p>
          <a:p>
            <a:pPr algn="just">
              <a:spcAft>
                <a:spcPts val="600"/>
              </a:spcAft>
            </a:pPr>
            <a:r>
              <a:rPr lang="en-US" sz="3200">
                <a:latin typeface="VNI-Avo" pitchFamily="2" charset="0"/>
              </a:rPr>
              <a:t>	Tuaân thuû söï ñieàu khieån cuûa ñeøn giao thoâng giuùp chuùng ta baûo ñaûm an toaøn khi ñi laïi.</a:t>
            </a:r>
          </a:p>
        </p:txBody>
      </p:sp>
      <p:pic>
        <p:nvPicPr>
          <p:cNvPr id="22" name="Picture 21"/>
          <p:cNvPicPr>
            <a:picLocks noChangeAspect="1"/>
          </p:cNvPicPr>
          <p:nvPr/>
        </p:nvPicPr>
        <p:blipFill>
          <a:blip r:embed="rId2"/>
          <a:stretch>
            <a:fillRect/>
          </a:stretch>
        </p:blipFill>
        <p:spPr>
          <a:xfrm>
            <a:off x="6594762" y="1219564"/>
            <a:ext cx="701101" cy="859611"/>
          </a:xfrm>
          <a:prstGeom prst="rect">
            <a:avLst/>
          </a:prstGeom>
        </p:spPr>
      </p:pic>
      <p:cxnSp>
        <p:nvCxnSpPr>
          <p:cNvPr id="23" name="Straight Connector 22"/>
          <p:cNvCxnSpPr/>
          <p:nvPr/>
        </p:nvCxnSpPr>
        <p:spPr bwMode="auto">
          <a:xfrm flipH="1">
            <a:off x="6665875" y="1634622"/>
            <a:ext cx="152400" cy="393700"/>
          </a:xfrm>
          <a:prstGeom prst="line">
            <a:avLst/>
          </a:prstGeom>
          <a:noFill/>
          <a:ln w="38100" cap="flat" cmpd="sng" algn="ctr">
            <a:solidFill>
              <a:srgbClr val="FF3300"/>
            </a:solidFill>
            <a:prstDash val="solid"/>
            <a:headEnd type="none" w="med" len="med"/>
            <a:tailEnd type="none" w="med" len="med"/>
          </a:ln>
          <a:effectLst>
            <a:outerShdw blurRad="40000" dist="23000" dir="5400000" rotWithShape="0">
              <a:srgbClr val="000000">
                <a:alpha val="35000"/>
              </a:srgbClr>
            </a:outerShdw>
          </a:effectLst>
        </p:spPr>
      </p:cxnSp>
      <p:sp>
        <p:nvSpPr>
          <p:cNvPr id="24" name="TextBox 16"/>
          <p:cNvSpPr txBox="1">
            <a:spLocks noChangeArrowheads="1"/>
          </p:cNvSpPr>
          <p:nvPr/>
        </p:nvSpPr>
        <p:spPr bwMode="auto">
          <a:xfrm>
            <a:off x="206218" y="2428702"/>
            <a:ext cx="419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vi-VN" altLang="en-US" b="1">
                <a:solidFill>
                  <a:srgbClr val="FF0000"/>
                </a:solidFill>
                <a:latin typeface="Times New Roman" panose="02020603050405020304" pitchFamily="18" charset="0"/>
                <a:cs typeface="Times New Roman" panose="02020603050405020304" pitchFamily="18" charset="0"/>
              </a:rPr>
              <a:t>3</a:t>
            </a:r>
            <a:endParaRPr lang="en-US" altLang="en-US" b="1">
              <a:solidFill>
                <a:srgbClr val="FF0000"/>
              </a:solidFill>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3"/>
          <a:stretch>
            <a:fillRect/>
          </a:stretch>
        </p:blipFill>
        <p:spPr>
          <a:xfrm>
            <a:off x="11912176" y="2079175"/>
            <a:ext cx="274344" cy="499915"/>
          </a:xfrm>
          <a:prstGeom prst="rect">
            <a:avLst/>
          </a:prstGeom>
        </p:spPr>
      </p:pic>
      <p:pic>
        <p:nvPicPr>
          <p:cNvPr id="26" name="Picture 25"/>
          <p:cNvPicPr>
            <a:picLocks noChangeAspect="1"/>
          </p:cNvPicPr>
          <p:nvPr/>
        </p:nvPicPr>
        <p:blipFill>
          <a:blip r:embed="rId4"/>
          <a:stretch>
            <a:fillRect/>
          </a:stretch>
        </p:blipFill>
        <p:spPr>
          <a:xfrm>
            <a:off x="9761223" y="2623334"/>
            <a:ext cx="274344" cy="499915"/>
          </a:xfrm>
          <a:prstGeom prst="rect">
            <a:avLst/>
          </a:prstGeom>
        </p:spPr>
      </p:pic>
      <p:sp>
        <p:nvSpPr>
          <p:cNvPr id="27" name="TextBox 17"/>
          <p:cNvSpPr txBox="1">
            <a:spLocks noChangeArrowheads="1"/>
          </p:cNvSpPr>
          <p:nvPr/>
        </p:nvSpPr>
        <p:spPr bwMode="auto">
          <a:xfrm>
            <a:off x="9827483" y="2188640"/>
            <a:ext cx="419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vi-VN" altLang="en-US" b="1">
                <a:solidFill>
                  <a:srgbClr val="FF0000"/>
                </a:solidFill>
                <a:latin typeface="Times New Roman" panose="02020603050405020304" pitchFamily="18" charset="0"/>
                <a:cs typeface="Times New Roman" panose="02020603050405020304" pitchFamily="18" charset="0"/>
              </a:rPr>
              <a:t>4</a:t>
            </a:r>
            <a:endParaRPr lang="en-US" altLang="en-US" b="1">
              <a:solidFill>
                <a:srgbClr val="FF0000"/>
              </a:solidFill>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5"/>
          <a:stretch>
            <a:fillRect/>
          </a:stretch>
        </p:blipFill>
        <p:spPr>
          <a:xfrm>
            <a:off x="11906630" y="3672360"/>
            <a:ext cx="274344" cy="499915"/>
          </a:xfrm>
          <a:prstGeom prst="rect">
            <a:avLst/>
          </a:prstGeom>
        </p:spPr>
      </p:pic>
      <p:sp>
        <p:nvSpPr>
          <p:cNvPr id="29" name="TextBox 18"/>
          <p:cNvSpPr txBox="1">
            <a:spLocks noChangeArrowheads="1"/>
          </p:cNvSpPr>
          <p:nvPr/>
        </p:nvSpPr>
        <p:spPr bwMode="auto">
          <a:xfrm>
            <a:off x="1152743" y="3464905"/>
            <a:ext cx="4175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vi-VN" altLang="en-US" b="1">
                <a:solidFill>
                  <a:srgbClr val="FF0000"/>
                </a:solidFill>
                <a:latin typeface="Times New Roman" panose="02020603050405020304" pitchFamily="18" charset="0"/>
                <a:cs typeface="Times New Roman" panose="02020603050405020304" pitchFamily="18" charset="0"/>
              </a:rPr>
              <a:t>5</a:t>
            </a:r>
            <a:endParaRPr lang="en-US" altLang="en-US" b="1">
              <a:solidFill>
                <a:srgbClr val="FF0000"/>
              </a:solidFill>
              <a:latin typeface="Times New Roman" panose="02020603050405020304" pitchFamily="18" charset="0"/>
              <a:cs typeface="Times New Roman" panose="02020603050405020304" pitchFamily="18" charset="0"/>
            </a:endParaRPr>
          </a:p>
        </p:txBody>
      </p:sp>
      <p:pic>
        <p:nvPicPr>
          <p:cNvPr id="30" name="Picture 29"/>
          <p:cNvPicPr>
            <a:picLocks noChangeAspect="1"/>
          </p:cNvPicPr>
          <p:nvPr/>
        </p:nvPicPr>
        <p:blipFill>
          <a:blip r:embed="rId6"/>
          <a:stretch>
            <a:fillRect/>
          </a:stretch>
        </p:blipFill>
        <p:spPr>
          <a:xfrm>
            <a:off x="11004670" y="3034006"/>
            <a:ext cx="274344" cy="499915"/>
          </a:xfrm>
          <a:prstGeom prst="rect">
            <a:avLst/>
          </a:prstGeom>
        </p:spPr>
      </p:pic>
      <p:sp>
        <p:nvSpPr>
          <p:cNvPr id="31" name="TextBox 19"/>
          <p:cNvSpPr txBox="1">
            <a:spLocks noChangeArrowheads="1"/>
          </p:cNvSpPr>
          <p:nvPr/>
        </p:nvSpPr>
        <p:spPr bwMode="auto">
          <a:xfrm>
            <a:off x="156581" y="3842277"/>
            <a:ext cx="4175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vi-VN" altLang="en-US" b="1">
                <a:solidFill>
                  <a:srgbClr val="FF0000"/>
                </a:solidFill>
                <a:latin typeface="Times New Roman" panose="02020603050405020304" pitchFamily="18" charset="0"/>
                <a:cs typeface="Times New Roman" panose="02020603050405020304" pitchFamily="18" charset="0"/>
              </a:rPr>
              <a:t>6</a:t>
            </a:r>
            <a:endParaRPr lang="en-US" altLang="en-US" b="1">
              <a:solidFill>
                <a:srgbClr val="FF0000"/>
              </a:solidFill>
              <a:latin typeface="Times New Roman" panose="02020603050405020304" pitchFamily="18" charset="0"/>
              <a:cs typeface="Times New Roman" panose="02020603050405020304" pitchFamily="18" charset="0"/>
            </a:endParaRPr>
          </a:p>
        </p:txBody>
      </p:sp>
      <p:cxnSp>
        <p:nvCxnSpPr>
          <p:cNvPr id="32" name="Straight Connector 31"/>
          <p:cNvCxnSpPr/>
          <p:nvPr/>
        </p:nvCxnSpPr>
        <p:spPr bwMode="auto">
          <a:xfrm flipH="1">
            <a:off x="8846711" y="4189841"/>
            <a:ext cx="152400" cy="393700"/>
          </a:xfrm>
          <a:prstGeom prst="line">
            <a:avLst/>
          </a:prstGeom>
          <a:noFill/>
          <a:ln w="38100" cap="flat" cmpd="sng" algn="ctr">
            <a:solidFill>
              <a:srgbClr val="FF3300"/>
            </a:solidFill>
            <a:prstDash val="solid"/>
            <a:headEnd type="none" w="med" len="med"/>
            <a:tailEnd type="none" w="med" len="med"/>
          </a:ln>
          <a:effectLst>
            <a:outerShdw blurRad="40000" dist="23000" dir="5400000" rotWithShape="0">
              <a:srgbClr val="000000">
                <a:alpha val="35000"/>
              </a:srgbClr>
            </a:outerShdw>
          </a:effectLst>
        </p:spPr>
      </p:cxnSp>
      <p:sp>
        <p:nvSpPr>
          <p:cNvPr id="33" name="TextBox 20"/>
          <p:cNvSpPr txBox="1">
            <a:spLocks noChangeArrowheads="1"/>
          </p:cNvSpPr>
          <p:nvPr/>
        </p:nvSpPr>
        <p:spPr bwMode="auto">
          <a:xfrm>
            <a:off x="8713361" y="3829114"/>
            <a:ext cx="4191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vi-VN" altLang="en-US" b="1">
                <a:solidFill>
                  <a:srgbClr val="FF0000"/>
                </a:solidFill>
                <a:latin typeface="Times New Roman" panose="02020603050405020304" pitchFamily="18" charset="0"/>
                <a:cs typeface="Times New Roman" panose="02020603050405020304" pitchFamily="18" charset="0"/>
              </a:rPr>
              <a:t>7</a:t>
            </a:r>
            <a:endParaRPr lang="en-US" altLang="en-US" b="1">
              <a:solidFill>
                <a:srgbClr val="FF0000"/>
              </a:solidFill>
              <a:latin typeface="Times New Roman" panose="02020603050405020304" pitchFamily="18" charset="0"/>
              <a:cs typeface="Times New Roman" panose="02020603050405020304" pitchFamily="18" charset="0"/>
            </a:endParaRPr>
          </a:p>
        </p:txBody>
      </p:sp>
      <p:pic>
        <p:nvPicPr>
          <p:cNvPr id="34" name="Picture 33"/>
          <p:cNvPicPr>
            <a:picLocks noChangeAspect="1"/>
          </p:cNvPicPr>
          <p:nvPr/>
        </p:nvPicPr>
        <p:blipFill>
          <a:blip r:embed="rId3"/>
          <a:stretch>
            <a:fillRect/>
          </a:stretch>
        </p:blipFill>
        <p:spPr>
          <a:xfrm>
            <a:off x="1572082" y="5057348"/>
            <a:ext cx="274344" cy="499915"/>
          </a:xfrm>
          <a:prstGeom prst="rect">
            <a:avLst/>
          </a:prstGeom>
        </p:spPr>
      </p:pic>
      <p:pic>
        <p:nvPicPr>
          <p:cNvPr id="35" name="Picture 34"/>
          <p:cNvPicPr>
            <a:picLocks noChangeAspect="1"/>
          </p:cNvPicPr>
          <p:nvPr/>
        </p:nvPicPr>
        <p:blipFill>
          <a:blip r:embed="rId3"/>
          <a:stretch>
            <a:fillRect/>
          </a:stretch>
        </p:blipFill>
        <p:spPr>
          <a:xfrm>
            <a:off x="7937529" y="6162336"/>
            <a:ext cx="274344" cy="499915"/>
          </a:xfrm>
          <a:prstGeom prst="rect">
            <a:avLst/>
          </a:prstGeom>
        </p:spPr>
      </p:pic>
      <p:sp>
        <p:nvSpPr>
          <p:cNvPr id="36" name="TextBox 21"/>
          <p:cNvSpPr txBox="1">
            <a:spLocks noChangeArrowheads="1"/>
          </p:cNvSpPr>
          <p:nvPr/>
        </p:nvSpPr>
        <p:spPr bwMode="auto">
          <a:xfrm>
            <a:off x="1061727" y="5474900"/>
            <a:ext cx="4175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vi-VN" altLang="en-US" b="1">
                <a:solidFill>
                  <a:srgbClr val="FF0000"/>
                </a:solidFill>
                <a:latin typeface="Times New Roman" panose="02020603050405020304" pitchFamily="18" charset="0"/>
                <a:cs typeface="Times New Roman" panose="02020603050405020304" pitchFamily="18" charset="0"/>
              </a:rPr>
              <a:t>8</a:t>
            </a:r>
            <a:endParaRPr lang="en-US" altLang="en-US" b="1">
              <a:solidFill>
                <a:srgbClr val="FF0000"/>
              </a:solidFill>
              <a:latin typeface="Times New Roman" panose="02020603050405020304" pitchFamily="18" charset="0"/>
              <a:cs typeface="Times New Roman" panose="02020603050405020304" pitchFamily="18" charset="0"/>
            </a:endParaRPr>
          </a:p>
        </p:txBody>
      </p:sp>
      <p:sp>
        <p:nvSpPr>
          <p:cNvPr id="37" name="TextBox 1"/>
          <p:cNvSpPr txBox="1">
            <a:spLocks noChangeArrowheads="1"/>
          </p:cNvSpPr>
          <p:nvPr/>
        </p:nvSpPr>
        <p:spPr bwMode="auto">
          <a:xfrm>
            <a:off x="1090391" y="822280"/>
            <a:ext cx="4175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vi-VN" altLang="en-US" b="1">
                <a:solidFill>
                  <a:srgbClr val="FF0000"/>
                </a:solidFill>
                <a:latin typeface="Times New Roman" panose="02020603050405020304" pitchFamily="18" charset="0"/>
                <a:cs typeface="Times New Roman" panose="02020603050405020304" pitchFamily="18" charset="0"/>
              </a:rPr>
              <a:t>1</a:t>
            </a:r>
            <a:endParaRPr lang="en-US" altLang="en-US" b="1">
              <a:solidFill>
                <a:srgbClr val="FF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3744300" y="84625"/>
            <a:ext cx="5818909" cy="707886"/>
          </a:xfrm>
          <a:prstGeom prst="rect">
            <a:avLst/>
          </a:prstGeom>
          <a:noFill/>
        </p:spPr>
        <p:txBody>
          <a:bodyPr wrap="square" rtlCol="0">
            <a:spAutoFit/>
          </a:bodyPr>
          <a:lstStyle/>
          <a:p>
            <a:r>
              <a:rPr lang="en-US" sz="4000" b="1">
                <a:latin typeface="VNI-Avo" pitchFamily="2" charset="0"/>
              </a:rPr>
              <a:t>Ñeøn giao thoâng</a:t>
            </a:r>
          </a:p>
        </p:txBody>
      </p:sp>
    </p:spTree>
    <p:extLst>
      <p:ext uri="{BB962C8B-B14F-4D97-AF65-F5344CB8AC3E}">
        <p14:creationId xmlns:p14="http://schemas.microsoft.com/office/powerpoint/2010/main" val="22614303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2633" y="482449"/>
            <a:ext cx="11671069" cy="3477875"/>
          </a:xfrm>
          <a:prstGeom prst="rect">
            <a:avLst/>
          </a:prstGeom>
        </p:spPr>
        <p:txBody>
          <a:bodyPr wrap="square">
            <a:spAutoFit/>
          </a:bodyPr>
          <a:lstStyle/>
          <a:p>
            <a:pPr lvl="0" eaLnBrk="0" fontAlgn="base" hangingPunct="0">
              <a:spcBef>
                <a:spcPct val="0"/>
              </a:spcBef>
              <a:spcAft>
                <a:spcPct val="0"/>
              </a:spcAft>
            </a:pPr>
            <a:r>
              <a:rPr lang="en-US" altLang="en-US" sz="4400" b="1">
                <a:solidFill>
                  <a:srgbClr val="0000FF"/>
                </a:solidFill>
                <a:latin typeface="VNI-Avo" pitchFamily="2" charset="0"/>
              </a:rPr>
              <a:t>Ñoaïn 1: Töø ñaàu …... döøng haún.</a:t>
            </a:r>
          </a:p>
          <a:p>
            <a:pPr lvl="0" eaLnBrk="0" fontAlgn="base" hangingPunct="0">
              <a:spcBef>
                <a:spcPct val="0"/>
              </a:spcBef>
              <a:spcAft>
                <a:spcPct val="0"/>
              </a:spcAft>
            </a:pPr>
            <a:endParaRPr lang="en-US" altLang="en-US" sz="4400" b="1">
              <a:solidFill>
                <a:srgbClr val="0000FF"/>
              </a:solidFill>
              <a:latin typeface="VNI-Avo" pitchFamily="2" charset="0"/>
            </a:endParaRPr>
          </a:p>
          <a:p>
            <a:pPr lvl="0" eaLnBrk="0" fontAlgn="base" hangingPunct="0">
              <a:spcBef>
                <a:spcPct val="0"/>
              </a:spcBef>
              <a:spcAft>
                <a:spcPct val="0"/>
              </a:spcAft>
            </a:pPr>
            <a:r>
              <a:rPr lang="en-US" altLang="en-US" sz="4400" b="1">
                <a:solidFill>
                  <a:srgbClr val="0000FF"/>
                </a:solidFill>
                <a:latin typeface="VNI-Avo" pitchFamily="2" charset="0"/>
              </a:rPr>
              <a:t>Ñoaïn 2: Caây ñeøn... nguy hieåm</a:t>
            </a:r>
          </a:p>
          <a:p>
            <a:pPr lvl="0" eaLnBrk="0" fontAlgn="base" hangingPunct="0">
              <a:spcBef>
                <a:spcPct val="0"/>
              </a:spcBef>
              <a:spcAft>
                <a:spcPct val="0"/>
              </a:spcAft>
            </a:pPr>
            <a:endParaRPr lang="en-US" altLang="en-US" sz="4400" b="1">
              <a:solidFill>
                <a:srgbClr val="0000FF"/>
              </a:solidFill>
              <a:latin typeface="VNI-Avo" pitchFamily="2" charset="0"/>
            </a:endParaRPr>
          </a:p>
          <a:p>
            <a:pPr lvl="0" eaLnBrk="0" fontAlgn="base" hangingPunct="0">
              <a:spcBef>
                <a:spcPct val="0"/>
              </a:spcBef>
              <a:spcAft>
                <a:spcPct val="0"/>
              </a:spcAft>
            </a:pPr>
            <a:r>
              <a:rPr lang="en-US" altLang="en-US" sz="4400" b="1">
                <a:solidFill>
                  <a:srgbClr val="0000FF"/>
                </a:solidFill>
                <a:latin typeface="VNI-Avo" pitchFamily="2" charset="0"/>
              </a:rPr>
              <a:t>Ñoaïn 3: Coøn laïi………</a:t>
            </a:r>
          </a:p>
        </p:txBody>
      </p:sp>
    </p:spTree>
    <p:extLst>
      <p:ext uri="{BB962C8B-B14F-4D97-AF65-F5344CB8AC3E}">
        <p14:creationId xmlns:p14="http://schemas.microsoft.com/office/powerpoint/2010/main" val="3751003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6968" y="662864"/>
            <a:ext cx="11636478" cy="6263253"/>
          </a:xfrm>
          <a:prstGeom prst="rect">
            <a:avLst/>
          </a:prstGeom>
          <a:noFill/>
        </p:spPr>
        <p:txBody>
          <a:bodyPr wrap="square" rtlCol="0">
            <a:spAutoFit/>
          </a:bodyPr>
          <a:lstStyle/>
          <a:p>
            <a:pPr lvl="0" eaLnBrk="0" fontAlgn="base" hangingPunct="0">
              <a:spcBef>
                <a:spcPct val="0"/>
              </a:spcBef>
              <a:spcAft>
                <a:spcPct val="0"/>
              </a:spcAft>
            </a:pPr>
            <a:r>
              <a:rPr lang="en-US">
                <a:solidFill>
                  <a:prstClr val="black"/>
                </a:solidFill>
                <a:latin typeface="VNI-Avo" pitchFamily="2" charset="0"/>
              </a:rPr>
              <a:t>	</a:t>
            </a:r>
            <a:r>
              <a:rPr lang="en-US" sz="3300">
                <a:solidFill>
                  <a:prstClr val="black"/>
                </a:solidFill>
                <a:latin typeface="VNI-Avo" pitchFamily="2" charset="0"/>
              </a:rPr>
              <a:t>	ÔÛ caùc ngaõ ba, ngaõ tö ñöôøng phoá thöôøng coù caây ñeøn ba maøu: ñoû, vaøng, xanh.  Ñeøn ñoû baùo hieäu ngöôøi ñi ñöôøng vaø caùc phöông tieän giao thoâng phaûi döøng laïi. Ñeøn xanh baùo hieäu ñöôïc pheùp di chuyeån. Coøn ñeøn vaøng baùo hieäu phaûi ñi chaäm laïi tröôùc khi döøng haún.</a:t>
            </a:r>
          </a:p>
          <a:p>
            <a:pPr algn="just">
              <a:spcAft>
                <a:spcPts val="600"/>
              </a:spcAft>
            </a:pPr>
            <a:r>
              <a:rPr lang="en-US" sz="3300">
                <a:solidFill>
                  <a:prstClr val="black"/>
                </a:solidFill>
                <a:latin typeface="VNI-Avo" pitchFamily="2" charset="0"/>
              </a:rPr>
              <a:t>	 Caây ñeøn ba maøu naøy ñöôïc goïi laø ñeøn giao thoâng. Noù ñieàu khieån vieäc ñi laïi treân ñöôøng phoá. Neáu khoâng coù ñeøn giao thoâng thì vieäc ñi laïi seõ raát loän xoän vaø nguy hieåm.</a:t>
            </a:r>
          </a:p>
          <a:p>
            <a:pPr lvl="0" eaLnBrk="0" fontAlgn="base" hangingPunct="0">
              <a:spcBef>
                <a:spcPct val="0"/>
              </a:spcBef>
              <a:spcAft>
                <a:spcPct val="0"/>
              </a:spcAft>
            </a:pPr>
            <a:r>
              <a:rPr lang="en-US" sz="3300">
                <a:solidFill>
                  <a:prstClr val="black"/>
                </a:solidFill>
                <a:latin typeface="VNI-Avo" pitchFamily="2" charset="0"/>
              </a:rPr>
              <a:t>   </a:t>
            </a:r>
            <a:r>
              <a:rPr lang="en-US" sz="3300">
                <a:solidFill>
                  <a:prstClr val="black"/>
                </a:solidFill>
                <a:latin typeface="Times New Roman" panose="02020603050405020304" pitchFamily="18" charset="0"/>
                <a:cs typeface="Times New Roman" panose="02020603050405020304" pitchFamily="18" charset="0"/>
              </a:rPr>
              <a:t> </a:t>
            </a:r>
            <a:r>
              <a:rPr lang="en-US" sz="3300" b="1">
                <a:solidFill>
                  <a:srgbClr val="FF0000"/>
                </a:solidFill>
                <a:latin typeface="Times New Roman" panose="02020603050405020304" pitchFamily="18" charset="0"/>
                <a:cs typeface="Times New Roman" panose="02020603050405020304" pitchFamily="18" charset="0"/>
              </a:rPr>
              <a:t>(3) </a:t>
            </a:r>
            <a:r>
              <a:rPr lang="en-US" sz="3300">
                <a:solidFill>
                  <a:prstClr val="black"/>
                </a:solidFill>
                <a:latin typeface="VNI-Avo" pitchFamily="2" charset="0"/>
              </a:rPr>
              <a:t>Tuaân thuû söï ñieàu khieån cuûa ñeøn giao thoâng giuùp chuùng ta baûo ñaûm an toaøn khi ñi laïi.</a:t>
            </a:r>
          </a:p>
        </p:txBody>
      </p:sp>
      <p:sp>
        <p:nvSpPr>
          <p:cNvPr id="19" name="TextBox 1"/>
          <p:cNvSpPr txBox="1">
            <a:spLocks noChangeArrowheads="1"/>
          </p:cNvSpPr>
          <p:nvPr/>
        </p:nvSpPr>
        <p:spPr bwMode="auto">
          <a:xfrm>
            <a:off x="1468577" y="592980"/>
            <a:ext cx="720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US" altLang="en-US" b="1">
                <a:solidFill>
                  <a:srgbClr val="FF0000"/>
                </a:solidFill>
                <a:latin typeface="Times New Roman" panose="02020603050405020304" pitchFamily="18" charset="0"/>
                <a:cs typeface="Times New Roman" panose="02020603050405020304" pitchFamily="18" charset="0"/>
              </a:rPr>
              <a:t>(</a:t>
            </a:r>
            <a:r>
              <a:rPr lang="vi-VN" altLang="en-US" b="1">
                <a:solidFill>
                  <a:srgbClr val="FF0000"/>
                </a:solidFill>
                <a:latin typeface="Times New Roman" panose="02020603050405020304" pitchFamily="18" charset="0"/>
                <a:cs typeface="Times New Roman" panose="02020603050405020304" pitchFamily="18" charset="0"/>
              </a:rPr>
              <a:t>1</a:t>
            </a:r>
            <a:r>
              <a:rPr lang="en-US" altLang="en-US" b="1">
                <a:solidFill>
                  <a:srgbClr val="FF0000"/>
                </a:solidFill>
                <a:latin typeface="Times New Roman" panose="02020603050405020304" pitchFamily="18" charset="0"/>
                <a:cs typeface="Times New Roman" panose="02020603050405020304" pitchFamily="18" charset="0"/>
              </a:rPr>
              <a:t>)</a:t>
            </a:r>
          </a:p>
        </p:txBody>
      </p:sp>
      <p:sp>
        <p:nvSpPr>
          <p:cNvPr id="21" name="TextBox 15"/>
          <p:cNvSpPr txBox="1">
            <a:spLocks noChangeArrowheads="1"/>
          </p:cNvSpPr>
          <p:nvPr/>
        </p:nvSpPr>
        <p:spPr bwMode="auto">
          <a:xfrm>
            <a:off x="676677" y="3642553"/>
            <a:ext cx="692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US" altLang="en-US" b="1">
                <a:solidFill>
                  <a:srgbClr val="FF0000"/>
                </a:solidFill>
                <a:latin typeface="Times New Roman" panose="02020603050405020304" pitchFamily="18" charset="0"/>
                <a:cs typeface="Times New Roman" panose="02020603050405020304" pitchFamily="18" charset="0"/>
              </a:rPr>
              <a:t>(</a:t>
            </a:r>
            <a:r>
              <a:rPr lang="vi-VN" altLang="en-US" b="1">
                <a:solidFill>
                  <a:srgbClr val="FF0000"/>
                </a:solidFill>
                <a:latin typeface="Times New Roman" panose="02020603050405020304" pitchFamily="18" charset="0"/>
                <a:cs typeface="Times New Roman" panose="02020603050405020304" pitchFamily="18" charset="0"/>
              </a:rPr>
              <a:t>2</a:t>
            </a:r>
            <a:r>
              <a:rPr lang="en-US" altLang="en-US" b="1">
                <a:solidFill>
                  <a:srgbClr val="FF0000"/>
                </a:solidFill>
                <a:latin typeface="Times New Roman" panose="02020603050405020304" pitchFamily="18" charset="0"/>
                <a:cs typeface="Times New Roman" panose="02020603050405020304" pitchFamily="18" charset="0"/>
              </a:rPr>
              <a:t>)</a:t>
            </a:r>
          </a:p>
        </p:txBody>
      </p:sp>
      <p:sp>
        <p:nvSpPr>
          <p:cNvPr id="3" name="TextBox 2"/>
          <p:cNvSpPr txBox="1"/>
          <p:nvPr/>
        </p:nvSpPr>
        <p:spPr>
          <a:xfrm>
            <a:off x="4438997" y="-48406"/>
            <a:ext cx="5818909" cy="707886"/>
          </a:xfrm>
          <a:prstGeom prst="rect">
            <a:avLst/>
          </a:prstGeom>
          <a:noFill/>
        </p:spPr>
        <p:txBody>
          <a:bodyPr wrap="square" rtlCol="0">
            <a:spAutoFit/>
          </a:bodyPr>
          <a:lstStyle/>
          <a:p>
            <a:r>
              <a:rPr lang="en-US" sz="4000" b="1">
                <a:latin typeface="VNI-Avo" pitchFamily="2" charset="0"/>
              </a:rPr>
              <a:t>Ñeøn giao thoâng</a:t>
            </a:r>
          </a:p>
        </p:txBody>
      </p:sp>
    </p:spTree>
    <p:extLst>
      <p:ext uri="{BB962C8B-B14F-4D97-AF65-F5344CB8AC3E}">
        <p14:creationId xmlns:p14="http://schemas.microsoft.com/office/powerpoint/2010/main" val="1959366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35626" y="221226"/>
            <a:ext cx="10205884" cy="6636774"/>
          </a:xfrm>
          <a:prstGeom prst="rect">
            <a:avLst/>
          </a:prstGeom>
        </p:spPr>
      </p:pic>
    </p:spTree>
    <p:extLst>
      <p:ext uri="{BB962C8B-B14F-4D97-AF65-F5344CB8AC3E}">
        <p14:creationId xmlns:p14="http://schemas.microsoft.com/office/powerpoint/2010/main" val="1360145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22671" y="235974"/>
            <a:ext cx="10795819" cy="6445045"/>
          </a:xfrm>
          <a:prstGeom prst="rect">
            <a:avLst/>
          </a:prstGeom>
        </p:spPr>
      </p:pic>
    </p:spTree>
    <p:extLst>
      <p:ext uri="{BB962C8B-B14F-4D97-AF65-F5344CB8AC3E}">
        <p14:creationId xmlns:p14="http://schemas.microsoft.com/office/powerpoint/2010/main" val="2574372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6968" y="662864"/>
            <a:ext cx="11636478" cy="6263253"/>
          </a:xfrm>
          <a:prstGeom prst="rect">
            <a:avLst/>
          </a:prstGeom>
          <a:noFill/>
        </p:spPr>
        <p:txBody>
          <a:bodyPr wrap="square" rtlCol="0">
            <a:spAutoFit/>
          </a:bodyPr>
          <a:lstStyle/>
          <a:p>
            <a:pPr lvl="0" eaLnBrk="0" fontAlgn="base" hangingPunct="0">
              <a:spcBef>
                <a:spcPct val="0"/>
              </a:spcBef>
              <a:spcAft>
                <a:spcPct val="0"/>
              </a:spcAft>
            </a:pPr>
            <a:r>
              <a:rPr lang="en-US">
                <a:solidFill>
                  <a:prstClr val="black"/>
                </a:solidFill>
                <a:latin typeface="VNI-Avo" pitchFamily="2" charset="0"/>
              </a:rPr>
              <a:t>	</a:t>
            </a:r>
            <a:r>
              <a:rPr lang="en-US" sz="3300">
                <a:solidFill>
                  <a:prstClr val="black"/>
                </a:solidFill>
                <a:latin typeface="VNI-Avo" pitchFamily="2" charset="0"/>
              </a:rPr>
              <a:t>	ÔÛ caùc ngaõ ba, ngaõ tö ñöôøng phoá thöôøng coù caây ñeøn ba maøu: ñoû, vaøng, xanh.  Ñeøn ñoû baùo hieäu ngöôøi ñi ñöôøng vaø caùc phöông tieän giao thoâng phaûi döøng laïi. Ñeøn xanh baùo hieäu ñöôïc pheùp di chuyeån. Coøn ñeøn vaøng baùo hieäu phaûi ñi chaäm laïi tröôùc khi döøng haún.</a:t>
            </a:r>
          </a:p>
          <a:p>
            <a:pPr algn="just">
              <a:spcAft>
                <a:spcPts val="600"/>
              </a:spcAft>
            </a:pPr>
            <a:r>
              <a:rPr lang="en-US" sz="3300">
                <a:solidFill>
                  <a:prstClr val="black"/>
                </a:solidFill>
                <a:latin typeface="VNI-Avo" pitchFamily="2" charset="0"/>
              </a:rPr>
              <a:t>	 Caây ñeøn ba maøu naøy ñöôïc goïi laø ñeøn giao thoâng. Noù ñieàu khieån vieäc ñi laïi treân ñöôøng phoá. Neáu khoâng coù ñeøn giao thoâng thì vieäc ñi laïi seõ raát loän xoän vaø nguy hieåm.</a:t>
            </a:r>
          </a:p>
          <a:p>
            <a:pPr lvl="0" eaLnBrk="0" fontAlgn="base" hangingPunct="0">
              <a:spcBef>
                <a:spcPct val="0"/>
              </a:spcBef>
              <a:spcAft>
                <a:spcPct val="0"/>
              </a:spcAft>
            </a:pPr>
            <a:r>
              <a:rPr lang="en-US" sz="3300">
                <a:solidFill>
                  <a:prstClr val="black"/>
                </a:solidFill>
                <a:latin typeface="VNI-Avo" pitchFamily="2" charset="0"/>
              </a:rPr>
              <a:t>   </a:t>
            </a:r>
            <a:r>
              <a:rPr lang="en-US" sz="3300">
                <a:solidFill>
                  <a:prstClr val="black"/>
                </a:solidFill>
                <a:latin typeface="Times New Roman" panose="02020603050405020304" pitchFamily="18" charset="0"/>
                <a:cs typeface="Times New Roman" panose="02020603050405020304" pitchFamily="18" charset="0"/>
              </a:rPr>
              <a:t> </a:t>
            </a:r>
            <a:r>
              <a:rPr lang="en-US" sz="3300" b="1">
                <a:solidFill>
                  <a:srgbClr val="FF0000"/>
                </a:solidFill>
                <a:latin typeface="Times New Roman" panose="02020603050405020304" pitchFamily="18" charset="0"/>
                <a:cs typeface="Times New Roman" panose="02020603050405020304" pitchFamily="18" charset="0"/>
              </a:rPr>
              <a:t>(3) </a:t>
            </a:r>
            <a:r>
              <a:rPr lang="en-US" sz="3300">
                <a:solidFill>
                  <a:prstClr val="black"/>
                </a:solidFill>
                <a:latin typeface="VNI-Avo" pitchFamily="2" charset="0"/>
              </a:rPr>
              <a:t>Tuaân thuû söï ñieàu khieån cuûa ñeøn giao thoâng giuùp chuùng ta baûo ñaûm an toaøn khi ñi laïi.</a:t>
            </a:r>
          </a:p>
        </p:txBody>
      </p:sp>
      <p:sp>
        <p:nvSpPr>
          <p:cNvPr id="19" name="TextBox 1"/>
          <p:cNvSpPr txBox="1">
            <a:spLocks noChangeArrowheads="1"/>
          </p:cNvSpPr>
          <p:nvPr/>
        </p:nvSpPr>
        <p:spPr bwMode="auto">
          <a:xfrm>
            <a:off x="1468577" y="592980"/>
            <a:ext cx="720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US" altLang="en-US" b="1">
                <a:solidFill>
                  <a:srgbClr val="FF0000"/>
                </a:solidFill>
                <a:latin typeface="Times New Roman" panose="02020603050405020304" pitchFamily="18" charset="0"/>
                <a:cs typeface="Times New Roman" panose="02020603050405020304" pitchFamily="18" charset="0"/>
              </a:rPr>
              <a:t>(</a:t>
            </a:r>
            <a:r>
              <a:rPr lang="vi-VN" altLang="en-US" b="1">
                <a:solidFill>
                  <a:srgbClr val="FF0000"/>
                </a:solidFill>
                <a:latin typeface="Times New Roman" panose="02020603050405020304" pitchFamily="18" charset="0"/>
                <a:cs typeface="Times New Roman" panose="02020603050405020304" pitchFamily="18" charset="0"/>
              </a:rPr>
              <a:t>1</a:t>
            </a:r>
            <a:r>
              <a:rPr lang="en-US" altLang="en-US" b="1">
                <a:solidFill>
                  <a:srgbClr val="FF0000"/>
                </a:solidFill>
                <a:latin typeface="Times New Roman" panose="02020603050405020304" pitchFamily="18" charset="0"/>
                <a:cs typeface="Times New Roman" panose="02020603050405020304" pitchFamily="18" charset="0"/>
              </a:rPr>
              <a:t>)</a:t>
            </a:r>
          </a:p>
        </p:txBody>
      </p:sp>
      <p:sp>
        <p:nvSpPr>
          <p:cNvPr id="21" name="TextBox 15"/>
          <p:cNvSpPr txBox="1">
            <a:spLocks noChangeArrowheads="1"/>
          </p:cNvSpPr>
          <p:nvPr/>
        </p:nvSpPr>
        <p:spPr bwMode="auto">
          <a:xfrm>
            <a:off x="676677" y="3642553"/>
            <a:ext cx="692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US" altLang="en-US" b="1">
                <a:solidFill>
                  <a:srgbClr val="FF0000"/>
                </a:solidFill>
                <a:latin typeface="Times New Roman" panose="02020603050405020304" pitchFamily="18" charset="0"/>
                <a:cs typeface="Times New Roman" panose="02020603050405020304" pitchFamily="18" charset="0"/>
              </a:rPr>
              <a:t>(</a:t>
            </a:r>
            <a:r>
              <a:rPr lang="vi-VN" altLang="en-US" b="1">
                <a:solidFill>
                  <a:srgbClr val="FF0000"/>
                </a:solidFill>
                <a:latin typeface="Times New Roman" panose="02020603050405020304" pitchFamily="18" charset="0"/>
                <a:cs typeface="Times New Roman" panose="02020603050405020304" pitchFamily="18" charset="0"/>
              </a:rPr>
              <a:t>2</a:t>
            </a:r>
            <a:r>
              <a:rPr lang="en-US" altLang="en-US" b="1">
                <a:solidFill>
                  <a:srgbClr val="FF0000"/>
                </a:solidFill>
                <a:latin typeface="Times New Roman" panose="02020603050405020304" pitchFamily="18" charset="0"/>
                <a:cs typeface="Times New Roman" panose="02020603050405020304" pitchFamily="18" charset="0"/>
              </a:rPr>
              <a:t>)</a:t>
            </a:r>
          </a:p>
        </p:txBody>
      </p:sp>
      <p:sp>
        <p:nvSpPr>
          <p:cNvPr id="3" name="TextBox 2"/>
          <p:cNvSpPr txBox="1"/>
          <p:nvPr/>
        </p:nvSpPr>
        <p:spPr>
          <a:xfrm>
            <a:off x="4438997" y="-48406"/>
            <a:ext cx="5818909" cy="707886"/>
          </a:xfrm>
          <a:prstGeom prst="rect">
            <a:avLst/>
          </a:prstGeom>
          <a:noFill/>
        </p:spPr>
        <p:txBody>
          <a:bodyPr wrap="square" rtlCol="0">
            <a:spAutoFit/>
          </a:bodyPr>
          <a:lstStyle/>
          <a:p>
            <a:r>
              <a:rPr lang="en-US" sz="4000" b="1">
                <a:latin typeface="VNI-Avo" pitchFamily="2" charset="0"/>
              </a:rPr>
              <a:t>Ñeøn giao thoâng</a:t>
            </a:r>
          </a:p>
        </p:txBody>
      </p:sp>
    </p:spTree>
    <p:extLst>
      <p:ext uri="{BB962C8B-B14F-4D97-AF65-F5344CB8AC3E}">
        <p14:creationId xmlns:p14="http://schemas.microsoft.com/office/powerpoint/2010/main" val="1479145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5000" r="-15000"/>
          </a:stretch>
        </a:blipFill>
        <a:effectLst/>
      </p:bgPr>
    </p:bg>
    <p:spTree>
      <p:nvGrpSpPr>
        <p:cNvPr id="1" name=""/>
        <p:cNvGrpSpPr/>
        <p:nvPr/>
      </p:nvGrpSpPr>
      <p:grpSpPr>
        <a:xfrm>
          <a:off x="0" y="0"/>
          <a:ext cx="0" cy="0"/>
          <a:chOff x="0" y="0"/>
          <a:chExt cx="0" cy="0"/>
        </a:xfrm>
      </p:grpSpPr>
      <p:sp>
        <p:nvSpPr>
          <p:cNvPr id="2" name="WordArt 5"/>
          <p:cNvSpPr>
            <a:spLocks noChangeArrowheads="1" noChangeShapeType="1" noTextEdit="1"/>
          </p:cNvSpPr>
          <p:nvPr/>
        </p:nvSpPr>
        <p:spPr bwMode="auto">
          <a:xfrm>
            <a:off x="621108" y="648930"/>
            <a:ext cx="11262519" cy="3805084"/>
          </a:xfrm>
          <a:prstGeom prst="rect">
            <a:avLst/>
          </a:prstGeom>
        </p:spPr>
        <p:txBody>
          <a:bodyPr wrap="none" fromWordArt="1">
            <a:prstTxWarp prst="textCanUp">
              <a:avLst>
                <a:gd name="adj" fmla="val 66667"/>
              </a:avLst>
            </a:prstTxWarp>
          </a:bodyPr>
          <a:lstStyle/>
          <a:p>
            <a:pPr algn="ctr">
              <a:defRPr/>
            </a:pPr>
            <a:r>
              <a:rPr lang="vi-VN" sz="3600" b="1" kern="1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mj-lt"/>
                <a:ea typeface="+mj-lt"/>
                <a:cs typeface="+mj-lt"/>
              </a:rPr>
              <a:t>Xin chân thành cảm ơn các thầy cô và các em</a:t>
            </a:r>
            <a:endParaRPr lang="en-US" sz="3600" b="1" kern="1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mj-lt"/>
              <a:ea typeface="+mj-lt"/>
              <a:cs typeface="+mj-lt"/>
            </a:endParaRPr>
          </a:p>
          <a:p>
            <a:pPr algn="ctr">
              <a:defRPr/>
            </a:pPr>
            <a:endParaRPr lang="en-US" sz="3600" kern="10">
              <a:ln w="12700">
                <a:solidFill>
                  <a:srgbClr val="CC99FF"/>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mj-lt"/>
              <a:cs typeface="Times New Roman"/>
            </a:endParaRPr>
          </a:p>
        </p:txBody>
      </p:sp>
    </p:spTree>
    <p:custDataLst>
      <p:tags r:id="rId1"/>
    </p:custDataLst>
    <p:extLst>
      <p:ext uri="{BB962C8B-B14F-4D97-AF65-F5344CB8AC3E}">
        <p14:creationId xmlns:p14="http://schemas.microsoft.com/office/powerpoint/2010/main" val="425328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gã tư đường phố">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8155" y="339210"/>
            <a:ext cx="11817377" cy="6253316"/>
          </a:xfrm>
        </p:spPr>
      </p:pic>
    </p:spTree>
    <p:extLst>
      <p:ext uri="{BB962C8B-B14F-4D97-AF65-F5344CB8AC3E}">
        <p14:creationId xmlns:p14="http://schemas.microsoft.com/office/powerpoint/2010/main" val="36647817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485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8929" y="103239"/>
            <a:ext cx="10972799" cy="5220929"/>
          </a:xfrm>
          <a:prstGeom prst="rect">
            <a:avLst/>
          </a:prstGeom>
        </p:spPr>
      </p:pic>
      <p:sp>
        <p:nvSpPr>
          <p:cNvPr id="3" name="Text Box 2"/>
          <p:cNvSpPr txBox="1"/>
          <p:nvPr/>
        </p:nvSpPr>
        <p:spPr>
          <a:xfrm>
            <a:off x="807146" y="5462659"/>
            <a:ext cx="11035809" cy="1200329"/>
          </a:xfrm>
          <a:prstGeom prst="rect">
            <a:avLst/>
          </a:prstGeom>
          <a:noFill/>
        </p:spPr>
        <p:txBody>
          <a:bodyPr wrap="square" rtlCol="0">
            <a:spAutoFit/>
          </a:bodyPr>
          <a:lstStyle/>
          <a:p>
            <a:r>
              <a:rPr lang="en-US" sz="3600">
                <a:solidFill>
                  <a:srgbClr val="0000CC"/>
                </a:solidFill>
                <a:latin typeface=".VnAvant" panose="020B7200000000000000" pitchFamily="34" charset="0"/>
                <a:cs typeface=".VnAvant" panose="020B7200000000000000" pitchFamily="34" charset="0"/>
              </a:rPr>
              <a:t>Tranh vÏ c¶nh ë ®©u? ­</a:t>
            </a:r>
          </a:p>
          <a:p>
            <a:r>
              <a:rPr lang="en-US" sz="3600">
                <a:solidFill>
                  <a:srgbClr val="0000CC"/>
                </a:solidFill>
                <a:latin typeface=".VnAvant" panose="020B7200000000000000" pitchFamily="34" charset="0"/>
                <a:cs typeface=".VnAvant" panose="020B7200000000000000" pitchFamily="34" charset="0"/>
              </a:rPr>
              <a:t>Xe cé vµ ng­</a:t>
            </a:r>
            <a:r>
              <a:rPr lang="vi-VN" altLang="en-US" sz="3200">
                <a:solidFill>
                  <a:srgbClr val="0000CC"/>
                </a:solidFill>
                <a:latin typeface="VNI-Avo" pitchFamily="2" charset="0"/>
              </a:rPr>
              <a:t>ö</a:t>
            </a:r>
            <a:r>
              <a:rPr lang="en-US" sz="3600">
                <a:solidFill>
                  <a:srgbClr val="0000CC"/>
                </a:solidFill>
                <a:latin typeface=".VnAvant" panose="020B7200000000000000" pitchFamily="34" charset="0"/>
                <a:cs typeface=".VnAvant" panose="020B7200000000000000" pitchFamily="34" charset="0"/>
              </a:rPr>
              <a:t>êi trong tranh ®i </a:t>
            </a:r>
            <a:r>
              <a:rPr lang="vi-VN" sz="3600">
                <a:solidFill>
                  <a:srgbClr val="0000CC"/>
                </a:solidFill>
                <a:latin typeface=".VnAvant" panose="020B7200000000000000" pitchFamily="34" charset="0"/>
                <a:cs typeface=".VnAvant" panose="020B7200000000000000" pitchFamily="34" charset="0"/>
              </a:rPr>
              <a:t>l¹i </a:t>
            </a:r>
            <a:r>
              <a:rPr lang="en-US" sz="3600">
                <a:solidFill>
                  <a:srgbClr val="0000CC"/>
                </a:solidFill>
                <a:latin typeface=".VnAvant" panose="020B7200000000000000" pitchFamily="34" charset="0"/>
                <a:cs typeface=".VnAvant" panose="020B7200000000000000" pitchFamily="34" charset="0"/>
              </a:rPr>
              <a:t>nh</a:t>
            </a:r>
            <a:r>
              <a:rPr lang="vi-VN" altLang="en-US" sz="3200">
                <a:solidFill>
                  <a:srgbClr val="0000CC"/>
                </a:solidFill>
                <a:latin typeface="VNI-Avo" pitchFamily="2" charset="0"/>
              </a:rPr>
              <a:t>ö </a:t>
            </a:r>
            <a:r>
              <a:rPr lang="en-US" sz="3600">
                <a:solidFill>
                  <a:srgbClr val="0000CC"/>
                </a:solidFill>
                <a:latin typeface=".VnAvant" panose="020B7200000000000000" pitchFamily="34" charset="0"/>
                <a:cs typeface=".VnAvant" panose="020B7200000000000000" pitchFamily="34" charset="0"/>
              </a:rPr>
              <a:t>thÕ nµo?</a:t>
            </a:r>
          </a:p>
        </p:txBody>
      </p:sp>
    </p:spTree>
    <p:extLst>
      <p:ext uri="{BB962C8B-B14F-4D97-AF65-F5344CB8AC3E}">
        <p14:creationId xmlns:p14="http://schemas.microsoft.com/office/powerpoint/2010/main" val="1326178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7987" y="0"/>
            <a:ext cx="11872452" cy="6858000"/>
          </a:xfrm>
          <a:prstGeom prst="rect">
            <a:avLst/>
          </a:prstGeom>
        </p:spPr>
      </p:pic>
    </p:spTree>
    <p:extLst>
      <p:ext uri="{BB962C8B-B14F-4D97-AF65-F5344CB8AC3E}">
        <p14:creationId xmlns:p14="http://schemas.microsoft.com/office/powerpoint/2010/main" val="754532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0721" y="270554"/>
            <a:ext cx="11636478" cy="6509474"/>
          </a:xfrm>
          <a:prstGeom prst="rect">
            <a:avLst/>
          </a:prstGeom>
          <a:noFill/>
        </p:spPr>
        <p:txBody>
          <a:bodyPr wrap="square" rtlCol="0">
            <a:spAutoFit/>
          </a:bodyPr>
          <a:lstStyle/>
          <a:p>
            <a:r>
              <a:rPr lang="en-US">
                <a:solidFill>
                  <a:prstClr val="black"/>
                </a:solidFill>
                <a:latin typeface="VNI-Avo" pitchFamily="2" charset="0"/>
              </a:rPr>
              <a:t>	</a:t>
            </a:r>
            <a:r>
              <a:rPr lang="en-US" sz="4800">
                <a:solidFill>
                  <a:srgbClr val="0000CC"/>
                </a:solidFill>
                <a:latin typeface="VNI-Avo" pitchFamily="2" charset="0"/>
              </a:rPr>
              <a:t>phöông tieän</a:t>
            </a:r>
          </a:p>
          <a:p>
            <a:endParaRPr lang="en-US" sz="4800">
              <a:solidFill>
                <a:srgbClr val="0000CC"/>
              </a:solidFill>
              <a:latin typeface="VNI-Avo" pitchFamily="2" charset="0"/>
            </a:endParaRPr>
          </a:p>
          <a:p>
            <a:r>
              <a:rPr lang="en-US" sz="4800">
                <a:solidFill>
                  <a:srgbClr val="0000CC"/>
                </a:solidFill>
                <a:latin typeface="VNI-Avo" pitchFamily="2" charset="0"/>
              </a:rPr>
              <a:t>     ñieàu khieån</a:t>
            </a:r>
          </a:p>
          <a:p>
            <a:endParaRPr lang="en-US" sz="4800">
              <a:solidFill>
                <a:srgbClr val="0000CC"/>
              </a:solidFill>
              <a:latin typeface="VNI-Avo" pitchFamily="2" charset="0"/>
            </a:endParaRPr>
          </a:p>
          <a:p>
            <a:r>
              <a:rPr lang="en-US" sz="4800">
                <a:solidFill>
                  <a:srgbClr val="0000CC"/>
                </a:solidFill>
                <a:latin typeface="VNI-Avo" pitchFamily="2" charset="0"/>
              </a:rPr>
              <a:t>     loän xoän</a:t>
            </a:r>
          </a:p>
          <a:p>
            <a:endParaRPr lang="en-US" sz="4800">
              <a:solidFill>
                <a:srgbClr val="0000CC"/>
              </a:solidFill>
              <a:latin typeface="VNI-Avo" pitchFamily="2" charset="0"/>
            </a:endParaRPr>
          </a:p>
          <a:p>
            <a:r>
              <a:rPr lang="en-US" sz="4800">
                <a:solidFill>
                  <a:srgbClr val="0000CC"/>
                </a:solidFill>
                <a:latin typeface="VNI-Avo" pitchFamily="2" charset="0"/>
              </a:rPr>
              <a:t>     neáu</a:t>
            </a:r>
          </a:p>
          <a:p>
            <a:endParaRPr lang="en-US" sz="4800">
              <a:solidFill>
                <a:srgbClr val="0000CC"/>
              </a:solidFill>
              <a:latin typeface="VNI-Avo" pitchFamily="2" charset="0"/>
            </a:endParaRPr>
          </a:p>
          <a:p>
            <a:pPr algn="just"/>
            <a:endParaRPr lang="en-US" sz="3300">
              <a:solidFill>
                <a:prstClr val="black"/>
              </a:solidFill>
              <a:latin typeface="VNI-Avo" pitchFamily="2" charset="0"/>
            </a:endParaRPr>
          </a:p>
        </p:txBody>
      </p:sp>
      <p:pic>
        <p:nvPicPr>
          <p:cNvPr id="3" name="Picture 2"/>
          <p:cNvPicPr>
            <a:picLocks noChangeAspect="1"/>
          </p:cNvPicPr>
          <p:nvPr/>
        </p:nvPicPr>
        <p:blipFill>
          <a:blip r:embed="rId2"/>
          <a:stretch>
            <a:fillRect/>
          </a:stretch>
        </p:blipFill>
        <p:spPr>
          <a:xfrm>
            <a:off x="4027550" y="1047801"/>
            <a:ext cx="883665" cy="102861"/>
          </a:xfrm>
          <a:prstGeom prst="rect">
            <a:avLst/>
          </a:prstGeom>
        </p:spPr>
      </p:pic>
      <p:pic>
        <p:nvPicPr>
          <p:cNvPr id="4" name="Picture 3"/>
          <p:cNvPicPr>
            <a:picLocks noChangeAspect="1"/>
          </p:cNvPicPr>
          <p:nvPr/>
        </p:nvPicPr>
        <p:blipFill>
          <a:blip r:embed="rId2"/>
          <a:stretch>
            <a:fillRect/>
          </a:stretch>
        </p:blipFill>
        <p:spPr>
          <a:xfrm>
            <a:off x="1636118" y="2461073"/>
            <a:ext cx="1039191" cy="120964"/>
          </a:xfrm>
          <a:prstGeom prst="rect">
            <a:avLst/>
          </a:prstGeom>
        </p:spPr>
      </p:pic>
      <p:pic>
        <p:nvPicPr>
          <p:cNvPr id="5" name="Picture 4"/>
          <p:cNvPicPr>
            <a:picLocks noChangeAspect="1"/>
          </p:cNvPicPr>
          <p:nvPr/>
        </p:nvPicPr>
        <p:blipFill>
          <a:blip r:embed="rId2"/>
          <a:stretch>
            <a:fillRect/>
          </a:stretch>
        </p:blipFill>
        <p:spPr>
          <a:xfrm>
            <a:off x="3433618" y="2461073"/>
            <a:ext cx="1055874" cy="122906"/>
          </a:xfrm>
          <a:prstGeom prst="rect">
            <a:avLst/>
          </a:prstGeom>
        </p:spPr>
      </p:pic>
      <p:pic>
        <p:nvPicPr>
          <p:cNvPr id="6" name="Picture 5"/>
          <p:cNvPicPr>
            <a:picLocks noChangeAspect="1"/>
          </p:cNvPicPr>
          <p:nvPr/>
        </p:nvPicPr>
        <p:blipFill>
          <a:blip r:embed="rId2"/>
          <a:stretch>
            <a:fillRect/>
          </a:stretch>
        </p:blipFill>
        <p:spPr>
          <a:xfrm>
            <a:off x="1179056" y="5387323"/>
            <a:ext cx="427566" cy="49770"/>
          </a:xfrm>
          <a:prstGeom prst="rect">
            <a:avLst/>
          </a:prstGeom>
        </p:spPr>
      </p:pic>
      <p:pic>
        <p:nvPicPr>
          <p:cNvPr id="7" name="Picture 6"/>
          <p:cNvPicPr>
            <a:picLocks noChangeAspect="1"/>
          </p:cNvPicPr>
          <p:nvPr/>
        </p:nvPicPr>
        <p:blipFill>
          <a:blip r:embed="rId3"/>
          <a:stretch>
            <a:fillRect/>
          </a:stretch>
        </p:blipFill>
        <p:spPr>
          <a:xfrm rot="161359">
            <a:off x="1002328" y="3903050"/>
            <a:ext cx="441484" cy="101541"/>
          </a:xfrm>
          <a:prstGeom prst="rect">
            <a:avLst/>
          </a:prstGeom>
        </p:spPr>
      </p:pic>
      <p:pic>
        <p:nvPicPr>
          <p:cNvPr id="8" name="Picture 7"/>
          <p:cNvPicPr>
            <a:picLocks noChangeAspect="1"/>
          </p:cNvPicPr>
          <p:nvPr/>
        </p:nvPicPr>
        <p:blipFill>
          <a:blip r:embed="rId3"/>
          <a:stretch>
            <a:fillRect/>
          </a:stretch>
        </p:blipFill>
        <p:spPr>
          <a:xfrm>
            <a:off x="2126932" y="3940853"/>
            <a:ext cx="609653" cy="140220"/>
          </a:xfrm>
          <a:prstGeom prst="rect">
            <a:avLst/>
          </a:prstGeom>
        </p:spPr>
      </p:pic>
    </p:spTree>
    <p:extLst>
      <p:ext uri="{BB962C8B-B14F-4D97-AF65-F5344CB8AC3E}">
        <p14:creationId xmlns:p14="http://schemas.microsoft.com/office/powerpoint/2010/main" val="145244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2955" y="1027055"/>
            <a:ext cx="11636478" cy="5663089"/>
          </a:xfrm>
          <a:prstGeom prst="rect">
            <a:avLst/>
          </a:prstGeom>
          <a:noFill/>
        </p:spPr>
        <p:txBody>
          <a:bodyPr wrap="square" rtlCol="0">
            <a:spAutoFit/>
          </a:bodyPr>
          <a:lstStyle/>
          <a:p>
            <a:pPr algn="just">
              <a:spcAft>
                <a:spcPts val="600"/>
              </a:spcAft>
            </a:pPr>
            <a:r>
              <a:rPr lang="en-US">
                <a:latin typeface="VNI-Avo" pitchFamily="2" charset="0"/>
              </a:rPr>
              <a:t>	</a:t>
            </a:r>
            <a:r>
              <a:rPr lang="en-US" sz="3200">
                <a:latin typeface="VNI-Avo" pitchFamily="2" charset="0"/>
              </a:rPr>
              <a:t>ÔÛ caùc ngaõ ba, ngaõ tö ñöôøng phoá thöôøng coù caây ñeøn ba maøu: ñoû, vaøng, xanh.  Ñeøn ñoû baùo hieäu ngöôøi ñi ñöôøng vaø caùc phöông tieän giao thoâng phaûi döøng laïi. Ñeøn xanh baùo hieäu ñöôïc pheùp di chuyeån. Coøn ñeøn vaøng baùo hieäu phaûi ñi chaäm laïi tröôùc khi döøng haún.</a:t>
            </a:r>
          </a:p>
          <a:p>
            <a:pPr algn="just">
              <a:spcAft>
                <a:spcPts val="600"/>
              </a:spcAft>
            </a:pPr>
            <a:r>
              <a:rPr lang="en-US" sz="3200">
                <a:latin typeface="VNI-Avo" pitchFamily="2" charset="0"/>
              </a:rPr>
              <a:t>	 Caây ñeøn ba maøu naøy ñöôïc goïi laø ñeøn giao thoâng. Noù ñieàu khieån vieäc ñi laïi treân ñöôøng phoá. Neáu khoâng coù ñeøn giao thoâng thì vieäc ñi laïi seõ raát loän xoän vaø nguy hieåm.</a:t>
            </a:r>
          </a:p>
          <a:p>
            <a:pPr algn="just">
              <a:spcAft>
                <a:spcPts val="600"/>
              </a:spcAft>
            </a:pPr>
            <a:r>
              <a:rPr lang="en-US" sz="3200">
                <a:latin typeface="VNI-Avo" pitchFamily="2" charset="0"/>
              </a:rPr>
              <a:t>	Tuaân thuû söï ñieàu khieån cuûa ñeøn giao thoâng giuùp chuùng ta baûo ñaûm an toaøn khi ñi laïi.</a:t>
            </a:r>
          </a:p>
        </p:txBody>
      </p:sp>
      <p:pic>
        <p:nvPicPr>
          <p:cNvPr id="22" name="Picture 21"/>
          <p:cNvPicPr>
            <a:picLocks noChangeAspect="1"/>
          </p:cNvPicPr>
          <p:nvPr/>
        </p:nvPicPr>
        <p:blipFill>
          <a:blip r:embed="rId2"/>
          <a:stretch>
            <a:fillRect/>
          </a:stretch>
        </p:blipFill>
        <p:spPr>
          <a:xfrm>
            <a:off x="6594762" y="1219564"/>
            <a:ext cx="701101" cy="859611"/>
          </a:xfrm>
          <a:prstGeom prst="rect">
            <a:avLst/>
          </a:prstGeom>
        </p:spPr>
      </p:pic>
      <p:cxnSp>
        <p:nvCxnSpPr>
          <p:cNvPr id="23" name="Straight Connector 22"/>
          <p:cNvCxnSpPr/>
          <p:nvPr/>
        </p:nvCxnSpPr>
        <p:spPr bwMode="auto">
          <a:xfrm flipH="1">
            <a:off x="6665875" y="1634622"/>
            <a:ext cx="152400" cy="393700"/>
          </a:xfrm>
          <a:prstGeom prst="line">
            <a:avLst/>
          </a:prstGeom>
          <a:noFill/>
          <a:ln w="38100" cap="flat" cmpd="sng" algn="ctr">
            <a:solidFill>
              <a:srgbClr val="FF3300"/>
            </a:solidFill>
            <a:prstDash val="solid"/>
            <a:headEnd type="none" w="med" len="med"/>
            <a:tailEnd type="none" w="med" len="med"/>
          </a:ln>
          <a:effectLst>
            <a:outerShdw blurRad="40000" dist="23000" dir="5400000" rotWithShape="0">
              <a:srgbClr val="000000">
                <a:alpha val="35000"/>
              </a:srgbClr>
            </a:outerShdw>
          </a:effectLst>
        </p:spPr>
      </p:cxnSp>
      <p:sp>
        <p:nvSpPr>
          <p:cNvPr id="24" name="TextBox 16"/>
          <p:cNvSpPr txBox="1">
            <a:spLocks noChangeArrowheads="1"/>
          </p:cNvSpPr>
          <p:nvPr/>
        </p:nvSpPr>
        <p:spPr bwMode="auto">
          <a:xfrm>
            <a:off x="206218" y="2354962"/>
            <a:ext cx="419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vi-VN" altLang="en-US" b="1">
                <a:solidFill>
                  <a:srgbClr val="FF0000"/>
                </a:solidFill>
                <a:latin typeface="Times New Roman" panose="02020603050405020304" pitchFamily="18" charset="0"/>
                <a:cs typeface="Times New Roman" panose="02020603050405020304" pitchFamily="18" charset="0"/>
              </a:rPr>
              <a:t>3</a:t>
            </a:r>
            <a:endParaRPr lang="en-US" altLang="en-US" b="1">
              <a:solidFill>
                <a:srgbClr val="FF0000"/>
              </a:solidFill>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3"/>
          <a:stretch>
            <a:fillRect/>
          </a:stretch>
        </p:blipFill>
        <p:spPr>
          <a:xfrm>
            <a:off x="11912176" y="2079175"/>
            <a:ext cx="274344" cy="499915"/>
          </a:xfrm>
          <a:prstGeom prst="rect">
            <a:avLst/>
          </a:prstGeom>
        </p:spPr>
      </p:pic>
      <p:pic>
        <p:nvPicPr>
          <p:cNvPr id="26" name="Picture 25"/>
          <p:cNvPicPr>
            <a:picLocks noChangeAspect="1"/>
          </p:cNvPicPr>
          <p:nvPr/>
        </p:nvPicPr>
        <p:blipFill>
          <a:blip r:embed="rId4"/>
          <a:stretch>
            <a:fillRect/>
          </a:stretch>
        </p:blipFill>
        <p:spPr>
          <a:xfrm>
            <a:off x="9761223" y="2623334"/>
            <a:ext cx="274344" cy="499915"/>
          </a:xfrm>
          <a:prstGeom prst="rect">
            <a:avLst/>
          </a:prstGeom>
        </p:spPr>
      </p:pic>
      <p:sp>
        <p:nvSpPr>
          <p:cNvPr id="27" name="TextBox 17"/>
          <p:cNvSpPr txBox="1">
            <a:spLocks noChangeArrowheads="1"/>
          </p:cNvSpPr>
          <p:nvPr/>
        </p:nvSpPr>
        <p:spPr bwMode="auto">
          <a:xfrm>
            <a:off x="9827483" y="2188640"/>
            <a:ext cx="419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vi-VN" altLang="en-US" b="1">
                <a:solidFill>
                  <a:srgbClr val="FF0000"/>
                </a:solidFill>
                <a:latin typeface="Times New Roman" panose="02020603050405020304" pitchFamily="18" charset="0"/>
                <a:cs typeface="Times New Roman" panose="02020603050405020304" pitchFamily="18" charset="0"/>
              </a:rPr>
              <a:t>4</a:t>
            </a:r>
            <a:endParaRPr lang="en-US" altLang="en-US" b="1">
              <a:solidFill>
                <a:srgbClr val="FF0000"/>
              </a:solidFill>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5"/>
          <a:stretch>
            <a:fillRect/>
          </a:stretch>
        </p:blipFill>
        <p:spPr>
          <a:xfrm>
            <a:off x="11891882" y="3598620"/>
            <a:ext cx="274344" cy="499915"/>
          </a:xfrm>
          <a:prstGeom prst="rect">
            <a:avLst/>
          </a:prstGeom>
        </p:spPr>
      </p:pic>
      <p:sp>
        <p:nvSpPr>
          <p:cNvPr id="29" name="TextBox 18"/>
          <p:cNvSpPr txBox="1">
            <a:spLocks noChangeArrowheads="1"/>
          </p:cNvSpPr>
          <p:nvPr/>
        </p:nvSpPr>
        <p:spPr bwMode="auto">
          <a:xfrm>
            <a:off x="1152743" y="3464905"/>
            <a:ext cx="4175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vi-VN" altLang="en-US" b="1">
                <a:solidFill>
                  <a:srgbClr val="FF0000"/>
                </a:solidFill>
                <a:latin typeface="Times New Roman" panose="02020603050405020304" pitchFamily="18" charset="0"/>
                <a:cs typeface="Times New Roman" panose="02020603050405020304" pitchFamily="18" charset="0"/>
              </a:rPr>
              <a:t>5</a:t>
            </a:r>
            <a:endParaRPr lang="en-US" altLang="en-US" b="1">
              <a:solidFill>
                <a:srgbClr val="FF0000"/>
              </a:solidFill>
              <a:latin typeface="Times New Roman" panose="02020603050405020304" pitchFamily="18" charset="0"/>
              <a:cs typeface="Times New Roman" panose="02020603050405020304" pitchFamily="18" charset="0"/>
            </a:endParaRPr>
          </a:p>
        </p:txBody>
      </p:sp>
      <p:pic>
        <p:nvPicPr>
          <p:cNvPr id="30" name="Picture 29"/>
          <p:cNvPicPr>
            <a:picLocks noChangeAspect="1"/>
          </p:cNvPicPr>
          <p:nvPr/>
        </p:nvPicPr>
        <p:blipFill>
          <a:blip r:embed="rId6"/>
          <a:stretch>
            <a:fillRect/>
          </a:stretch>
        </p:blipFill>
        <p:spPr>
          <a:xfrm>
            <a:off x="11004670" y="3034006"/>
            <a:ext cx="274344" cy="499915"/>
          </a:xfrm>
          <a:prstGeom prst="rect">
            <a:avLst/>
          </a:prstGeom>
        </p:spPr>
      </p:pic>
      <p:sp>
        <p:nvSpPr>
          <p:cNvPr id="31" name="TextBox 19"/>
          <p:cNvSpPr txBox="1">
            <a:spLocks noChangeArrowheads="1"/>
          </p:cNvSpPr>
          <p:nvPr/>
        </p:nvSpPr>
        <p:spPr bwMode="auto">
          <a:xfrm>
            <a:off x="156581" y="3783285"/>
            <a:ext cx="4175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vi-VN" altLang="en-US" b="1">
                <a:solidFill>
                  <a:srgbClr val="FF0000"/>
                </a:solidFill>
                <a:latin typeface="Times New Roman" panose="02020603050405020304" pitchFamily="18" charset="0"/>
                <a:cs typeface="Times New Roman" panose="02020603050405020304" pitchFamily="18" charset="0"/>
              </a:rPr>
              <a:t>6</a:t>
            </a:r>
            <a:endParaRPr lang="en-US" altLang="en-US" b="1">
              <a:solidFill>
                <a:srgbClr val="FF0000"/>
              </a:solidFill>
              <a:latin typeface="Times New Roman" panose="02020603050405020304" pitchFamily="18" charset="0"/>
              <a:cs typeface="Times New Roman" panose="02020603050405020304" pitchFamily="18" charset="0"/>
            </a:endParaRPr>
          </a:p>
        </p:txBody>
      </p:sp>
      <p:cxnSp>
        <p:nvCxnSpPr>
          <p:cNvPr id="32" name="Straight Connector 31"/>
          <p:cNvCxnSpPr/>
          <p:nvPr/>
        </p:nvCxnSpPr>
        <p:spPr bwMode="auto">
          <a:xfrm flipH="1">
            <a:off x="8846711" y="4189841"/>
            <a:ext cx="152400" cy="393700"/>
          </a:xfrm>
          <a:prstGeom prst="line">
            <a:avLst/>
          </a:prstGeom>
          <a:noFill/>
          <a:ln w="38100" cap="flat" cmpd="sng" algn="ctr">
            <a:solidFill>
              <a:srgbClr val="FF3300"/>
            </a:solidFill>
            <a:prstDash val="solid"/>
            <a:headEnd type="none" w="med" len="med"/>
            <a:tailEnd type="none" w="med" len="med"/>
          </a:ln>
          <a:effectLst>
            <a:outerShdw blurRad="40000" dist="23000" dir="5400000" rotWithShape="0">
              <a:srgbClr val="000000">
                <a:alpha val="35000"/>
              </a:srgbClr>
            </a:outerShdw>
          </a:effectLst>
        </p:spPr>
      </p:cxnSp>
      <p:sp>
        <p:nvSpPr>
          <p:cNvPr id="33" name="TextBox 20"/>
          <p:cNvSpPr txBox="1">
            <a:spLocks noChangeArrowheads="1"/>
          </p:cNvSpPr>
          <p:nvPr/>
        </p:nvSpPr>
        <p:spPr bwMode="auto">
          <a:xfrm>
            <a:off x="8713361" y="3829114"/>
            <a:ext cx="4191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vi-VN" altLang="en-US" b="1">
                <a:solidFill>
                  <a:srgbClr val="FF0000"/>
                </a:solidFill>
                <a:latin typeface="Times New Roman" panose="02020603050405020304" pitchFamily="18" charset="0"/>
                <a:cs typeface="Times New Roman" panose="02020603050405020304" pitchFamily="18" charset="0"/>
              </a:rPr>
              <a:t>7</a:t>
            </a:r>
            <a:endParaRPr lang="en-US" altLang="en-US" b="1">
              <a:solidFill>
                <a:srgbClr val="FF0000"/>
              </a:solidFill>
              <a:latin typeface="Times New Roman" panose="02020603050405020304" pitchFamily="18" charset="0"/>
              <a:cs typeface="Times New Roman" panose="02020603050405020304" pitchFamily="18" charset="0"/>
            </a:endParaRPr>
          </a:p>
        </p:txBody>
      </p:sp>
      <p:pic>
        <p:nvPicPr>
          <p:cNvPr id="34" name="Picture 33"/>
          <p:cNvPicPr>
            <a:picLocks noChangeAspect="1"/>
          </p:cNvPicPr>
          <p:nvPr/>
        </p:nvPicPr>
        <p:blipFill>
          <a:blip r:embed="rId3"/>
          <a:stretch>
            <a:fillRect/>
          </a:stretch>
        </p:blipFill>
        <p:spPr>
          <a:xfrm>
            <a:off x="1572082" y="5057348"/>
            <a:ext cx="274344" cy="499915"/>
          </a:xfrm>
          <a:prstGeom prst="rect">
            <a:avLst/>
          </a:prstGeom>
        </p:spPr>
      </p:pic>
      <p:pic>
        <p:nvPicPr>
          <p:cNvPr id="35" name="Picture 34"/>
          <p:cNvPicPr>
            <a:picLocks noChangeAspect="1"/>
          </p:cNvPicPr>
          <p:nvPr/>
        </p:nvPicPr>
        <p:blipFill>
          <a:blip r:embed="rId3"/>
          <a:stretch>
            <a:fillRect/>
          </a:stretch>
        </p:blipFill>
        <p:spPr>
          <a:xfrm>
            <a:off x="7937529" y="6162336"/>
            <a:ext cx="274344" cy="499915"/>
          </a:xfrm>
          <a:prstGeom prst="rect">
            <a:avLst/>
          </a:prstGeom>
        </p:spPr>
      </p:pic>
      <p:sp>
        <p:nvSpPr>
          <p:cNvPr id="36" name="TextBox 21"/>
          <p:cNvSpPr txBox="1">
            <a:spLocks noChangeArrowheads="1"/>
          </p:cNvSpPr>
          <p:nvPr/>
        </p:nvSpPr>
        <p:spPr bwMode="auto">
          <a:xfrm>
            <a:off x="1061727" y="5474900"/>
            <a:ext cx="4175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vi-VN" altLang="en-US" b="1">
                <a:solidFill>
                  <a:srgbClr val="FF0000"/>
                </a:solidFill>
                <a:latin typeface="Times New Roman" panose="02020603050405020304" pitchFamily="18" charset="0"/>
                <a:cs typeface="Times New Roman" panose="02020603050405020304" pitchFamily="18" charset="0"/>
              </a:rPr>
              <a:t>8</a:t>
            </a:r>
            <a:endParaRPr lang="en-US" altLang="en-US" b="1">
              <a:solidFill>
                <a:srgbClr val="FF0000"/>
              </a:solidFill>
              <a:latin typeface="Times New Roman" panose="02020603050405020304" pitchFamily="18" charset="0"/>
              <a:cs typeface="Times New Roman" panose="02020603050405020304" pitchFamily="18" charset="0"/>
            </a:endParaRPr>
          </a:p>
        </p:txBody>
      </p:sp>
      <p:sp>
        <p:nvSpPr>
          <p:cNvPr id="37" name="TextBox 1"/>
          <p:cNvSpPr txBox="1">
            <a:spLocks noChangeArrowheads="1"/>
          </p:cNvSpPr>
          <p:nvPr/>
        </p:nvSpPr>
        <p:spPr bwMode="auto">
          <a:xfrm>
            <a:off x="1090391" y="822280"/>
            <a:ext cx="4175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vi-VN" altLang="en-US" b="1">
                <a:solidFill>
                  <a:srgbClr val="FF0000"/>
                </a:solidFill>
                <a:latin typeface="Times New Roman" panose="02020603050405020304" pitchFamily="18" charset="0"/>
                <a:cs typeface="Times New Roman" panose="02020603050405020304" pitchFamily="18" charset="0"/>
              </a:rPr>
              <a:t>1</a:t>
            </a:r>
            <a:endParaRPr lang="en-US" altLang="en-US" b="1">
              <a:solidFill>
                <a:srgbClr val="FF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3744300" y="84625"/>
            <a:ext cx="5818909" cy="707886"/>
          </a:xfrm>
          <a:prstGeom prst="rect">
            <a:avLst/>
          </a:prstGeom>
          <a:noFill/>
        </p:spPr>
        <p:txBody>
          <a:bodyPr wrap="square" rtlCol="0">
            <a:spAutoFit/>
          </a:bodyPr>
          <a:lstStyle/>
          <a:p>
            <a:r>
              <a:rPr lang="en-US" sz="4000" b="1">
                <a:latin typeface="VNI-Avo" pitchFamily="2" charset="0"/>
              </a:rPr>
              <a:t>Ñeøn giao thoâng</a:t>
            </a:r>
          </a:p>
        </p:txBody>
      </p:sp>
    </p:spTree>
    <p:extLst>
      <p:ext uri="{BB962C8B-B14F-4D97-AF65-F5344CB8AC3E}">
        <p14:creationId xmlns:p14="http://schemas.microsoft.com/office/powerpoint/2010/main" val="2731945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386" y="1238435"/>
            <a:ext cx="12025745" cy="2123658"/>
          </a:xfrm>
          <a:prstGeom prst="rect">
            <a:avLst/>
          </a:prstGeom>
        </p:spPr>
        <p:txBody>
          <a:bodyPr wrap="square">
            <a:spAutoFit/>
          </a:bodyPr>
          <a:lstStyle/>
          <a:p>
            <a:r>
              <a:rPr lang="en-US" sz="3300">
                <a:solidFill>
                  <a:prstClr val="black"/>
                </a:solidFill>
                <a:latin typeface="VNI-Avo" pitchFamily="2" charset="0"/>
              </a:rPr>
              <a:t>	</a:t>
            </a:r>
            <a:r>
              <a:rPr lang="en-US" sz="4400" b="1">
                <a:solidFill>
                  <a:srgbClr val="0000CC"/>
                </a:solidFill>
                <a:latin typeface="VNI-Avo" pitchFamily="2" charset="0"/>
              </a:rPr>
              <a:t>1. ÔÛ caùc ngaõ ba, ngaõ tö ñöôøng phoá thöôøng coù caây ñeøn ba maøu: ñoû, vaøng, xanh.</a:t>
            </a:r>
            <a:endParaRPr lang="en-US" sz="4400" b="1">
              <a:solidFill>
                <a:srgbClr val="0000CC"/>
              </a:solidFill>
            </a:endParaRPr>
          </a:p>
        </p:txBody>
      </p:sp>
      <p:pic>
        <p:nvPicPr>
          <p:cNvPr id="5" name="Picture 4"/>
          <p:cNvPicPr>
            <a:picLocks noChangeAspect="1"/>
          </p:cNvPicPr>
          <p:nvPr/>
        </p:nvPicPr>
        <p:blipFill>
          <a:blip r:embed="rId2"/>
          <a:stretch>
            <a:fillRect/>
          </a:stretch>
        </p:blipFill>
        <p:spPr>
          <a:xfrm>
            <a:off x="5992075" y="1390591"/>
            <a:ext cx="340175" cy="619874"/>
          </a:xfrm>
          <a:prstGeom prst="rect">
            <a:avLst/>
          </a:prstGeom>
        </p:spPr>
      </p:pic>
      <p:pic>
        <p:nvPicPr>
          <p:cNvPr id="6" name="Picture 5"/>
          <p:cNvPicPr>
            <a:picLocks noChangeAspect="1"/>
          </p:cNvPicPr>
          <p:nvPr/>
        </p:nvPicPr>
        <p:blipFill>
          <a:blip r:embed="rId3"/>
          <a:stretch>
            <a:fillRect/>
          </a:stretch>
        </p:blipFill>
        <p:spPr>
          <a:xfrm>
            <a:off x="11106222" y="1394716"/>
            <a:ext cx="341406" cy="615749"/>
          </a:xfrm>
          <a:prstGeom prst="rect">
            <a:avLst/>
          </a:prstGeom>
        </p:spPr>
      </p:pic>
      <p:pic>
        <p:nvPicPr>
          <p:cNvPr id="7" name="Picture 6"/>
          <p:cNvPicPr>
            <a:picLocks noChangeAspect="1"/>
          </p:cNvPicPr>
          <p:nvPr/>
        </p:nvPicPr>
        <p:blipFill>
          <a:blip r:embed="rId3"/>
          <a:stretch>
            <a:fillRect/>
          </a:stretch>
        </p:blipFill>
        <p:spPr>
          <a:xfrm>
            <a:off x="2152997" y="2696627"/>
            <a:ext cx="341406" cy="615749"/>
          </a:xfrm>
          <a:prstGeom prst="rect">
            <a:avLst/>
          </a:prstGeom>
        </p:spPr>
      </p:pic>
      <p:pic>
        <p:nvPicPr>
          <p:cNvPr id="8" name="Picture 7"/>
          <p:cNvPicPr>
            <a:picLocks noChangeAspect="1"/>
          </p:cNvPicPr>
          <p:nvPr/>
        </p:nvPicPr>
        <p:blipFill>
          <a:blip r:embed="rId3"/>
          <a:stretch>
            <a:fillRect/>
          </a:stretch>
        </p:blipFill>
        <p:spPr>
          <a:xfrm>
            <a:off x="1971210" y="2680002"/>
            <a:ext cx="341406" cy="615749"/>
          </a:xfrm>
          <a:prstGeom prst="rect">
            <a:avLst/>
          </a:prstGeom>
        </p:spPr>
      </p:pic>
      <p:pic>
        <p:nvPicPr>
          <p:cNvPr id="14" name="Picture 13"/>
          <p:cNvPicPr>
            <a:picLocks noChangeAspect="1"/>
          </p:cNvPicPr>
          <p:nvPr/>
        </p:nvPicPr>
        <p:blipFill>
          <a:blip r:embed="rId3"/>
          <a:stretch>
            <a:fillRect/>
          </a:stretch>
        </p:blipFill>
        <p:spPr>
          <a:xfrm>
            <a:off x="8227203" y="1992390"/>
            <a:ext cx="341406" cy="615749"/>
          </a:xfrm>
          <a:prstGeom prst="rect">
            <a:avLst/>
          </a:prstGeom>
        </p:spPr>
      </p:pic>
      <p:pic>
        <p:nvPicPr>
          <p:cNvPr id="16" name="Picture 15"/>
          <p:cNvPicPr>
            <a:picLocks noChangeAspect="1"/>
          </p:cNvPicPr>
          <p:nvPr/>
        </p:nvPicPr>
        <p:blipFill>
          <a:blip r:embed="rId3"/>
          <a:stretch>
            <a:fillRect/>
          </a:stretch>
        </p:blipFill>
        <p:spPr>
          <a:xfrm>
            <a:off x="11094147" y="2080878"/>
            <a:ext cx="341406" cy="615749"/>
          </a:xfrm>
          <a:prstGeom prst="rect">
            <a:avLst/>
          </a:prstGeom>
        </p:spPr>
      </p:pic>
      <p:pic>
        <p:nvPicPr>
          <p:cNvPr id="17" name="Picture 16"/>
          <p:cNvPicPr>
            <a:picLocks noChangeAspect="1"/>
          </p:cNvPicPr>
          <p:nvPr/>
        </p:nvPicPr>
        <p:blipFill>
          <a:blip r:embed="rId3"/>
          <a:stretch>
            <a:fillRect/>
          </a:stretch>
        </p:blipFill>
        <p:spPr>
          <a:xfrm>
            <a:off x="9334620" y="2064253"/>
            <a:ext cx="341406" cy="615749"/>
          </a:xfrm>
          <a:prstGeom prst="rect">
            <a:avLst/>
          </a:prstGeom>
        </p:spPr>
      </p:pic>
    </p:spTree>
    <p:extLst>
      <p:ext uri="{BB962C8B-B14F-4D97-AF65-F5344CB8AC3E}">
        <p14:creationId xmlns:p14="http://schemas.microsoft.com/office/powerpoint/2010/main" val="291575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par>
                                <p:cTn id="27" presetID="2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420" y="891876"/>
            <a:ext cx="11576858" cy="2123658"/>
          </a:xfrm>
          <a:prstGeom prst="rect">
            <a:avLst/>
          </a:prstGeom>
          <a:noFill/>
        </p:spPr>
        <p:txBody>
          <a:bodyPr wrap="square" rtlCol="0">
            <a:spAutoFit/>
          </a:bodyPr>
          <a:lstStyle/>
          <a:p>
            <a:r>
              <a:rPr lang="en-US" sz="4400" b="1">
                <a:solidFill>
                  <a:srgbClr val="0000CC"/>
                </a:solidFill>
                <a:latin typeface="VNI-Avo" pitchFamily="2" charset="0"/>
              </a:rPr>
              <a:t>	2. Ñeøn ñoû baùo hieäu ngöôøi ñi ñöôøng vaø caùc phöông tieän giao thoâng phaûi döøng laïi.</a:t>
            </a:r>
            <a:endParaRPr lang="en-US" sz="4400" b="1">
              <a:solidFill>
                <a:srgbClr val="0000CC"/>
              </a:solidFill>
            </a:endParaRPr>
          </a:p>
        </p:txBody>
      </p:sp>
      <p:pic>
        <p:nvPicPr>
          <p:cNvPr id="5" name="Picture 4"/>
          <p:cNvPicPr>
            <a:picLocks noChangeAspect="1"/>
          </p:cNvPicPr>
          <p:nvPr/>
        </p:nvPicPr>
        <p:blipFill>
          <a:blip r:embed="rId2"/>
          <a:stretch>
            <a:fillRect/>
          </a:stretch>
        </p:blipFill>
        <p:spPr>
          <a:xfrm>
            <a:off x="6628294" y="1024880"/>
            <a:ext cx="341406" cy="621846"/>
          </a:xfrm>
          <a:prstGeom prst="rect">
            <a:avLst/>
          </a:prstGeom>
        </p:spPr>
      </p:pic>
      <p:pic>
        <p:nvPicPr>
          <p:cNvPr id="6" name="Picture 5"/>
          <p:cNvPicPr>
            <a:picLocks noChangeAspect="1"/>
          </p:cNvPicPr>
          <p:nvPr/>
        </p:nvPicPr>
        <p:blipFill>
          <a:blip r:embed="rId2"/>
          <a:stretch>
            <a:fillRect/>
          </a:stretch>
        </p:blipFill>
        <p:spPr>
          <a:xfrm>
            <a:off x="10991500" y="1060410"/>
            <a:ext cx="341406" cy="621846"/>
          </a:xfrm>
          <a:prstGeom prst="rect">
            <a:avLst/>
          </a:prstGeom>
        </p:spPr>
      </p:pic>
      <p:pic>
        <p:nvPicPr>
          <p:cNvPr id="7" name="Picture 6"/>
          <p:cNvPicPr>
            <a:picLocks noChangeAspect="1"/>
          </p:cNvPicPr>
          <p:nvPr/>
        </p:nvPicPr>
        <p:blipFill>
          <a:blip r:embed="rId2"/>
          <a:stretch>
            <a:fillRect/>
          </a:stretch>
        </p:blipFill>
        <p:spPr>
          <a:xfrm>
            <a:off x="9016290" y="1726500"/>
            <a:ext cx="341406" cy="621846"/>
          </a:xfrm>
          <a:prstGeom prst="rect">
            <a:avLst/>
          </a:prstGeom>
        </p:spPr>
      </p:pic>
      <p:pic>
        <p:nvPicPr>
          <p:cNvPr id="8" name="Picture 7"/>
          <p:cNvPicPr>
            <a:picLocks noChangeAspect="1"/>
          </p:cNvPicPr>
          <p:nvPr/>
        </p:nvPicPr>
        <p:blipFill>
          <a:blip r:embed="rId2"/>
          <a:stretch>
            <a:fillRect/>
          </a:stretch>
        </p:blipFill>
        <p:spPr>
          <a:xfrm>
            <a:off x="2827344" y="2348346"/>
            <a:ext cx="341406" cy="621846"/>
          </a:xfrm>
          <a:prstGeom prst="rect">
            <a:avLst/>
          </a:prstGeom>
        </p:spPr>
      </p:pic>
      <p:pic>
        <p:nvPicPr>
          <p:cNvPr id="9" name="Picture 8"/>
          <p:cNvPicPr>
            <a:picLocks noChangeAspect="1"/>
          </p:cNvPicPr>
          <p:nvPr/>
        </p:nvPicPr>
        <p:blipFill>
          <a:blip r:embed="rId2"/>
          <a:stretch>
            <a:fillRect/>
          </a:stretch>
        </p:blipFill>
        <p:spPr>
          <a:xfrm>
            <a:off x="2974710" y="2355099"/>
            <a:ext cx="341406" cy="621846"/>
          </a:xfrm>
          <a:prstGeom prst="rect">
            <a:avLst/>
          </a:prstGeom>
        </p:spPr>
      </p:pic>
    </p:spTree>
    <p:extLst>
      <p:ext uri="{BB962C8B-B14F-4D97-AF65-F5344CB8AC3E}">
        <p14:creationId xmlns:p14="http://schemas.microsoft.com/office/powerpoint/2010/main" val="4322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par>
                                <p:cTn id="28" presetID="22" presetClass="entr" presetSubtype="4"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6CB48AB2-AD59-4A80-B5F8-E37F838BEDAD}"/>
  <p:tag name="GENSWF_ADVANCE_TIME" val="8.841"/>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500"/>
  <p:tag name="ISPRING_SLIDE_ID_2" val="{9A8440C3-9BC9-4F5C-9871-BFC6FFECE74E}"/>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11530</TotalTime>
  <Words>765</Words>
  <Application>Microsoft Office PowerPoint</Application>
  <PresentationFormat>Widescreen</PresentationFormat>
  <Paragraphs>63</Paragraphs>
  <Slides>19</Slides>
  <Notes>2</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19</vt:i4>
      </vt:variant>
    </vt:vector>
  </HeadingPairs>
  <TitlesOfParts>
    <vt:vector size="31" baseType="lpstr">
      <vt:lpstr>SimSun</vt:lpstr>
      <vt:lpstr>.VnAristote</vt:lpstr>
      <vt:lpstr>.VnAvant</vt:lpstr>
      <vt:lpstr>Arial</vt:lpstr>
      <vt:lpstr>Calibri</vt:lpstr>
      <vt:lpstr>Calibri (Body)</vt:lpstr>
      <vt:lpstr>Calibri Light</vt:lpstr>
      <vt:lpstr>Times New Roman</vt:lpstr>
      <vt:lpstr>VNI-Avo</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2287</cp:revision>
  <dcterms:created xsi:type="dcterms:W3CDTF">2021-01-08T15:14:22Z</dcterms:created>
  <dcterms:modified xsi:type="dcterms:W3CDTF">2025-03-24T14:23:04Z</dcterms:modified>
</cp:coreProperties>
</file>