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303" r:id="rId3"/>
    <p:sldId id="260" r:id="rId4"/>
    <p:sldId id="267" r:id="rId5"/>
    <p:sldId id="568" r:id="rId6"/>
    <p:sldId id="578" r:id="rId7"/>
    <p:sldId id="304" r:id="rId8"/>
    <p:sldId id="274" r:id="rId9"/>
    <p:sldId id="573" r:id="rId10"/>
    <p:sldId id="589" r:id="rId11"/>
    <p:sldId id="600" r:id="rId12"/>
    <p:sldId id="516" r:id="rId13"/>
    <p:sldId id="289" r:id="rId14"/>
  </p:sldIdLst>
  <p:sldSz cx="12192000" cy="6858000"/>
  <p:notesSz cx="6797675" cy="9926638"/>
  <p:embeddedFontLst>
    <p:embeddedFont>
      <p:font typeface="Montserrat SemiBold" panose="00000700000000000000" pitchFamily="2" charset="0"/>
      <p:regular r:id="rId16"/>
      <p:bold r:id="rId17"/>
      <p:italic r:id="rId18"/>
      <p:boldItalic r:id="rId19"/>
    </p:embeddedFont>
    <p:embeddedFont>
      <p:font typeface="Verdana" panose="020B060403050404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VIuEPBnHugtN6gWnBSx/tsKae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275250-F08E-4E32-AE80-77FE4059B28F}" v="1" dt="2025-03-15T06:18:51.6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57" autoAdjust="0"/>
  </p:normalViewPr>
  <p:slideViewPr>
    <p:cSldViewPr snapToGrid="0">
      <p:cViewPr varScale="1">
        <p:scale>
          <a:sx n="59" d="100"/>
          <a:sy n="59" d="100"/>
        </p:scale>
        <p:origin x="94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4.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4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oc Long Vu" userId="39ca014fa08720cf" providerId="LiveId" clId="{A7275250-F08E-4E32-AE80-77FE4059B28F}"/>
    <pc:docChg chg="undo custSel modSld">
      <pc:chgData name="Ngoc Long Vu" userId="39ca014fa08720cf" providerId="LiveId" clId="{A7275250-F08E-4E32-AE80-77FE4059B28F}" dt="2025-03-15T06:36:56.288" v="174" actId="14100"/>
      <pc:docMkLst>
        <pc:docMk/>
      </pc:docMkLst>
      <pc:sldChg chg="modSp mod">
        <pc:chgData name="Ngoc Long Vu" userId="39ca014fa08720cf" providerId="LiveId" clId="{A7275250-F08E-4E32-AE80-77FE4059B28F}" dt="2025-03-15T06:34:24.386" v="159" actId="5793"/>
        <pc:sldMkLst>
          <pc:docMk/>
          <pc:sldMk cId="0" sldId="260"/>
        </pc:sldMkLst>
        <pc:spChg chg="mod">
          <ac:chgData name="Ngoc Long Vu" userId="39ca014fa08720cf" providerId="LiveId" clId="{A7275250-F08E-4E32-AE80-77FE4059B28F}" dt="2025-03-15T06:34:24.386" v="159" actId="5793"/>
          <ac:spMkLst>
            <pc:docMk/>
            <pc:sldMk cId="0" sldId="260"/>
            <ac:spMk id="91" creationId="{00000000-0000-0000-0000-000000000000}"/>
          </ac:spMkLst>
        </pc:spChg>
      </pc:sldChg>
      <pc:sldChg chg="modSp mod">
        <pc:chgData name="Ngoc Long Vu" userId="39ca014fa08720cf" providerId="LiveId" clId="{A7275250-F08E-4E32-AE80-77FE4059B28F}" dt="2025-03-15T06:34:44.420" v="165" actId="20577"/>
        <pc:sldMkLst>
          <pc:docMk/>
          <pc:sldMk cId="0" sldId="267"/>
        </pc:sldMkLst>
        <pc:spChg chg="mod">
          <ac:chgData name="Ngoc Long Vu" userId="39ca014fa08720cf" providerId="LiveId" clId="{A7275250-F08E-4E32-AE80-77FE4059B28F}" dt="2025-03-15T06:34:37.954" v="160" actId="113"/>
          <ac:spMkLst>
            <pc:docMk/>
            <pc:sldMk cId="0" sldId="267"/>
            <ac:spMk id="179" creationId="{00000000-0000-0000-0000-000000000000}"/>
          </ac:spMkLst>
        </pc:spChg>
        <pc:spChg chg="mod">
          <ac:chgData name="Ngoc Long Vu" userId="39ca014fa08720cf" providerId="LiveId" clId="{A7275250-F08E-4E32-AE80-77FE4059B28F}" dt="2025-03-15T06:34:44.420" v="165" actId="20577"/>
          <ac:spMkLst>
            <pc:docMk/>
            <pc:sldMk cId="0" sldId="267"/>
            <ac:spMk id="195" creationId="{00000000-0000-0000-0000-000000000000}"/>
          </ac:spMkLst>
        </pc:spChg>
      </pc:sldChg>
      <pc:sldChg chg="modSp mod">
        <pc:chgData name="Ngoc Long Vu" userId="39ca014fa08720cf" providerId="LiveId" clId="{A7275250-F08E-4E32-AE80-77FE4059B28F}" dt="2025-03-15T06:36:56.288" v="174" actId="14100"/>
        <pc:sldMkLst>
          <pc:docMk/>
          <pc:sldMk cId="0" sldId="273"/>
        </pc:sldMkLst>
        <pc:spChg chg="mod">
          <ac:chgData name="Ngoc Long Vu" userId="39ca014fa08720cf" providerId="LiveId" clId="{A7275250-F08E-4E32-AE80-77FE4059B28F}" dt="2025-03-15T06:36:56.288" v="174" actId="14100"/>
          <ac:spMkLst>
            <pc:docMk/>
            <pc:sldMk cId="0" sldId="273"/>
            <ac:spMk id="256" creationId="{00000000-0000-0000-0000-000000000000}"/>
          </ac:spMkLst>
        </pc:spChg>
      </pc:sldChg>
      <pc:sldChg chg="modSp mod">
        <pc:chgData name="Ngoc Long Vu" userId="39ca014fa08720cf" providerId="LiveId" clId="{A7275250-F08E-4E32-AE80-77FE4059B28F}" dt="2025-03-15T06:29:48.088" v="52" actId="255"/>
        <pc:sldMkLst>
          <pc:docMk/>
          <pc:sldMk cId="0" sldId="275"/>
        </pc:sldMkLst>
        <pc:spChg chg="mod">
          <ac:chgData name="Ngoc Long Vu" userId="39ca014fa08720cf" providerId="LiveId" clId="{A7275250-F08E-4E32-AE80-77FE4059B28F}" dt="2025-03-15T06:29:48.088" v="52" actId="255"/>
          <ac:spMkLst>
            <pc:docMk/>
            <pc:sldMk cId="0" sldId="275"/>
            <ac:spMk id="286" creationId="{00000000-0000-0000-0000-000000000000}"/>
          </ac:spMkLst>
        </pc:spChg>
      </pc:sldChg>
      <pc:sldChg chg="modSp mod">
        <pc:chgData name="Ngoc Long Vu" userId="39ca014fa08720cf" providerId="LiveId" clId="{A7275250-F08E-4E32-AE80-77FE4059B28F}" dt="2025-03-15T06:19:21.822" v="13" actId="6549"/>
        <pc:sldMkLst>
          <pc:docMk/>
          <pc:sldMk cId="1854257486" sldId="295"/>
        </pc:sldMkLst>
        <pc:spChg chg="mod">
          <ac:chgData name="Ngoc Long Vu" userId="39ca014fa08720cf" providerId="LiveId" clId="{A7275250-F08E-4E32-AE80-77FE4059B28F}" dt="2025-03-15T06:19:21.822" v="13" actId="6549"/>
          <ac:spMkLst>
            <pc:docMk/>
            <pc:sldMk cId="1854257486" sldId="295"/>
            <ac:spMk id="225" creationId="{81EE4716-EBC8-733E-F05F-2FC149AEC472}"/>
          </ac:spMkLst>
        </pc:spChg>
      </pc:sldChg>
      <pc:sldChg chg="modSp mod">
        <pc:chgData name="Ngoc Long Vu" userId="39ca014fa08720cf" providerId="LiveId" clId="{A7275250-F08E-4E32-AE80-77FE4059B28F}" dt="2025-03-15T06:35:59.644" v="171" actId="6549"/>
        <pc:sldMkLst>
          <pc:docMk/>
          <pc:sldMk cId="122138196" sldId="300"/>
        </pc:sldMkLst>
        <pc:spChg chg="mod">
          <ac:chgData name="Ngoc Long Vu" userId="39ca014fa08720cf" providerId="LiveId" clId="{A7275250-F08E-4E32-AE80-77FE4059B28F}" dt="2025-03-15T06:35:59.644" v="171" actId="6549"/>
          <ac:spMkLst>
            <pc:docMk/>
            <pc:sldMk cId="122138196" sldId="300"/>
            <ac:spMk id="225" creationId="{B8D08936-878C-6BEB-3C7B-5C06ECC7F308}"/>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59016092565676E-2"/>
          <c:y val="3.593018883775026E-2"/>
          <c:w val="0.91392911911508679"/>
          <c:h val="0.72264552284151351"/>
        </c:manualLayout>
      </c:layout>
      <c:barChart>
        <c:barDir val="col"/>
        <c:grouping val="clustered"/>
        <c:varyColors val="0"/>
        <c:ser>
          <c:idx val="0"/>
          <c:order val="0"/>
          <c:tx>
            <c:strRef>
              <c:f>Sheet1!$B$1</c:f>
              <c:strCache>
                <c:ptCount val="1"/>
                <c:pt idx="0">
                  <c:v>Tỷ lệ %</c:v>
                </c:pt>
              </c:strCache>
            </c:strRef>
          </c:tx>
          <c:spPr>
            <a:solidFill>
              <a:srgbClr val="FFC000"/>
            </a:solidFill>
            <a:ln w="23172">
              <a:solidFill>
                <a:schemeClr val="accent1"/>
              </a:solidFill>
            </a:ln>
            <a:effectLst/>
          </c:spPr>
          <c:invertIfNegative val="0"/>
          <c:dLbls>
            <c:spPr>
              <a:noFill/>
              <a:ln>
                <a:noFill/>
              </a:ln>
              <a:effectLst/>
            </c:spPr>
            <c:txPr>
              <a:bodyPr wrap="square" lIns="38100" tIns="19050" rIns="38100" bIns="19050" anchor="ctr">
                <a:spAutoFit/>
              </a:bodyPr>
              <a:lstStyle/>
              <a:p>
                <a:pPr>
                  <a:defRPr sz="1454"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&lt; 6 tháng</c:v>
                </c:pt>
                <c:pt idx="1">
                  <c:v>6-&lt; 9 tháng</c:v>
                </c:pt>
                <c:pt idx="2">
                  <c:v>9-&lt; 1 tuổi</c:v>
                </c:pt>
                <c:pt idx="3">
                  <c:v>1-4 tuổi</c:v>
                </c:pt>
                <c:pt idx="4">
                  <c:v>5-9 tuổi</c:v>
                </c:pt>
                <c:pt idx="5">
                  <c:v>10-14 tuổi</c:v>
                </c:pt>
                <c:pt idx="6">
                  <c:v>15-19 tuổi</c:v>
                </c:pt>
                <c:pt idx="7">
                  <c:v>20-24 tuổi</c:v>
                </c:pt>
                <c:pt idx="8">
                  <c:v>&gt; 24 tuổi</c:v>
                </c:pt>
              </c:strCache>
            </c:strRef>
          </c:cat>
          <c:val>
            <c:numRef>
              <c:f>Sheet1!$B$2:$B$10</c:f>
              <c:numCache>
                <c:formatCode>General</c:formatCode>
                <c:ptCount val="9"/>
                <c:pt idx="0">
                  <c:v>5.84</c:v>
                </c:pt>
                <c:pt idx="1">
                  <c:v>9.58</c:v>
                </c:pt>
                <c:pt idx="2">
                  <c:v>9.06</c:v>
                </c:pt>
                <c:pt idx="3">
                  <c:v>37.97</c:v>
                </c:pt>
                <c:pt idx="4">
                  <c:v>23.85</c:v>
                </c:pt>
                <c:pt idx="5">
                  <c:v>7.15</c:v>
                </c:pt>
                <c:pt idx="6">
                  <c:v>0.91</c:v>
                </c:pt>
                <c:pt idx="7">
                  <c:v>0.64</c:v>
                </c:pt>
                <c:pt idx="8">
                  <c:v>5</c:v>
                </c:pt>
              </c:numCache>
            </c:numRef>
          </c:val>
          <c:extLst>
            <c:ext xmlns:c16="http://schemas.microsoft.com/office/drawing/2014/chart" uri="{C3380CC4-5D6E-409C-BE32-E72D297353CC}">
              <c16:uniqueId val="{00000000-357E-46C6-BC0D-F71B0B58A27B}"/>
            </c:ext>
          </c:extLst>
        </c:ser>
        <c:dLbls>
          <c:showLegendKey val="0"/>
          <c:showVal val="0"/>
          <c:showCatName val="0"/>
          <c:showSerName val="0"/>
          <c:showPercent val="0"/>
          <c:showBubbleSize val="0"/>
        </c:dLbls>
        <c:gapWidth val="150"/>
        <c:axId val="232288704"/>
        <c:axId val="1"/>
      </c:barChart>
      <c:catAx>
        <c:axId val="232288704"/>
        <c:scaling>
          <c:orientation val="minMax"/>
        </c:scaling>
        <c:delete val="0"/>
        <c:axPos val="b"/>
        <c:title>
          <c:tx>
            <c:rich>
              <a:bodyPr/>
              <a:lstStyle/>
              <a:p>
                <a:pPr>
                  <a:defRPr sz="1460" b="0" i="0" u="none" strike="noStrike" baseline="0">
                    <a:solidFill>
                      <a:srgbClr val="000000"/>
                    </a:solidFill>
                    <a:latin typeface="Calibri"/>
                    <a:ea typeface="Calibri"/>
                    <a:cs typeface="Calibri"/>
                  </a:defRPr>
                </a:pPr>
                <a:r>
                  <a:rPr lang="en-US" sz="1618" b="0" i="0" u="none" strike="noStrike" baseline="0">
                    <a:solidFill>
                      <a:srgbClr val="333333"/>
                    </a:solidFill>
                    <a:latin typeface="Calibri"/>
                    <a:cs typeface="Calibri"/>
                  </a:rPr>
                  <a:t>Nhóm tuổi</a:t>
                </a:r>
              </a:p>
            </c:rich>
          </c:tx>
          <c:layout>
            <c:manualLayout>
              <c:xMode val="edge"/>
              <c:yMode val="edge"/>
              <c:x val="0.4620116794466253"/>
              <c:y val="0.90483382392162337"/>
            </c:manualLayout>
          </c:layout>
          <c:overlay val="0"/>
          <c:spPr>
            <a:noFill/>
            <a:ln>
              <a:noFill/>
            </a:ln>
            <a:effectLst/>
          </c:spPr>
        </c:title>
        <c:numFmt formatCode="General" sourceLinked="1"/>
        <c:majorTickMark val="out"/>
        <c:minorTickMark val="none"/>
        <c:tickLblPos val="nextTo"/>
        <c:spPr>
          <a:noFill/>
          <a:ln w="11586" cap="flat" cmpd="sng" algn="ctr">
            <a:solidFill>
              <a:schemeClr val="tx1">
                <a:lumMod val="15000"/>
                <a:lumOff val="85000"/>
              </a:schemeClr>
            </a:solidFill>
            <a:round/>
          </a:ln>
          <a:effectLst/>
        </c:spPr>
        <c:txPr>
          <a:bodyPr rot="0" vert="horz"/>
          <a:lstStyle/>
          <a:p>
            <a:pPr>
              <a:defRPr sz="1600" b="0" i="0" u="none" strike="noStrike"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title>
          <c:tx>
            <c:rich>
              <a:bodyPr/>
              <a:lstStyle/>
              <a:p>
                <a:pPr>
                  <a:defRPr sz="1460" b="0" i="0" u="none" strike="noStrike" baseline="0">
                    <a:solidFill>
                      <a:srgbClr val="000000"/>
                    </a:solidFill>
                    <a:latin typeface="Calibri"/>
                    <a:ea typeface="Calibri"/>
                    <a:cs typeface="Calibri"/>
                  </a:defRPr>
                </a:pPr>
                <a:r>
                  <a:rPr lang="en-US" sz="1618" b="0" i="0" u="none" strike="noStrike" baseline="0">
                    <a:solidFill>
                      <a:srgbClr val="333333"/>
                    </a:solidFill>
                    <a:latin typeface="Calibri"/>
                    <a:cs typeface="Calibri"/>
                  </a:rPr>
                  <a:t>Tỷ lệ %</a:t>
                </a:r>
              </a:p>
            </c:rich>
          </c:tx>
          <c:overlay val="0"/>
          <c:spPr>
            <a:noFill/>
            <a:ln>
              <a:noFill/>
            </a:ln>
            <a:effectLst/>
          </c:spPr>
        </c:title>
        <c:numFmt formatCode="General" sourceLinked="1"/>
        <c:majorTickMark val="out"/>
        <c:minorTickMark val="none"/>
        <c:tickLblPos val="nextTo"/>
        <c:spPr>
          <a:noFill/>
          <a:ln>
            <a:noFill/>
          </a:ln>
          <a:effectLst/>
        </c:spPr>
        <c:txPr>
          <a:bodyPr rot="0" vert="horz"/>
          <a:lstStyle/>
          <a:p>
            <a:pPr>
              <a:defRPr sz="1454" b="0" i="0" u="none" strike="noStrike" baseline="0">
                <a:solidFill>
                  <a:srgbClr val="333333"/>
                </a:solidFill>
                <a:latin typeface="Calibri"/>
                <a:ea typeface="Calibri"/>
                <a:cs typeface="Calibri"/>
              </a:defRPr>
            </a:pPr>
            <a:endParaRPr lang="en-US"/>
          </a:p>
        </c:txPr>
        <c:crossAx val="232288704"/>
        <c:crosses val="autoZero"/>
        <c:crossBetween val="between"/>
      </c:valAx>
      <c:spPr>
        <a:noFill/>
        <a:ln w="30896">
          <a:noFill/>
        </a:ln>
      </c:spPr>
    </c:plotArea>
    <c:plotVisOnly val="1"/>
    <c:dispBlanksAs val="gap"/>
    <c:showDLblsOverMax val="0"/>
  </c:chart>
  <c:spPr>
    <a:noFill/>
    <a:ln>
      <a:noFill/>
    </a:ln>
    <a:effectLst/>
  </c:spPr>
  <c:txPr>
    <a:bodyPr/>
    <a:lstStyle/>
    <a:p>
      <a:pPr>
        <a:defRPr sz="1454" b="0" i="0" u="none" strike="noStrike" baseline="0">
          <a:solidFill>
            <a:srgbClr val="000000"/>
          </a:solidFill>
          <a:latin typeface="Calibri"/>
          <a:ea typeface="Calibri"/>
          <a:cs typeface="Calibri"/>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4"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4"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p1:notes"/>
          <p:cNvSpPr txBox="1">
            <a:spLocks noGrp="1"/>
          </p:cNvSpPr>
          <p:nvPr>
            <p:ph type="sldNum" idx="12"/>
          </p:nvPr>
        </p:nvSpPr>
        <p:spPr>
          <a:xfrm>
            <a:off x="3850444"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7286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4: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3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34:notes"/>
          <p:cNvSpPr txBox="1">
            <a:spLocks noGrp="1"/>
          </p:cNvSpPr>
          <p:nvPr>
            <p:ph type="sldNum" idx="12"/>
          </p:nvPr>
        </p:nvSpPr>
        <p:spPr>
          <a:xfrm>
            <a:off x="3850444"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 name="Google Shape;89;p5:notes"/>
          <p:cNvSpPr txBox="1">
            <a:spLocks noGrp="1"/>
          </p:cNvSpPr>
          <p:nvPr>
            <p:ph type="sldNum" idx="12"/>
          </p:nvPr>
        </p:nvSpPr>
        <p:spPr>
          <a:xfrm>
            <a:off x="3850444"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80269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 name="Google Shape;89;p5:notes"/>
          <p:cNvSpPr txBox="1">
            <a:spLocks noGrp="1"/>
          </p:cNvSpPr>
          <p:nvPr>
            <p:ph type="sldNum" idx="12"/>
          </p:nvPr>
        </p:nvSpPr>
        <p:spPr>
          <a:xfrm>
            <a:off x="3850444"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endParaRPr sz="1200" dirty="0">
              <a:latin typeface="Arial"/>
              <a:ea typeface="Arial"/>
              <a:cs typeface="Arial"/>
              <a:sym typeface="Arial"/>
            </a:endParaRPr>
          </a:p>
        </p:txBody>
      </p:sp>
      <p:sp>
        <p:nvSpPr>
          <p:cNvPr id="176" name="Google Shape;176;p12:notes"/>
          <p:cNvSpPr txBox="1">
            <a:spLocks noGrp="1"/>
          </p:cNvSpPr>
          <p:nvPr>
            <p:ph type="sldNum" idx="12"/>
          </p:nvPr>
        </p:nvSpPr>
        <p:spPr>
          <a:xfrm>
            <a:off x="3850444"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C9370192-096A-AAF5-462B-73C4EDC82B8C}"/>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450F3123-A06A-774F-FC3C-81C5159413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2531" name="Slide Number Placeholder 3">
            <a:extLst>
              <a:ext uri="{FF2B5EF4-FFF2-40B4-BE49-F238E27FC236}">
                <a16:creationId xmlns:a16="http://schemas.microsoft.com/office/drawing/2014/main" id="{107C267A-12D5-7F5E-76D9-5004D2E7BB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anose="020B0604030504040204" pitchFamily="34" charset="0"/>
                <a:cs typeface="Arial" panose="020B0604020202020204" pitchFamily="34" charset="0"/>
              </a:defRPr>
            </a:lvl1pPr>
            <a:lvl2pPr marL="742950" indent="-285750" defTabSz="923925">
              <a:defRPr sz="2400">
                <a:solidFill>
                  <a:schemeClr val="tx1"/>
                </a:solidFill>
                <a:latin typeface="Verdana" panose="020B0604030504040204" pitchFamily="34" charset="0"/>
                <a:cs typeface="Arial" panose="020B0604020202020204" pitchFamily="34" charset="0"/>
              </a:defRPr>
            </a:lvl2pPr>
            <a:lvl3pPr marL="1143000" indent="-228600" defTabSz="923925">
              <a:defRPr sz="2400">
                <a:solidFill>
                  <a:schemeClr val="tx1"/>
                </a:solidFill>
                <a:latin typeface="Verdana" panose="020B0604030504040204" pitchFamily="34" charset="0"/>
                <a:cs typeface="Arial" panose="020B0604020202020204" pitchFamily="34" charset="0"/>
              </a:defRPr>
            </a:lvl3pPr>
            <a:lvl4pPr marL="1600200" indent="-228600" defTabSz="923925">
              <a:defRPr sz="2400">
                <a:solidFill>
                  <a:schemeClr val="tx1"/>
                </a:solidFill>
                <a:latin typeface="Verdana" panose="020B0604030504040204" pitchFamily="34" charset="0"/>
                <a:cs typeface="Arial" panose="020B0604020202020204" pitchFamily="34" charset="0"/>
              </a:defRPr>
            </a:lvl4pPr>
            <a:lvl5pPr marL="2057400" indent="-228600" defTabSz="923925">
              <a:defRPr sz="2400">
                <a:solidFill>
                  <a:schemeClr val="tx1"/>
                </a:solidFill>
                <a:latin typeface="Verdana" panose="020B0604030504040204" pitchFamily="34" charset="0"/>
                <a:cs typeface="Arial" panose="020B0604020202020204" pitchFamily="34" charset="0"/>
              </a:defRPr>
            </a:lvl5pPr>
            <a:lvl6pPr marL="2514600" indent="-228600" defTabSz="923925"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defTabSz="923925"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defTabSz="923925"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defTabSz="923925"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fld id="{61C466A7-F6E0-43DF-9945-70F0D0F10BD8}" type="slidenum">
              <a:rPr lang="en-US" altLang="en-US" sz="1200">
                <a:latin typeface="Arial" panose="020B0604020202020204" pitchFamily="34" charset="0"/>
              </a:rPr>
              <a:pPr/>
              <a:t>5</a:t>
            </a:fld>
            <a:endParaRPr lang="en-US" altLang="en-US" sz="12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DE92A2E1-7E01-17DD-3367-D97B2A0387B1}"/>
              </a:ext>
            </a:extLst>
          </p:cNvPr>
          <p:cNvSpPr>
            <a:spLocks noGrp="1" noRot="1" noChangeAspect="1" noChangeArrowheads="1" noTextEdit="1"/>
          </p:cNvSpPr>
          <p:nvPr>
            <p:ph type="sldImg"/>
          </p:nvPr>
        </p:nvSpPr>
        <p:spPr>
          <a:ln/>
        </p:spPr>
      </p:sp>
      <p:sp>
        <p:nvSpPr>
          <p:cNvPr id="24578" name="Notes Placeholder 2">
            <a:extLst>
              <a:ext uri="{FF2B5EF4-FFF2-40B4-BE49-F238E27FC236}">
                <a16:creationId xmlns:a16="http://schemas.microsoft.com/office/drawing/2014/main" id="{AF7026EF-56E3-A532-911E-41D11711B5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4579" name="Slide Number Placeholder 3">
            <a:extLst>
              <a:ext uri="{FF2B5EF4-FFF2-40B4-BE49-F238E27FC236}">
                <a16:creationId xmlns:a16="http://schemas.microsoft.com/office/drawing/2014/main" id="{F890CDED-275C-D617-7390-B5C3394A47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anose="020B0604030504040204" pitchFamily="34" charset="0"/>
                <a:cs typeface="Arial" panose="020B0604020202020204" pitchFamily="34" charset="0"/>
              </a:defRPr>
            </a:lvl1pPr>
            <a:lvl2pPr marL="742950" indent="-285750" defTabSz="923925">
              <a:defRPr sz="2400">
                <a:solidFill>
                  <a:schemeClr val="tx1"/>
                </a:solidFill>
                <a:latin typeface="Verdana" panose="020B0604030504040204" pitchFamily="34" charset="0"/>
                <a:cs typeface="Arial" panose="020B0604020202020204" pitchFamily="34" charset="0"/>
              </a:defRPr>
            </a:lvl2pPr>
            <a:lvl3pPr marL="1143000" indent="-228600" defTabSz="923925">
              <a:defRPr sz="2400">
                <a:solidFill>
                  <a:schemeClr val="tx1"/>
                </a:solidFill>
                <a:latin typeface="Verdana" panose="020B0604030504040204" pitchFamily="34" charset="0"/>
                <a:cs typeface="Arial" panose="020B0604020202020204" pitchFamily="34" charset="0"/>
              </a:defRPr>
            </a:lvl3pPr>
            <a:lvl4pPr marL="1600200" indent="-228600" defTabSz="923925">
              <a:defRPr sz="2400">
                <a:solidFill>
                  <a:schemeClr val="tx1"/>
                </a:solidFill>
                <a:latin typeface="Verdana" panose="020B0604030504040204" pitchFamily="34" charset="0"/>
                <a:cs typeface="Arial" panose="020B0604020202020204" pitchFamily="34" charset="0"/>
              </a:defRPr>
            </a:lvl4pPr>
            <a:lvl5pPr marL="2057400" indent="-228600" defTabSz="923925">
              <a:defRPr sz="2400">
                <a:solidFill>
                  <a:schemeClr val="tx1"/>
                </a:solidFill>
                <a:latin typeface="Verdana" panose="020B0604030504040204" pitchFamily="34" charset="0"/>
                <a:cs typeface="Arial" panose="020B0604020202020204" pitchFamily="34" charset="0"/>
              </a:defRPr>
            </a:lvl5pPr>
            <a:lvl6pPr marL="2514600" indent="-228600" defTabSz="923925"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defTabSz="923925"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defTabSz="923925"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defTabSz="923925"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fld id="{204B1F2F-1BBD-4619-86AC-B54697567173}" type="slidenum">
              <a:rPr lang="en-US" altLang="en-US" sz="1200">
                <a:latin typeface="Arial" panose="020B0604020202020204" pitchFamily="34" charset="0"/>
              </a:rPr>
              <a:pPr/>
              <a:t>6</a:t>
            </a:fld>
            <a:endParaRPr lang="en-US" altLang="en-US"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95612F51-CD5E-7E89-8D9C-F607A651C16E}"/>
            </a:ext>
          </a:extLst>
        </p:cNvPr>
        <p:cNvGrpSpPr/>
        <p:nvPr/>
      </p:nvGrpSpPr>
      <p:grpSpPr>
        <a:xfrm>
          <a:off x="0" y="0"/>
          <a:ext cx="0" cy="0"/>
          <a:chOff x="0" y="0"/>
          <a:chExt cx="0" cy="0"/>
        </a:xfrm>
      </p:grpSpPr>
      <p:sp>
        <p:nvSpPr>
          <p:cNvPr id="174" name="Google Shape;174;p12:notes">
            <a:extLst>
              <a:ext uri="{FF2B5EF4-FFF2-40B4-BE49-F238E27FC236}">
                <a16:creationId xmlns:a16="http://schemas.microsoft.com/office/drawing/2014/main" id="{07567DBC-AD20-D702-B310-F2A01590CE82}"/>
              </a:ext>
            </a:extLst>
          </p:cNvPr>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2:notes">
            <a:extLst>
              <a:ext uri="{FF2B5EF4-FFF2-40B4-BE49-F238E27FC236}">
                <a16:creationId xmlns:a16="http://schemas.microsoft.com/office/drawing/2014/main" id="{42657C28-0156-F2E1-A405-4ED9FF916A17}"/>
              </a:ext>
            </a:extLst>
          </p:cNvPr>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endParaRPr sz="1200" dirty="0">
              <a:latin typeface="Arial"/>
              <a:ea typeface="Arial"/>
              <a:cs typeface="Arial"/>
              <a:sym typeface="Arial"/>
            </a:endParaRPr>
          </a:p>
        </p:txBody>
      </p:sp>
      <p:sp>
        <p:nvSpPr>
          <p:cNvPr id="176" name="Google Shape;176;p12:notes">
            <a:extLst>
              <a:ext uri="{FF2B5EF4-FFF2-40B4-BE49-F238E27FC236}">
                <a16:creationId xmlns:a16="http://schemas.microsoft.com/office/drawing/2014/main" id="{BB420D03-732E-7835-8500-3A19322D3F07}"/>
              </a:ext>
            </a:extLst>
          </p:cNvPr>
          <p:cNvSpPr txBox="1">
            <a:spLocks noGrp="1"/>
          </p:cNvSpPr>
          <p:nvPr>
            <p:ph type="sldNum" idx="12"/>
          </p:nvPr>
        </p:nvSpPr>
        <p:spPr>
          <a:xfrm>
            <a:off x="3850444"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58168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9: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Trình</a:t>
            </a:r>
            <a:r>
              <a:rPr lang="en-US" baseline="0"/>
              <a:t> bày tóm tắt, nêu yêu cầu cần có thông tin dịch tễ để phân loại ca bệnh.</a:t>
            </a:r>
            <a:endParaRPr lang="en-US"/>
          </a:p>
        </p:txBody>
      </p:sp>
      <p:sp>
        <p:nvSpPr>
          <p:cNvPr id="4" name="Slide Number Placeholder 3"/>
          <p:cNvSpPr>
            <a:spLocks noGrp="1"/>
          </p:cNvSpPr>
          <p:nvPr>
            <p:ph type="sldNum" sz="quarter" idx="10"/>
          </p:nvPr>
        </p:nvSpPr>
        <p:spPr/>
        <p:txBody>
          <a:bodyPr/>
          <a:lstStyle/>
          <a:p>
            <a:pPr>
              <a:defRPr/>
            </a:pPr>
            <a:fld id="{B03BE9E7-0F6E-431D-BE2B-FCEDE4FA1490}" type="slidenum">
              <a:rPr lang="en-US" smtClean="0"/>
              <a:pPr>
                <a:defRPr/>
              </a:pPr>
              <a:t>10</a:t>
            </a:fld>
            <a:endParaRPr lang="en-US"/>
          </a:p>
        </p:txBody>
      </p:sp>
    </p:spTree>
    <p:extLst>
      <p:ext uri="{BB962C8B-B14F-4D97-AF65-F5344CB8AC3E}">
        <p14:creationId xmlns:p14="http://schemas.microsoft.com/office/powerpoint/2010/main" val="1857866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6"/>
          <p:cNvSpPr txBox="1">
            <a:spLocks noGrp="1"/>
          </p:cNvSpPr>
          <p:nvPr>
            <p:ph type="ctrTitle"/>
          </p:nvPr>
        </p:nvSpPr>
        <p:spPr>
          <a:xfrm>
            <a:off x="914400" y="1365113"/>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3057"/>
              </a:buClr>
              <a:buSzPts val="4400"/>
              <a:buFont typeface="Calibri"/>
              <a:buNone/>
              <a:defRPr b="1">
                <a:solidFill>
                  <a:srgbClr val="00305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6"/>
          <p:cNvSpPr txBox="1">
            <a:spLocks noGrp="1"/>
          </p:cNvSpPr>
          <p:nvPr>
            <p:ph type="subTitle" idx="1"/>
          </p:nvPr>
        </p:nvSpPr>
        <p:spPr>
          <a:xfrm>
            <a:off x="1828800" y="2835138"/>
            <a:ext cx="8534400" cy="73301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SzPts val="3200"/>
              <a:buNone/>
              <a:defRPr>
                <a:solidFill>
                  <a:srgbClr val="003057"/>
                </a:solidFill>
              </a:defRPr>
            </a:lvl1pPr>
            <a:lvl2pPr lvl="1" algn="ctr">
              <a:spcBef>
                <a:spcPts val="560"/>
              </a:spcBef>
              <a:spcAft>
                <a:spcPts val="0"/>
              </a:spcAft>
              <a:buSzPts val="2800"/>
              <a:buNone/>
              <a:defRPr>
                <a:solidFill>
                  <a:srgbClr val="888C98"/>
                </a:solidFill>
              </a:defRPr>
            </a:lvl2pPr>
            <a:lvl3pPr lvl="2" algn="ctr">
              <a:spcBef>
                <a:spcPts val="480"/>
              </a:spcBef>
              <a:spcAft>
                <a:spcPts val="0"/>
              </a:spcAft>
              <a:buSzPts val="2400"/>
              <a:buNone/>
              <a:defRPr>
                <a:solidFill>
                  <a:srgbClr val="888C98"/>
                </a:solidFill>
              </a:defRPr>
            </a:lvl3pPr>
            <a:lvl4pPr lvl="3" algn="ctr">
              <a:spcBef>
                <a:spcPts val="400"/>
              </a:spcBef>
              <a:spcAft>
                <a:spcPts val="0"/>
              </a:spcAft>
              <a:buSzPts val="2000"/>
              <a:buNone/>
              <a:defRPr>
                <a:solidFill>
                  <a:srgbClr val="888C98"/>
                </a:solidFill>
              </a:defRPr>
            </a:lvl4pPr>
            <a:lvl5pPr lvl="4" algn="ctr">
              <a:spcBef>
                <a:spcPts val="400"/>
              </a:spcBef>
              <a:spcAft>
                <a:spcPts val="0"/>
              </a:spcAft>
              <a:buSzPts val="2000"/>
              <a:buNone/>
              <a:defRPr>
                <a:solidFill>
                  <a:srgbClr val="888C98"/>
                </a:solidFill>
              </a:defRPr>
            </a:lvl5pPr>
            <a:lvl6pPr lvl="5" algn="ctr">
              <a:spcBef>
                <a:spcPts val="400"/>
              </a:spcBef>
              <a:spcAft>
                <a:spcPts val="0"/>
              </a:spcAft>
              <a:buClr>
                <a:srgbClr val="888C98"/>
              </a:buClr>
              <a:buSzPts val="2000"/>
              <a:buNone/>
              <a:defRPr>
                <a:solidFill>
                  <a:srgbClr val="888C98"/>
                </a:solidFill>
              </a:defRPr>
            </a:lvl6pPr>
            <a:lvl7pPr lvl="6" algn="ctr">
              <a:spcBef>
                <a:spcPts val="400"/>
              </a:spcBef>
              <a:spcAft>
                <a:spcPts val="0"/>
              </a:spcAft>
              <a:buClr>
                <a:srgbClr val="888C98"/>
              </a:buClr>
              <a:buSzPts val="2000"/>
              <a:buNone/>
              <a:defRPr>
                <a:solidFill>
                  <a:srgbClr val="888C98"/>
                </a:solidFill>
              </a:defRPr>
            </a:lvl7pPr>
            <a:lvl8pPr lvl="7" algn="ctr">
              <a:spcBef>
                <a:spcPts val="400"/>
              </a:spcBef>
              <a:spcAft>
                <a:spcPts val="0"/>
              </a:spcAft>
              <a:buClr>
                <a:srgbClr val="888C98"/>
              </a:buClr>
              <a:buSzPts val="2000"/>
              <a:buNone/>
              <a:defRPr>
                <a:solidFill>
                  <a:srgbClr val="888C98"/>
                </a:solidFill>
              </a:defRPr>
            </a:lvl8pPr>
            <a:lvl9pPr lvl="8" algn="ctr">
              <a:spcBef>
                <a:spcPts val="400"/>
              </a:spcBef>
              <a:spcAft>
                <a:spcPts val="0"/>
              </a:spcAft>
              <a:buClr>
                <a:srgbClr val="888C98"/>
              </a:buClr>
              <a:buSzPts val="2000"/>
              <a:buNone/>
              <a:defRPr>
                <a:solidFill>
                  <a:srgbClr val="888C98"/>
                </a:solidFill>
              </a:defRPr>
            </a:lvl9pPr>
          </a:lstStyle>
          <a:p>
            <a:endParaRPr/>
          </a:p>
        </p:txBody>
      </p:sp>
      <p:sp>
        <p:nvSpPr>
          <p:cNvPr id="20" name="Google Shape;20;p36"/>
          <p:cNvSpPr txBox="1">
            <a:spLocks noGrp="1"/>
          </p:cNvSpPr>
          <p:nvPr>
            <p:ph type="sldNum" idx="12"/>
          </p:nvPr>
        </p:nvSpPr>
        <p:spPr>
          <a:xfrm>
            <a:off x="9347200" y="6343994"/>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36"/>
          <p:cNvPicPr preferRelativeResize="0"/>
          <p:nvPr/>
        </p:nvPicPr>
        <p:blipFill rotWithShape="1">
          <a:blip r:embed="rId2">
            <a:alphaModFix/>
          </a:blip>
          <a:srcRect/>
          <a:stretch/>
        </p:blipFill>
        <p:spPr>
          <a:xfrm>
            <a:off x="-58058" y="5509386"/>
            <a:ext cx="12308114" cy="95073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1_Title Slide">
  <p:cSld name="11_Title Slide">
    <p:bg>
      <p:bgPr>
        <a:solidFill>
          <a:schemeClr val="dk2"/>
        </a:solidFill>
        <a:effectLst/>
      </p:bgPr>
    </p:bg>
    <p:spTree>
      <p:nvGrpSpPr>
        <p:cNvPr id="1" name="Shape 5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3">
            <a:extLst>
              <a:ext uri="{FF2B5EF4-FFF2-40B4-BE49-F238E27FC236}">
                <a16:creationId xmlns:a16="http://schemas.microsoft.com/office/drawing/2014/main" id="{3CB0D2BF-E825-7824-1DF8-C5E608DE8864}"/>
              </a:ext>
            </a:extLst>
          </p:cNvPr>
          <p:cNvSpPr>
            <a:spLocks noGrp="1"/>
          </p:cNvSpPr>
          <p:nvPr>
            <p:ph type="dt" sz="half" idx="10"/>
          </p:nvPr>
        </p:nvSpPr>
        <p:spPr>
          <a:xfrm>
            <a:off x="0" y="0"/>
            <a:ext cx="0" cy="0"/>
          </a:xfrm>
        </p:spPr>
        <p:txBody>
          <a:bodyPr/>
          <a:lstStyle>
            <a:lvl1pPr>
              <a:defRPr/>
            </a:lvl1pPr>
          </a:lstStyle>
          <a:p>
            <a:pPr>
              <a:defRPr/>
            </a:pPr>
            <a:fld id="{8E040EFA-A499-4BF9-A124-F6EA956EC7FD}" type="datetime1">
              <a:rPr lang="en-US"/>
              <a:pPr>
                <a:defRPr/>
              </a:pPr>
              <a:t>3/20/2025</a:t>
            </a:fld>
            <a:endParaRPr lang="en-US"/>
          </a:p>
        </p:txBody>
      </p:sp>
      <p:sp>
        <p:nvSpPr>
          <p:cNvPr id="4" name="Footer Placeholder 4">
            <a:extLst>
              <a:ext uri="{FF2B5EF4-FFF2-40B4-BE49-F238E27FC236}">
                <a16:creationId xmlns:a16="http://schemas.microsoft.com/office/drawing/2014/main" id="{BE178384-05B9-B329-A429-49E74EB59660}"/>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B4B6352-22AE-1567-53A1-C32F3F84F520}"/>
              </a:ext>
            </a:extLst>
          </p:cNvPr>
          <p:cNvSpPr>
            <a:spLocks noGrp="1"/>
          </p:cNvSpPr>
          <p:nvPr>
            <p:ph type="sldNum" sz="quarter" idx="12"/>
          </p:nvPr>
        </p:nvSpPr>
        <p:spPr/>
        <p:txBody>
          <a:bodyPr/>
          <a:lstStyle>
            <a:lvl1pPr>
              <a:defRPr/>
            </a:lvl1pPr>
          </a:lstStyle>
          <a:p>
            <a:fld id="{8B65EAE3-DDE5-44F8-AFCF-87184AB5E37C}" type="slidenum">
              <a:rPr lang="en-US" altLang="en-US"/>
              <a:pPr/>
              <a:t>‹#›</a:t>
            </a:fld>
            <a:endParaRPr lang="en-US" altLang="en-US"/>
          </a:p>
        </p:txBody>
      </p:sp>
    </p:spTree>
    <p:extLst>
      <p:ext uri="{BB962C8B-B14F-4D97-AF65-F5344CB8AC3E}">
        <p14:creationId xmlns:p14="http://schemas.microsoft.com/office/powerpoint/2010/main" val="504544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3">
            <a:extLst>
              <a:ext uri="{FF2B5EF4-FFF2-40B4-BE49-F238E27FC236}">
                <a16:creationId xmlns:a16="http://schemas.microsoft.com/office/drawing/2014/main" id="{3CB0D2BF-E825-7824-1DF8-C5E608DE8864}"/>
              </a:ext>
            </a:extLst>
          </p:cNvPr>
          <p:cNvSpPr>
            <a:spLocks noGrp="1"/>
          </p:cNvSpPr>
          <p:nvPr>
            <p:ph type="dt" sz="half" idx="10"/>
          </p:nvPr>
        </p:nvSpPr>
        <p:spPr>
          <a:xfrm>
            <a:off x="0" y="0"/>
            <a:ext cx="0" cy="0"/>
          </a:xfrm>
        </p:spPr>
        <p:txBody>
          <a:bodyPr/>
          <a:lstStyle>
            <a:lvl1pPr>
              <a:defRPr/>
            </a:lvl1pPr>
          </a:lstStyle>
          <a:p>
            <a:pPr>
              <a:defRPr/>
            </a:pPr>
            <a:fld id="{8E040EFA-A499-4BF9-A124-F6EA956EC7FD}" type="datetime1">
              <a:rPr lang="en-US"/>
              <a:pPr>
                <a:defRPr/>
              </a:pPr>
              <a:t>3/20/2025</a:t>
            </a:fld>
            <a:endParaRPr lang="en-US"/>
          </a:p>
        </p:txBody>
      </p:sp>
      <p:sp>
        <p:nvSpPr>
          <p:cNvPr id="4" name="Footer Placeholder 4">
            <a:extLst>
              <a:ext uri="{FF2B5EF4-FFF2-40B4-BE49-F238E27FC236}">
                <a16:creationId xmlns:a16="http://schemas.microsoft.com/office/drawing/2014/main" id="{BE178384-05B9-B329-A429-49E74EB59660}"/>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B4B6352-22AE-1567-53A1-C32F3F84F520}"/>
              </a:ext>
            </a:extLst>
          </p:cNvPr>
          <p:cNvSpPr>
            <a:spLocks noGrp="1"/>
          </p:cNvSpPr>
          <p:nvPr>
            <p:ph type="sldNum" sz="quarter" idx="12"/>
          </p:nvPr>
        </p:nvSpPr>
        <p:spPr/>
        <p:txBody>
          <a:bodyPr/>
          <a:lstStyle>
            <a:lvl1pPr>
              <a:defRPr/>
            </a:lvl1pPr>
          </a:lstStyle>
          <a:p>
            <a:fld id="{8B65EAE3-DDE5-44F8-AFCF-87184AB5E37C}" type="slidenum">
              <a:rPr lang="en-US" altLang="en-US"/>
              <a:pPr/>
              <a:t>‹#›</a:t>
            </a:fld>
            <a:endParaRPr lang="en-US" altLang="en-US"/>
          </a:p>
        </p:txBody>
      </p:sp>
    </p:spTree>
    <p:extLst>
      <p:ext uri="{BB962C8B-B14F-4D97-AF65-F5344CB8AC3E}">
        <p14:creationId xmlns:p14="http://schemas.microsoft.com/office/powerpoint/2010/main" val="238380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fld id="{DFC3C29A-CF1C-45DA-B266-ABD94BF9CD00}" type="datetime1">
              <a:rPr lang="en-US" smtClean="0"/>
              <a:pPr>
                <a:defRPr/>
              </a:pPr>
              <a:t>3/20/2025</a:t>
            </a:fld>
            <a:endParaRPr lang="en-US"/>
          </a:p>
        </p:txBody>
      </p:sp>
      <p:sp>
        <p:nvSpPr>
          <p:cNvPr id="3" name="Rectangle 68"/>
          <p:cNvSpPr>
            <a:spLocks noGrp="1" noChangeArrowheads="1"/>
          </p:cNvSpPr>
          <p:nvPr>
            <p:ph type="ftr" sz="quarter" idx="11"/>
          </p:nvPr>
        </p:nvSpPr>
        <p:spPr>
          <a:ln/>
        </p:spPr>
        <p:txBody>
          <a:bodyPr/>
          <a:lstStyle>
            <a:lvl1pPr>
              <a:defRPr/>
            </a:lvl1pPr>
          </a:lstStyle>
          <a:p>
            <a:pPr>
              <a:defRPr/>
            </a:pPr>
            <a:endParaRPr lang="en-US"/>
          </a:p>
        </p:txBody>
      </p:sp>
      <p:sp>
        <p:nvSpPr>
          <p:cNvPr id="4" name="Rectangle 69"/>
          <p:cNvSpPr>
            <a:spLocks noGrp="1" noChangeArrowheads="1"/>
          </p:cNvSpPr>
          <p:nvPr>
            <p:ph type="sldNum" sz="quarter" idx="12"/>
          </p:nvPr>
        </p:nvSpPr>
        <p:spPr>
          <a:ln/>
        </p:spPr>
        <p:txBody>
          <a:bodyPr/>
          <a:lstStyle>
            <a:lvl1pPr>
              <a:defRPr/>
            </a:lvl1pPr>
          </a:lstStyle>
          <a:p>
            <a:pPr>
              <a:defRPr/>
            </a:pPr>
            <a:fld id="{A3B49C5E-A255-4B39-B8D2-8D0260F72600}" type="slidenum">
              <a:rPr lang="en-US"/>
              <a:pPr>
                <a:defRPr/>
              </a:pPr>
              <a:t>‹#›</a:t>
            </a:fld>
            <a:endParaRPr lang="en-US"/>
          </a:p>
        </p:txBody>
      </p:sp>
    </p:spTree>
    <p:extLst>
      <p:ext uri="{BB962C8B-B14F-4D97-AF65-F5344CB8AC3E}">
        <p14:creationId xmlns:p14="http://schemas.microsoft.com/office/powerpoint/2010/main" val="3488578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56736"/>
            <a:ext cx="12192000" cy="738664"/>
          </a:xfrm>
        </p:spPr>
        <p:txBody>
          <a:bodyPr/>
          <a:lstStyle>
            <a:lvl1pPr>
              <a:defRPr sz="4200" b="1">
                <a:solidFill>
                  <a:srgbClr val="0000FF"/>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buClr>
                <a:schemeClr val="tx2"/>
              </a:buClr>
              <a:defRPr>
                <a:latin typeface="Arial" pitchFamily="34" charset="0"/>
                <a:cs typeface="Arial" pitchFamily="34" charset="0"/>
              </a:defRPr>
            </a:lvl1pPr>
            <a:lvl2pPr>
              <a:buClr>
                <a:schemeClr val="tx2"/>
              </a:buClr>
              <a:defRPr>
                <a:latin typeface="Arial" pitchFamily="34" charset="0"/>
                <a:cs typeface="Arial" pitchFamily="34" charset="0"/>
              </a:defRPr>
            </a:lvl2pPr>
            <a:lvl3pPr>
              <a:buClr>
                <a:schemeClr val="tx2"/>
              </a:buClr>
              <a:defRPr>
                <a:latin typeface="Arial" pitchFamily="34" charset="0"/>
                <a:cs typeface="Arial" pitchFamily="34" charset="0"/>
              </a:defRPr>
            </a:lvl3pPr>
            <a:lvl4pPr>
              <a:buClr>
                <a:schemeClr val="tx2"/>
              </a:buClr>
              <a:defRPr>
                <a:latin typeface="Arial" pitchFamily="34" charset="0"/>
                <a:cs typeface="Arial" pitchFamily="34" charset="0"/>
              </a:defRPr>
            </a:lvl4pPr>
            <a:lvl5pPr>
              <a:buClr>
                <a:schemeClr val="tx2"/>
              </a:buCl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fld id="{830D8884-E657-4EC7-94F5-95E809AE368B}" type="datetime1">
              <a:rPr lang="en-US" smtClean="0"/>
              <a:pPr>
                <a:defRPr/>
              </a:pPr>
              <a:t>3/20/2025</a:t>
            </a:fld>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9B4C272D-76B7-4E96-A9CC-AD9066476890}" type="slidenum">
              <a:rPr lang="en-US"/>
              <a:pPr>
                <a:defRPr/>
              </a:pPr>
              <a:t>‹#›</a:t>
            </a:fld>
            <a:endParaRPr lang="en-US"/>
          </a:p>
        </p:txBody>
      </p:sp>
    </p:spTree>
    <p:extLst>
      <p:ext uri="{BB962C8B-B14F-4D97-AF65-F5344CB8AC3E}">
        <p14:creationId xmlns:p14="http://schemas.microsoft.com/office/powerpoint/2010/main" val="119372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609600" y="1"/>
            <a:ext cx="10972800" cy="135172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39"/>
          <p:cNvSpPr txBox="1">
            <a:spLocks noGrp="1"/>
          </p:cNvSpPr>
          <p:nvPr>
            <p:ph type="sldNum" idx="12"/>
          </p:nvPr>
        </p:nvSpPr>
        <p:spPr>
          <a:xfrm>
            <a:off x="9347200" y="6343994"/>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40"/>
          <p:cNvSpPr txBox="1">
            <a:spLocks noGrp="1"/>
          </p:cNvSpPr>
          <p:nvPr>
            <p:ph type="title"/>
          </p:nvPr>
        </p:nvSpPr>
        <p:spPr>
          <a:xfrm>
            <a:off x="609600" y="1"/>
            <a:ext cx="10972800" cy="135172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0"/>
          <p:cNvSpPr txBox="1">
            <a:spLocks noGrp="1"/>
          </p:cNvSpPr>
          <p:nvPr>
            <p:ph type="body" idx="1"/>
          </p:nvPr>
        </p:nvSpPr>
        <p:spPr>
          <a:xfrm>
            <a:off x="4333465" y="2047461"/>
            <a:ext cx="7248935" cy="407870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40"/>
          <p:cNvSpPr txBox="1">
            <a:spLocks noGrp="1"/>
          </p:cNvSpPr>
          <p:nvPr>
            <p:ph type="sldNum" idx="12"/>
          </p:nvPr>
        </p:nvSpPr>
        <p:spPr>
          <a:xfrm>
            <a:off x="9347200" y="6343994"/>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2" name="Google Shape;32;p40"/>
          <p:cNvCxnSpPr/>
          <p:nvPr/>
        </p:nvCxnSpPr>
        <p:spPr>
          <a:xfrm>
            <a:off x="4042280" y="1699591"/>
            <a:ext cx="0" cy="4611757"/>
          </a:xfrm>
          <a:prstGeom prst="straightConnector1">
            <a:avLst/>
          </a:prstGeom>
          <a:noFill/>
          <a:ln w="12700" cap="flat" cmpd="sng">
            <a:solidFill>
              <a:schemeClr val="dk2"/>
            </a:solidFill>
            <a:prstDash val="solid"/>
            <a:round/>
            <a:headEnd type="none" w="sm" len="sm"/>
            <a:tailEnd type="none" w="sm" len="sm"/>
          </a:ln>
        </p:spPr>
      </p:cxnSp>
      <p:sp>
        <p:nvSpPr>
          <p:cNvPr id="33" name="Google Shape;33;p40"/>
          <p:cNvSpPr txBox="1">
            <a:spLocks noGrp="1"/>
          </p:cNvSpPr>
          <p:nvPr>
            <p:ph type="body" idx="2"/>
          </p:nvPr>
        </p:nvSpPr>
        <p:spPr>
          <a:xfrm>
            <a:off x="609600" y="1700213"/>
            <a:ext cx="3176588" cy="4611687"/>
          </a:xfrm>
          <a:prstGeom prst="rect">
            <a:avLst/>
          </a:prstGeom>
          <a:noFill/>
          <a:ln>
            <a:noFill/>
          </a:ln>
        </p:spPr>
        <p:txBody>
          <a:bodyPr spcFirstLastPara="1" wrap="square" lIns="91425" tIns="45700" rIns="91425" bIns="45700" anchor="ctr" anchorCtr="0">
            <a:normAutofit/>
          </a:bodyPr>
          <a:lstStyle>
            <a:lvl1pPr marL="457200" lvl="0" indent="-228600" algn="ctr">
              <a:spcBef>
                <a:spcPts val="720"/>
              </a:spcBef>
              <a:spcAft>
                <a:spcPts val="0"/>
              </a:spcAft>
              <a:buSzPts val="3600"/>
              <a:buFont typeface="Calibri"/>
              <a:buNone/>
              <a:defRPr sz="36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41"/>
          <p:cNvSpPr txBox="1">
            <a:spLocks noGrp="1"/>
          </p:cNvSpPr>
          <p:nvPr>
            <p:ph type="title"/>
          </p:nvPr>
        </p:nvSpPr>
        <p:spPr>
          <a:xfrm>
            <a:off x="609600" y="1"/>
            <a:ext cx="10972800" cy="135172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1"/>
          <p:cNvSpPr txBox="1">
            <a:spLocks noGrp="1"/>
          </p:cNvSpPr>
          <p:nvPr>
            <p:ph type="body" idx="1"/>
          </p:nvPr>
        </p:nvSpPr>
        <p:spPr>
          <a:xfrm>
            <a:off x="4333465" y="2047461"/>
            <a:ext cx="7248935" cy="407870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41"/>
          <p:cNvSpPr txBox="1">
            <a:spLocks noGrp="1"/>
          </p:cNvSpPr>
          <p:nvPr>
            <p:ph type="sldNum" idx="12"/>
          </p:nvPr>
        </p:nvSpPr>
        <p:spPr>
          <a:xfrm>
            <a:off x="9347200" y="6343994"/>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8" name="Google Shape;38;p41"/>
          <p:cNvCxnSpPr/>
          <p:nvPr/>
        </p:nvCxnSpPr>
        <p:spPr>
          <a:xfrm>
            <a:off x="4042280" y="1699591"/>
            <a:ext cx="0" cy="4611757"/>
          </a:xfrm>
          <a:prstGeom prst="straightConnector1">
            <a:avLst/>
          </a:prstGeom>
          <a:noFill/>
          <a:ln w="12700" cap="flat" cmpd="sng">
            <a:solidFill>
              <a:schemeClr val="dk2"/>
            </a:solidFill>
            <a:prstDash val="solid"/>
            <a:round/>
            <a:headEnd type="none" w="sm" len="sm"/>
            <a:tailEnd type="none" w="sm" len="sm"/>
          </a:ln>
        </p:spPr>
      </p:cxnSp>
      <p:sp>
        <p:nvSpPr>
          <p:cNvPr id="39" name="Google Shape;39;p41"/>
          <p:cNvSpPr txBox="1">
            <a:spLocks noGrp="1"/>
          </p:cNvSpPr>
          <p:nvPr>
            <p:ph type="body" idx="2"/>
          </p:nvPr>
        </p:nvSpPr>
        <p:spPr>
          <a:xfrm>
            <a:off x="609600" y="1700213"/>
            <a:ext cx="3176588" cy="4611687"/>
          </a:xfrm>
          <a:prstGeom prst="rect">
            <a:avLst/>
          </a:prstGeom>
          <a:noFill/>
          <a:ln>
            <a:noFill/>
          </a:ln>
        </p:spPr>
        <p:txBody>
          <a:bodyPr spcFirstLastPara="1" wrap="square" lIns="91425" tIns="45700" rIns="91425" bIns="45700" anchor="ctr" anchorCtr="0">
            <a:normAutofit/>
          </a:bodyPr>
          <a:lstStyle>
            <a:lvl1pPr marL="457200" lvl="0" indent="-228600" algn="ctr">
              <a:spcBef>
                <a:spcPts val="720"/>
              </a:spcBef>
              <a:spcAft>
                <a:spcPts val="0"/>
              </a:spcAft>
              <a:buSzPts val="3600"/>
              <a:buFont typeface="Calibri"/>
              <a:buNone/>
              <a:defRPr sz="36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646043" y="1868557"/>
            <a:ext cx="10936357" cy="3111216"/>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3057"/>
              </a:buClr>
              <a:buSzPts val="4000"/>
              <a:buFont typeface="Calibri"/>
              <a:buNone/>
              <a:defRPr sz="4000" b="1" cap="none">
                <a:solidFill>
                  <a:srgbClr val="00305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2"/>
          <p:cNvSpPr txBox="1">
            <a:spLocks noGrp="1"/>
          </p:cNvSpPr>
          <p:nvPr>
            <p:ph type="sldNum" idx="12"/>
          </p:nvPr>
        </p:nvSpPr>
        <p:spPr>
          <a:xfrm>
            <a:off x="9347200" y="6343994"/>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43"/>
        <p:cNvGrpSpPr/>
        <p:nvPr/>
      </p:nvGrpSpPr>
      <p:grpSpPr>
        <a:xfrm>
          <a:off x="0" y="0"/>
          <a:ext cx="0" cy="0"/>
          <a:chOff x="0" y="0"/>
          <a:chExt cx="0" cy="0"/>
        </a:xfrm>
      </p:grpSpPr>
      <p:sp>
        <p:nvSpPr>
          <p:cNvPr id="44" name="Google Shape;44;p43"/>
          <p:cNvSpPr txBox="1">
            <a:spLocks noGrp="1"/>
          </p:cNvSpPr>
          <p:nvPr>
            <p:ph type="ctrTitle"/>
          </p:nvPr>
        </p:nvSpPr>
        <p:spPr>
          <a:xfrm>
            <a:off x="690735" y="579507"/>
            <a:ext cx="10802595" cy="665285"/>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rgbClr val="0081EA"/>
              </a:buClr>
              <a:buSzPts val="4400"/>
              <a:buFont typeface="Montserrat SemiBold"/>
              <a:buNone/>
              <a:defRPr sz="4400" b="0" i="0">
                <a:solidFill>
                  <a:srgbClr val="0081EA"/>
                </a:solidFill>
                <a:latin typeface="Montserrat SemiBold"/>
                <a:ea typeface="Montserrat SemiBold"/>
                <a:cs typeface="Montserrat SemiBold"/>
                <a:sym typeface="Montserra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3"/>
          <p:cNvSpPr txBox="1">
            <a:spLocks noGrp="1"/>
          </p:cNvSpPr>
          <p:nvPr>
            <p:ph type="body" idx="1"/>
          </p:nvPr>
        </p:nvSpPr>
        <p:spPr>
          <a:xfrm>
            <a:off x="1699195" y="1168592"/>
            <a:ext cx="8785675" cy="240851"/>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200"/>
              </a:spcBef>
              <a:spcAft>
                <a:spcPts val="0"/>
              </a:spcAft>
              <a:buSzPts val="1200"/>
              <a:buNone/>
              <a:defRPr sz="1200" b="0">
                <a:solidFill>
                  <a:srgbClr val="BFBFBF"/>
                </a:solidFill>
                <a:latin typeface="Calibri"/>
                <a:ea typeface="Calibri"/>
                <a:cs typeface="Calibri"/>
                <a:sym typeface="Calibri"/>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49"/>
        <p:cNvGrpSpPr/>
        <p:nvPr/>
      </p:nvGrpSpPr>
      <p:grpSpPr>
        <a:xfrm>
          <a:off x="0" y="0"/>
          <a:ext cx="0" cy="0"/>
          <a:chOff x="0" y="0"/>
          <a:chExt cx="0" cy="0"/>
        </a:xfrm>
      </p:grpSpPr>
      <p:sp>
        <p:nvSpPr>
          <p:cNvPr id="50" name="Google Shape;50;p45"/>
          <p:cNvSpPr txBox="1">
            <a:spLocks noGrp="1"/>
          </p:cNvSpPr>
          <p:nvPr>
            <p:ph type="ctrTitle"/>
          </p:nvPr>
        </p:nvSpPr>
        <p:spPr>
          <a:xfrm>
            <a:off x="951992" y="579507"/>
            <a:ext cx="7030867" cy="6652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81EA"/>
              </a:buClr>
              <a:buSzPts val="4400"/>
              <a:buFont typeface="Montserrat SemiBold"/>
              <a:buNone/>
              <a:defRPr sz="4400" b="0" i="0">
                <a:solidFill>
                  <a:srgbClr val="0081EA"/>
                </a:solidFill>
                <a:latin typeface="Montserrat SemiBold"/>
                <a:ea typeface="Montserrat SemiBold"/>
                <a:cs typeface="Montserrat SemiBold"/>
                <a:sym typeface="Montserra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5"/>
          <p:cNvSpPr txBox="1">
            <a:spLocks noGrp="1"/>
          </p:cNvSpPr>
          <p:nvPr>
            <p:ph type="body" idx="1"/>
          </p:nvPr>
        </p:nvSpPr>
        <p:spPr>
          <a:xfrm>
            <a:off x="951991" y="1168592"/>
            <a:ext cx="5718155" cy="240851"/>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1200"/>
              <a:buNone/>
              <a:defRPr sz="1200" b="0">
                <a:solidFill>
                  <a:srgbClr val="BFBFBF"/>
                </a:solidFill>
                <a:latin typeface="Calibri"/>
                <a:ea typeface="Calibri"/>
                <a:cs typeface="Calibri"/>
                <a:sym typeface="Calibri"/>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5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609600" y="1"/>
            <a:ext cx="10972800" cy="1417638"/>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rgbClr val="003057"/>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rgbClr val="003057"/>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rgbClr val="003057"/>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rgbClr val="003057"/>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rgbClr val="003057"/>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C9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C9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C98"/>
                </a:solidFill>
                <a:latin typeface="Calibri"/>
                <a:ea typeface="Calibri"/>
                <a:cs typeface="Calibri"/>
                <a:sym typeface="Calibri"/>
              </a:defRPr>
            </a:lvl1pPr>
            <a:lvl2pPr marL="0" marR="0" lvl="1" indent="0" algn="r" rtl="0">
              <a:spcBef>
                <a:spcPts val="0"/>
              </a:spcBef>
              <a:buNone/>
              <a:defRPr sz="1200" b="0" i="0" u="none" strike="noStrike" cap="none">
                <a:solidFill>
                  <a:srgbClr val="888C98"/>
                </a:solidFill>
                <a:latin typeface="Calibri"/>
                <a:ea typeface="Calibri"/>
                <a:cs typeface="Calibri"/>
                <a:sym typeface="Calibri"/>
              </a:defRPr>
            </a:lvl2pPr>
            <a:lvl3pPr marL="0" marR="0" lvl="2" indent="0" algn="r" rtl="0">
              <a:spcBef>
                <a:spcPts val="0"/>
              </a:spcBef>
              <a:buNone/>
              <a:defRPr sz="1200" b="0" i="0" u="none" strike="noStrike" cap="none">
                <a:solidFill>
                  <a:srgbClr val="888C98"/>
                </a:solidFill>
                <a:latin typeface="Calibri"/>
                <a:ea typeface="Calibri"/>
                <a:cs typeface="Calibri"/>
                <a:sym typeface="Calibri"/>
              </a:defRPr>
            </a:lvl3pPr>
            <a:lvl4pPr marL="0" marR="0" lvl="3" indent="0" algn="r" rtl="0">
              <a:spcBef>
                <a:spcPts val="0"/>
              </a:spcBef>
              <a:buNone/>
              <a:defRPr sz="1200" b="0" i="0" u="none" strike="noStrike" cap="none">
                <a:solidFill>
                  <a:srgbClr val="888C98"/>
                </a:solidFill>
                <a:latin typeface="Calibri"/>
                <a:ea typeface="Calibri"/>
                <a:cs typeface="Calibri"/>
                <a:sym typeface="Calibri"/>
              </a:defRPr>
            </a:lvl4pPr>
            <a:lvl5pPr marL="0" marR="0" lvl="4" indent="0" algn="r" rtl="0">
              <a:spcBef>
                <a:spcPts val="0"/>
              </a:spcBef>
              <a:buNone/>
              <a:defRPr sz="1200" b="0" i="0" u="none" strike="noStrike" cap="none">
                <a:solidFill>
                  <a:srgbClr val="888C98"/>
                </a:solidFill>
                <a:latin typeface="Calibri"/>
                <a:ea typeface="Calibri"/>
                <a:cs typeface="Calibri"/>
                <a:sym typeface="Calibri"/>
              </a:defRPr>
            </a:lvl5pPr>
            <a:lvl6pPr marL="0" marR="0" lvl="5" indent="0" algn="r" rtl="0">
              <a:spcBef>
                <a:spcPts val="0"/>
              </a:spcBef>
              <a:buNone/>
              <a:defRPr sz="1200" b="0" i="0" u="none" strike="noStrike" cap="none">
                <a:solidFill>
                  <a:srgbClr val="888C98"/>
                </a:solidFill>
                <a:latin typeface="Calibri"/>
                <a:ea typeface="Calibri"/>
                <a:cs typeface="Calibri"/>
                <a:sym typeface="Calibri"/>
              </a:defRPr>
            </a:lvl6pPr>
            <a:lvl7pPr marL="0" marR="0" lvl="6" indent="0" algn="r" rtl="0">
              <a:spcBef>
                <a:spcPts val="0"/>
              </a:spcBef>
              <a:buNone/>
              <a:defRPr sz="1200" b="0" i="0" u="none" strike="noStrike" cap="none">
                <a:solidFill>
                  <a:srgbClr val="888C98"/>
                </a:solidFill>
                <a:latin typeface="Calibri"/>
                <a:ea typeface="Calibri"/>
                <a:cs typeface="Calibri"/>
                <a:sym typeface="Calibri"/>
              </a:defRPr>
            </a:lvl7pPr>
            <a:lvl8pPr marL="0" marR="0" lvl="7" indent="0" algn="r" rtl="0">
              <a:spcBef>
                <a:spcPts val="0"/>
              </a:spcBef>
              <a:buNone/>
              <a:defRPr sz="1200" b="0" i="0" u="none" strike="noStrike" cap="none">
                <a:solidFill>
                  <a:srgbClr val="888C98"/>
                </a:solidFill>
                <a:latin typeface="Calibri"/>
                <a:ea typeface="Calibri"/>
                <a:cs typeface="Calibri"/>
                <a:sym typeface="Calibri"/>
              </a:defRPr>
            </a:lvl8pPr>
            <a:lvl9pPr marL="0" marR="0" lvl="8" indent="0" algn="r" rtl="0">
              <a:spcBef>
                <a:spcPts val="0"/>
              </a:spcBef>
              <a:buNone/>
              <a:defRPr sz="1200" b="0" i="0" u="none" strike="noStrike" cap="none">
                <a:solidFill>
                  <a:srgbClr val="888C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35"/>
          <p:cNvSpPr/>
          <p:nvPr/>
        </p:nvSpPr>
        <p:spPr>
          <a:xfrm rot="10800000">
            <a:off x="11239500" y="0"/>
            <a:ext cx="952500" cy="838200"/>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35"/>
          <p:cNvSpPr txBox="1"/>
          <p:nvPr/>
        </p:nvSpPr>
        <p:spPr>
          <a:xfrm>
            <a:off x="11570021" y="111323"/>
            <a:ext cx="621979"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chemeClr val="lt1"/>
                </a:solidFill>
                <a:latin typeface="Montserrat SemiBold"/>
                <a:ea typeface="Montserrat SemiBold"/>
                <a:cs typeface="Montserrat SemiBold"/>
                <a:sym typeface="Montserrat SemiBold"/>
              </a:rPr>
              <a:t>‹#›</a:t>
            </a:fld>
            <a:endParaRPr sz="1400" b="0" i="0" u="none" strike="noStrike" cap="none">
              <a:solidFill>
                <a:schemeClr val="lt1"/>
              </a:solidFill>
              <a:latin typeface="Montserrat SemiBold"/>
              <a:ea typeface="Montserrat SemiBold"/>
              <a:cs typeface="Montserrat SemiBold"/>
              <a:sym typeface="Montserrat SemiBo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8" r:id="rId8"/>
    <p:sldLayoutId id="2147483659" r:id="rId9"/>
    <p:sldLayoutId id="2147483660" r:id="rId10"/>
    <p:sldLayoutId id="2147483661" r:id="rId11"/>
    <p:sldLayoutId id="2147483662" r:id="rId12"/>
    <p:sldLayoutId id="2147483663" r:id="rId13"/>
    <p:sldLayoutId id="2147483664"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8"/>
        <p:cNvGrpSpPr/>
        <p:nvPr/>
      </p:nvGrpSpPr>
      <p:grpSpPr>
        <a:xfrm>
          <a:off x="0" y="0"/>
          <a:ext cx="0" cy="0"/>
          <a:chOff x="0" y="0"/>
          <a:chExt cx="0" cy="0"/>
        </a:xfrm>
      </p:grpSpPr>
      <p:sp>
        <p:nvSpPr>
          <p:cNvPr id="59" name="Google Shape;59;p1"/>
          <p:cNvSpPr txBox="1">
            <a:spLocks noGrp="1"/>
          </p:cNvSpPr>
          <p:nvPr>
            <p:ph type="ctrTitle"/>
          </p:nvPr>
        </p:nvSpPr>
        <p:spPr>
          <a:xfrm>
            <a:off x="360946" y="1685582"/>
            <a:ext cx="11512061" cy="280572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057"/>
              </a:buClr>
              <a:buSzPct val="100000"/>
              <a:buFont typeface="Calibri"/>
              <a:buNone/>
            </a:pPr>
            <a:br>
              <a:rPr lang="en-US" dirty="0">
                <a:latin typeface="Calibri"/>
                <a:ea typeface="Calibri"/>
                <a:cs typeface="Calibri"/>
                <a:sym typeface="Calibri"/>
              </a:rPr>
            </a:br>
            <a:r>
              <a:rPr lang="en-US" dirty="0" err="1">
                <a:latin typeface="+mn-lt"/>
                <a:ea typeface="Calibri"/>
                <a:cs typeface="Calibri"/>
                <a:sym typeface="Calibri"/>
              </a:rPr>
              <a:t>Tình</a:t>
            </a:r>
            <a:r>
              <a:rPr lang="en-US" dirty="0">
                <a:latin typeface="+mn-lt"/>
                <a:ea typeface="Calibri"/>
                <a:cs typeface="Calibri"/>
                <a:sym typeface="Calibri"/>
              </a:rPr>
              <a:t> hình bệnh </a:t>
            </a:r>
            <a:r>
              <a:rPr lang="en-US" dirty="0" err="1">
                <a:latin typeface="+mn-lt"/>
                <a:ea typeface="Calibri"/>
                <a:cs typeface="Calibri"/>
                <a:sym typeface="Calibri"/>
              </a:rPr>
              <a:t>sởi</a:t>
            </a:r>
            <a:r>
              <a:rPr lang="en-US" dirty="0">
                <a:latin typeface="+mn-lt"/>
                <a:ea typeface="Calibri"/>
                <a:cs typeface="Calibri"/>
                <a:sym typeface="Calibri"/>
              </a:rPr>
              <a:t> </a:t>
            </a:r>
            <a:r>
              <a:rPr lang="en-US" dirty="0" err="1">
                <a:latin typeface="+mn-lt"/>
                <a:ea typeface="Calibri"/>
                <a:cs typeface="Calibri"/>
                <a:sym typeface="Calibri"/>
              </a:rPr>
              <a:t>năm</a:t>
            </a:r>
            <a:r>
              <a:rPr lang="en-US" dirty="0">
                <a:latin typeface="+mn-lt"/>
                <a:ea typeface="Calibri"/>
                <a:cs typeface="Calibri"/>
                <a:sym typeface="Calibri"/>
              </a:rPr>
              <a:t> 2025</a:t>
            </a:r>
            <a:br>
              <a:rPr lang="en-US" dirty="0">
                <a:latin typeface="+mn-lt"/>
                <a:ea typeface="Calibri"/>
                <a:cs typeface="Calibri"/>
                <a:sym typeface="Calibri"/>
              </a:rPr>
            </a:br>
            <a:r>
              <a:rPr lang="en-US" dirty="0" err="1">
                <a:latin typeface="+mn-lt"/>
                <a:ea typeface="Calibri"/>
                <a:cs typeface="Calibri"/>
                <a:sym typeface="Calibri"/>
              </a:rPr>
              <a:t>Hướng</a:t>
            </a:r>
            <a:r>
              <a:rPr lang="en-US" dirty="0">
                <a:latin typeface="+mn-lt"/>
                <a:ea typeface="Calibri"/>
                <a:cs typeface="Calibri"/>
                <a:sym typeface="Calibri"/>
              </a:rPr>
              <a:t> </a:t>
            </a:r>
            <a:r>
              <a:rPr lang="en-US" dirty="0" err="1">
                <a:latin typeface="+mn-lt"/>
                <a:ea typeface="Calibri"/>
                <a:cs typeface="Calibri"/>
                <a:sym typeface="Calibri"/>
              </a:rPr>
              <a:t>dẫn</a:t>
            </a:r>
            <a:r>
              <a:rPr lang="en-US" dirty="0">
                <a:latin typeface="+mn-lt"/>
                <a:ea typeface="Calibri"/>
                <a:cs typeface="Calibri"/>
                <a:sym typeface="Calibri"/>
              </a:rPr>
              <a:t> </a:t>
            </a:r>
            <a:r>
              <a:rPr lang="en-US" dirty="0" err="1">
                <a:latin typeface="+mn-lt"/>
                <a:ea typeface="Calibri"/>
                <a:cs typeface="Calibri"/>
                <a:sym typeface="Calibri"/>
              </a:rPr>
              <a:t>giám</a:t>
            </a:r>
            <a:r>
              <a:rPr lang="en-US" dirty="0">
                <a:latin typeface="+mn-lt"/>
                <a:ea typeface="Calibri"/>
                <a:cs typeface="Calibri"/>
                <a:sym typeface="Calibri"/>
              </a:rPr>
              <a:t> </a:t>
            </a:r>
            <a:r>
              <a:rPr lang="en-US" dirty="0" err="1">
                <a:latin typeface="+mn-lt"/>
                <a:ea typeface="Calibri"/>
                <a:cs typeface="Calibri"/>
                <a:sym typeface="Calibri"/>
              </a:rPr>
              <a:t>sát</a:t>
            </a:r>
            <a:r>
              <a:rPr lang="en-US" dirty="0">
                <a:latin typeface="+mn-lt"/>
                <a:ea typeface="Calibri"/>
                <a:cs typeface="Calibri"/>
                <a:sym typeface="Calibri"/>
              </a:rPr>
              <a:t> </a:t>
            </a:r>
            <a:r>
              <a:rPr lang="en-US" dirty="0" err="1">
                <a:latin typeface="+mn-lt"/>
                <a:ea typeface="Calibri"/>
                <a:cs typeface="Calibri"/>
                <a:sym typeface="Calibri"/>
              </a:rPr>
              <a:t>và</a:t>
            </a:r>
            <a:r>
              <a:rPr lang="en-US" dirty="0">
                <a:latin typeface="+mn-lt"/>
                <a:ea typeface="Calibri"/>
                <a:cs typeface="Calibri"/>
                <a:sym typeface="Calibri"/>
              </a:rPr>
              <a:t> </a:t>
            </a:r>
            <a:r>
              <a:rPr lang="en-US" dirty="0" err="1">
                <a:latin typeface="+mn-lt"/>
                <a:ea typeface="Calibri"/>
                <a:cs typeface="Calibri"/>
                <a:sym typeface="Calibri"/>
              </a:rPr>
              <a:t>phòng</a:t>
            </a:r>
            <a:r>
              <a:rPr lang="en-US" dirty="0">
                <a:latin typeface="+mn-lt"/>
                <a:ea typeface="Calibri"/>
                <a:cs typeface="Calibri"/>
                <a:sym typeface="Calibri"/>
              </a:rPr>
              <a:t>, </a:t>
            </a:r>
            <a:r>
              <a:rPr lang="en-US" dirty="0" err="1">
                <a:latin typeface="+mn-lt"/>
                <a:ea typeface="Calibri"/>
                <a:cs typeface="Calibri"/>
                <a:sym typeface="Calibri"/>
              </a:rPr>
              <a:t>chống</a:t>
            </a:r>
            <a:endParaRPr lang="en-US" dirty="0">
              <a:latin typeface="+mn-lt"/>
            </a:endParaRPr>
          </a:p>
        </p:txBody>
      </p:sp>
      <p:sp>
        <p:nvSpPr>
          <p:cNvPr id="2" name="Google Shape;95;p5">
            <a:extLst>
              <a:ext uri="{FF2B5EF4-FFF2-40B4-BE49-F238E27FC236}">
                <a16:creationId xmlns:a16="http://schemas.microsoft.com/office/drawing/2014/main" id="{76839CD5-FF2E-3AFE-EC6C-97A4DC1B0858}"/>
              </a:ext>
            </a:extLst>
          </p:cNvPr>
          <p:cNvSpPr txBox="1"/>
          <p:nvPr/>
        </p:nvSpPr>
        <p:spPr>
          <a:xfrm>
            <a:off x="609600" y="0"/>
            <a:ext cx="10972800" cy="1351721"/>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000"/>
              <a:buFont typeface="Calibri"/>
              <a:buNone/>
            </a:pPr>
            <a:r>
              <a:rPr lang="en-US" sz="3200" b="1" dirty="0">
                <a:solidFill>
                  <a:srgbClr val="FFC000"/>
                </a:solidFill>
                <a:latin typeface="+mn-lt"/>
                <a:ea typeface="Calibri"/>
                <a:cs typeface="Calibri"/>
                <a:sym typeface="Calibri"/>
              </a:rPr>
              <a:t>SỞ Y TẾ HẢI PHÒNG</a:t>
            </a:r>
          </a:p>
          <a:p>
            <a:pPr marL="0" marR="0" lvl="0" indent="0" algn="ctr" rtl="0">
              <a:spcBef>
                <a:spcPts val="0"/>
              </a:spcBef>
              <a:spcAft>
                <a:spcPts val="0"/>
              </a:spcAft>
              <a:buClr>
                <a:schemeClr val="lt1"/>
              </a:buClr>
              <a:buSzPts val="4000"/>
              <a:buFont typeface="Calibri"/>
              <a:buNone/>
            </a:pPr>
            <a:r>
              <a:rPr lang="en-US" sz="3200" b="1" dirty="0">
                <a:solidFill>
                  <a:srgbClr val="FFC000"/>
                </a:solidFill>
                <a:latin typeface="+mn-lt"/>
                <a:ea typeface="Calibri"/>
                <a:cs typeface="Calibri"/>
                <a:sym typeface="Calibri"/>
              </a:rPr>
              <a:t>TRUNG TÂM KIỂM SOÁT BỆNH TẬT</a:t>
            </a:r>
            <a:endParaRPr sz="3200" b="1" dirty="0">
              <a:solidFill>
                <a:srgbClr val="FFC000"/>
              </a:solidFill>
              <a:latin typeface="+mn-lt"/>
              <a:ea typeface="Calibri"/>
              <a:cs typeface="Calibri"/>
              <a:sym typeface="Calibri"/>
            </a:endParaRPr>
          </a:p>
        </p:txBody>
      </p:sp>
      <p:pic>
        <p:nvPicPr>
          <p:cNvPr id="4" name="Picture 3" descr="A blue circle with white text and a cross&#10;&#10;AI-generated content may be incorrect.">
            <a:extLst>
              <a:ext uri="{FF2B5EF4-FFF2-40B4-BE49-F238E27FC236}">
                <a16:creationId xmlns:a16="http://schemas.microsoft.com/office/drawing/2014/main" id="{C02BB68C-DD3F-43C7-FE19-DEFEA0370428}"/>
              </a:ext>
            </a:extLst>
          </p:cNvPr>
          <p:cNvPicPr>
            <a:picLocks noChangeAspect="1"/>
          </p:cNvPicPr>
          <p:nvPr/>
        </p:nvPicPr>
        <p:blipFill>
          <a:blip r:embed="rId3"/>
          <a:stretch>
            <a:fillRect/>
          </a:stretch>
        </p:blipFill>
        <p:spPr>
          <a:xfrm>
            <a:off x="360946" y="0"/>
            <a:ext cx="1351721" cy="13517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p:cNvSpPr>
            <a:spLocks noChangeArrowheads="1"/>
          </p:cNvSpPr>
          <p:nvPr/>
        </p:nvSpPr>
        <p:spPr bwMode="auto">
          <a:xfrm>
            <a:off x="911424" y="-595334"/>
            <a:ext cx="10600184" cy="233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2" tIns="914112" rIns="914112" bIns="914112" numCol="1" anchor="ctr" anchorCtr="0" compatLnSpc="1">
            <a:prstTxWarp prst="textNoShape">
              <a:avLst/>
            </a:prstTxWarp>
            <a:spAutoFit/>
          </a:bodyPr>
          <a:lstStyle/>
          <a:p>
            <a:pPr algn="ctr" eaLnBrk="0" hangingPunct="0">
              <a:buClrTx/>
            </a:pPr>
            <a:r>
              <a:rPr lang="es-ES" altLang="vi-VN" sz="3200" b="1" dirty="0">
                <a:solidFill>
                  <a:srgbClr val="FFFF00"/>
                </a:solidFill>
                <a:latin typeface="Arial" pitchFamily="34" charset="0"/>
                <a:ea typeface="+mj-ea"/>
                <a:cs typeface="Arial" pitchFamily="34" charset="0"/>
              </a:rPr>
              <a:t>2. </a:t>
            </a:r>
            <a:r>
              <a:rPr lang="es-ES" altLang="vi-VN" sz="3200" b="1" dirty="0" err="1">
                <a:solidFill>
                  <a:srgbClr val="FFFF00"/>
                </a:solidFill>
                <a:latin typeface="Arial" pitchFamily="34" charset="0"/>
                <a:ea typeface="+mj-ea"/>
                <a:cs typeface="Arial" pitchFamily="34" charset="0"/>
              </a:rPr>
              <a:t>Phân</a:t>
            </a:r>
            <a:r>
              <a:rPr lang="es-ES" altLang="vi-VN" sz="3200" b="1" dirty="0">
                <a:solidFill>
                  <a:srgbClr val="FFFF00"/>
                </a:solidFill>
                <a:latin typeface="Arial" pitchFamily="34" charset="0"/>
                <a:ea typeface="+mj-ea"/>
                <a:cs typeface="Arial" pitchFamily="34" charset="0"/>
              </a:rPr>
              <a:t> </a:t>
            </a:r>
            <a:r>
              <a:rPr lang="es-ES" altLang="vi-VN" sz="3200" b="1" dirty="0" err="1">
                <a:solidFill>
                  <a:srgbClr val="FFFF00"/>
                </a:solidFill>
                <a:latin typeface="Arial" pitchFamily="34" charset="0"/>
                <a:ea typeface="+mj-ea"/>
                <a:cs typeface="Arial" pitchFamily="34" charset="0"/>
              </a:rPr>
              <a:t>loại</a:t>
            </a:r>
            <a:r>
              <a:rPr lang="es-ES" altLang="vi-VN" sz="3200" b="1" dirty="0">
                <a:solidFill>
                  <a:srgbClr val="FFFF00"/>
                </a:solidFill>
                <a:latin typeface="Arial" pitchFamily="34" charset="0"/>
                <a:ea typeface="+mj-ea"/>
                <a:cs typeface="Arial" pitchFamily="34" charset="0"/>
              </a:rPr>
              <a:t> </a:t>
            </a:r>
            <a:r>
              <a:rPr lang="es-ES" altLang="vi-VN" sz="3200" b="1" dirty="0" err="1">
                <a:solidFill>
                  <a:srgbClr val="FFFF00"/>
                </a:solidFill>
                <a:latin typeface="Arial" pitchFamily="34" charset="0"/>
                <a:ea typeface="+mj-ea"/>
                <a:cs typeface="Arial" pitchFamily="34" charset="0"/>
              </a:rPr>
              <a:t>chẩn</a:t>
            </a:r>
            <a:r>
              <a:rPr lang="es-ES" altLang="vi-VN" sz="3200" b="1" dirty="0">
                <a:solidFill>
                  <a:srgbClr val="FFFF00"/>
                </a:solidFill>
                <a:latin typeface="Arial" pitchFamily="34" charset="0"/>
                <a:ea typeface="+mj-ea"/>
                <a:cs typeface="Arial" pitchFamily="34" charset="0"/>
              </a:rPr>
              <a:t> </a:t>
            </a:r>
            <a:r>
              <a:rPr lang="es-ES" altLang="vi-VN" sz="3200" b="1" dirty="0" err="1">
                <a:solidFill>
                  <a:srgbClr val="FFFF00"/>
                </a:solidFill>
                <a:latin typeface="Arial" pitchFamily="34" charset="0"/>
                <a:ea typeface="+mj-ea"/>
                <a:cs typeface="Arial" pitchFamily="34" charset="0"/>
              </a:rPr>
              <a:t>đoán</a:t>
            </a:r>
            <a:r>
              <a:rPr lang="es-ES" altLang="vi-VN" sz="3200" b="1" dirty="0">
                <a:solidFill>
                  <a:srgbClr val="FFFF00"/>
                </a:solidFill>
                <a:latin typeface="Arial" pitchFamily="34" charset="0"/>
                <a:ea typeface="+mj-ea"/>
                <a:cs typeface="Arial" pitchFamily="34" charset="0"/>
              </a:rPr>
              <a:t> ca </a:t>
            </a:r>
            <a:r>
              <a:rPr lang="es-ES" altLang="vi-VN" sz="3200" b="1" dirty="0" err="1">
                <a:solidFill>
                  <a:srgbClr val="FFFF00"/>
                </a:solidFill>
                <a:latin typeface="Arial" pitchFamily="34" charset="0"/>
                <a:ea typeface="+mj-ea"/>
                <a:cs typeface="Arial" pitchFamily="34" charset="0"/>
              </a:rPr>
              <a:t>nghi</a:t>
            </a:r>
            <a:r>
              <a:rPr lang="es-ES" altLang="vi-VN" sz="3200" b="1" dirty="0">
                <a:solidFill>
                  <a:srgbClr val="FFFF00"/>
                </a:solidFill>
                <a:latin typeface="Arial" pitchFamily="34" charset="0"/>
                <a:ea typeface="+mj-ea"/>
                <a:cs typeface="Arial" pitchFamily="34" charset="0"/>
              </a:rPr>
              <a:t> </a:t>
            </a:r>
            <a:r>
              <a:rPr lang="es-ES" altLang="vi-VN" sz="3200" b="1" dirty="0" err="1">
                <a:solidFill>
                  <a:srgbClr val="FFFF00"/>
                </a:solidFill>
                <a:latin typeface="Arial" pitchFamily="34" charset="0"/>
                <a:ea typeface="+mj-ea"/>
                <a:cs typeface="Arial" pitchFamily="34" charset="0"/>
              </a:rPr>
              <a:t>sởi</a:t>
            </a:r>
            <a:r>
              <a:rPr lang="es-ES" altLang="vi-VN" sz="3200" b="1" dirty="0">
                <a:solidFill>
                  <a:srgbClr val="FFFF00"/>
                </a:solidFill>
                <a:latin typeface="Arial" pitchFamily="34" charset="0"/>
                <a:ea typeface="+mj-ea"/>
                <a:cs typeface="Arial" pitchFamily="34" charset="0"/>
              </a:rPr>
              <a:t>/ </a:t>
            </a:r>
            <a:r>
              <a:rPr lang="es-ES" altLang="vi-VN" sz="3200" b="1" dirty="0" err="1">
                <a:solidFill>
                  <a:srgbClr val="FFFF00"/>
                </a:solidFill>
                <a:latin typeface="Arial" pitchFamily="34" charset="0"/>
                <a:ea typeface="+mj-ea"/>
                <a:cs typeface="Arial" pitchFamily="34" charset="0"/>
              </a:rPr>
              <a:t>rubella</a:t>
            </a:r>
            <a:endParaRPr lang="vi-VN" altLang="vi-VN" sz="3200" b="1" dirty="0">
              <a:solidFill>
                <a:srgbClr val="FFFF00"/>
              </a:solidFill>
              <a:latin typeface="Arial" pitchFamily="34" charset="0"/>
              <a:ea typeface="+mj-ea"/>
              <a:cs typeface="Arial" pitchFamily="34" charset="0"/>
            </a:endParaRPr>
          </a:p>
        </p:txBody>
      </p:sp>
      <p:grpSp>
        <p:nvGrpSpPr>
          <p:cNvPr id="5" name="Group 45"/>
          <p:cNvGrpSpPr>
            <a:grpSpLocks/>
          </p:cNvGrpSpPr>
          <p:nvPr/>
        </p:nvGrpSpPr>
        <p:grpSpPr bwMode="auto">
          <a:xfrm>
            <a:off x="1049867" y="982133"/>
            <a:ext cx="10461741" cy="5571067"/>
            <a:chOff x="3028" y="3094"/>
            <a:chExt cx="8625" cy="9400"/>
          </a:xfrm>
        </p:grpSpPr>
        <p:sp>
          <p:nvSpPr>
            <p:cNvPr id="6" name="Rectangle 41"/>
            <p:cNvSpPr>
              <a:spLocks noChangeArrowheads="1"/>
            </p:cNvSpPr>
            <p:nvPr/>
          </p:nvSpPr>
          <p:spPr bwMode="auto">
            <a:xfrm>
              <a:off x="5518" y="10639"/>
              <a:ext cx="6135" cy="1855"/>
            </a:xfrm>
            <a:prstGeom prst="rect">
              <a:avLst/>
            </a:prstGeom>
            <a:solidFill>
              <a:srgbClr val="FFFFFF"/>
            </a:solidFill>
            <a:ln w="19050">
              <a:solidFill>
                <a:srgbClr val="548DD4"/>
              </a:solidFill>
              <a:prstDash val="dash"/>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vi-VN"/>
            </a:p>
          </p:txBody>
        </p:sp>
        <p:sp>
          <p:nvSpPr>
            <p:cNvPr id="7" name="AutoShape 42"/>
            <p:cNvSpPr>
              <a:spLocks noChangeArrowheads="1"/>
            </p:cNvSpPr>
            <p:nvPr/>
          </p:nvSpPr>
          <p:spPr bwMode="auto">
            <a:xfrm>
              <a:off x="8919" y="10875"/>
              <a:ext cx="2539" cy="1381"/>
            </a:xfrm>
            <a:prstGeom prst="flowChartTerminator">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t" anchorCtr="0" compatLnSpc="1">
              <a:prstTxWarp prst="textNoShape">
                <a:avLst/>
              </a:prstTxWarp>
            </a:bodyPr>
            <a:lstStyle/>
            <a:p>
              <a:pPr algn="ctr" eaLnBrk="0" fontAlgn="base" hangingPunct="0">
                <a:spcBef>
                  <a:spcPct val="0"/>
                </a:spcBef>
                <a:spcAft>
                  <a:spcPct val="0"/>
                </a:spcAft>
                <a:buClrTx/>
              </a:pPr>
              <a:r>
                <a:rPr lang="en-US" altLang="vi-VN">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Ca </a:t>
              </a:r>
              <a:r>
                <a:rPr lang="en-US" altLang="vi-VN"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có</a:t>
              </a:r>
              <a:r>
                <a:rPr lang="en-US" altLang="vi-VN"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altLang="vi-VN"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thể</a:t>
              </a:r>
              <a:r>
                <a:rPr lang="en-US" altLang="vi-VN"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Rubella </a:t>
              </a:r>
              <a:endParaRPr lang="en-US" altLang="vi-VN" dirty="0">
                <a:solidFill>
                  <a:schemeClr val="bg1">
                    <a:lumMod val="10000"/>
                  </a:schemeClr>
                </a:solidFill>
                <a:latin typeface="Arial" panose="020B0604020202020204" pitchFamily="34" charset="0"/>
              </a:endParaRPr>
            </a:p>
          </p:txBody>
        </p:sp>
        <p:sp>
          <p:nvSpPr>
            <p:cNvPr id="8" name="Rectangle 43"/>
            <p:cNvSpPr>
              <a:spLocks noChangeArrowheads="1"/>
            </p:cNvSpPr>
            <p:nvPr/>
          </p:nvSpPr>
          <p:spPr bwMode="auto">
            <a:xfrm>
              <a:off x="5518" y="9004"/>
              <a:ext cx="6135" cy="1486"/>
            </a:xfrm>
            <a:prstGeom prst="rect">
              <a:avLst/>
            </a:prstGeom>
            <a:solidFill>
              <a:srgbClr val="FFFFFF"/>
            </a:solidFill>
            <a:ln w="19050">
              <a:solidFill>
                <a:srgbClr val="F79646"/>
              </a:solidFill>
              <a:prstDash val="dash"/>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vi-VN"/>
            </a:p>
          </p:txBody>
        </p:sp>
        <p:sp>
          <p:nvSpPr>
            <p:cNvPr id="9" name="Rectangle 44"/>
            <p:cNvSpPr>
              <a:spLocks noChangeArrowheads="1"/>
            </p:cNvSpPr>
            <p:nvPr/>
          </p:nvSpPr>
          <p:spPr bwMode="auto">
            <a:xfrm>
              <a:off x="5518" y="7626"/>
              <a:ext cx="6135" cy="1229"/>
            </a:xfrm>
            <a:prstGeom prst="rect">
              <a:avLst/>
            </a:prstGeom>
            <a:solidFill>
              <a:srgbClr val="FFFFFF"/>
            </a:solidFill>
            <a:ln w="19050">
              <a:solidFill>
                <a:srgbClr val="8064A2"/>
              </a:solidFill>
              <a:prstDash val="dash"/>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vi-VN"/>
            </a:p>
          </p:txBody>
        </p:sp>
        <p:sp>
          <p:nvSpPr>
            <p:cNvPr id="10" name="Rectangle 45"/>
            <p:cNvSpPr>
              <a:spLocks noChangeArrowheads="1"/>
            </p:cNvSpPr>
            <p:nvPr/>
          </p:nvSpPr>
          <p:spPr bwMode="auto">
            <a:xfrm>
              <a:off x="5464" y="4418"/>
              <a:ext cx="6135" cy="2993"/>
            </a:xfrm>
            <a:prstGeom prst="rect">
              <a:avLst/>
            </a:prstGeom>
            <a:solidFill>
              <a:srgbClr val="FFFFFF"/>
            </a:solidFill>
            <a:ln w="19050">
              <a:solidFill>
                <a:srgbClr val="9BBB59"/>
              </a:solidFill>
              <a:prstDash val="dash"/>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vi-VN"/>
            </a:p>
          </p:txBody>
        </p:sp>
        <p:sp>
          <p:nvSpPr>
            <p:cNvPr id="11" name="Rectangle 14"/>
            <p:cNvSpPr>
              <a:spLocks noChangeArrowheads="1"/>
            </p:cNvSpPr>
            <p:nvPr/>
          </p:nvSpPr>
          <p:spPr bwMode="auto">
            <a:xfrm>
              <a:off x="5503" y="3110"/>
              <a:ext cx="6135" cy="1229"/>
            </a:xfrm>
            <a:prstGeom prst="rect">
              <a:avLst/>
            </a:prstGeom>
            <a:solidFill>
              <a:srgbClr val="FFFFFF"/>
            </a:solidFill>
            <a:ln w="19050">
              <a:solidFill>
                <a:srgbClr val="C0504D"/>
              </a:solidFill>
              <a:prstDash val="dash"/>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vi-VN"/>
            </a:p>
          </p:txBody>
        </p:sp>
        <p:sp>
          <p:nvSpPr>
            <p:cNvPr id="12" name="AutoShape 47"/>
            <p:cNvSpPr>
              <a:spLocks noChangeArrowheads="1"/>
            </p:cNvSpPr>
            <p:nvPr/>
          </p:nvSpPr>
          <p:spPr bwMode="auto">
            <a:xfrm>
              <a:off x="8740" y="3094"/>
              <a:ext cx="2835" cy="1124"/>
            </a:xfrm>
            <a:prstGeom prst="flowChartTerminator">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0" tIns="0" rIns="0" bIns="0" numCol="1" anchor="ctr" anchorCtr="1" compatLnSpc="1">
              <a:prstTxWarp prst="textNoShape">
                <a:avLst/>
              </a:prstTxWarp>
            </a:bodyPr>
            <a:lstStyle/>
            <a:p>
              <a:pPr algn="ctr" eaLnBrk="0" fontAlgn="base" hangingPunct="0">
                <a:spcBef>
                  <a:spcPct val="0"/>
                </a:spcBef>
                <a:spcAft>
                  <a:spcPct val="0"/>
                </a:spcAft>
                <a:buClrTx/>
              </a:pPr>
              <a:r>
                <a:rPr lang="en-US" altLang="vi-VN">
                  <a:solidFill>
                    <a:schemeClr val="tx1"/>
                  </a:solidFill>
                  <a:latin typeface="Calibri" panose="020F0502020204030204" pitchFamily="34" charset="0"/>
                  <a:ea typeface="Calibri" panose="020F0502020204030204" pitchFamily="34" charset="0"/>
                  <a:cs typeface="Times New Roman" panose="02020603050405020304" pitchFamily="18" charset="0"/>
                </a:rPr>
                <a:t>Ca </a:t>
              </a:r>
              <a:r>
                <a:rPr lang="en-US" altLang="vi-VN" err="1">
                  <a:solidFill>
                    <a:schemeClr val="tx1"/>
                  </a:solidFill>
                  <a:latin typeface="Calibri" panose="020F0502020204030204" pitchFamily="34" charset="0"/>
                  <a:ea typeface="Calibri" panose="020F0502020204030204" pitchFamily="34" charset="0"/>
                  <a:cs typeface="Times New Roman" panose="02020603050405020304" pitchFamily="18" charset="0"/>
                </a:rPr>
                <a:t>Sởi</a:t>
              </a:r>
              <a:r>
                <a:rPr lang="en-US" altLang="vi-VN">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a:latin typeface="Calibri" panose="020F0502020204030204" pitchFamily="34" charset="0"/>
                  <a:ea typeface="Calibri" panose="020F0502020204030204" pitchFamily="34" charset="0"/>
                  <a:cs typeface="Times New Roman" panose="02020603050405020304" pitchFamily="18" charset="0"/>
                </a:rPr>
                <a:t>/</a:t>
              </a:r>
              <a:r>
                <a:rPr lang="en-US" altLang="vi-VN">
                  <a:solidFill>
                    <a:schemeClr val="tx1"/>
                  </a:solidFill>
                  <a:latin typeface="Calibri" panose="020F0502020204030204" pitchFamily="34" charset="0"/>
                  <a:ea typeface="Calibri" panose="020F0502020204030204" pitchFamily="34" charset="0"/>
                  <a:cs typeface="Times New Roman" panose="02020603050405020304" pitchFamily="18" charset="0"/>
                </a:rPr>
                <a:t>Rubella </a:t>
              </a:r>
              <a:r>
                <a:rPr lang="en-US" altLang="vi-VN"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xác</a:t>
              </a:r>
              <a:r>
                <a:rPr lang="en-US" altLang="vi-VN"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định</a:t>
              </a:r>
              <a:r>
                <a:rPr lang="en-US" altLang="vi-VN" dirty="0">
                  <a:solidFill>
                    <a:schemeClr val="tx1"/>
                  </a:solidFill>
                  <a:latin typeface="Calibri" panose="020F0502020204030204" pitchFamily="34" charset="0"/>
                  <a:ea typeface="Calibri" panose="020F0502020204030204" pitchFamily="34" charset="0"/>
                  <a:cs typeface="Times New Roman" panose="02020603050405020304" pitchFamily="18" charset="0"/>
                </a:rPr>
                <a:t> PTN</a:t>
              </a:r>
              <a:endParaRPr lang="en-US" altLang="vi-VN" dirty="0">
                <a:solidFill>
                  <a:schemeClr val="tx1"/>
                </a:solidFill>
                <a:latin typeface="Arial" panose="020B0604020202020204" pitchFamily="34" charset="0"/>
              </a:endParaRPr>
            </a:p>
          </p:txBody>
        </p:sp>
        <p:sp>
          <p:nvSpPr>
            <p:cNvPr id="13" name="AutoShape 48"/>
            <p:cNvSpPr>
              <a:spLocks noChangeArrowheads="1"/>
            </p:cNvSpPr>
            <p:nvPr/>
          </p:nvSpPr>
          <p:spPr bwMode="auto">
            <a:xfrm>
              <a:off x="5668" y="4526"/>
              <a:ext cx="2863" cy="1183"/>
            </a:xfrm>
            <a:prstGeom prst="bracketPair">
              <a:avLst>
                <a:gd name="adj" fmla="val 16667"/>
              </a:avLst>
            </a:prstGeom>
            <a:noFill/>
            <a:ln w="19050">
              <a:solidFill>
                <a:srgbClr val="548DD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buClrTx/>
              </a:pPr>
              <a:r>
                <a:rPr lang="en-US" altLang="vi-VN"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IgM </a:t>
              </a:r>
              <a:r>
                <a:rPr lang="en-US" altLang="vi-VN"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Sởi</a:t>
              </a:r>
              <a:r>
                <a:rPr lang="en-US" altLang="vi-VN"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algn="ctr" eaLnBrk="0" fontAlgn="base" hangingPunct="0">
                <a:spcBef>
                  <a:spcPct val="0"/>
                </a:spcBef>
                <a:spcAft>
                  <a:spcPct val="0"/>
                </a:spcAft>
                <a:buClrTx/>
              </a:pPr>
              <a:r>
                <a:rPr lang="en-US" altLang="vi-VN"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hoặc</a:t>
              </a:r>
              <a:r>
                <a:rPr lang="en-US" altLang="vi-VN"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IgM Rubella </a:t>
              </a:r>
              <a:r>
                <a:rPr lang="en-US" altLang="vi-VN"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endParaRPr lang="en-US" altLang="vi-VN" sz="1800" b="1" dirty="0">
                <a:solidFill>
                  <a:schemeClr val="tx1"/>
                </a:solidFill>
              </a:endParaRPr>
            </a:p>
            <a:p>
              <a:pPr eaLnBrk="0" fontAlgn="base" hangingPunct="0">
                <a:spcBef>
                  <a:spcPct val="0"/>
                </a:spcBef>
                <a:spcAft>
                  <a:spcPct val="0"/>
                </a:spcAft>
                <a:buClrTx/>
              </a:pPr>
              <a:endParaRPr lang="en-US" altLang="vi-VN" sz="2000" dirty="0">
                <a:solidFill>
                  <a:schemeClr val="tx1"/>
                </a:solidFill>
                <a:latin typeface="Arial" panose="020B0604020202020204" pitchFamily="34" charset="0"/>
              </a:endParaRPr>
            </a:p>
          </p:txBody>
        </p:sp>
        <p:sp>
          <p:nvSpPr>
            <p:cNvPr id="14" name="AutoShape 49"/>
            <p:cNvSpPr>
              <a:spLocks noChangeArrowheads="1"/>
            </p:cNvSpPr>
            <p:nvPr/>
          </p:nvSpPr>
          <p:spPr bwMode="auto">
            <a:xfrm>
              <a:off x="5668" y="3304"/>
              <a:ext cx="2863" cy="1114"/>
            </a:xfrm>
            <a:prstGeom prst="bracketPair">
              <a:avLst>
                <a:gd name="adj" fmla="val 16667"/>
              </a:avLst>
            </a:prstGeom>
            <a:noFill/>
            <a:ln w="19050">
              <a:solidFill>
                <a:srgbClr val="548DD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buClrTx/>
              </a:pPr>
              <a:r>
                <a:rPr lang="en-US" altLang="vi-VN"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IgM </a:t>
              </a:r>
              <a:r>
                <a:rPr lang="en-US" altLang="vi-VN" sz="1800" err="1">
                  <a:solidFill>
                    <a:schemeClr val="tx1"/>
                  </a:solidFill>
                  <a:latin typeface="Calibri" panose="020F0502020204030204" pitchFamily="34" charset="0"/>
                  <a:ea typeface="Calibri" panose="020F0502020204030204" pitchFamily="34" charset="0"/>
                  <a:cs typeface="Times New Roman" panose="02020603050405020304" pitchFamily="18" charset="0"/>
                </a:rPr>
                <a:t>Sởi</a:t>
              </a:r>
              <a:r>
                <a:rPr lang="en-US" altLang="vi-VN" sz="180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algn="ctr" eaLnBrk="0" fontAlgn="base" hangingPunct="0">
                <a:spcBef>
                  <a:spcPct val="0"/>
                </a:spcBef>
                <a:spcAft>
                  <a:spcPct val="0"/>
                </a:spcAft>
                <a:buClrTx/>
              </a:pPr>
              <a:r>
                <a:rPr lang="en-US" altLang="vi-VN" sz="1800">
                  <a:solidFill>
                    <a:schemeClr val="tx1"/>
                  </a:solidFill>
                  <a:latin typeface="Calibri" panose="020F0502020204030204" pitchFamily="34" charset="0"/>
                  <a:ea typeface="Calibri" panose="020F0502020204030204" pitchFamily="34" charset="0"/>
                  <a:cs typeface="Times New Roman" panose="02020603050405020304" pitchFamily="18" charset="0"/>
                </a:rPr>
                <a:t>hoặc </a:t>
              </a:r>
              <a:r>
                <a:rPr lang="en-US" altLang="vi-VN"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IgM Rubella </a:t>
              </a:r>
              <a:r>
                <a:rPr lang="en-US" altLang="vi-VN"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endParaRPr lang="en-US" altLang="vi-VN" sz="1800" b="1" dirty="0">
                <a:solidFill>
                  <a:schemeClr val="tx1"/>
                </a:solidFill>
              </a:endParaRPr>
            </a:p>
            <a:p>
              <a:pPr eaLnBrk="0" fontAlgn="base" hangingPunct="0">
                <a:spcBef>
                  <a:spcPct val="0"/>
                </a:spcBef>
                <a:spcAft>
                  <a:spcPct val="0"/>
                </a:spcAft>
                <a:buClrTx/>
              </a:pPr>
              <a:endParaRPr lang="en-US" altLang="vi-VN" sz="1800" dirty="0">
                <a:solidFill>
                  <a:schemeClr val="tx1"/>
                </a:solidFill>
                <a:latin typeface="Arial" panose="020B0604020202020204" pitchFamily="34" charset="0"/>
              </a:endParaRPr>
            </a:p>
          </p:txBody>
        </p:sp>
        <p:sp>
          <p:nvSpPr>
            <p:cNvPr id="15" name="AutoShape 50"/>
            <p:cNvSpPr>
              <a:spLocks noChangeArrowheads="1"/>
            </p:cNvSpPr>
            <p:nvPr/>
          </p:nvSpPr>
          <p:spPr bwMode="auto">
            <a:xfrm>
              <a:off x="5668" y="5915"/>
              <a:ext cx="2863" cy="1410"/>
            </a:xfrm>
            <a:prstGeom prst="bracketPair">
              <a:avLst>
                <a:gd name="adj" fmla="val 16667"/>
              </a:avLst>
            </a:prstGeom>
            <a:noFill/>
            <a:ln w="19050">
              <a:solidFill>
                <a:srgbClr val="548DD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buClrTx/>
              </a:pPr>
              <a:r>
                <a:rPr lang="en-US" altLang="vi-VN"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Liên </a:t>
              </a:r>
              <a:r>
                <a:rPr lang="en-US" altLang="vi-VN"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quan</a:t>
              </a:r>
              <a:r>
                <a:rPr lang="en-US" altLang="vi-VN"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dịch</a:t>
              </a:r>
              <a:r>
                <a:rPr lang="en-US" altLang="vi-VN"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tễ</a:t>
              </a:r>
              <a:r>
                <a:rPr lang="en-US" altLang="vi-VN"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với</a:t>
              </a:r>
              <a:r>
                <a:rPr lang="en-US" altLang="vi-VN"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ca </a:t>
              </a:r>
              <a:r>
                <a:rPr lang="en-US" altLang="vi-VN"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mắc</a:t>
              </a:r>
              <a:r>
                <a:rPr lang="en-US" altLang="vi-VN"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bệnh</a:t>
              </a:r>
              <a:r>
                <a:rPr lang="en-US" altLang="vi-VN"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lây</a:t>
              </a:r>
              <a:r>
                <a:rPr lang="en-US" altLang="vi-VN"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khác</a:t>
              </a:r>
              <a:endParaRPr lang="en-US" altLang="vi-VN" sz="1800" dirty="0">
                <a:solidFill>
                  <a:schemeClr val="tx1"/>
                </a:solidFill>
                <a:latin typeface="Arial" panose="020B0604020202020204" pitchFamily="34" charset="0"/>
              </a:endParaRPr>
            </a:p>
          </p:txBody>
        </p:sp>
        <p:sp>
          <p:nvSpPr>
            <p:cNvPr id="16" name="AutoShape 51"/>
            <p:cNvSpPr>
              <a:spLocks noChangeArrowheads="1"/>
            </p:cNvSpPr>
            <p:nvPr/>
          </p:nvSpPr>
          <p:spPr bwMode="auto">
            <a:xfrm>
              <a:off x="5668" y="7752"/>
              <a:ext cx="2863" cy="982"/>
            </a:xfrm>
            <a:prstGeom prst="bracketPair">
              <a:avLst>
                <a:gd name="adj" fmla="val 16667"/>
              </a:avLst>
            </a:prstGeom>
            <a:noFill/>
            <a:ln w="19050">
              <a:solidFill>
                <a:srgbClr val="548DD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buClrTx/>
              </a:pPr>
              <a:r>
                <a:rPr lang="en-US" altLang="vi-VN"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Liên</a:t>
              </a:r>
              <a:r>
                <a:rPr lang="en-US" altLang="vi-VN"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quan</a:t>
              </a:r>
              <a:r>
                <a:rPr lang="en-US" altLang="vi-VN"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dịch</a:t>
              </a:r>
              <a:r>
                <a:rPr lang="en-US" altLang="vi-VN"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tễ</a:t>
              </a:r>
              <a:r>
                <a:rPr lang="en-US" altLang="vi-VN"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với</a:t>
              </a:r>
              <a:r>
                <a:rPr lang="en-US" altLang="vi-VN"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ca </a:t>
              </a:r>
              <a:r>
                <a:rPr lang="en-US" altLang="vi-VN"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Sởi</a:t>
              </a:r>
              <a:r>
                <a:rPr lang="en-US" altLang="vi-VN"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800" err="1">
                  <a:solidFill>
                    <a:schemeClr val="tx1"/>
                  </a:solidFill>
                  <a:latin typeface="Calibri" panose="020F0502020204030204" pitchFamily="34" charset="0"/>
                  <a:ea typeface="Calibri" panose="020F0502020204030204" pitchFamily="34" charset="0"/>
                  <a:cs typeface="Times New Roman" panose="02020603050405020304" pitchFamily="18" charset="0"/>
                </a:rPr>
                <a:t>hoặc</a:t>
              </a:r>
              <a:r>
                <a:rPr lang="en-US" altLang="vi-VN" sz="1800">
                  <a:solidFill>
                    <a:schemeClr val="tx1"/>
                  </a:solidFill>
                  <a:latin typeface="Calibri" panose="020F0502020204030204" pitchFamily="34" charset="0"/>
                  <a:ea typeface="Calibri" panose="020F0502020204030204" pitchFamily="34" charset="0"/>
                  <a:cs typeface="Times New Roman" panose="02020603050405020304" pitchFamily="18" charset="0"/>
                </a:rPr>
                <a:t> Rubella</a:t>
              </a:r>
              <a:endParaRPr lang="en-US" altLang="vi-VN" sz="1800" dirty="0">
                <a:solidFill>
                  <a:schemeClr val="tx1"/>
                </a:solidFill>
              </a:endParaRPr>
            </a:p>
            <a:p>
              <a:pPr eaLnBrk="0" fontAlgn="base" hangingPunct="0">
                <a:spcBef>
                  <a:spcPct val="0"/>
                </a:spcBef>
                <a:spcAft>
                  <a:spcPct val="0"/>
                </a:spcAft>
                <a:buClrTx/>
              </a:pPr>
              <a:endParaRPr lang="en-US" altLang="vi-VN" sz="1800" dirty="0">
                <a:solidFill>
                  <a:schemeClr val="tx1"/>
                </a:solidFill>
                <a:latin typeface="Arial" panose="020B0604020202020204" pitchFamily="34" charset="0"/>
              </a:endParaRPr>
            </a:p>
          </p:txBody>
        </p:sp>
        <p:sp>
          <p:nvSpPr>
            <p:cNvPr id="17" name="AutoShape 52"/>
            <p:cNvSpPr>
              <a:spLocks noChangeArrowheads="1"/>
            </p:cNvSpPr>
            <p:nvPr/>
          </p:nvSpPr>
          <p:spPr bwMode="auto">
            <a:xfrm>
              <a:off x="5668" y="9109"/>
              <a:ext cx="2863" cy="1282"/>
            </a:xfrm>
            <a:prstGeom prst="bracketPair">
              <a:avLst>
                <a:gd name="adj" fmla="val 16667"/>
              </a:avLst>
            </a:prstGeom>
            <a:noFill/>
            <a:ln w="19050">
              <a:solidFill>
                <a:srgbClr val="548DD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buClrTx/>
              </a:pPr>
              <a:r>
                <a:rPr lang="en-US" altLang="vi-VN" sz="1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Không</a:t>
              </a:r>
              <a:r>
                <a:rPr lang="en-US" altLang="vi-VN"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được</a:t>
              </a:r>
              <a:r>
                <a:rPr lang="en-US" altLang="vi-VN"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chẩn</a:t>
              </a:r>
              <a:r>
                <a:rPr lang="en-US" altLang="vi-VN"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đoán</a:t>
              </a:r>
              <a:r>
                <a:rPr lang="en-US" altLang="vi-VN"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xác</a:t>
              </a:r>
              <a:r>
                <a:rPr lang="en-US" altLang="vi-VN"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định</a:t>
              </a:r>
              <a:r>
                <a:rPr lang="en-US" altLang="vi-VN"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mắc</a:t>
              </a:r>
              <a:r>
                <a:rPr lang="en-US" altLang="vi-VN"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bệnh</a:t>
              </a:r>
              <a:r>
                <a:rPr lang="en-US" altLang="vi-VN"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khác</a:t>
              </a:r>
              <a:r>
                <a:rPr lang="en-US" altLang="vi-VN"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nhưng</a:t>
              </a:r>
              <a:r>
                <a:rPr lang="en-US" altLang="vi-VN"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có</a:t>
              </a:r>
              <a:r>
                <a:rPr lang="en-US" altLang="vi-VN"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triệu</a:t>
              </a:r>
              <a:r>
                <a:rPr lang="en-US" altLang="vi-VN"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chứng</a:t>
              </a:r>
              <a:r>
                <a:rPr lang="en-US" altLang="vi-VN"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viêm</a:t>
              </a:r>
              <a:r>
                <a:rPr lang="en-US" altLang="vi-VN"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long</a:t>
              </a:r>
              <a:endParaRPr lang="en-US" altLang="vi-VN" sz="1600" dirty="0">
                <a:solidFill>
                  <a:schemeClr val="tx1"/>
                </a:solidFill>
              </a:endParaRPr>
            </a:p>
          </p:txBody>
        </p:sp>
        <p:sp>
          <p:nvSpPr>
            <p:cNvPr id="18" name="AutoShape 53"/>
            <p:cNvSpPr>
              <a:spLocks noChangeArrowheads="1"/>
            </p:cNvSpPr>
            <p:nvPr/>
          </p:nvSpPr>
          <p:spPr bwMode="auto">
            <a:xfrm>
              <a:off x="5668" y="10744"/>
              <a:ext cx="2863" cy="1750"/>
            </a:xfrm>
            <a:prstGeom prst="bracketPair">
              <a:avLst>
                <a:gd name="adj" fmla="val 16667"/>
              </a:avLst>
            </a:prstGeom>
            <a:noFill/>
            <a:ln w="19050">
              <a:solidFill>
                <a:srgbClr val="548DD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buClrTx/>
              </a:pPr>
              <a:r>
                <a:rPr lang="en-US" altLang="vi-VN" sz="17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Không</a:t>
              </a:r>
              <a:r>
                <a:rPr lang="en-US" altLang="vi-VN"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7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được</a:t>
              </a:r>
              <a:r>
                <a:rPr lang="en-US" altLang="vi-VN"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7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chẩn</a:t>
              </a:r>
              <a:r>
                <a:rPr lang="en-US" altLang="vi-VN"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7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đoán</a:t>
              </a:r>
              <a:r>
                <a:rPr lang="en-US" altLang="vi-VN"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7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xác</a:t>
              </a:r>
              <a:r>
                <a:rPr lang="en-US" altLang="vi-VN"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7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định</a:t>
              </a:r>
              <a:r>
                <a:rPr lang="en-US" altLang="vi-VN"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7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mắc</a:t>
              </a:r>
              <a:r>
                <a:rPr lang="en-US" altLang="vi-VN"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7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bệnh</a:t>
              </a:r>
              <a:r>
                <a:rPr lang="en-US" altLang="vi-VN"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7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khác</a:t>
              </a:r>
              <a:r>
                <a:rPr lang="en-US" altLang="vi-VN"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7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nhưng</a:t>
              </a:r>
              <a:r>
                <a:rPr lang="en-US" altLang="vi-VN"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7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có</a:t>
              </a:r>
              <a:r>
                <a:rPr lang="en-US" altLang="vi-VN"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7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nổi</a:t>
              </a:r>
              <a:r>
                <a:rPr lang="en-US" altLang="vi-VN"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7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hạch</a:t>
              </a:r>
              <a:r>
                <a:rPr lang="en-US" altLang="vi-VN"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7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hoặc</a:t>
              </a:r>
              <a:r>
                <a:rPr lang="en-US" altLang="vi-VN"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1700" err="1">
                  <a:solidFill>
                    <a:schemeClr val="tx1"/>
                  </a:solidFill>
                  <a:latin typeface="Calibri" panose="020F0502020204030204" pitchFamily="34" charset="0"/>
                  <a:ea typeface="Calibri" panose="020F0502020204030204" pitchFamily="34" charset="0"/>
                  <a:cs typeface="Times New Roman" panose="02020603050405020304" pitchFamily="18" charset="0"/>
                </a:rPr>
                <a:t>đau</a:t>
              </a:r>
              <a:r>
                <a:rPr lang="en-US" altLang="vi-VN" sz="1700">
                  <a:solidFill>
                    <a:schemeClr val="tx1"/>
                  </a:solidFill>
                  <a:latin typeface="Calibri" panose="020F0502020204030204" pitchFamily="34" charset="0"/>
                  <a:ea typeface="Calibri" panose="020F0502020204030204" pitchFamily="34" charset="0"/>
                  <a:cs typeface="Times New Roman" panose="02020603050405020304" pitchFamily="18" charset="0"/>
                </a:rPr>
                <a:t> khớp</a:t>
              </a:r>
              <a:endParaRPr lang="en-US" altLang="vi-VN" sz="1700" dirty="0">
                <a:solidFill>
                  <a:schemeClr val="tx1"/>
                </a:solidFill>
                <a:latin typeface="Arial" panose="020B0604020202020204" pitchFamily="34" charset="0"/>
              </a:endParaRPr>
            </a:p>
          </p:txBody>
        </p:sp>
        <p:sp>
          <p:nvSpPr>
            <p:cNvPr id="19" name="AutoShape 54"/>
            <p:cNvSpPr>
              <a:spLocks noChangeArrowheads="1"/>
            </p:cNvSpPr>
            <p:nvPr/>
          </p:nvSpPr>
          <p:spPr bwMode="auto">
            <a:xfrm>
              <a:off x="8740" y="5211"/>
              <a:ext cx="2718" cy="1409"/>
            </a:xfrm>
            <a:prstGeom prst="flowChartTerminator">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0" tIns="0" rIns="0" bIns="0" numCol="1" anchor="t" anchorCtr="0" compatLnSpc="1">
              <a:prstTxWarp prst="textNoShape">
                <a:avLst/>
              </a:prstTxWarp>
            </a:bodyPr>
            <a:lstStyle/>
            <a:p>
              <a:pPr algn="ctr" eaLnBrk="0" fontAlgn="base" hangingPunct="0">
                <a:spcBef>
                  <a:spcPct val="0"/>
                </a:spcBef>
                <a:spcAft>
                  <a:spcPct val="0"/>
                </a:spcAft>
                <a:buClrTx/>
              </a:pPr>
              <a:r>
                <a:rPr lang="en-US" altLang="vi-VN">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Loại </a:t>
              </a:r>
              <a:r>
                <a:rPr lang="en-US" altLang="vi-VN"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trừ</a:t>
              </a:r>
              <a:r>
                <a:rPr lang="en-US" altLang="vi-VN"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altLang="vi-VN"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Sởi</a:t>
              </a:r>
              <a:r>
                <a:rPr lang="en-US" altLang="vi-VN"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altLang="vi-VN"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và</a:t>
              </a:r>
              <a:r>
                <a:rPr lang="en-US" altLang="vi-VN"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Rubella</a:t>
              </a:r>
              <a:endParaRPr lang="en-US" altLang="vi-VN" dirty="0">
                <a:solidFill>
                  <a:schemeClr val="bg1">
                    <a:lumMod val="10000"/>
                  </a:schemeClr>
                </a:solidFill>
              </a:endParaRPr>
            </a:p>
            <a:p>
              <a:pPr eaLnBrk="0" fontAlgn="base" hangingPunct="0">
                <a:spcBef>
                  <a:spcPct val="0"/>
                </a:spcBef>
                <a:spcAft>
                  <a:spcPct val="0"/>
                </a:spcAft>
                <a:buClrTx/>
              </a:pPr>
              <a:endParaRPr lang="en-US" altLang="vi-VN" sz="2000" dirty="0">
                <a:solidFill>
                  <a:schemeClr val="bg1">
                    <a:lumMod val="10000"/>
                  </a:schemeClr>
                </a:solidFill>
                <a:latin typeface="Arial" panose="020B0604020202020204" pitchFamily="34" charset="0"/>
              </a:endParaRPr>
            </a:p>
          </p:txBody>
        </p:sp>
        <p:sp>
          <p:nvSpPr>
            <p:cNvPr id="20" name="AutoShape 55"/>
            <p:cNvSpPr>
              <a:spLocks noChangeArrowheads="1"/>
            </p:cNvSpPr>
            <p:nvPr/>
          </p:nvSpPr>
          <p:spPr bwMode="auto">
            <a:xfrm>
              <a:off x="8762" y="7630"/>
              <a:ext cx="2734" cy="1174"/>
            </a:xfrm>
            <a:prstGeom prst="flowChartTerminator">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0" tIns="0" rIns="0" bIns="0" numCol="1" anchor="ctr" anchorCtr="0" compatLnSpc="1">
              <a:prstTxWarp prst="textNoShape">
                <a:avLst/>
              </a:prstTxWarp>
            </a:bodyPr>
            <a:lstStyle/>
            <a:p>
              <a:pPr algn="ctr" eaLnBrk="0" fontAlgn="base" hangingPunct="0">
                <a:spcBef>
                  <a:spcPct val="0"/>
                </a:spcBef>
                <a:spcAft>
                  <a:spcPct val="0"/>
                </a:spcAft>
                <a:buClrTx/>
              </a:pPr>
              <a:r>
                <a:rPr lang="en-US" altLang="vi-VN">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Ca Sởi/Rubella </a:t>
              </a:r>
              <a:r>
                <a:rPr lang="en-US" altLang="vi-VN"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xác</a:t>
              </a:r>
              <a:r>
                <a:rPr lang="en-US" altLang="vi-VN"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altLang="vi-VN"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định</a:t>
              </a:r>
              <a:r>
                <a:rPr lang="en-US" altLang="vi-VN"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altLang="vi-VN"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dịch</a:t>
              </a:r>
              <a:r>
                <a:rPr lang="en-US" altLang="vi-VN"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altLang="vi-VN"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tễ</a:t>
              </a:r>
              <a:r>
                <a:rPr lang="en-US" altLang="vi-VN">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altLang="vi-VN" dirty="0">
                <a:solidFill>
                  <a:schemeClr val="bg1">
                    <a:lumMod val="10000"/>
                  </a:schemeClr>
                </a:solidFill>
              </a:endParaRPr>
            </a:p>
          </p:txBody>
        </p:sp>
        <p:sp>
          <p:nvSpPr>
            <p:cNvPr id="21" name="AutoShape 56"/>
            <p:cNvSpPr>
              <a:spLocks noChangeArrowheads="1"/>
            </p:cNvSpPr>
            <p:nvPr/>
          </p:nvSpPr>
          <p:spPr bwMode="auto">
            <a:xfrm>
              <a:off x="8841" y="9226"/>
              <a:ext cx="2617" cy="1004"/>
            </a:xfrm>
            <a:prstGeom prst="flowChartTerminator">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0" tIns="0" rIns="0" bIns="0" numCol="1" anchor="t" anchorCtr="0" compatLnSpc="1">
              <a:prstTxWarp prst="textNoShape">
                <a:avLst/>
              </a:prstTxWarp>
            </a:bodyPr>
            <a:lstStyle/>
            <a:p>
              <a:pPr algn="ctr" eaLnBrk="0" fontAlgn="base" hangingPunct="0">
                <a:spcBef>
                  <a:spcPct val="0"/>
                </a:spcBef>
                <a:spcAft>
                  <a:spcPct val="0"/>
                </a:spcAft>
                <a:buClrTx/>
              </a:pPr>
              <a:r>
                <a:rPr lang="en-US" altLang="vi-VN">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Ca </a:t>
              </a:r>
              <a:r>
                <a:rPr lang="en-US" altLang="vi-VN"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có</a:t>
              </a:r>
              <a:r>
                <a:rPr lang="en-US" altLang="vi-VN"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altLang="vi-VN"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thể</a:t>
              </a:r>
              <a:r>
                <a:rPr lang="en-US" altLang="vi-VN"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altLang="vi-VN"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Sởi</a:t>
              </a:r>
              <a:r>
                <a:rPr lang="en-US" altLang="vi-VN"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altLang="vi-VN" dirty="0">
                <a:solidFill>
                  <a:schemeClr val="bg1">
                    <a:lumMod val="10000"/>
                  </a:schemeClr>
                </a:solidFill>
              </a:endParaRPr>
            </a:p>
            <a:p>
              <a:pPr eaLnBrk="0" fontAlgn="base" hangingPunct="0">
                <a:spcBef>
                  <a:spcPct val="0"/>
                </a:spcBef>
                <a:spcAft>
                  <a:spcPct val="0"/>
                </a:spcAft>
                <a:buClrTx/>
              </a:pPr>
              <a:endParaRPr lang="en-US" altLang="vi-VN" dirty="0">
                <a:solidFill>
                  <a:schemeClr val="bg1">
                    <a:lumMod val="10000"/>
                  </a:schemeClr>
                </a:solidFill>
                <a:latin typeface="Arial" panose="020B0604020202020204" pitchFamily="34" charset="0"/>
              </a:endParaRPr>
            </a:p>
          </p:txBody>
        </p:sp>
        <p:sp>
          <p:nvSpPr>
            <p:cNvPr id="22" name="AutoShape 57"/>
            <p:cNvSpPr>
              <a:spLocks noChangeArrowheads="1"/>
            </p:cNvSpPr>
            <p:nvPr/>
          </p:nvSpPr>
          <p:spPr bwMode="auto">
            <a:xfrm>
              <a:off x="3043" y="3215"/>
              <a:ext cx="1998" cy="2248"/>
            </a:xfrm>
            <a:prstGeom prst="octagon">
              <a:avLst>
                <a:gd name="adj" fmla="val 29287"/>
              </a:avLst>
            </a:prstGeom>
            <a:solidFill>
              <a:srgbClr val="FFFFFF"/>
            </a:solidFill>
            <a:ln w="9525">
              <a:solidFill>
                <a:srgbClr val="000000"/>
              </a:solidFill>
              <a:miter lim="800000"/>
              <a:headEnd/>
              <a:tailEnd/>
            </a:ln>
          </p:spPr>
          <p:txBody>
            <a:bodyPr vert="horz" wrap="square" lIns="91440" tIns="0" rIns="91440" bIns="0" numCol="1" anchor="t" anchorCtr="0" compatLnSpc="1">
              <a:prstTxWarp prst="textNoShape">
                <a:avLst/>
              </a:prstTxWarp>
            </a:bodyPr>
            <a:lstStyle/>
            <a:p>
              <a:pPr algn="ctr" eaLnBrk="0" fontAlgn="base" hangingPunct="0">
                <a:spcBef>
                  <a:spcPct val="0"/>
                </a:spcBef>
                <a:spcAft>
                  <a:spcPct val="0"/>
                </a:spcAft>
                <a:buClrTx/>
              </a:pPr>
              <a:r>
                <a:rPr lang="en-US" altLang="vi-VN"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CÓ </a:t>
              </a:r>
              <a:r>
                <a:rPr lang="en-US" altLang="vi-VN"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mẫu</a:t>
              </a:r>
              <a:r>
                <a:rPr lang="en-US" altLang="vi-VN"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đủ</a:t>
              </a:r>
              <a:r>
                <a:rPr lang="en-US" altLang="vi-VN"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tiêu</a:t>
              </a:r>
              <a:r>
                <a:rPr lang="en-US" altLang="vi-VN"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chuẩn</a:t>
              </a:r>
              <a:endParaRPr lang="en-US" altLang="vi-VN" sz="2400" dirty="0">
                <a:solidFill>
                  <a:schemeClr val="tx1"/>
                </a:solidFill>
              </a:endParaRPr>
            </a:p>
          </p:txBody>
        </p:sp>
        <p:sp>
          <p:nvSpPr>
            <p:cNvPr id="23" name="AutoShape 58"/>
            <p:cNvSpPr>
              <a:spLocks noChangeArrowheads="1"/>
            </p:cNvSpPr>
            <p:nvPr/>
          </p:nvSpPr>
          <p:spPr bwMode="auto">
            <a:xfrm>
              <a:off x="3028" y="5915"/>
              <a:ext cx="2013" cy="6460"/>
            </a:xfrm>
            <a:prstGeom prst="octagon">
              <a:avLst>
                <a:gd name="adj" fmla="val 2928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buClrTx/>
              </a:pPr>
              <a:r>
                <a:rPr lang="en-US" altLang="vi-VN"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KHÔNG </a:t>
              </a:r>
              <a:r>
                <a:rPr lang="en-US" altLang="vi-VN"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có</a:t>
              </a:r>
              <a:r>
                <a:rPr lang="en-US" altLang="vi-VN"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mẫu</a:t>
              </a:r>
              <a:r>
                <a:rPr lang="en-US" altLang="vi-VN"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algn="ctr" eaLnBrk="0" fontAlgn="base" hangingPunct="0">
                <a:spcBef>
                  <a:spcPct val="0"/>
                </a:spcBef>
                <a:spcAft>
                  <a:spcPct val="0"/>
                </a:spcAft>
                <a:buClrTx/>
              </a:pPr>
              <a:endParaRPr lang="en-US" altLang="vi-VN" sz="2400" b="1" dirty="0">
                <a:latin typeface="Calibri" panose="020F0502020204030204" pitchFamily="34"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buClrTx/>
              </a:pPr>
              <a:r>
                <a:rPr lang="en-US" altLang="vi-VN"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hoặc</a:t>
              </a:r>
              <a:r>
                <a:rPr lang="en-US" altLang="vi-VN"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algn="ctr" eaLnBrk="0" fontAlgn="base" hangingPunct="0">
                <a:spcBef>
                  <a:spcPct val="0"/>
                </a:spcBef>
                <a:spcAft>
                  <a:spcPct val="0"/>
                </a:spcAft>
                <a:buClrTx/>
              </a:pPr>
              <a:endParaRPr lang="en-US" altLang="vi-VN" sz="2400" b="1" dirty="0">
                <a:latin typeface="Calibri" panose="020F0502020204030204" pitchFamily="34"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buClrTx/>
              </a:pPr>
              <a:r>
                <a:rPr lang="en-US" altLang="vi-VN"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Mẫu</a:t>
              </a:r>
              <a:r>
                <a:rPr lang="en-US" altLang="vi-VN"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không</a:t>
              </a:r>
              <a:r>
                <a:rPr lang="en-US" altLang="vi-VN"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đủ</a:t>
              </a:r>
              <a:r>
                <a:rPr lang="en-US" altLang="vi-VN"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tiêu</a:t>
              </a:r>
              <a:r>
                <a:rPr lang="en-US" altLang="vi-VN"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vi-VN"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chuẩn</a:t>
              </a:r>
              <a:endParaRPr lang="en-US" altLang="vi-VN" sz="2400" dirty="0">
                <a:solidFill>
                  <a:schemeClr val="tx1"/>
                </a:solidFill>
              </a:endParaRPr>
            </a:p>
            <a:p>
              <a:pPr eaLnBrk="0" fontAlgn="base" hangingPunct="0">
                <a:spcBef>
                  <a:spcPct val="0"/>
                </a:spcBef>
                <a:spcAft>
                  <a:spcPct val="0"/>
                </a:spcAft>
                <a:buClrTx/>
              </a:pPr>
              <a:endParaRPr lang="en-US" altLang="vi-VN" sz="1800" dirty="0">
                <a:solidFill>
                  <a:schemeClr val="tx1"/>
                </a:solidFill>
                <a:latin typeface="Arial" panose="020B0604020202020204" pitchFamily="34" charset="0"/>
              </a:endParaRPr>
            </a:p>
          </p:txBody>
        </p:sp>
      </p:grpSp>
      <p:sp>
        <p:nvSpPr>
          <p:cNvPr id="24" name="Rectangle 34"/>
          <p:cNvSpPr>
            <a:spLocks noChangeArrowheads="1"/>
          </p:cNvSpPr>
          <p:nvPr/>
        </p:nvSpPr>
        <p:spPr bwMode="auto">
          <a:xfrm>
            <a:off x="1219200" y="1234544"/>
            <a:ext cx="11494448"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609600" algn="l"/>
              </a:tabLst>
              <a:defRPr>
                <a:solidFill>
                  <a:schemeClr val="tx1"/>
                </a:solidFill>
                <a:latin typeface="Arial" panose="020B0604020202020204" pitchFamily="34" charset="0"/>
              </a:defRPr>
            </a:lvl1pPr>
            <a:lvl2pPr eaLnBrk="0" hangingPunct="0">
              <a:tabLst>
                <a:tab pos="609600" algn="l"/>
              </a:tabLst>
              <a:defRPr>
                <a:solidFill>
                  <a:schemeClr val="tx1"/>
                </a:solidFill>
                <a:latin typeface="Arial" panose="020B0604020202020204" pitchFamily="34" charset="0"/>
              </a:defRPr>
            </a:lvl2pPr>
            <a:lvl3pPr eaLnBrk="0" hangingPunct="0">
              <a:tabLst>
                <a:tab pos="609600" algn="l"/>
              </a:tabLst>
              <a:defRPr>
                <a:solidFill>
                  <a:schemeClr val="tx1"/>
                </a:solidFill>
                <a:latin typeface="Arial" panose="020B0604020202020204" pitchFamily="34" charset="0"/>
              </a:defRPr>
            </a:lvl3pPr>
            <a:lvl4pPr eaLnBrk="0" hangingPunct="0">
              <a:tabLst>
                <a:tab pos="609600" algn="l"/>
              </a:tabLst>
              <a:defRPr>
                <a:solidFill>
                  <a:schemeClr val="tx1"/>
                </a:solidFill>
                <a:latin typeface="Arial" panose="020B0604020202020204" pitchFamily="34" charset="0"/>
              </a:defRPr>
            </a:lvl4pPr>
            <a:lvl5pPr eaLnBrk="0" hangingPunct="0">
              <a:tabLst>
                <a:tab pos="609600" algn="l"/>
              </a:tabLst>
              <a:defRPr>
                <a:solidFill>
                  <a:schemeClr val="tx1"/>
                </a:solidFill>
                <a:latin typeface="Arial" panose="020B0604020202020204" pitchFamily="34" charset="0"/>
              </a:defRPr>
            </a:lvl5pPr>
            <a:lvl6pPr eaLnBrk="0" fontAlgn="base" hangingPunct="0">
              <a:spcBef>
                <a:spcPct val="0"/>
              </a:spcBef>
              <a:spcAft>
                <a:spcPct val="0"/>
              </a:spcAft>
              <a:tabLst>
                <a:tab pos="609600" algn="l"/>
              </a:tabLst>
              <a:defRPr>
                <a:solidFill>
                  <a:schemeClr val="tx1"/>
                </a:solidFill>
                <a:latin typeface="Arial" panose="020B0604020202020204" pitchFamily="34" charset="0"/>
              </a:defRPr>
            </a:lvl6pPr>
            <a:lvl7pPr eaLnBrk="0" fontAlgn="base" hangingPunct="0">
              <a:spcBef>
                <a:spcPct val="0"/>
              </a:spcBef>
              <a:spcAft>
                <a:spcPct val="0"/>
              </a:spcAft>
              <a:tabLst>
                <a:tab pos="609600" algn="l"/>
              </a:tabLst>
              <a:defRPr>
                <a:solidFill>
                  <a:schemeClr val="tx1"/>
                </a:solidFill>
                <a:latin typeface="Arial" panose="020B0604020202020204" pitchFamily="34" charset="0"/>
              </a:defRPr>
            </a:lvl7pPr>
            <a:lvl8pPr eaLnBrk="0" fontAlgn="base" hangingPunct="0">
              <a:spcBef>
                <a:spcPct val="0"/>
              </a:spcBef>
              <a:spcAft>
                <a:spcPct val="0"/>
              </a:spcAft>
              <a:tabLst>
                <a:tab pos="609600" algn="l"/>
              </a:tabLst>
              <a:defRPr>
                <a:solidFill>
                  <a:schemeClr val="tx1"/>
                </a:solidFill>
                <a:latin typeface="Arial" panose="020B0604020202020204" pitchFamily="34" charset="0"/>
              </a:defRPr>
            </a:lvl8pPr>
            <a:lvl9pPr eaLnBrk="0" fontAlgn="base" hangingPunct="0">
              <a:spcBef>
                <a:spcPct val="0"/>
              </a:spcBef>
              <a:spcAft>
                <a:spcPct val="0"/>
              </a:spcAft>
              <a:tabLst>
                <a:tab pos="609600" algn="l"/>
              </a:tabLst>
              <a:defRPr>
                <a:solidFill>
                  <a:schemeClr val="tx1"/>
                </a:solidFill>
                <a:latin typeface="Arial" panose="020B0604020202020204" pitchFamily="34" charset="0"/>
              </a:defRPr>
            </a:lvl9pPr>
          </a:lstStyle>
          <a:p>
            <a:pPr fontAlgn="base">
              <a:spcBef>
                <a:spcPct val="0"/>
              </a:spcBef>
              <a:spcAft>
                <a:spcPct val="0"/>
              </a:spcAft>
              <a:buClrTx/>
            </a:pPr>
            <a:br>
              <a:rPr lang="es-ES" altLang="vi-VN" sz="1000">
                <a:latin typeface="Times New Roman" panose="02020603050405020304" pitchFamily="18" charset="0"/>
                <a:ea typeface="Calibri" panose="020F0502020204030204" pitchFamily="34" charset="0"/>
                <a:cs typeface="Times New Roman" panose="02020603050405020304" pitchFamily="18" charset="0"/>
              </a:rPr>
            </a:br>
            <a:endParaRPr lang="vi-VN" altLang="vi-VN" sz="800"/>
          </a:p>
          <a:p>
            <a:pPr fontAlgn="base">
              <a:spcBef>
                <a:spcPct val="0"/>
              </a:spcBef>
              <a:spcAft>
                <a:spcPct val="0"/>
              </a:spcAft>
              <a:buClrTx/>
              <a:buFontTx/>
              <a:buChar char="•"/>
            </a:pPr>
            <a:br>
              <a:rPr lang="es-ES" altLang="vi-VN" sz="1300">
                <a:latin typeface="Times New Roman" panose="02020603050405020304" pitchFamily="18" charset="0"/>
                <a:ea typeface="Calibri" panose="020F0502020204030204" pitchFamily="34" charset="0"/>
                <a:cs typeface="Times New Roman" panose="02020603050405020304" pitchFamily="18" charset="0"/>
              </a:rPr>
            </a:br>
            <a:endParaRPr lang="es-ES" altLang="vi-VN" sz="1800"/>
          </a:p>
        </p:txBody>
      </p:sp>
      <p:sp>
        <p:nvSpPr>
          <p:cNvPr id="25" name="Slide Number Placeholder 24"/>
          <p:cNvSpPr>
            <a:spLocks noGrp="1"/>
          </p:cNvSpPr>
          <p:nvPr>
            <p:ph type="sldNum" sz="quarter" idx="12"/>
          </p:nvPr>
        </p:nvSpPr>
        <p:spPr/>
        <p:txBody>
          <a:bodyPr/>
          <a:lstStyle/>
          <a:p>
            <a:pPr>
              <a:defRPr/>
            </a:pPr>
            <a:fld id="{9B4C272D-76B7-4E96-A9CC-AD9066476890}" type="slidenum">
              <a:rPr lang="en-US" smtClean="0"/>
              <a:pPr>
                <a:defRPr/>
              </a:pPr>
              <a:t>10</a:t>
            </a:fld>
            <a:endParaRPr lang="en-US"/>
          </a:p>
        </p:txBody>
      </p:sp>
    </p:spTree>
    <p:extLst>
      <p:ext uri="{BB962C8B-B14F-4D97-AF65-F5344CB8AC3E}">
        <p14:creationId xmlns:p14="http://schemas.microsoft.com/office/powerpoint/2010/main" val="3719981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5" y="1591732"/>
            <a:ext cx="11263086" cy="4874382"/>
          </a:xfrm>
        </p:spPr>
        <p:txBody>
          <a:bodyPr>
            <a:noAutofit/>
          </a:bodyPr>
          <a:lstStyle/>
          <a:p>
            <a:pPr>
              <a:spcBef>
                <a:spcPts val="1200"/>
              </a:spcBef>
              <a:spcAft>
                <a:spcPts val="1200"/>
              </a:spcAft>
              <a:buClr>
                <a:srgbClr val="003366"/>
              </a:buClr>
              <a:buFont typeface="Wingdings" pitchFamily="2" charset="2"/>
              <a:buChar char="v"/>
            </a:pPr>
            <a:r>
              <a:rPr lang="en-US" sz="2400" dirty="0" err="1"/>
              <a:t>Phát</a:t>
            </a:r>
            <a:r>
              <a:rPr lang="en-US" sz="2400" dirty="0"/>
              <a:t> </a:t>
            </a:r>
            <a:r>
              <a:rPr lang="en-US" sz="2400" dirty="0" err="1"/>
              <a:t>hiện</a:t>
            </a:r>
            <a:r>
              <a:rPr lang="en-US" sz="2400" dirty="0"/>
              <a:t> </a:t>
            </a:r>
            <a:r>
              <a:rPr lang="en-US" sz="2400" dirty="0" err="1"/>
              <a:t>sớm</a:t>
            </a:r>
            <a:r>
              <a:rPr lang="en-US" sz="2400" dirty="0"/>
              <a:t> </a:t>
            </a:r>
            <a:r>
              <a:rPr lang="en-US" sz="2400" dirty="0" err="1"/>
              <a:t>các</a:t>
            </a:r>
            <a:r>
              <a:rPr lang="en-US" sz="2400" dirty="0"/>
              <a:t> </a:t>
            </a:r>
            <a:r>
              <a:rPr lang="en-US" sz="2400" dirty="0" err="1"/>
              <a:t>trường</a:t>
            </a:r>
            <a:r>
              <a:rPr lang="en-US" sz="2400" dirty="0"/>
              <a:t> </a:t>
            </a:r>
            <a:r>
              <a:rPr lang="en-US" sz="2400" dirty="0" err="1"/>
              <a:t>hợp</a:t>
            </a:r>
            <a:r>
              <a:rPr lang="en-US" sz="2400" dirty="0"/>
              <a:t> </a:t>
            </a:r>
            <a:r>
              <a:rPr lang="en-US" sz="2400" dirty="0" err="1"/>
              <a:t>nghi</a:t>
            </a:r>
            <a:r>
              <a:rPr lang="en-US" sz="2400" dirty="0"/>
              <a:t> </a:t>
            </a:r>
            <a:r>
              <a:rPr lang="en-US" sz="2400" dirty="0" err="1"/>
              <a:t>sởi</a:t>
            </a:r>
            <a:r>
              <a:rPr lang="en-US" sz="2400" dirty="0"/>
              <a:t>/rubella.</a:t>
            </a:r>
          </a:p>
          <a:p>
            <a:pPr>
              <a:spcBef>
                <a:spcPts val="1200"/>
              </a:spcBef>
              <a:spcAft>
                <a:spcPts val="1200"/>
              </a:spcAft>
              <a:buClr>
                <a:srgbClr val="003366"/>
              </a:buClr>
              <a:buFont typeface="Wingdings" pitchFamily="2" charset="2"/>
              <a:buChar char="v"/>
            </a:pPr>
            <a:r>
              <a:rPr lang="en-US" sz="2400" dirty="0" err="1"/>
              <a:t>Điều</a:t>
            </a:r>
            <a:r>
              <a:rPr lang="en-US" sz="2400" dirty="0"/>
              <a:t> </a:t>
            </a:r>
            <a:r>
              <a:rPr lang="en-US" sz="2400" dirty="0" err="1"/>
              <a:t>tra</a:t>
            </a:r>
            <a:r>
              <a:rPr lang="en-US" sz="2400" dirty="0"/>
              <a:t> </a:t>
            </a:r>
            <a:r>
              <a:rPr lang="en-US" sz="2400" dirty="0" err="1"/>
              <a:t>theo</a:t>
            </a:r>
            <a:r>
              <a:rPr lang="en-US" sz="2400" dirty="0"/>
              <a:t> </a:t>
            </a:r>
            <a:r>
              <a:rPr lang="en-US" sz="2400" dirty="0" err="1"/>
              <a:t>mẫu</a:t>
            </a:r>
            <a:r>
              <a:rPr lang="en-US" sz="2400" dirty="0"/>
              <a:t> </a:t>
            </a:r>
            <a:r>
              <a:rPr lang="en-US" sz="2400" dirty="0" err="1"/>
              <a:t>phiếu</a:t>
            </a:r>
            <a:r>
              <a:rPr lang="en-US" sz="2400" dirty="0"/>
              <a:t>.</a:t>
            </a:r>
          </a:p>
          <a:p>
            <a:pPr>
              <a:spcBef>
                <a:spcPts val="1200"/>
              </a:spcBef>
              <a:spcAft>
                <a:spcPts val="1200"/>
              </a:spcAft>
              <a:buClr>
                <a:srgbClr val="003366"/>
              </a:buClr>
              <a:buFont typeface="Wingdings" pitchFamily="2" charset="2"/>
              <a:buChar char="v"/>
            </a:pPr>
            <a:r>
              <a:rPr lang="en-US" sz="2400" dirty="0" err="1"/>
              <a:t>Lấy</a:t>
            </a:r>
            <a:r>
              <a:rPr lang="en-US" sz="2400" dirty="0"/>
              <a:t> </a:t>
            </a:r>
            <a:r>
              <a:rPr lang="en-US" sz="2400" dirty="0" err="1"/>
              <a:t>mẫu</a:t>
            </a:r>
            <a:r>
              <a:rPr lang="en-US" sz="2400" dirty="0"/>
              <a:t> </a:t>
            </a:r>
            <a:r>
              <a:rPr lang="en-US" sz="2400" dirty="0" err="1"/>
              <a:t>máu</a:t>
            </a:r>
            <a:r>
              <a:rPr lang="en-US" sz="2400" dirty="0"/>
              <a:t> </a:t>
            </a:r>
            <a:r>
              <a:rPr lang="en-US" sz="2400" dirty="0" err="1"/>
              <a:t>và</a:t>
            </a:r>
            <a:r>
              <a:rPr lang="en-US" sz="2400" dirty="0"/>
              <a:t> </a:t>
            </a:r>
            <a:r>
              <a:rPr lang="en-US" sz="2400" dirty="0" err="1"/>
              <a:t>tách</a:t>
            </a:r>
            <a:r>
              <a:rPr lang="en-US" sz="2400" dirty="0"/>
              <a:t> </a:t>
            </a:r>
            <a:r>
              <a:rPr lang="en-US" sz="2400" dirty="0" err="1"/>
              <a:t>huyết</a:t>
            </a:r>
            <a:r>
              <a:rPr lang="en-US" sz="2400" dirty="0"/>
              <a:t> </a:t>
            </a:r>
            <a:r>
              <a:rPr lang="en-US" sz="2400" dirty="0" err="1"/>
              <a:t>thanh</a:t>
            </a:r>
            <a:r>
              <a:rPr lang="en-US" sz="2400" dirty="0"/>
              <a:t>.</a:t>
            </a:r>
          </a:p>
          <a:p>
            <a:pPr>
              <a:spcBef>
                <a:spcPts val="1200"/>
              </a:spcBef>
              <a:spcAft>
                <a:spcPts val="1200"/>
              </a:spcAft>
              <a:buClr>
                <a:srgbClr val="003366"/>
              </a:buClr>
              <a:buFont typeface="Wingdings" pitchFamily="2" charset="2"/>
              <a:buChar char="v"/>
            </a:pPr>
            <a:r>
              <a:rPr lang="en-US" sz="2400" dirty="0"/>
              <a:t>Thông </a:t>
            </a:r>
            <a:r>
              <a:rPr lang="en-US" sz="2400" dirty="0" err="1"/>
              <a:t>báo</a:t>
            </a:r>
            <a:r>
              <a:rPr lang="en-US" sz="2400" dirty="0"/>
              <a:t> </a:t>
            </a:r>
            <a:r>
              <a:rPr lang="en-US" sz="2400" dirty="0" err="1"/>
              <a:t>sớm</a:t>
            </a:r>
            <a:r>
              <a:rPr lang="en-US" sz="2400" dirty="0"/>
              <a:t> </a:t>
            </a:r>
            <a:r>
              <a:rPr lang="en-US" sz="2400" dirty="0" err="1"/>
              <a:t>tất</a:t>
            </a:r>
            <a:r>
              <a:rPr lang="en-US" sz="2400" dirty="0"/>
              <a:t> </a:t>
            </a:r>
            <a:r>
              <a:rPr lang="en-US" sz="2400" dirty="0" err="1"/>
              <a:t>cả</a:t>
            </a:r>
            <a:r>
              <a:rPr lang="en-US" sz="2400" dirty="0"/>
              <a:t> </a:t>
            </a:r>
            <a:r>
              <a:rPr lang="en-US" sz="2400" dirty="0" err="1"/>
              <a:t>các</a:t>
            </a:r>
            <a:r>
              <a:rPr lang="en-US" sz="2400" dirty="0"/>
              <a:t> </a:t>
            </a:r>
            <a:r>
              <a:rPr lang="en-US" sz="2400" dirty="0" err="1"/>
              <a:t>trường</a:t>
            </a:r>
            <a:r>
              <a:rPr lang="en-US" sz="2400" dirty="0"/>
              <a:t> </a:t>
            </a:r>
            <a:r>
              <a:rPr lang="en-US" sz="2400" dirty="0" err="1"/>
              <a:t>hợp</a:t>
            </a:r>
            <a:r>
              <a:rPr lang="en-US" sz="2400" dirty="0"/>
              <a:t> </a:t>
            </a:r>
            <a:r>
              <a:rPr lang="en-US" sz="2400" dirty="0" err="1"/>
              <a:t>nghi</a:t>
            </a:r>
            <a:r>
              <a:rPr lang="en-US" sz="2400" dirty="0"/>
              <a:t> </a:t>
            </a:r>
            <a:r>
              <a:rPr lang="en-US" sz="2400" dirty="0" err="1"/>
              <a:t>sởi</a:t>
            </a:r>
            <a:r>
              <a:rPr lang="en-US" sz="2400" dirty="0"/>
              <a:t>/rubella.</a:t>
            </a:r>
          </a:p>
          <a:p>
            <a:pPr>
              <a:spcBef>
                <a:spcPts val="1200"/>
              </a:spcBef>
              <a:spcAft>
                <a:spcPts val="1200"/>
              </a:spcAft>
              <a:buClr>
                <a:srgbClr val="003366"/>
              </a:buClr>
              <a:buFont typeface="Wingdings" pitchFamily="2" charset="2"/>
              <a:buChar char="v"/>
            </a:pP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dirty="0" err="1"/>
              <a:t>Tổ</a:t>
            </a:r>
            <a:r>
              <a:rPr lang="en-US" sz="2400" dirty="0"/>
              <a:t> </a:t>
            </a:r>
            <a:r>
              <a:rPr lang="en-US" sz="2400" dirty="0" err="1"/>
              <a:t>chức</a:t>
            </a:r>
            <a:r>
              <a:rPr lang="en-US" sz="2400" dirty="0"/>
              <a:t> Y </a:t>
            </a:r>
            <a:r>
              <a:rPr lang="en-US" sz="2400" dirty="0" err="1"/>
              <a:t>tế</a:t>
            </a:r>
            <a:r>
              <a:rPr lang="en-US" sz="2400" dirty="0"/>
              <a:t> </a:t>
            </a:r>
            <a:r>
              <a:rPr lang="en-US" sz="2400" dirty="0" err="1"/>
              <a:t>thế</a:t>
            </a:r>
            <a:r>
              <a:rPr lang="en-US" sz="2400" dirty="0"/>
              <a:t> </a:t>
            </a:r>
            <a:r>
              <a:rPr lang="en-US" sz="2400" dirty="0" err="1"/>
              <a:t>giới</a:t>
            </a:r>
            <a:r>
              <a:rPr lang="en-US" sz="2400" dirty="0"/>
              <a:t>:</a:t>
            </a:r>
          </a:p>
          <a:p>
            <a:pPr lvl="1">
              <a:spcBef>
                <a:spcPts val="1200"/>
              </a:spcBef>
              <a:spcAft>
                <a:spcPts val="1200"/>
              </a:spcAft>
              <a:buClr>
                <a:srgbClr val="D05400"/>
              </a:buClr>
              <a:buFont typeface="Wingdings" pitchFamily="2" charset="2"/>
              <a:buChar char="§"/>
            </a:pPr>
            <a:r>
              <a:rPr lang="en-US" sz="2400" dirty="0" err="1"/>
              <a:t>Tỉnh</a:t>
            </a:r>
            <a:r>
              <a:rPr lang="en-US" sz="2400" dirty="0"/>
              <a:t> </a:t>
            </a:r>
            <a:r>
              <a:rPr lang="en-US" sz="2400" dirty="0" err="1"/>
              <a:t>đạt</a:t>
            </a:r>
            <a:r>
              <a:rPr lang="en-US" sz="2400" dirty="0"/>
              <a:t> </a:t>
            </a:r>
            <a:r>
              <a:rPr lang="en-US" sz="2400" dirty="0" err="1"/>
              <a:t>tỷ</a:t>
            </a:r>
            <a:r>
              <a:rPr lang="en-US" sz="2400" dirty="0"/>
              <a:t> </a:t>
            </a:r>
            <a:r>
              <a:rPr lang="en-US" sz="2400" dirty="0" err="1"/>
              <a:t>lệ</a:t>
            </a:r>
            <a:r>
              <a:rPr lang="en-US" sz="2400" dirty="0"/>
              <a:t> </a:t>
            </a:r>
            <a:r>
              <a:rPr lang="en-US" sz="2400" dirty="0" err="1"/>
              <a:t>điều</a:t>
            </a:r>
            <a:r>
              <a:rPr lang="en-US" sz="2400" dirty="0"/>
              <a:t> </a:t>
            </a:r>
            <a:r>
              <a:rPr lang="en-US" sz="2400" dirty="0" err="1"/>
              <a:t>tra</a:t>
            </a:r>
            <a:r>
              <a:rPr lang="en-US" sz="2400" dirty="0"/>
              <a:t> </a:t>
            </a:r>
            <a:r>
              <a:rPr lang="en-US" sz="2400" dirty="0" err="1"/>
              <a:t>và</a:t>
            </a:r>
            <a:r>
              <a:rPr lang="en-US" sz="2400" dirty="0"/>
              <a:t> </a:t>
            </a:r>
            <a:r>
              <a:rPr lang="en-US" sz="2400" dirty="0" err="1"/>
              <a:t>lấy</a:t>
            </a:r>
            <a:r>
              <a:rPr lang="en-US" sz="2400" dirty="0"/>
              <a:t> </a:t>
            </a:r>
            <a:r>
              <a:rPr lang="en-US" sz="2400" dirty="0" err="1"/>
              <a:t>mẫu</a:t>
            </a:r>
            <a:r>
              <a:rPr lang="en-US" sz="2400" dirty="0"/>
              <a:t> </a:t>
            </a:r>
            <a:r>
              <a:rPr lang="en-US" sz="2400" dirty="0" err="1"/>
              <a:t>máu</a:t>
            </a:r>
            <a:r>
              <a:rPr lang="en-US" sz="2400" dirty="0"/>
              <a:t> </a:t>
            </a:r>
            <a:r>
              <a:rPr lang="en-US" sz="2400" b="1" dirty="0">
                <a:solidFill>
                  <a:srgbClr val="D05400"/>
                </a:solidFill>
              </a:rPr>
              <a:t>≥ 2/100.000 </a:t>
            </a:r>
            <a:r>
              <a:rPr lang="en-US" sz="2400" b="1" dirty="0" err="1">
                <a:solidFill>
                  <a:srgbClr val="D05400"/>
                </a:solidFill>
              </a:rPr>
              <a:t>dân</a:t>
            </a:r>
            <a:r>
              <a:rPr lang="en-US" sz="2400" dirty="0"/>
              <a:t>.</a:t>
            </a:r>
          </a:p>
          <a:p>
            <a:pPr lvl="1">
              <a:spcBef>
                <a:spcPts val="1200"/>
              </a:spcBef>
              <a:spcAft>
                <a:spcPts val="1200"/>
              </a:spcAft>
              <a:buClr>
                <a:srgbClr val="D05400"/>
              </a:buClr>
              <a:buFont typeface="Wingdings" pitchFamily="2" charset="2"/>
              <a:buChar char="§"/>
            </a:pPr>
            <a:r>
              <a:rPr lang="en-US" sz="2400" b="1" dirty="0">
                <a:solidFill>
                  <a:srgbClr val="D05400"/>
                </a:solidFill>
              </a:rPr>
              <a:t>≥ 80% </a:t>
            </a:r>
            <a:r>
              <a:rPr lang="en-US" sz="2400" b="1" dirty="0" err="1">
                <a:solidFill>
                  <a:srgbClr val="D05400"/>
                </a:solidFill>
              </a:rPr>
              <a:t>số</a:t>
            </a:r>
            <a:r>
              <a:rPr lang="en-US" sz="2400" b="1" dirty="0">
                <a:solidFill>
                  <a:srgbClr val="D05400"/>
                </a:solidFill>
              </a:rPr>
              <a:t> </a:t>
            </a:r>
            <a:r>
              <a:rPr lang="en-US" sz="2400" b="1" dirty="0" err="1">
                <a:solidFill>
                  <a:srgbClr val="D05400"/>
                </a:solidFill>
              </a:rPr>
              <a:t>huyện</a:t>
            </a:r>
            <a:r>
              <a:rPr lang="en-US" sz="2400" b="1" dirty="0">
                <a:solidFill>
                  <a:srgbClr val="D05400"/>
                </a:solidFill>
              </a:rPr>
              <a:t> </a:t>
            </a:r>
            <a:r>
              <a:rPr lang="en-US" sz="2400" dirty="0" err="1"/>
              <a:t>đạt</a:t>
            </a:r>
            <a:r>
              <a:rPr lang="en-US" sz="2400" dirty="0"/>
              <a:t> </a:t>
            </a:r>
            <a:r>
              <a:rPr lang="en-US" sz="2400" dirty="0" err="1"/>
              <a:t>chỉ</a:t>
            </a:r>
            <a:r>
              <a:rPr lang="en-US" sz="2400" dirty="0"/>
              <a:t> </a:t>
            </a:r>
            <a:r>
              <a:rPr lang="en-US" sz="2400" dirty="0" err="1"/>
              <a:t>tiêu</a:t>
            </a:r>
            <a:r>
              <a:rPr lang="en-US" sz="2400" dirty="0"/>
              <a:t> ≥ 2/100.000 </a:t>
            </a:r>
            <a:r>
              <a:rPr lang="en-US" sz="2400" dirty="0" err="1"/>
              <a:t>dân</a:t>
            </a:r>
            <a:r>
              <a:rPr lang="en-US" sz="2400" dirty="0"/>
              <a:t>.</a:t>
            </a:r>
            <a:r>
              <a:rPr lang="en-US" sz="2400" b="1" dirty="0"/>
              <a:t> </a:t>
            </a:r>
          </a:p>
        </p:txBody>
      </p:sp>
      <p:sp>
        <p:nvSpPr>
          <p:cNvPr id="5" name="Slide Number Placeholder 4"/>
          <p:cNvSpPr>
            <a:spLocks noGrp="1"/>
          </p:cNvSpPr>
          <p:nvPr>
            <p:ph type="sldNum" sz="quarter" idx="12"/>
          </p:nvPr>
        </p:nvSpPr>
        <p:spPr/>
        <p:txBody>
          <a:bodyPr/>
          <a:lstStyle/>
          <a:p>
            <a:pPr>
              <a:defRPr/>
            </a:pPr>
            <a:fld id="{9B4C272D-76B7-4E96-A9CC-AD9066476890}" type="slidenum">
              <a:rPr lang="en-US" smtClean="0">
                <a:solidFill>
                  <a:srgbClr val="000000"/>
                </a:solidFill>
              </a:rPr>
              <a:pPr>
                <a:defRPr/>
              </a:pPr>
              <a:t>11</a:t>
            </a:fld>
            <a:endParaRPr lang="en-US">
              <a:solidFill>
                <a:srgbClr val="000000"/>
              </a:solidFill>
            </a:endParaRPr>
          </a:p>
        </p:txBody>
      </p:sp>
      <p:sp>
        <p:nvSpPr>
          <p:cNvPr id="7" name="Rectangle 2"/>
          <p:cNvSpPr>
            <a:spLocks noGrp="1" noChangeArrowheads="1"/>
          </p:cNvSpPr>
          <p:nvPr>
            <p:ph type="title" idx="4294967295"/>
          </p:nvPr>
        </p:nvSpPr>
        <p:spPr>
          <a:xfrm>
            <a:off x="1847528" y="188641"/>
            <a:ext cx="8610600" cy="646331"/>
          </a:xfrm>
        </p:spPr>
        <p:txBody>
          <a:bodyPr anchor="t"/>
          <a:lstStyle/>
          <a:p>
            <a:pPr algn="ctr"/>
            <a:r>
              <a:rPr lang="en-US" sz="3600" b="1" dirty="0">
                <a:solidFill>
                  <a:srgbClr val="FFFF00"/>
                </a:solidFill>
              </a:rPr>
              <a:t>3. Quy </a:t>
            </a:r>
            <a:r>
              <a:rPr lang="en-US" sz="3600" b="1" dirty="0" err="1">
                <a:solidFill>
                  <a:srgbClr val="FFFF00"/>
                </a:solidFill>
              </a:rPr>
              <a:t>định</a:t>
            </a:r>
            <a:r>
              <a:rPr lang="en-US" sz="3600" b="1" dirty="0">
                <a:solidFill>
                  <a:srgbClr val="FFFF00"/>
                </a:solidFill>
              </a:rPr>
              <a:t> </a:t>
            </a:r>
            <a:r>
              <a:rPr lang="en-US" sz="3600" b="1" dirty="0" err="1">
                <a:solidFill>
                  <a:srgbClr val="FFFF00"/>
                </a:solidFill>
              </a:rPr>
              <a:t>giám</a:t>
            </a:r>
            <a:r>
              <a:rPr lang="en-US" sz="3600" b="1" dirty="0">
                <a:solidFill>
                  <a:srgbClr val="FFFF00"/>
                </a:solidFill>
              </a:rPr>
              <a:t> </a:t>
            </a:r>
            <a:r>
              <a:rPr lang="en-US" sz="3600" b="1" dirty="0" err="1">
                <a:solidFill>
                  <a:srgbClr val="FFFF00"/>
                </a:solidFill>
              </a:rPr>
              <a:t>sát</a:t>
            </a:r>
            <a:r>
              <a:rPr lang="en-US" sz="3600" b="1" dirty="0">
                <a:solidFill>
                  <a:srgbClr val="FFFF00"/>
                </a:solidFill>
              </a:rPr>
              <a:t> </a:t>
            </a:r>
            <a:r>
              <a:rPr lang="en-US" sz="3600" b="1" dirty="0" err="1">
                <a:solidFill>
                  <a:srgbClr val="FFFF00"/>
                </a:solidFill>
              </a:rPr>
              <a:t>sởi</a:t>
            </a:r>
            <a:r>
              <a:rPr lang="en-US" sz="3600" b="1" dirty="0">
                <a:solidFill>
                  <a:srgbClr val="FFFF00"/>
                </a:solidFill>
              </a:rPr>
              <a:t>/ rubella</a:t>
            </a:r>
            <a:endParaRPr lang="en-US" sz="3600" b="1" dirty="0">
              <a:solidFill>
                <a:srgbClr val="FFFF00"/>
              </a:solidFill>
              <a:latin typeface="Arial" pitchFamily="34" charset="0"/>
            </a:endParaRPr>
          </a:p>
        </p:txBody>
      </p:sp>
    </p:spTree>
    <p:extLst>
      <p:ext uri="{BB962C8B-B14F-4D97-AF65-F5344CB8AC3E}">
        <p14:creationId xmlns:p14="http://schemas.microsoft.com/office/powerpoint/2010/main" val="179456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a:extLst>
              <a:ext uri="{FF2B5EF4-FFF2-40B4-BE49-F238E27FC236}">
                <a16:creationId xmlns:a16="http://schemas.microsoft.com/office/drawing/2014/main" id="{F86F7B68-3585-6859-0ED0-00089F9C41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8965" y="1519756"/>
            <a:ext cx="4640263"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itle 1">
            <a:extLst>
              <a:ext uri="{FF2B5EF4-FFF2-40B4-BE49-F238E27FC236}">
                <a16:creationId xmlns:a16="http://schemas.microsoft.com/office/drawing/2014/main" id="{44D16319-C2FB-467D-7517-7554071B16B2}"/>
              </a:ext>
            </a:extLst>
          </p:cNvPr>
          <p:cNvSpPr>
            <a:spLocks noGrp="1" noChangeArrowheads="1"/>
          </p:cNvSpPr>
          <p:nvPr>
            <p:ph type="title"/>
          </p:nvPr>
        </p:nvSpPr>
        <p:spPr>
          <a:xfrm>
            <a:off x="1426029" y="217715"/>
            <a:ext cx="9144000" cy="836613"/>
          </a:xfrm>
          <a:solidFill>
            <a:srgbClr val="002060"/>
          </a:solidFill>
        </p:spPr>
        <p:txBody>
          <a:bodyPr/>
          <a:lstStyle/>
          <a:p>
            <a:pPr eaLnBrk="1" hangingPunct="1"/>
            <a:r>
              <a:rPr lang="en-US" altLang="en-US" sz="2800" dirty="0">
                <a:solidFill>
                  <a:schemeClr val="bg1"/>
                </a:solidFill>
              </a:rPr>
              <a:t>CÁC BIỆN PHÁP PHÒNG, CHỐNG DỊCH</a:t>
            </a:r>
          </a:p>
        </p:txBody>
      </p:sp>
      <p:sp>
        <p:nvSpPr>
          <p:cNvPr id="5" name="TextBox 4">
            <a:extLst>
              <a:ext uri="{FF2B5EF4-FFF2-40B4-BE49-F238E27FC236}">
                <a16:creationId xmlns:a16="http://schemas.microsoft.com/office/drawing/2014/main" id="{1B493E8C-6CF3-4BEE-950C-3F4BB62A6FB1}"/>
              </a:ext>
            </a:extLst>
          </p:cNvPr>
          <p:cNvSpPr txBox="1"/>
          <p:nvPr/>
        </p:nvSpPr>
        <p:spPr>
          <a:xfrm>
            <a:off x="402771" y="1377044"/>
            <a:ext cx="6509657" cy="5201424"/>
          </a:xfrm>
          <a:prstGeom prst="rect">
            <a:avLst/>
          </a:prstGeom>
          <a:noFill/>
        </p:spPr>
        <p:txBody>
          <a:bodyPr wrap="square">
            <a:spAutoFit/>
          </a:bodyPr>
          <a:lstStyle/>
          <a:p>
            <a:pPr marL="171450" indent="-171450">
              <a:defRPr/>
            </a:pPr>
            <a:r>
              <a:rPr lang="en-US" sz="2000" b="1" dirty="0" err="1">
                <a:solidFill>
                  <a:srgbClr val="C00000"/>
                </a:solidFill>
                <a:latin typeface="Calibri" pitchFamily="34" charset="0"/>
                <a:cs typeface="Arial" charset="0"/>
              </a:rPr>
              <a:t>Nâng</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cao</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miễn</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dịch</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cộng</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đồng</a:t>
            </a:r>
            <a:endParaRPr lang="en-US" sz="2000" b="1" dirty="0">
              <a:solidFill>
                <a:srgbClr val="C00000"/>
              </a:solidFill>
              <a:latin typeface="Calibri" pitchFamily="34" charset="0"/>
              <a:cs typeface="Arial" charset="0"/>
            </a:endParaRPr>
          </a:p>
          <a:p>
            <a:pPr marL="285750" indent="-285750">
              <a:buFont typeface="Arial" charset="0"/>
              <a:buChar char="•"/>
              <a:defRPr/>
            </a:pPr>
            <a:r>
              <a:rPr lang="en-US" sz="1600" dirty="0" err="1">
                <a:solidFill>
                  <a:srgbClr val="002060"/>
                </a:solidFill>
                <a:latin typeface="Calibri" pitchFamily="34" charset="0"/>
                <a:cs typeface="Arial" charset="0"/>
              </a:rPr>
              <a:t>Tiêm</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vắc</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xin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sởi</a:t>
            </a:r>
            <a:r>
              <a:rPr lang="en-US" sz="1600" dirty="0">
                <a:solidFill>
                  <a:srgbClr val="002060"/>
                </a:solidFill>
                <a:latin typeface="Calibri" pitchFamily="34" charset="0"/>
                <a:cs typeface="Arial" charset="0"/>
              </a:rPr>
              <a:t>/ TCTX</a:t>
            </a:r>
          </a:p>
          <a:p>
            <a:pPr marL="285750" indent="-285750">
              <a:buFont typeface="Arial" charset="0"/>
              <a:buChar char="•"/>
              <a:defRPr/>
            </a:pPr>
            <a:r>
              <a:rPr lang="en-US" sz="1600" dirty="0" err="1">
                <a:solidFill>
                  <a:srgbClr val="002060"/>
                </a:solidFill>
                <a:latin typeface="Calibri" pitchFamily="34" charset="0"/>
                <a:cs typeface="Arial" charset="0"/>
              </a:rPr>
              <a:t>Tiêm</a:t>
            </a:r>
            <a:r>
              <a:rPr lang="en-US" sz="1600" dirty="0">
                <a:solidFill>
                  <a:srgbClr val="002060"/>
                </a:solidFill>
                <a:latin typeface="Calibri" pitchFamily="34" charset="0"/>
                <a:cs typeface="Arial" charset="0"/>
              </a:rPr>
              <a:t> MMR </a:t>
            </a:r>
            <a:r>
              <a:rPr lang="en-US" sz="1600" dirty="0" err="1">
                <a:solidFill>
                  <a:srgbClr val="002060"/>
                </a:solidFill>
                <a:latin typeface="Calibri" pitchFamily="34" charset="0"/>
                <a:cs typeface="Arial" charset="0"/>
              </a:rPr>
              <a:t>đối</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tượng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ngoài</a:t>
            </a:r>
            <a:r>
              <a:rPr lang="en-US" sz="1600" dirty="0">
                <a:solidFill>
                  <a:srgbClr val="002060"/>
                </a:solidFill>
                <a:latin typeface="Calibri" pitchFamily="34" charset="0"/>
                <a:cs typeface="Arial" charset="0"/>
              </a:rPr>
              <a:t> TCMR, </a:t>
            </a:r>
            <a:r>
              <a:rPr lang="en-US" sz="1600" dirty="0" err="1">
                <a:solidFill>
                  <a:srgbClr val="002060"/>
                </a:solidFill>
                <a:latin typeface="Calibri" pitchFamily="34" charset="0"/>
                <a:cs typeface="Arial" charset="0"/>
              </a:rPr>
              <a:t>nếu</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tiền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sử</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tiêm</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không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rõ</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hoặc</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chưa</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đủ</a:t>
            </a:r>
            <a:r>
              <a:rPr lang="en-US" sz="1600" dirty="0">
                <a:solidFill>
                  <a:srgbClr val="002060"/>
                </a:solidFill>
                <a:latin typeface="Calibri" pitchFamily="34" charset="0"/>
                <a:cs typeface="Arial" charset="0"/>
              </a:rPr>
              <a:t> 2 </a:t>
            </a:r>
            <a:r>
              <a:rPr lang="en-US" sz="1600" dirty="0" err="1">
                <a:solidFill>
                  <a:srgbClr val="002060"/>
                </a:solidFill>
                <a:latin typeface="Calibri" pitchFamily="34" charset="0"/>
                <a:cs typeface="Arial" charset="0"/>
              </a:rPr>
              <a:t>mũi</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vắc</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xin</a:t>
            </a:r>
            <a:endParaRPr lang="en-US" sz="1600" dirty="0">
              <a:solidFill>
                <a:srgbClr val="002060"/>
              </a:solidFill>
              <a:latin typeface="Calibri" pitchFamily="34" charset="0"/>
              <a:cs typeface="Arial" charset="0"/>
            </a:endParaRPr>
          </a:p>
          <a:p>
            <a:pPr marL="285750" indent="-285750">
              <a:buFont typeface="Arial" charset="0"/>
              <a:buChar char="•"/>
              <a:defRPr/>
            </a:pPr>
            <a:r>
              <a:rPr lang="en-US" sz="1600" dirty="0" err="1">
                <a:solidFill>
                  <a:srgbClr val="002060"/>
                </a:solidFill>
                <a:latin typeface="Calibri" pitchFamily="34" charset="0"/>
                <a:cs typeface="Arial" charset="0"/>
              </a:rPr>
              <a:t>Tiêm</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chủng</a:t>
            </a:r>
            <a:r>
              <a:rPr lang="en-US" sz="1600" dirty="0">
                <a:solidFill>
                  <a:srgbClr val="002060"/>
                </a:solidFill>
                <a:latin typeface="Calibri" pitchFamily="34" charset="0"/>
                <a:cs typeface="Arial" charset="0"/>
              </a:rPr>
              <a:t> MMR </a:t>
            </a:r>
            <a:r>
              <a:rPr lang="en-US" sz="1600" dirty="0" err="1">
                <a:solidFill>
                  <a:srgbClr val="002060"/>
                </a:solidFill>
                <a:latin typeface="Calibri" pitchFamily="34" charset="0"/>
                <a:cs typeface="Arial" charset="0"/>
              </a:rPr>
              <a:t>cho</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cán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bộ</a:t>
            </a:r>
            <a:r>
              <a:rPr lang="en-US" sz="1600" dirty="0">
                <a:solidFill>
                  <a:srgbClr val="002060"/>
                </a:solidFill>
                <a:latin typeface="Calibri" pitchFamily="34" charset="0"/>
                <a:cs typeface="Arial" charset="0"/>
              </a:rPr>
              <a:t> y </a:t>
            </a:r>
            <a:r>
              <a:rPr lang="en-US" sz="1600" dirty="0" err="1">
                <a:solidFill>
                  <a:srgbClr val="002060"/>
                </a:solidFill>
                <a:latin typeface="Calibri" pitchFamily="34" charset="0"/>
                <a:cs typeface="Arial" charset="0"/>
              </a:rPr>
              <a:t>tế</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phụ</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nữ</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dự</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định</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có</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thai</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trước</a:t>
            </a:r>
            <a:r>
              <a:rPr lang="en-US" sz="1600" dirty="0">
                <a:solidFill>
                  <a:srgbClr val="002060"/>
                </a:solidFill>
                <a:latin typeface="Calibri" pitchFamily="34" charset="0"/>
                <a:cs typeface="Arial" charset="0"/>
              </a:rPr>
              <a:t> 3 </a:t>
            </a:r>
            <a:r>
              <a:rPr lang="en-US" sz="1600" dirty="0" err="1">
                <a:solidFill>
                  <a:srgbClr val="002060"/>
                </a:solidFill>
                <a:latin typeface="Calibri" pitchFamily="34" charset="0"/>
                <a:cs typeface="Arial" charset="0"/>
              </a:rPr>
              <a:t>tháng</a:t>
            </a:r>
            <a:endParaRPr lang="en-US" sz="1600" dirty="0">
              <a:solidFill>
                <a:srgbClr val="002060"/>
              </a:solidFill>
              <a:latin typeface="Calibri" pitchFamily="34" charset="0"/>
              <a:cs typeface="Arial" charset="0"/>
            </a:endParaRPr>
          </a:p>
          <a:p>
            <a:pPr>
              <a:defRPr/>
            </a:pPr>
            <a:endParaRPr lang="en-US" sz="1300" dirty="0">
              <a:solidFill>
                <a:prstClr val="black"/>
              </a:solidFill>
              <a:latin typeface="Calibri" pitchFamily="34" charset="0"/>
              <a:cs typeface="Arial" charset="0"/>
            </a:endParaRPr>
          </a:p>
          <a:p>
            <a:pPr marL="171450" indent="-171450">
              <a:defRPr/>
            </a:pPr>
            <a:r>
              <a:rPr lang="en-US" sz="2000" b="1" dirty="0" err="1">
                <a:solidFill>
                  <a:srgbClr val="C00000"/>
                </a:solidFill>
                <a:latin typeface="Calibri" pitchFamily="34" charset="0"/>
                <a:cs typeface="Arial" charset="0"/>
              </a:rPr>
              <a:t>Giám</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sát</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phát</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hiện</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và</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quản</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lý</a:t>
            </a:r>
            <a:r>
              <a:rPr lang="en-US" sz="2000" b="1" dirty="0">
                <a:solidFill>
                  <a:srgbClr val="C00000"/>
                </a:solidFill>
                <a:latin typeface="Calibri" pitchFamily="34" charset="0"/>
                <a:cs typeface="Arial" charset="0"/>
              </a:rPr>
              <a:t> ca</a:t>
            </a:r>
          </a:p>
          <a:p>
            <a:pPr marL="171450" indent="-171450">
              <a:buFont typeface="Arial" charset="0"/>
              <a:buChar char="•"/>
              <a:defRPr/>
            </a:pPr>
            <a:r>
              <a:rPr lang="en-US" sz="1600" dirty="0" err="1">
                <a:solidFill>
                  <a:srgbClr val="002060"/>
                </a:solidFill>
                <a:latin typeface="Calibri" pitchFamily="34" charset="0"/>
                <a:cs typeface="Arial" charset="0"/>
              </a:rPr>
              <a:t>Bệnh</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viện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và</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cộng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đồng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báo</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cáo</a:t>
            </a:r>
            <a:r>
              <a:rPr lang="en-US" sz="1600" dirty="0">
                <a:solidFill>
                  <a:srgbClr val="002060"/>
                </a:solidFill>
                <a:latin typeface="Calibri" pitchFamily="34" charset="0"/>
                <a:cs typeface="Arial" charset="0"/>
              </a:rPr>
              <a:t> </a:t>
            </a:r>
            <a:r>
              <a:rPr lang="en-US" sz="1600" u="sng" dirty="0">
                <a:solidFill>
                  <a:srgbClr val="002060"/>
                </a:solidFill>
                <a:latin typeface="Calibri" pitchFamily="34" charset="0"/>
                <a:cs typeface="Arial" charset="0"/>
              </a:rPr>
              <a:t>&lt;</a:t>
            </a:r>
            <a:r>
              <a:rPr lang="en-US" sz="1600" dirty="0">
                <a:solidFill>
                  <a:srgbClr val="002060"/>
                </a:solidFill>
                <a:latin typeface="Calibri" pitchFamily="34" charset="0"/>
                <a:cs typeface="Arial" charset="0"/>
              </a:rPr>
              <a:t>24 </a:t>
            </a:r>
            <a:r>
              <a:rPr lang="en-US" sz="1600" dirty="0" err="1">
                <a:solidFill>
                  <a:srgbClr val="002060"/>
                </a:solidFill>
                <a:latin typeface="Calibri" pitchFamily="34" charset="0"/>
                <a:cs typeface="Arial" charset="0"/>
              </a:rPr>
              <a:t>giờ</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và</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phát</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hiện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thêm</a:t>
            </a:r>
            <a:r>
              <a:rPr lang="en-US" sz="1600" dirty="0">
                <a:solidFill>
                  <a:srgbClr val="002060"/>
                </a:solidFill>
                <a:latin typeface="Calibri" pitchFamily="34" charset="0"/>
                <a:cs typeface="Arial" charset="0"/>
              </a:rPr>
              <a:t> ca </a:t>
            </a:r>
            <a:r>
              <a:rPr lang="en-US" sz="1600" dirty="0" err="1">
                <a:solidFill>
                  <a:srgbClr val="002060"/>
                </a:solidFill>
                <a:latin typeface="Calibri" pitchFamily="34" charset="0"/>
                <a:cs typeface="Arial" charset="0"/>
              </a:rPr>
              <a:t>bệnh</a:t>
            </a:r>
            <a:endParaRPr lang="en-US" sz="1600" dirty="0">
              <a:solidFill>
                <a:srgbClr val="002060"/>
              </a:solidFill>
              <a:latin typeface="Calibri" pitchFamily="34" charset="0"/>
              <a:cs typeface="Arial" charset="0"/>
            </a:endParaRPr>
          </a:p>
          <a:p>
            <a:pPr>
              <a:defRPr/>
            </a:pPr>
            <a:endParaRPr lang="en-US" dirty="0">
              <a:solidFill>
                <a:prstClr val="black"/>
              </a:solidFill>
              <a:latin typeface="Calibri" pitchFamily="34" charset="0"/>
              <a:cs typeface="Arial" charset="0"/>
            </a:endParaRPr>
          </a:p>
          <a:p>
            <a:pPr>
              <a:defRPr/>
            </a:pPr>
            <a:r>
              <a:rPr lang="en-US" sz="2000" b="1" dirty="0" err="1">
                <a:solidFill>
                  <a:srgbClr val="C00000"/>
                </a:solidFill>
                <a:latin typeface="Calibri" pitchFamily="34" charset="0"/>
                <a:cs typeface="Arial" charset="0"/>
              </a:rPr>
              <a:t>Kiểm</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soát</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lây</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nhiễm</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trong</a:t>
            </a:r>
            <a:r>
              <a:rPr lang="en-US" sz="2000" b="1" dirty="0">
                <a:solidFill>
                  <a:srgbClr val="C00000"/>
                </a:solidFill>
                <a:latin typeface="Calibri" pitchFamily="34" charset="0"/>
                <a:cs typeface="Arial" charset="0"/>
              </a:rPr>
              <a:t> CĐ</a:t>
            </a:r>
          </a:p>
          <a:p>
            <a:pPr marL="285750" indent="-285750">
              <a:buFont typeface="Arial" charset="0"/>
              <a:buChar char="•"/>
              <a:defRPr/>
            </a:pPr>
            <a:r>
              <a:rPr lang="en-US" sz="1600" dirty="0" err="1">
                <a:solidFill>
                  <a:srgbClr val="002060"/>
                </a:solidFill>
                <a:latin typeface="Calibri" pitchFamily="34" charset="0"/>
                <a:cs typeface="Arial" charset="0"/>
              </a:rPr>
              <a:t>Vận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động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tiêm</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chủng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đúng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lịch</a:t>
            </a:r>
            <a:endParaRPr lang="en-US" sz="1600" dirty="0">
              <a:solidFill>
                <a:srgbClr val="002060"/>
              </a:solidFill>
              <a:latin typeface="Calibri" pitchFamily="34" charset="0"/>
              <a:cs typeface="Arial" charset="0"/>
            </a:endParaRPr>
          </a:p>
          <a:p>
            <a:pPr marL="285750" indent="-285750">
              <a:buFont typeface="Arial" charset="0"/>
              <a:buChar char="•"/>
              <a:defRPr/>
            </a:pPr>
            <a:r>
              <a:rPr lang="en-US" sz="1600" dirty="0">
                <a:solidFill>
                  <a:srgbClr val="002060"/>
                </a:solidFill>
                <a:latin typeface="Calibri" pitchFamily="34" charset="0"/>
                <a:cs typeface="Arial" charset="0"/>
              </a:rPr>
              <a:t>HD </a:t>
            </a:r>
            <a:r>
              <a:rPr lang="en-US" sz="1600" dirty="0" err="1">
                <a:solidFill>
                  <a:srgbClr val="002060"/>
                </a:solidFill>
                <a:latin typeface="Calibri" pitchFamily="34" charset="0"/>
                <a:cs typeface="Arial" charset="0"/>
              </a:rPr>
              <a:t>phòng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bệnh</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cá</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nhân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khẩu</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trang</a:t>
            </a:r>
            <a:endParaRPr lang="en-US" sz="1600" dirty="0">
              <a:solidFill>
                <a:srgbClr val="002060"/>
              </a:solidFill>
              <a:latin typeface="Calibri" pitchFamily="34" charset="0"/>
              <a:cs typeface="Arial" charset="0"/>
            </a:endParaRPr>
          </a:p>
          <a:p>
            <a:pPr marL="285750" indent="-285750">
              <a:buFont typeface="Arial" charset="0"/>
              <a:buChar char="•"/>
              <a:defRPr/>
            </a:pPr>
            <a:r>
              <a:rPr lang="en-US" sz="1600" dirty="0">
                <a:solidFill>
                  <a:srgbClr val="002060"/>
                </a:solidFill>
                <a:latin typeface="Calibri" pitchFamily="34" charset="0"/>
                <a:cs typeface="Arial" charset="0"/>
              </a:rPr>
              <a:t>HD </a:t>
            </a:r>
            <a:r>
              <a:rPr lang="en-US" sz="1600" dirty="0" err="1">
                <a:solidFill>
                  <a:srgbClr val="002060"/>
                </a:solidFill>
                <a:latin typeface="Calibri" pitchFamily="34" charset="0"/>
                <a:cs typeface="Arial" charset="0"/>
              </a:rPr>
              <a:t>chăm</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sóc</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trẻ</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bệnh</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và</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cách</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ly</a:t>
            </a:r>
            <a:endParaRPr lang="en-US" sz="1600" dirty="0">
              <a:solidFill>
                <a:srgbClr val="002060"/>
              </a:solidFill>
              <a:latin typeface="Calibri" pitchFamily="34" charset="0"/>
              <a:cs typeface="Arial" charset="0"/>
            </a:endParaRPr>
          </a:p>
          <a:p>
            <a:pPr>
              <a:defRPr/>
            </a:pPr>
            <a:endParaRPr lang="en-US" sz="1700" dirty="0">
              <a:solidFill>
                <a:prstClr val="black"/>
              </a:solidFill>
              <a:latin typeface="Calibri" pitchFamily="34" charset="0"/>
              <a:cs typeface="Arial" charset="0"/>
            </a:endParaRPr>
          </a:p>
          <a:p>
            <a:pPr marL="171450" indent="-171450">
              <a:defRPr/>
            </a:pPr>
            <a:r>
              <a:rPr lang="en-US" sz="2000" b="1" dirty="0" err="1">
                <a:solidFill>
                  <a:srgbClr val="C00000"/>
                </a:solidFill>
                <a:latin typeface="Calibri" pitchFamily="34" charset="0"/>
                <a:cs typeface="Arial" charset="0"/>
              </a:rPr>
              <a:t>Kiểm</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soát</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lây</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nhiễm</a:t>
            </a:r>
            <a:r>
              <a:rPr lang="en-US" sz="2000" b="1" dirty="0">
                <a:solidFill>
                  <a:srgbClr val="C00000"/>
                </a:solidFill>
                <a:latin typeface="Calibri" pitchFamily="34" charset="0"/>
                <a:cs typeface="Arial" charset="0"/>
              </a:rPr>
              <a:t> </a:t>
            </a:r>
            <a:r>
              <a:rPr lang="en-US" sz="2000" b="1" dirty="0" err="1">
                <a:solidFill>
                  <a:srgbClr val="C00000"/>
                </a:solidFill>
                <a:latin typeface="Calibri" pitchFamily="34" charset="0"/>
                <a:cs typeface="Arial" charset="0"/>
              </a:rPr>
              <a:t>trong</a:t>
            </a:r>
            <a:r>
              <a:rPr lang="en-US" sz="2000" b="1" dirty="0">
                <a:solidFill>
                  <a:srgbClr val="C00000"/>
                </a:solidFill>
                <a:latin typeface="Calibri" pitchFamily="34" charset="0"/>
                <a:cs typeface="Arial" charset="0"/>
              </a:rPr>
              <a:t> BV</a:t>
            </a:r>
          </a:p>
          <a:p>
            <a:pPr marL="171450" indent="-171450">
              <a:buFont typeface="Arial" charset="0"/>
              <a:buChar char="•"/>
              <a:defRPr/>
            </a:pPr>
            <a:r>
              <a:rPr lang="en-US" sz="1600" dirty="0" err="1">
                <a:solidFill>
                  <a:srgbClr val="002060"/>
                </a:solidFill>
                <a:latin typeface="Calibri" pitchFamily="34" charset="0"/>
                <a:cs typeface="Arial" charset="0"/>
              </a:rPr>
              <a:t>Phân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luồng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cách</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ly</a:t>
            </a:r>
            <a:r>
              <a:rPr lang="en-US" sz="1600" dirty="0">
                <a:solidFill>
                  <a:srgbClr val="002060"/>
                </a:solidFill>
                <a:latin typeface="Calibri" pitchFamily="34" charset="0"/>
                <a:cs typeface="Arial" charset="0"/>
              </a:rPr>
              <a:t> ca </a:t>
            </a:r>
            <a:r>
              <a:rPr lang="en-US" sz="1600" dirty="0" err="1">
                <a:solidFill>
                  <a:srgbClr val="002060"/>
                </a:solidFill>
                <a:latin typeface="Calibri" pitchFamily="34" charset="0"/>
                <a:cs typeface="Arial" charset="0"/>
              </a:rPr>
              <a:t>bệnh</a:t>
            </a:r>
            <a:r>
              <a:rPr lang="en-US" sz="1600" dirty="0">
                <a:solidFill>
                  <a:srgbClr val="002060"/>
                </a:solidFill>
                <a:latin typeface="Calibri" pitchFamily="34" charset="0"/>
                <a:cs typeface="Arial" charset="0"/>
              </a:rPr>
              <a:t> </a:t>
            </a:r>
          </a:p>
          <a:p>
            <a:pPr marL="171450" indent="-171450">
              <a:buFont typeface="Arial" charset="0"/>
              <a:buChar char="•"/>
              <a:defRPr/>
            </a:pPr>
            <a:r>
              <a:rPr lang="en-US" sz="1600" dirty="0" err="1">
                <a:solidFill>
                  <a:srgbClr val="002060"/>
                </a:solidFill>
                <a:latin typeface="Calibri" pitchFamily="34" charset="0"/>
                <a:cs typeface="Arial" charset="0"/>
              </a:rPr>
              <a:t>Tiêm</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vắc</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xin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sởi</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cho</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tất</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cả</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nhân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viên</a:t>
            </a:r>
            <a:r>
              <a:rPr lang="en-US" sz="1600" dirty="0">
                <a:solidFill>
                  <a:srgbClr val="002060"/>
                </a:solidFill>
                <a:latin typeface="Calibri" pitchFamily="34" charset="0"/>
                <a:cs typeface="Arial" charset="0"/>
              </a:rPr>
              <a:t> y </a:t>
            </a:r>
            <a:r>
              <a:rPr lang="en-US" sz="1600" dirty="0" err="1">
                <a:solidFill>
                  <a:srgbClr val="002060"/>
                </a:solidFill>
                <a:latin typeface="Calibri" pitchFamily="34" charset="0"/>
                <a:cs typeface="Arial" charset="0"/>
              </a:rPr>
              <a:t>tế</a:t>
            </a:r>
            <a:endParaRPr lang="en-US" sz="1600" dirty="0">
              <a:solidFill>
                <a:srgbClr val="002060"/>
              </a:solidFill>
              <a:latin typeface="Calibri" pitchFamily="34" charset="0"/>
              <a:cs typeface="Arial" charset="0"/>
            </a:endParaRPr>
          </a:p>
          <a:p>
            <a:pPr marL="171450" indent="-171450">
              <a:buFont typeface="Arial" charset="0"/>
              <a:buChar char="•"/>
              <a:defRPr/>
            </a:pPr>
            <a:r>
              <a:rPr lang="en-US" sz="1600" dirty="0">
                <a:solidFill>
                  <a:srgbClr val="002060"/>
                </a:solidFill>
                <a:latin typeface="Calibri" pitchFamily="34" charset="0"/>
                <a:cs typeface="Arial" charset="0"/>
              </a:rPr>
              <a:t>Trang </a:t>
            </a:r>
            <a:r>
              <a:rPr lang="en-US" sz="1600" dirty="0" err="1">
                <a:solidFill>
                  <a:srgbClr val="002060"/>
                </a:solidFill>
                <a:latin typeface="Calibri" pitchFamily="34" charset="0"/>
                <a:cs typeface="Arial" charset="0"/>
              </a:rPr>
              <a:t>bị</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khẩu</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trang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cho</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người</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thăm</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nuôi</a:t>
            </a:r>
            <a:endParaRPr lang="en-US" sz="1600" dirty="0">
              <a:solidFill>
                <a:srgbClr val="002060"/>
              </a:solidFill>
              <a:latin typeface="Calibri" pitchFamily="34" charset="0"/>
              <a:cs typeface="Arial" charset="0"/>
            </a:endParaRPr>
          </a:p>
          <a:p>
            <a:pPr marL="171450" indent="-171450">
              <a:buFont typeface="Arial" charset="0"/>
              <a:buChar char="•"/>
              <a:defRPr/>
            </a:pPr>
            <a:r>
              <a:rPr lang="en-US" sz="1600" dirty="0" err="1">
                <a:solidFill>
                  <a:srgbClr val="002060"/>
                </a:solidFill>
                <a:latin typeface="Calibri" pitchFamily="34" charset="0"/>
                <a:cs typeface="Arial" charset="0"/>
              </a:rPr>
              <a:t>Điều</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trị</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bệnh</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nền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giảm</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nguy</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cơ</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tử</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vong</a:t>
            </a:r>
            <a:endParaRPr lang="en-US" sz="1600" dirty="0">
              <a:solidFill>
                <a:srgbClr val="002060"/>
              </a:solidFill>
              <a:latin typeface="Calibri" pitchFamily="34" charset="0"/>
              <a:cs typeface="Arial" charset="0"/>
            </a:endParaRPr>
          </a:p>
          <a:p>
            <a:pPr marL="171450" indent="-171450">
              <a:buFont typeface="Arial" charset="0"/>
              <a:buChar char="•"/>
              <a:defRPr/>
            </a:pPr>
            <a:r>
              <a:rPr lang="en-US" sz="1600" dirty="0" err="1">
                <a:solidFill>
                  <a:srgbClr val="002060"/>
                </a:solidFill>
                <a:latin typeface="Calibri" pitchFamily="34" charset="0"/>
                <a:cs typeface="Arial" charset="0"/>
              </a:rPr>
              <a:t>Kiểm</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soát</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nhiễm</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khuẩn</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thông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thoáng</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môi</a:t>
            </a:r>
            <a:r>
              <a:rPr lang="en-US" sz="1600" dirty="0">
                <a:solidFill>
                  <a:srgbClr val="002060"/>
                </a:solidFill>
                <a:latin typeface="Calibri" pitchFamily="34" charset="0"/>
                <a:cs typeface="Arial" charset="0"/>
              </a:rPr>
              <a:t> </a:t>
            </a:r>
            <a:r>
              <a:rPr lang="en-US" sz="1600" dirty="0" err="1">
                <a:solidFill>
                  <a:srgbClr val="002060"/>
                </a:solidFill>
                <a:latin typeface="Calibri" pitchFamily="34" charset="0"/>
                <a:cs typeface="Arial" charset="0"/>
              </a:rPr>
              <a:t>trường</a:t>
            </a:r>
            <a:endParaRPr lang="en-US" sz="1600" dirty="0">
              <a:solidFill>
                <a:srgbClr val="002060"/>
              </a:solidFill>
              <a:latin typeface="Calibri" pitchFamily="34"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472"/>
        <p:cNvGrpSpPr/>
        <p:nvPr/>
      </p:nvGrpSpPr>
      <p:grpSpPr>
        <a:xfrm>
          <a:off x="0" y="0"/>
          <a:ext cx="0" cy="0"/>
          <a:chOff x="0" y="0"/>
          <a:chExt cx="0" cy="0"/>
        </a:xfrm>
      </p:grpSpPr>
      <p:sp>
        <p:nvSpPr>
          <p:cNvPr id="473" name="Google Shape;473;p34"/>
          <p:cNvSpPr txBox="1">
            <a:spLocks noGrp="1"/>
          </p:cNvSpPr>
          <p:nvPr>
            <p:ph type="ctrTitle"/>
          </p:nvPr>
        </p:nvSpPr>
        <p:spPr>
          <a:xfrm>
            <a:off x="360946" y="3021276"/>
            <a:ext cx="11512061"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057"/>
              </a:buClr>
              <a:buSzPts val="4400"/>
              <a:buFont typeface="Calibri"/>
              <a:buNone/>
            </a:pPr>
            <a:r>
              <a:rPr lang="en-US">
                <a:latin typeface="Calibri"/>
                <a:ea typeface="Calibri"/>
                <a:cs typeface="Calibri"/>
                <a:sym typeface="Calibri"/>
              </a:rPr>
              <a:t>TRÂN TRỌNG CÁM ƠN!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5" name="Google Shape;95;p5"/>
          <p:cNvSpPr txBox="1"/>
          <p:nvPr/>
        </p:nvSpPr>
        <p:spPr>
          <a:xfrm>
            <a:off x="609600" y="0"/>
            <a:ext cx="10972800" cy="1351721"/>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000"/>
              <a:buFont typeface="Calibri"/>
              <a:buNone/>
            </a:pPr>
            <a:r>
              <a:rPr lang="en-US" sz="4000" dirty="0" err="1">
                <a:solidFill>
                  <a:schemeClr val="lt1"/>
                </a:solidFill>
                <a:latin typeface="Calibri"/>
                <a:ea typeface="Calibri"/>
                <a:cs typeface="Calibri"/>
                <a:sym typeface="Calibri"/>
              </a:rPr>
              <a:t>Đặc</a:t>
            </a:r>
            <a:r>
              <a:rPr lang="en-US" sz="4000" dirty="0">
                <a:solidFill>
                  <a:schemeClr val="lt1"/>
                </a:solidFill>
                <a:latin typeface="Calibri"/>
                <a:ea typeface="Calibri"/>
                <a:cs typeface="Calibri"/>
                <a:sym typeface="Calibri"/>
              </a:rPr>
              <a:t> </a:t>
            </a:r>
            <a:r>
              <a:rPr lang="en-US" sz="4000" dirty="0" err="1">
                <a:solidFill>
                  <a:schemeClr val="lt1"/>
                </a:solidFill>
                <a:latin typeface="Calibri"/>
                <a:ea typeface="Calibri"/>
                <a:cs typeface="Calibri"/>
                <a:sym typeface="Calibri"/>
              </a:rPr>
              <a:t>tính</a:t>
            </a:r>
            <a:r>
              <a:rPr lang="en-US" sz="4000" dirty="0">
                <a:solidFill>
                  <a:schemeClr val="lt1"/>
                </a:solidFill>
                <a:latin typeface="Calibri"/>
                <a:ea typeface="Calibri"/>
                <a:cs typeface="Calibri"/>
                <a:sym typeface="Calibri"/>
              </a:rPr>
              <a:t> </a:t>
            </a:r>
            <a:r>
              <a:rPr lang="en-US" sz="4000" dirty="0" err="1">
                <a:solidFill>
                  <a:schemeClr val="lt1"/>
                </a:solidFill>
                <a:latin typeface="Calibri"/>
                <a:ea typeface="Calibri"/>
                <a:cs typeface="Calibri"/>
                <a:sym typeface="Calibri"/>
              </a:rPr>
              <a:t>của</a:t>
            </a:r>
            <a:r>
              <a:rPr lang="en-US" sz="4000" dirty="0">
                <a:solidFill>
                  <a:schemeClr val="lt1"/>
                </a:solidFill>
                <a:latin typeface="Calibri"/>
                <a:ea typeface="Calibri"/>
                <a:cs typeface="Calibri"/>
                <a:sym typeface="Calibri"/>
              </a:rPr>
              <a:t> </a:t>
            </a:r>
            <a:r>
              <a:rPr lang="en-US" sz="4000" dirty="0" err="1">
                <a:solidFill>
                  <a:schemeClr val="lt1"/>
                </a:solidFill>
                <a:latin typeface="Calibri"/>
                <a:ea typeface="Calibri"/>
                <a:cs typeface="Calibri"/>
                <a:sym typeface="Calibri"/>
              </a:rPr>
              <a:t>bệnh</a:t>
            </a:r>
            <a:r>
              <a:rPr lang="en-US" sz="4000" dirty="0">
                <a:solidFill>
                  <a:schemeClr val="lt1"/>
                </a:solidFill>
                <a:latin typeface="Calibri"/>
                <a:ea typeface="Calibri"/>
                <a:cs typeface="Calibri"/>
                <a:sym typeface="Calibri"/>
              </a:rPr>
              <a:t> </a:t>
            </a:r>
            <a:r>
              <a:rPr lang="en-US" sz="4000" dirty="0" err="1">
                <a:solidFill>
                  <a:schemeClr val="lt1"/>
                </a:solidFill>
                <a:latin typeface="Calibri"/>
                <a:ea typeface="Calibri"/>
                <a:cs typeface="Calibri"/>
                <a:sym typeface="Calibri"/>
              </a:rPr>
              <a:t>sởi</a:t>
            </a:r>
            <a:endParaRPr sz="4000" dirty="0">
              <a:solidFill>
                <a:schemeClr val="lt1"/>
              </a:solidFill>
              <a:latin typeface="Calibri"/>
              <a:ea typeface="Calibri"/>
              <a:cs typeface="Calibri"/>
              <a:sym typeface="Calibri"/>
            </a:endParaRPr>
          </a:p>
        </p:txBody>
      </p:sp>
      <p:sp>
        <p:nvSpPr>
          <p:cNvPr id="3" name="Rectangle 2"/>
          <p:cNvSpPr/>
          <p:nvPr/>
        </p:nvSpPr>
        <p:spPr>
          <a:xfrm>
            <a:off x="701040" y="1718276"/>
            <a:ext cx="10881360" cy="4524315"/>
          </a:xfrm>
          <a:prstGeom prst="rect">
            <a:avLst/>
          </a:prstGeom>
        </p:spPr>
        <p:txBody>
          <a:bodyPr wrap="square">
            <a:spAutoFit/>
          </a:bodyPr>
          <a:lstStyle/>
          <a:p>
            <a:r>
              <a:rPr lang="pt-BR" sz="2400" b="1" dirty="0">
                <a:solidFill>
                  <a:srgbClr val="FF0000"/>
                </a:solidFill>
                <a:latin typeface="Calibri" panose="020F0502020204030204" pitchFamily="34" charset="0"/>
                <a:ea typeface="Calibri" panose="020F0502020204030204" pitchFamily="34" charset="0"/>
                <a:cs typeface="Calibri" panose="020F0502020204030204" pitchFamily="34" charset="0"/>
              </a:rPr>
              <a:t>- Bệnh sởi lây truyền rất nhanh qua đường hô hấp</a:t>
            </a:r>
            <a:r>
              <a:rPr lang="pt-BR" sz="2400" dirty="0">
                <a:latin typeface="Calibri" panose="020F0502020204030204" pitchFamily="34" charset="0"/>
                <a:ea typeface="Calibri" panose="020F0502020204030204" pitchFamily="34" charset="0"/>
                <a:cs typeface="Calibri" panose="020F0502020204030204" pitchFamily="34" charset="0"/>
              </a:rPr>
              <a:t>, </a:t>
            </a:r>
            <a:r>
              <a:rPr lang="pt-BR" sz="2400" b="1" dirty="0">
                <a:solidFill>
                  <a:srgbClr val="FF0000"/>
                </a:solidFill>
                <a:latin typeface="Calibri" panose="020F0502020204030204" pitchFamily="34" charset="0"/>
                <a:ea typeface="Calibri" panose="020F0502020204030204" pitchFamily="34" charset="0"/>
                <a:cs typeface="Calibri" panose="020F0502020204030204" pitchFamily="34" charset="0"/>
              </a:rPr>
              <a:t>90% người chưa có miễn dịch sẽ bị mắc bệnh</a:t>
            </a:r>
            <a:r>
              <a:rPr lang="pt-BR" sz="2400" dirty="0">
                <a:latin typeface="Calibri" panose="020F0502020204030204" pitchFamily="34" charset="0"/>
                <a:ea typeface="Calibri" panose="020F0502020204030204" pitchFamily="34" charset="0"/>
                <a:cs typeface="Calibri" panose="020F0502020204030204" pitchFamily="34" charset="0"/>
              </a:rPr>
              <a:t> nếu tiếp xúc gần với bệnh nhân sởi và trung bình 1 người mắc bệnh có thể lây cho 12-18 người khác và </a:t>
            </a:r>
            <a:r>
              <a:rPr lang="pt-BR" sz="2400" b="1" dirty="0">
                <a:solidFill>
                  <a:srgbClr val="FF0000"/>
                </a:solidFill>
                <a:latin typeface="Calibri" panose="020F0502020204030204" pitchFamily="34" charset="0"/>
                <a:ea typeface="Calibri" panose="020F0502020204030204" pitchFamily="34" charset="0"/>
                <a:cs typeface="Calibri" panose="020F0502020204030204" pitchFamily="34" charset="0"/>
              </a:rPr>
              <a:t>chỉ có thể cắt đứt sự lây truyền khi miễn dịch cộng đồng đạt ít nhất 95%. </a:t>
            </a:r>
            <a:r>
              <a:rPr lang="pt-BR" sz="2400" dirty="0">
                <a:latin typeface="Calibri" panose="020F0502020204030204" pitchFamily="34" charset="0"/>
                <a:ea typeface="Calibri" panose="020F0502020204030204" pitchFamily="34" charset="0"/>
                <a:cs typeface="Calibri" panose="020F0502020204030204" pitchFamily="34" charset="0"/>
              </a:rPr>
              <a:t>Bệnh có thể gây ra nhiều biến chứng nguy hiểm như viêm tai giữa, viêm phổi, tiêu chảy, khô loét giác mạc mắt, thậm chí có thể viêm não dễ dẫn đến tử vong, bệnh đặc biệt nghiêm trọng ở trẻ nhỏ, trẻ suy dinh dưỡng.</a:t>
            </a: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pt-BR" sz="2400" dirty="0">
                <a:latin typeface="Calibri" panose="020F0502020204030204" pitchFamily="34" charset="0"/>
                <a:ea typeface="Calibri" panose="020F0502020204030204" pitchFamily="34" charset="0"/>
                <a:cs typeface="Calibri" panose="020F0502020204030204" pitchFamily="34" charset="0"/>
              </a:rPr>
              <a:t>- Bệnh sởi đã từng xảy ra những đợt dịch lớn, </a:t>
            </a:r>
            <a:r>
              <a:rPr lang="pt-BR" sz="2400" b="1" dirty="0">
                <a:solidFill>
                  <a:srgbClr val="FF0000"/>
                </a:solidFill>
                <a:latin typeface="Calibri" panose="020F0502020204030204" pitchFamily="34" charset="0"/>
                <a:ea typeface="Calibri" panose="020F0502020204030204" pitchFamily="34" charset="0"/>
                <a:cs typeface="Calibri" panose="020F0502020204030204" pitchFamily="34" charset="0"/>
              </a:rPr>
              <a:t>theo chu kỳ khoảng 5 năm</a:t>
            </a:r>
            <a:r>
              <a:rPr lang="pt-BR" sz="2400" dirty="0">
                <a:latin typeface="Calibri" panose="020F0502020204030204" pitchFamily="34" charset="0"/>
                <a:ea typeface="Calibri" panose="020F0502020204030204" pitchFamily="34" charset="0"/>
                <a:cs typeface="Calibri" panose="020F0502020204030204" pitchFamily="34" charset="0"/>
              </a:rPr>
              <a:t> do sự tích lũy các đối tượng chưa có miễn dịch đối với bệnh sởi trong cộng đồng. Bệnh sởi rất dễ lây lan và thường gây thành dịch. </a:t>
            </a:r>
            <a:r>
              <a:rPr lang="pt-BR" sz="2400" b="1" dirty="0">
                <a:solidFill>
                  <a:srgbClr val="FF0000"/>
                </a:solidFill>
                <a:latin typeface="Calibri" panose="020F0502020204030204" pitchFamily="34" charset="0"/>
                <a:ea typeface="Calibri" panose="020F0502020204030204" pitchFamily="34" charset="0"/>
                <a:cs typeface="Calibri" panose="020F0502020204030204" pitchFamily="34" charset="0"/>
              </a:rPr>
              <a:t>Trước đây hầu hết trẻ em đều mắc sởi</a:t>
            </a:r>
            <a:r>
              <a:rPr lang="pt-BR" sz="2400" dirty="0">
                <a:latin typeface="Calibri" panose="020F0502020204030204" pitchFamily="34" charset="0"/>
                <a:ea typeface="Calibri" panose="020F0502020204030204" pitchFamily="34" charset="0"/>
                <a:cs typeface="Calibri" panose="020F0502020204030204" pitchFamily="34" charset="0"/>
              </a:rPr>
              <a:t>. Việc triển khai rộng rãi tiêm vắc xin sởi trong nhiều năm đã khống chế thành công bệnh sởi. </a:t>
            </a:r>
            <a:r>
              <a:rPr lang="pt-BR" sz="2400" b="1" dirty="0">
                <a:solidFill>
                  <a:srgbClr val="FF0000"/>
                </a:solidFill>
                <a:latin typeface="Calibri" panose="020F0502020204030204" pitchFamily="34" charset="0"/>
                <a:ea typeface="Calibri" panose="020F0502020204030204" pitchFamily="34" charset="0"/>
                <a:cs typeface="Calibri" panose="020F0502020204030204" pitchFamily="34" charset="0"/>
              </a:rPr>
              <a:t>Để ngăn ngừa dịch bệnh bùng phát, cần bao phủ vắc xin ≥95% với 02 liều vắc xin phòng sởi trong cộng đồng</a:t>
            </a:r>
            <a:endPar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864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90"/>
        <p:cNvGrpSpPr/>
        <p:nvPr/>
      </p:nvGrpSpPr>
      <p:grpSpPr>
        <a:xfrm>
          <a:off x="0" y="0"/>
          <a:ext cx="0" cy="0"/>
          <a:chOff x="0" y="0"/>
          <a:chExt cx="0" cy="0"/>
        </a:xfrm>
      </p:grpSpPr>
      <p:sp>
        <p:nvSpPr>
          <p:cNvPr id="91" name="Google Shape;91;p5"/>
          <p:cNvSpPr txBox="1"/>
          <p:nvPr/>
        </p:nvSpPr>
        <p:spPr>
          <a:xfrm>
            <a:off x="66634" y="1483245"/>
            <a:ext cx="6614419" cy="5047495"/>
          </a:xfrm>
          <a:prstGeom prst="rect">
            <a:avLst/>
          </a:prstGeom>
          <a:noFill/>
          <a:ln>
            <a:noFill/>
          </a:ln>
        </p:spPr>
        <p:txBody>
          <a:bodyPr spcFirstLastPara="1" wrap="square" lIns="91425" tIns="45700" rIns="91425" bIns="45700" anchor="t" anchorCtr="0">
            <a:spAutoFit/>
          </a:bodyPr>
          <a:lstStyle/>
          <a:p>
            <a:pPr marR="0" lvl="0" algn="just" rtl="0">
              <a:spcBef>
                <a:spcPts val="0"/>
              </a:spcBef>
              <a:spcAft>
                <a:spcPts val="0"/>
              </a:spcAft>
            </a:pP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Tăng</a:t>
            </a:r>
            <a:r>
              <a:rPr lang="en-US" sz="2000" dirty="0">
                <a:solidFill>
                  <a:schemeClr val="dk1"/>
                </a:solidFill>
                <a:latin typeface="Calibri"/>
                <a:ea typeface="Calibri"/>
                <a:cs typeface="Calibri"/>
                <a:sym typeface="Calibri"/>
              </a:rPr>
              <a:t> cao trên toàn thế giới sau đại dịch COVID-19, năm 2023 WHO </a:t>
            </a:r>
            <a:r>
              <a:rPr lang="en-US" sz="2000" dirty="0" err="1">
                <a:solidFill>
                  <a:schemeClr val="dk1"/>
                </a:solidFill>
                <a:latin typeface="Calibri"/>
                <a:ea typeface="Calibri"/>
                <a:cs typeface="Calibri"/>
                <a:sym typeface="Calibri"/>
              </a:rPr>
              <a:t>ước</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tính</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có</a:t>
            </a:r>
            <a:r>
              <a:rPr lang="en-US" sz="2000" dirty="0">
                <a:solidFill>
                  <a:schemeClr val="dk1"/>
                </a:solidFill>
                <a:latin typeface="Calibri"/>
                <a:ea typeface="Calibri"/>
                <a:cs typeface="Calibri"/>
                <a:sym typeface="Calibri"/>
              </a:rPr>
              <a:t> trên </a:t>
            </a:r>
            <a:r>
              <a:rPr lang="en-US" sz="2000" b="1" dirty="0">
                <a:solidFill>
                  <a:schemeClr val="bg2"/>
                </a:solidFill>
                <a:latin typeface="Calibri"/>
                <a:ea typeface="Calibri"/>
                <a:cs typeface="Calibri"/>
                <a:sym typeface="Calibri"/>
              </a:rPr>
              <a:t>10 triệu ca mắc</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nhận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định</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năm</a:t>
            </a:r>
            <a:r>
              <a:rPr lang="en-US" sz="2000" dirty="0">
                <a:solidFill>
                  <a:schemeClr val="dk1"/>
                </a:solidFill>
                <a:latin typeface="Calibri"/>
                <a:ea typeface="Calibri"/>
                <a:cs typeface="Calibri"/>
                <a:sym typeface="Calibri"/>
              </a:rPr>
              <a:t> 2024 số ca mắc tiếp tục </a:t>
            </a:r>
            <a:r>
              <a:rPr lang="en-US" sz="2000" dirty="0" err="1">
                <a:solidFill>
                  <a:schemeClr val="dk1"/>
                </a:solidFill>
                <a:latin typeface="Calibri"/>
                <a:ea typeface="Calibri"/>
                <a:cs typeface="Calibri"/>
                <a:sym typeface="Calibri"/>
              </a:rPr>
              <a:t>gia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tăng</a:t>
            </a:r>
            <a:endParaRPr lang="en-US" sz="2000" dirty="0">
              <a:solidFill>
                <a:schemeClr val="dk1"/>
              </a:solidFill>
              <a:latin typeface="Calibri"/>
              <a:ea typeface="Calibri"/>
              <a:cs typeface="Calibri"/>
              <a:sym typeface="Calibri"/>
            </a:endParaRPr>
          </a:p>
          <a:p>
            <a:pPr marR="0" lvl="0" algn="just" rtl="0">
              <a:spcBef>
                <a:spcPts val="0"/>
              </a:spcBef>
              <a:spcAft>
                <a:spcPts val="0"/>
              </a:spcAft>
            </a:pPr>
            <a:r>
              <a:rPr lang="en-US" sz="2000" dirty="0">
                <a:solidFill>
                  <a:schemeClr val="dk1"/>
                </a:solidFill>
                <a:latin typeface="Calibri"/>
                <a:ea typeface="Calibri"/>
                <a:cs typeface="Calibri"/>
                <a:sym typeface="Calibri"/>
              </a:rPr>
              <a:t>- </a:t>
            </a:r>
            <a:r>
              <a:rPr lang="en-US" sz="20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Năm</a:t>
            </a: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2024: </a:t>
            </a:r>
            <a:r>
              <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184 quốc gia ghi nhận trường hợp mắc. Riêng tại </a:t>
            </a:r>
            <a:r>
              <a:rPr lang="en-US" sz="2000" b="1" dirty="0" err="1">
                <a:solidFill>
                  <a:schemeClr val="bg2"/>
                </a:solidFill>
                <a:latin typeface="Calibri" panose="020F0502020204030204" pitchFamily="34" charset="0"/>
                <a:ea typeface="Calibri" panose="020F0502020204030204" pitchFamily="34" charset="0"/>
                <a:cs typeface="Calibri" panose="020F0502020204030204" pitchFamily="34" charset="0"/>
                <a:sym typeface="Calibri"/>
              </a:rPr>
              <a:t>tại</a:t>
            </a:r>
            <a:r>
              <a:rPr lang="vi-VN" sz="2000" b="1" dirty="0">
                <a:solidFill>
                  <a:schemeClr val="bg2"/>
                </a:solidFill>
                <a:latin typeface="Calibri" panose="020F0502020204030204" pitchFamily="34" charset="0"/>
                <a:ea typeface="Calibri" panose="020F0502020204030204" pitchFamily="34" charset="0"/>
                <a:cs typeface="Calibri" panose="020F0502020204030204" pitchFamily="34" charset="0"/>
                <a:sym typeface="Calibri"/>
              </a:rPr>
              <a:t> Khu vực châu Âu, trung Á </a:t>
            </a:r>
            <a:r>
              <a:rPr lang="vi-V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đã ghi nhận số mắc bệnh Sởi </a:t>
            </a:r>
            <a:r>
              <a:rPr lang="vi-VN" sz="2000" dirty="0">
                <a:solidFill>
                  <a:schemeClr val="dk1"/>
                </a:solidFill>
                <a:latin typeface="Calibri"/>
                <a:ea typeface="Calibri"/>
                <a:cs typeface="Calibri"/>
                <a:sym typeface="Calibri"/>
              </a:rPr>
              <a:t>cao nhất trong 25 qua (kể từ năm 1997) với 127.350 ca mắc, số mắc năm 2024 cao gấp đôi năm 2023 </a:t>
            </a:r>
            <a:r>
              <a:rPr lang="en-US" sz="2000" dirty="0">
                <a:solidFill>
                  <a:schemeClr val="dk1"/>
                </a:solidFill>
                <a:latin typeface="Calibri"/>
                <a:ea typeface="Calibri"/>
                <a:cs typeface="Calibri"/>
                <a:sym typeface="Calibri"/>
              </a:rPr>
              <a:t>; Một số quốc gia </a:t>
            </a:r>
            <a:r>
              <a:rPr lang="en-US" sz="2000" dirty="0" err="1">
                <a:solidFill>
                  <a:schemeClr val="dk1"/>
                </a:solidFill>
                <a:latin typeface="Calibri"/>
                <a:ea typeface="Calibri"/>
                <a:cs typeface="Calibri"/>
                <a:sym typeface="Calibri"/>
              </a:rPr>
              <a:t>mắc</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cao</a:t>
            </a:r>
            <a:r>
              <a:rPr lang="en-US" sz="2000" dirty="0">
                <a:solidFill>
                  <a:schemeClr val="dk1"/>
                </a:solidFill>
                <a:latin typeface="Calibri"/>
                <a:ea typeface="Calibri"/>
                <a:cs typeface="Calibri"/>
                <a:sym typeface="Calibri"/>
              </a:rPr>
              <a:t>: </a:t>
            </a:r>
            <a:r>
              <a:rPr lang="vi-VN" sz="2000" dirty="0">
                <a:solidFill>
                  <a:schemeClr val="dk1"/>
                </a:solidFill>
                <a:latin typeface="Calibri"/>
                <a:ea typeface="Calibri"/>
                <a:cs typeface="Calibri"/>
                <a:sym typeface="Calibri"/>
              </a:rPr>
              <a:t>Romania (30.692 trường hợp) và Kazakhstan (28.147 trường hợp)</a:t>
            </a:r>
            <a:endParaRPr lang="en-US" sz="2000" dirty="0">
              <a:solidFill>
                <a:schemeClr val="dk1"/>
              </a:solidFill>
              <a:latin typeface="Calibri"/>
              <a:ea typeface="Calibri"/>
              <a:cs typeface="Calibri"/>
              <a:sym typeface="Calibri"/>
            </a:endParaRPr>
          </a:p>
          <a:p>
            <a:pPr marR="0" lvl="0" algn="just" rtl="0">
              <a:spcBef>
                <a:spcPts val="0"/>
              </a:spcBef>
              <a:spcAft>
                <a:spcPts val="0"/>
              </a:spcAft>
            </a:pPr>
            <a:r>
              <a:rPr lang="en-US" sz="2000" dirty="0">
                <a:solidFill>
                  <a:schemeClr val="bg2"/>
                </a:solidFill>
                <a:latin typeface="Calibri"/>
                <a:ea typeface="Calibri"/>
                <a:cs typeface="Calibri"/>
                <a:sym typeface="Calibri"/>
              </a:rPr>
              <a:t>- </a:t>
            </a:r>
            <a:r>
              <a:rPr lang="en-US" sz="2000" b="1" dirty="0">
                <a:solidFill>
                  <a:schemeClr val="bg2"/>
                </a:solidFill>
                <a:latin typeface="Calibri"/>
                <a:ea typeface="Calibri"/>
                <a:cs typeface="Calibri"/>
                <a:sym typeface="Calibri"/>
              </a:rPr>
              <a:t>Khu vực Tây Thái Bình Dương </a:t>
            </a:r>
            <a:r>
              <a:rPr lang="en-US" sz="2000" dirty="0">
                <a:solidFill>
                  <a:schemeClr val="dk1"/>
                </a:solidFill>
                <a:latin typeface="Calibri"/>
                <a:ea typeface="Calibri"/>
                <a:cs typeface="Calibri"/>
                <a:sym typeface="Calibri"/>
              </a:rPr>
              <a:t>tăng 255% từ năm 2022 đến năm 2023. </a:t>
            </a:r>
          </a:p>
          <a:p>
            <a:pPr marR="0" lvl="0" algn="just" rtl="0">
              <a:spcBef>
                <a:spcPts val="0"/>
              </a:spcBef>
              <a:spcAft>
                <a:spcPts val="0"/>
              </a:spcAft>
            </a:pPr>
            <a:r>
              <a:rPr lang="en-US" sz="2000" dirty="0">
                <a:solidFill>
                  <a:schemeClr val="dk1"/>
                </a:solidFill>
                <a:latin typeface="Calibri"/>
                <a:ea typeface="Calibri"/>
                <a:cs typeface="Calibri"/>
                <a:sym typeface="Calibri"/>
              </a:rPr>
              <a:t>- </a:t>
            </a:r>
            <a:r>
              <a:rPr lang="vi-VN" sz="2000" dirty="0">
                <a:solidFill>
                  <a:schemeClr val="dk1"/>
                </a:solidFill>
                <a:latin typeface="Calibri"/>
                <a:ea typeface="Calibri"/>
                <a:cs typeface="Calibri"/>
                <a:sym typeface="Calibri"/>
              </a:rPr>
              <a:t>Một số quốc gia trong </a:t>
            </a:r>
            <a:r>
              <a:rPr lang="vi-VN" sz="2000" b="1" dirty="0">
                <a:solidFill>
                  <a:schemeClr val="bg2"/>
                </a:solidFill>
                <a:latin typeface="Calibri"/>
                <a:ea typeface="Calibri"/>
                <a:cs typeface="Calibri"/>
                <a:sym typeface="Calibri"/>
              </a:rPr>
              <a:t>khu vực Đông Nam Á </a:t>
            </a:r>
            <a:r>
              <a:rPr lang="vi-VN" sz="2000" dirty="0">
                <a:solidFill>
                  <a:schemeClr val="dk1"/>
                </a:solidFill>
                <a:latin typeface="Calibri"/>
                <a:ea typeface="Calibri"/>
                <a:cs typeface="Calibri"/>
                <a:sym typeface="Calibri"/>
              </a:rPr>
              <a:t>cũng ghi nhận số mắc tăng cao như Thái Lan (7,507  trường hợp trong 2024)</a:t>
            </a:r>
            <a:endParaRPr lang="en-US" sz="2000" dirty="0">
              <a:solidFill>
                <a:schemeClr val="dk1"/>
              </a:solidFill>
              <a:latin typeface="Calibri"/>
              <a:ea typeface="Calibri"/>
              <a:cs typeface="Calibri"/>
              <a:sym typeface="Calibri"/>
            </a:endParaRPr>
          </a:p>
          <a:p>
            <a:pPr marR="0" lvl="0" algn="just" rtl="0">
              <a:spcBef>
                <a:spcPts val="0"/>
              </a:spcBef>
              <a:spcAft>
                <a:spcPts val="0"/>
              </a:spcAft>
            </a:pPr>
            <a:r>
              <a:rPr lang="en-US" sz="2000" dirty="0">
                <a:solidFill>
                  <a:schemeClr val="dk1"/>
                </a:solidFill>
                <a:latin typeface="Calibri"/>
                <a:ea typeface="Calibri"/>
                <a:cs typeface="Calibri"/>
                <a:sym typeface="Calibri"/>
              </a:rPr>
              <a:t>- </a:t>
            </a:r>
            <a:r>
              <a:rPr lang="en-US" sz="2000" b="1" dirty="0">
                <a:solidFill>
                  <a:schemeClr val="bg2"/>
                </a:solidFill>
                <a:latin typeface="Calibri"/>
                <a:ea typeface="Calibri"/>
                <a:cs typeface="Calibri"/>
                <a:sym typeface="Calibri"/>
              </a:rPr>
              <a:t>05 năm</a:t>
            </a:r>
            <a:r>
              <a:rPr lang="en-US" sz="2000" dirty="0">
                <a:solidFill>
                  <a:schemeClr val="bg2"/>
                </a:solidFill>
                <a:latin typeface="Calibri"/>
                <a:ea typeface="Calibri"/>
                <a:cs typeface="Calibri"/>
                <a:sym typeface="Calibri"/>
              </a:rPr>
              <a:t> </a:t>
            </a:r>
            <a:r>
              <a:rPr lang="en-US" sz="2000" dirty="0">
                <a:solidFill>
                  <a:schemeClr val="dk1"/>
                </a:solidFill>
                <a:latin typeface="Calibri"/>
                <a:ea typeface="Calibri"/>
                <a:cs typeface="Calibri"/>
                <a:sym typeface="Calibri"/>
              </a:rPr>
              <a:t>qua, dịch sởi bùng phát ở 103 quốc gia, nguyên nhân chính do </a:t>
            </a:r>
            <a:r>
              <a:rPr lang="en-US" sz="2000" b="1" dirty="0" err="1">
                <a:solidFill>
                  <a:schemeClr val="bg2"/>
                </a:solidFill>
                <a:latin typeface="Calibri"/>
                <a:ea typeface="Calibri"/>
                <a:cs typeface="Calibri"/>
                <a:sym typeface="Calibri"/>
              </a:rPr>
              <a:t>tỷ</a:t>
            </a:r>
            <a:r>
              <a:rPr lang="en-US" sz="2000" b="1" dirty="0">
                <a:solidFill>
                  <a:schemeClr val="bg2"/>
                </a:solidFill>
                <a:latin typeface="Calibri"/>
                <a:ea typeface="Calibri"/>
                <a:cs typeface="Calibri"/>
                <a:sym typeface="Calibri"/>
              </a:rPr>
              <a:t> lệ tiêm vắc xin thấp (&lt;=80%)</a:t>
            </a:r>
            <a:endParaRPr b="1" dirty="0">
              <a:solidFill>
                <a:schemeClr val="bg2"/>
              </a:solidFill>
            </a:endParaRPr>
          </a:p>
          <a:p>
            <a:pPr marL="0" marR="0" lvl="0" indent="0" algn="just" rtl="0">
              <a:spcBef>
                <a:spcPts val="1200"/>
              </a:spcBef>
              <a:spcAft>
                <a:spcPts val="0"/>
              </a:spcAft>
              <a:buNone/>
            </a:pPr>
            <a:endParaRPr sz="1200" dirty="0"/>
          </a:p>
        </p:txBody>
      </p:sp>
      <p:sp>
        <p:nvSpPr>
          <p:cNvPr id="95" name="Google Shape;95;p5"/>
          <p:cNvSpPr txBox="1"/>
          <p:nvPr/>
        </p:nvSpPr>
        <p:spPr>
          <a:xfrm>
            <a:off x="609600" y="0"/>
            <a:ext cx="10972800" cy="1351721"/>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000"/>
              <a:buFont typeface="Calibri"/>
              <a:buNone/>
            </a:pPr>
            <a:r>
              <a:rPr lang="en-US" sz="4000" dirty="0">
                <a:solidFill>
                  <a:schemeClr val="lt1"/>
                </a:solidFill>
                <a:latin typeface="Calibri"/>
                <a:ea typeface="Calibri"/>
                <a:cs typeface="Calibri"/>
                <a:sym typeface="Calibri"/>
              </a:rPr>
              <a:t>Tình hình Bệnh sởi trên thế giới</a:t>
            </a:r>
            <a:endParaRPr sz="4000"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A51872CB-6E64-FB6A-9487-69E07BC76AD5}"/>
              </a:ext>
            </a:extLst>
          </p:cNvPr>
          <p:cNvPicPr>
            <a:picLocks noChangeAspect="1"/>
          </p:cNvPicPr>
          <p:nvPr/>
        </p:nvPicPr>
        <p:blipFill>
          <a:blip r:embed="rId3"/>
          <a:stretch>
            <a:fillRect/>
          </a:stretch>
        </p:blipFill>
        <p:spPr>
          <a:xfrm>
            <a:off x="6814038" y="1483245"/>
            <a:ext cx="5152293" cy="51285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grpSp>
        <p:nvGrpSpPr>
          <p:cNvPr id="178" name="Google Shape;178;p12"/>
          <p:cNvGrpSpPr/>
          <p:nvPr/>
        </p:nvGrpSpPr>
        <p:grpSpPr>
          <a:xfrm>
            <a:off x="219076" y="1323485"/>
            <a:ext cx="4175304" cy="1117678"/>
            <a:chOff x="446219" y="1435739"/>
            <a:chExt cx="3408345" cy="1117678"/>
          </a:xfrm>
        </p:grpSpPr>
        <p:sp>
          <p:nvSpPr>
            <p:cNvPr id="179" name="Google Shape;179;p12"/>
            <p:cNvSpPr/>
            <p:nvPr/>
          </p:nvSpPr>
          <p:spPr>
            <a:xfrm>
              <a:off x="446219" y="1483660"/>
              <a:ext cx="2276917" cy="612045"/>
            </a:xfrm>
            <a:prstGeom prst="roundRect">
              <a:avLst>
                <a:gd name="adj" fmla="val 16667"/>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3057"/>
                </a:buClr>
                <a:buSzPts val="2000"/>
                <a:buFont typeface="Calibri"/>
                <a:buNone/>
              </a:pPr>
              <a:r>
                <a:rPr lang="en-US" b="0" i="0" u="none" strike="noStrike" cap="none" dirty="0">
                  <a:solidFill>
                    <a:srgbClr val="003057"/>
                  </a:solidFill>
                  <a:latin typeface="Calibri"/>
                  <a:ea typeface="Calibri"/>
                  <a:cs typeface="Calibri"/>
                  <a:sym typeface="Calibri"/>
                </a:rPr>
                <a:t>Sốt phát ban nghi sởi </a:t>
              </a:r>
              <a:r>
                <a:rPr lang="en-US" b="0" i="0" u="none" strike="noStrike" cap="none" dirty="0" err="1">
                  <a:solidFill>
                    <a:srgbClr val="003057"/>
                  </a:solidFill>
                  <a:latin typeface="Calibri"/>
                  <a:ea typeface="Calibri"/>
                  <a:cs typeface="Calibri"/>
                  <a:sym typeface="Calibri"/>
                </a:rPr>
                <a:t>năm</a:t>
              </a:r>
              <a:r>
                <a:rPr lang="en-US" b="0" i="0" u="none" strike="noStrike" cap="none" dirty="0">
                  <a:solidFill>
                    <a:srgbClr val="003057"/>
                  </a:solidFill>
                  <a:latin typeface="Calibri"/>
                  <a:ea typeface="Calibri"/>
                  <a:cs typeface="Calibri"/>
                  <a:sym typeface="Calibri"/>
                </a:rPr>
                <a:t> </a:t>
              </a:r>
              <a:r>
                <a:rPr lang="en-US" b="1" i="0" u="none" strike="noStrike" cap="none" dirty="0">
                  <a:solidFill>
                    <a:srgbClr val="003057"/>
                  </a:solidFill>
                  <a:latin typeface="Calibri"/>
                  <a:ea typeface="Calibri"/>
                  <a:cs typeface="Calibri"/>
                  <a:sym typeface="Calibri"/>
                </a:rPr>
                <a:t>2025</a:t>
              </a:r>
              <a:endParaRPr b="1" i="0" u="none" strike="noStrike" cap="none" dirty="0">
                <a:solidFill>
                  <a:srgbClr val="003057"/>
                </a:solidFill>
                <a:latin typeface="Calibri"/>
                <a:ea typeface="Calibri"/>
                <a:cs typeface="Calibri"/>
                <a:sym typeface="Calibri"/>
              </a:endParaRPr>
            </a:p>
          </p:txBody>
        </p:sp>
        <p:sp>
          <p:nvSpPr>
            <p:cNvPr id="180" name="Google Shape;180;p12"/>
            <p:cNvSpPr/>
            <p:nvPr/>
          </p:nvSpPr>
          <p:spPr>
            <a:xfrm>
              <a:off x="2417618" y="1435739"/>
              <a:ext cx="1321896"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F"/>
                </a:buClr>
                <a:buSzPts val="4000"/>
                <a:buFont typeface="Calibri"/>
                <a:buNone/>
              </a:pPr>
              <a:r>
                <a:rPr lang="en-US" sz="4000" b="1" dirty="0">
                  <a:solidFill>
                    <a:srgbClr val="0070CF"/>
                  </a:solidFill>
                  <a:latin typeface="Calibri"/>
                  <a:ea typeface="Calibri"/>
                  <a:cs typeface="Calibri"/>
                  <a:sym typeface="Calibri"/>
                </a:rPr>
                <a:t>38.807</a:t>
              </a:r>
              <a:endParaRPr dirty="0"/>
            </a:p>
          </p:txBody>
        </p:sp>
        <p:sp>
          <p:nvSpPr>
            <p:cNvPr id="181" name="Google Shape;181;p12"/>
            <p:cNvSpPr/>
            <p:nvPr/>
          </p:nvSpPr>
          <p:spPr>
            <a:xfrm>
              <a:off x="446219" y="1941372"/>
              <a:ext cx="3408345" cy="612045"/>
            </a:xfrm>
            <a:prstGeom prst="roundRect">
              <a:avLst>
                <a:gd name="adj" fmla="val 16667"/>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4292E"/>
                </a:buClr>
                <a:buSzPts val="2000"/>
                <a:buFont typeface="Calibri"/>
                <a:buNone/>
              </a:pPr>
              <a:endParaRPr sz="2000" b="0" i="1" u="none" strike="noStrike" cap="none" dirty="0">
                <a:solidFill>
                  <a:srgbClr val="D4292E"/>
                </a:solidFill>
                <a:latin typeface="Calibri"/>
                <a:ea typeface="Calibri"/>
                <a:cs typeface="Calibri"/>
                <a:sym typeface="Calibri"/>
              </a:endParaRPr>
            </a:p>
          </p:txBody>
        </p:sp>
      </p:grpSp>
      <p:grpSp>
        <p:nvGrpSpPr>
          <p:cNvPr id="182" name="Google Shape;182;p12"/>
          <p:cNvGrpSpPr/>
          <p:nvPr/>
        </p:nvGrpSpPr>
        <p:grpSpPr>
          <a:xfrm>
            <a:off x="8448675" y="1313960"/>
            <a:ext cx="3553705" cy="1117678"/>
            <a:chOff x="6868976" y="1422548"/>
            <a:chExt cx="3759040" cy="1117678"/>
          </a:xfrm>
        </p:grpSpPr>
        <p:sp>
          <p:nvSpPr>
            <p:cNvPr id="183" name="Google Shape;183;p12"/>
            <p:cNvSpPr/>
            <p:nvPr/>
          </p:nvSpPr>
          <p:spPr>
            <a:xfrm>
              <a:off x="6868976" y="1470469"/>
              <a:ext cx="2637697" cy="612045"/>
            </a:xfrm>
            <a:prstGeom prst="roundRect">
              <a:avLst>
                <a:gd name="adj" fmla="val 16667"/>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3057"/>
                </a:buClr>
                <a:buSzPts val="3000"/>
                <a:buFont typeface="Calibri"/>
                <a:buNone/>
              </a:pPr>
              <a:r>
                <a:rPr lang="en-US" sz="3000" b="0" i="0" u="none" strike="noStrike" cap="none">
                  <a:solidFill>
                    <a:srgbClr val="003057"/>
                  </a:solidFill>
                  <a:latin typeface="Calibri"/>
                  <a:ea typeface="Calibri"/>
                  <a:cs typeface="Calibri"/>
                  <a:sym typeface="Calibri"/>
                </a:rPr>
                <a:t>Số tử vong</a:t>
              </a:r>
              <a:endParaRPr sz="3000" b="0" i="0" u="none" strike="noStrike" cap="none">
                <a:solidFill>
                  <a:srgbClr val="003057"/>
                </a:solidFill>
                <a:latin typeface="Calibri"/>
                <a:ea typeface="Calibri"/>
                <a:cs typeface="Calibri"/>
                <a:sym typeface="Calibri"/>
              </a:endParaRPr>
            </a:p>
          </p:txBody>
        </p:sp>
        <p:sp>
          <p:nvSpPr>
            <p:cNvPr id="184" name="Google Shape;184;p12"/>
            <p:cNvSpPr/>
            <p:nvPr/>
          </p:nvSpPr>
          <p:spPr>
            <a:xfrm>
              <a:off x="8912138" y="1422548"/>
              <a:ext cx="744719"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4000"/>
                <a:buFont typeface="Calibri"/>
                <a:buNone/>
              </a:pPr>
              <a:r>
                <a:rPr lang="en-US" sz="4000" b="1" dirty="0">
                  <a:solidFill>
                    <a:srgbClr val="C00000"/>
                  </a:solidFill>
                  <a:latin typeface="Calibri"/>
                  <a:ea typeface="Calibri"/>
                  <a:cs typeface="Calibri"/>
                  <a:sym typeface="Calibri"/>
                </a:rPr>
                <a:t>5</a:t>
              </a:r>
              <a:endParaRPr dirty="0"/>
            </a:p>
          </p:txBody>
        </p:sp>
        <p:sp>
          <p:nvSpPr>
            <p:cNvPr id="185" name="Google Shape;185;p12"/>
            <p:cNvSpPr/>
            <p:nvPr/>
          </p:nvSpPr>
          <p:spPr>
            <a:xfrm>
              <a:off x="6868976" y="1928181"/>
              <a:ext cx="3759040" cy="612045"/>
            </a:xfrm>
            <a:prstGeom prst="roundRect">
              <a:avLst>
                <a:gd name="adj" fmla="val 16667"/>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C00000"/>
                </a:buClr>
                <a:buSzPts val="2000"/>
                <a:buFont typeface="Calibri"/>
                <a:buNone/>
              </a:pPr>
              <a:endParaRPr sz="2000" b="0" i="1" u="none" strike="noStrike" cap="none" dirty="0">
                <a:solidFill>
                  <a:srgbClr val="C00000"/>
                </a:solidFill>
                <a:latin typeface="Calibri"/>
                <a:ea typeface="Calibri"/>
                <a:cs typeface="Calibri"/>
                <a:sym typeface="Calibri"/>
              </a:endParaRPr>
            </a:p>
          </p:txBody>
        </p:sp>
      </p:grpSp>
      <p:grpSp>
        <p:nvGrpSpPr>
          <p:cNvPr id="187" name="Google Shape;187;p12"/>
          <p:cNvGrpSpPr/>
          <p:nvPr/>
        </p:nvGrpSpPr>
        <p:grpSpPr>
          <a:xfrm>
            <a:off x="4472322" y="1323485"/>
            <a:ext cx="3713145" cy="1117678"/>
            <a:chOff x="446219" y="1435739"/>
            <a:chExt cx="3408345" cy="1117678"/>
          </a:xfrm>
        </p:grpSpPr>
        <p:sp>
          <p:nvSpPr>
            <p:cNvPr id="188" name="Google Shape;188;p12"/>
            <p:cNvSpPr/>
            <p:nvPr/>
          </p:nvSpPr>
          <p:spPr>
            <a:xfrm>
              <a:off x="446219" y="1483660"/>
              <a:ext cx="2276917" cy="612045"/>
            </a:xfrm>
            <a:prstGeom prst="roundRect">
              <a:avLst>
                <a:gd name="adj" fmla="val 16667"/>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3057"/>
                </a:buClr>
                <a:buSzPts val="2400"/>
                <a:buFont typeface="Calibri"/>
                <a:buNone/>
              </a:pPr>
              <a:r>
                <a:rPr lang="en-US" sz="1600" b="0" i="0" u="none" strike="noStrike" cap="none" dirty="0">
                  <a:solidFill>
                    <a:srgbClr val="003057"/>
                  </a:solidFill>
                  <a:latin typeface="Calibri"/>
                  <a:ea typeface="Calibri"/>
                  <a:cs typeface="Calibri"/>
                  <a:sym typeface="Calibri"/>
                </a:rPr>
                <a:t>Sởi dương tính </a:t>
              </a:r>
              <a:r>
                <a:rPr lang="en-US" sz="1600" b="0" i="0" u="none" strike="noStrike" cap="none" dirty="0" err="1">
                  <a:solidFill>
                    <a:srgbClr val="003057"/>
                  </a:solidFill>
                  <a:latin typeface="Calibri"/>
                  <a:ea typeface="Calibri"/>
                  <a:cs typeface="Calibri"/>
                  <a:sym typeface="Calibri"/>
                </a:rPr>
                <a:t>năm</a:t>
              </a:r>
              <a:r>
                <a:rPr lang="en-US" sz="1600" b="0" i="0" u="none" strike="noStrike" cap="none" dirty="0">
                  <a:solidFill>
                    <a:srgbClr val="003057"/>
                  </a:solidFill>
                  <a:latin typeface="Calibri"/>
                  <a:ea typeface="Calibri"/>
                  <a:cs typeface="Calibri"/>
                  <a:sym typeface="Calibri"/>
                </a:rPr>
                <a:t> 2025</a:t>
              </a:r>
              <a:endParaRPr sz="1600" b="0" i="0" u="none" strike="noStrike" cap="none" dirty="0">
                <a:solidFill>
                  <a:srgbClr val="003057"/>
                </a:solidFill>
                <a:latin typeface="Calibri"/>
                <a:ea typeface="Calibri"/>
                <a:cs typeface="Calibri"/>
                <a:sym typeface="Calibri"/>
              </a:endParaRPr>
            </a:p>
          </p:txBody>
        </p:sp>
        <p:sp>
          <p:nvSpPr>
            <p:cNvPr id="189" name="Google Shape;189;p12"/>
            <p:cNvSpPr/>
            <p:nvPr/>
          </p:nvSpPr>
          <p:spPr>
            <a:xfrm>
              <a:off x="2419755" y="1435739"/>
              <a:ext cx="1248057"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F"/>
                </a:buClr>
                <a:buSzPts val="4000"/>
                <a:buFont typeface="Calibri"/>
                <a:buNone/>
              </a:pPr>
              <a:r>
                <a:rPr lang="en-US" sz="4000" b="1" dirty="0">
                  <a:solidFill>
                    <a:srgbClr val="0070CF"/>
                  </a:solidFill>
                  <a:latin typeface="Calibri"/>
                  <a:ea typeface="Calibri"/>
                  <a:cs typeface="Calibri"/>
                  <a:sym typeface="Calibri"/>
                </a:rPr>
                <a:t>3.447</a:t>
              </a:r>
              <a:endParaRPr dirty="0"/>
            </a:p>
          </p:txBody>
        </p:sp>
        <p:sp>
          <p:nvSpPr>
            <p:cNvPr id="190" name="Google Shape;190;p12"/>
            <p:cNvSpPr/>
            <p:nvPr/>
          </p:nvSpPr>
          <p:spPr>
            <a:xfrm>
              <a:off x="446219" y="1941372"/>
              <a:ext cx="3408345" cy="612045"/>
            </a:xfrm>
            <a:prstGeom prst="roundRect">
              <a:avLst>
                <a:gd name="adj" fmla="val 16667"/>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4292E"/>
                </a:buClr>
                <a:buSzPts val="2000"/>
                <a:buFont typeface="Calibri"/>
                <a:buNone/>
              </a:pPr>
              <a:endParaRPr sz="2000" b="0" i="1" u="none" strike="noStrike" cap="none" dirty="0">
                <a:solidFill>
                  <a:srgbClr val="D4292E"/>
                </a:solidFill>
                <a:latin typeface="Calibri"/>
                <a:ea typeface="Calibri"/>
                <a:cs typeface="Calibri"/>
                <a:sym typeface="Calibri"/>
              </a:endParaRPr>
            </a:p>
          </p:txBody>
        </p:sp>
      </p:grpSp>
      <p:sp>
        <p:nvSpPr>
          <p:cNvPr id="195" name="Google Shape;195;p12"/>
          <p:cNvSpPr txBox="1"/>
          <p:nvPr/>
        </p:nvSpPr>
        <p:spPr>
          <a:xfrm>
            <a:off x="609600" y="1"/>
            <a:ext cx="10972800" cy="1351721"/>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000"/>
              <a:buFont typeface="Calibri"/>
              <a:buNone/>
            </a:pPr>
            <a:r>
              <a:rPr lang="en-US" sz="4000" dirty="0">
                <a:solidFill>
                  <a:schemeClr val="lt1"/>
                </a:solidFill>
                <a:latin typeface="Calibri"/>
                <a:ea typeface="Calibri"/>
                <a:cs typeface="Calibri"/>
                <a:sym typeface="Calibri"/>
              </a:rPr>
              <a:t>Tình hình Bệnh sởi tại Việt Nam 2025 </a:t>
            </a:r>
          </a:p>
        </p:txBody>
      </p:sp>
      <p:sp>
        <p:nvSpPr>
          <p:cNvPr id="196" name="Google Shape;196;p12"/>
          <p:cNvSpPr txBox="1"/>
          <p:nvPr/>
        </p:nvSpPr>
        <p:spPr>
          <a:xfrm>
            <a:off x="219074" y="2003135"/>
            <a:ext cx="8044336" cy="4791015"/>
          </a:xfrm>
          <a:prstGeom prst="rect">
            <a:avLst/>
          </a:prstGeom>
          <a:noFill/>
          <a:ln>
            <a:noFill/>
          </a:ln>
        </p:spPr>
        <p:txBody>
          <a:bodyPr spcFirstLastPara="1" wrap="square" lIns="91425" tIns="45700" rIns="91425" bIns="45700" anchor="t" anchorCtr="0">
            <a:spAutoFit/>
          </a:bodyPr>
          <a:lstStyle/>
          <a:p>
            <a:pPr algn="just">
              <a:spcBef>
                <a:spcPts val="500"/>
              </a:spcBef>
              <a:spcAft>
                <a:spcPts val="500"/>
              </a:spcAft>
              <a:buNone/>
            </a:pPr>
            <a:r>
              <a:rPr lang="pt-BR" sz="1700" b="1" i="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Từ đầu năm 2025 đến nay</a:t>
            </a:r>
            <a:r>
              <a:rPr lang="pt-BR" sz="17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a:t>
            </a:r>
            <a:r>
              <a:rPr lang="pt-BR"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cả nước ghi nhận rải rác 38.807 trường hợp nghi sởi tại 63 tỉnh, thành phố, trong đó có 3.447 trường hợp dương tính với sởi tại 61 tỉnh, thành phố; 05 trường hợp tử vong liên quan đến sởi. </a:t>
            </a:r>
            <a:r>
              <a:rPr lang="pt-BR" sz="17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Cao nhất tại khu vực miền Nam </a:t>
            </a:r>
            <a:r>
              <a:rPr lang="pt-BR"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(57%), miền Trung (19,2%), miền Bắc (15,1%), Tây Nguyên (8,7%).</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buNone/>
            </a:pPr>
            <a:r>
              <a:rPr lang="pt-BR" sz="1700" dirty="0">
                <a:latin typeface="Calibri" panose="020F0502020204030204" pitchFamily="34" charset="0"/>
                <a:ea typeface="Calibri" panose="020F0502020204030204" pitchFamily="34" charset="0"/>
                <a:cs typeface="Calibri" panose="020F0502020204030204" pitchFamily="34" charset="0"/>
              </a:rPr>
              <a:t>-</a:t>
            </a:r>
            <a:r>
              <a:rPr lang="pt-BR"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t-BR" sz="17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Một số tỉnh, thành phố có số mắc xu hướng tăng cao</a:t>
            </a:r>
            <a:r>
              <a:rPr lang="pt-BR"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Cao Bằng (582 ca), Nghệ An (737 ca), Quảng Nam (499 ca), Đà Nẵng (2043 ca), Khánh Hòa (1661 ca), Đắk Lắk (621 ca), Gia Lai (1879 ca), Kon Tum (624 ca), Đồng Tháp (1202 ca), An Giang (1046 ca), Lâm Đồng (476 ca). </a:t>
            </a:r>
          </a:p>
          <a:p>
            <a:pPr algn="just">
              <a:spcBef>
                <a:spcPts val="600"/>
              </a:spcBef>
              <a:spcAft>
                <a:spcPts val="600"/>
              </a:spcAft>
            </a:pPr>
            <a:r>
              <a:rPr lang="en-US" sz="1700" dirty="0">
                <a:latin typeface="Calibri" panose="020F0502020204030204" pitchFamily="34" charset="0"/>
                <a:ea typeface="Calibri" panose="020F0502020204030204" pitchFamily="34" charset="0"/>
                <a:cs typeface="Calibri" panose="020F0502020204030204" pitchFamily="34" charset="0"/>
              </a:rPr>
              <a:t>-</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Một </a:t>
            </a:r>
            <a:r>
              <a:rPr lang="en-US" sz="1700" b="1" dirty="0" err="1">
                <a:solidFill>
                  <a:schemeClr val="bg2"/>
                </a:solidFill>
                <a:effectLst/>
                <a:latin typeface="Calibri" panose="020F0502020204030204" pitchFamily="34" charset="0"/>
                <a:ea typeface="Calibri" panose="020F0502020204030204" pitchFamily="34" charset="0"/>
                <a:cs typeface="Calibri" panose="020F0502020204030204" pitchFamily="34" charset="0"/>
              </a:rPr>
              <a:t>số</a:t>
            </a:r>
            <a:r>
              <a:rPr lang="en-US" sz="17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a:t>
            </a:r>
            <a:r>
              <a:rPr lang="en-US" sz="1700" b="1" dirty="0" err="1">
                <a:solidFill>
                  <a:schemeClr val="bg2"/>
                </a:solidFill>
                <a:effectLst/>
                <a:latin typeface="Calibri" panose="020F0502020204030204" pitchFamily="34" charset="0"/>
                <a:ea typeface="Calibri" panose="020F0502020204030204" pitchFamily="34" charset="0"/>
                <a:cs typeface="Calibri" panose="020F0502020204030204" pitchFamily="34" charset="0"/>
              </a:rPr>
              <a:t>tỉnh</a:t>
            </a:r>
            <a:r>
              <a:rPr lang="en-US" sz="17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a:t>
            </a:r>
            <a:r>
              <a:rPr lang="en-US" sz="1700" b="1" dirty="0" err="1">
                <a:solidFill>
                  <a:schemeClr val="bg2"/>
                </a:solidFill>
                <a:effectLst/>
                <a:latin typeface="Calibri" panose="020F0502020204030204" pitchFamily="34" charset="0"/>
                <a:ea typeface="Calibri" panose="020F0502020204030204" pitchFamily="34" charset="0"/>
                <a:cs typeface="Calibri" panose="020F0502020204030204" pitchFamily="34" charset="0"/>
              </a:rPr>
              <a:t>thành</a:t>
            </a:r>
            <a:r>
              <a:rPr lang="en-US" sz="17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a:t>
            </a:r>
            <a:r>
              <a:rPr lang="en-US" sz="1700" b="1" dirty="0" err="1">
                <a:solidFill>
                  <a:schemeClr val="bg2"/>
                </a:solidFill>
                <a:effectLst/>
                <a:latin typeface="Calibri" panose="020F0502020204030204" pitchFamily="34" charset="0"/>
                <a:ea typeface="Calibri" panose="020F0502020204030204" pitchFamily="34" charset="0"/>
                <a:cs typeface="Calibri" panose="020F0502020204030204" pitchFamily="34" charset="0"/>
              </a:rPr>
              <a:t>phố</a:t>
            </a:r>
            <a:r>
              <a:rPr lang="en-US" sz="17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có số mắc cao nhưng bắt đầu chững lại và dần được </a:t>
            </a:r>
            <a:r>
              <a:rPr lang="en-US" sz="1700" b="1" dirty="0" err="1">
                <a:solidFill>
                  <a:schemeClr val="bg2"/>
                </a:solidFill>
                <a:effectLst/>
                <a:latin typeface="Calibri" panose="020F0502020204030204" pitchFamily="34" charset="0"/>
                <a:ea typeface="Calibri" panose="020F0502020204030204" pitchFamily="34" charset="0"/>
                <a:cs typeface="Calibri" panose="020F0502020204030204" pitchFamily="34" charset="0"/>
              </a:rPr>
              <a:t>kiểm</a:t>
            </a:r>
            <a:r>
              <a:rPr lang="en-US" sz="17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a:t>
            </a:r>
            <a:r>
              <a:rPr lang="en-US" sz="1700" b="1" dirty="0" err="1">
                <a:solidFill>
                  <a:schemeClr val="bg2"/>
                </a:solidFill>
                <a:effectLst/>
                <a:latin typeface="Calibri" panose="020F0502020204030204" pitchFamily="34" charset="0"/>
                <a:ea typeface="Calibri" panose="020F0502020204030204" pitchFamily="34" charset="0"/>
                <a:cs typeface="Calibri" panose="020F0502020204030204" pitchFamily="34" charset="0"/>
              </a:rPr>
              <a:t>soát</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Lào Cai (1180 ca), Hà Giang (6.017 ca), Hà Tĩnh (547 ca), Bình Thuận (1208 ca), Bạc Liêu (1167 ca), TP. Hồ Chí Minh (3321 ca), Bình Dương (2085 ca), Đồng Nai (4099 ca), Tây Ninh (668 ca), Cà Mau (1995 ca).</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buNone/>
            </a:pPr>
            <a:r>
              <a:rPr lang="en-US" sz="1700" dirty="0">
                <a:latin typeface="Calibri" panose="020F0502020204030204" pitchFamily="34" charset="0"/>
                <a:ea typeface="Calibri" panose="020F0502020204030204" pitchFamily="34" charset="0"/>
                <a:cs typeface="Calibri" panose="020F0502020204030204" pitchFamily="34" charset="0"/>
              </a:rPr>
              <a:t>-</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Một số tỉnh có số mắc thấp, tuy nhiên cần chú ý giám sát, phát hiện sớm ca bệnh, không để lây lan trong </a:t>
            </a:r>
            <a:r>
              <a:rPr lang="en-US" sz="1700" b="1" dirty="0" err="1">
                <a:solidFill>
                  <a:schemeClr val="bg2"/>
                </a:solidFill>
                <a:effectLst/>
                <a:latin typeface="Calibri" panose="020F0502020204030204" pitchFamily="34" charset="0"/>
                <a:ea typeface="Calibri" panose="020F0502020204030204" pitchFamily="34" charset="0"/>
                <a:cs typeface="Calibri" panose="020F0502020204030204" pitchFamily="34" charset="0"/>
              </a:rPr>
              <a:t>cộng</a:t>
            </a:r>
            <a:r>
              <a:rPr lang="en-US" sz="17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a:t>
            </a:r>
            <a:r>
              <a:rPr lang="en-US" sz="1700" b="1" dirty="0" err="1">
                <a:solidFill>
                  <a:schemeClr val="bg2"/>
                </a:solidFill>
                <a:effectLst/>
                <a:latin typeface="Calibri" panose="020F0502020204030204" pitchFamily="34" charset="0"/>
                <a:ea typeface="Calibri" panose="020F0502020204030204" pitchFamily="34" charset="0"/>
                <a:cs typeface="Calibri" panose="020F0502020204030204" pitchFamily="34" charset="0"/>
              </a:rPr>
              <a:t>đồng</a:t>
            </a:r>
            <a:r>
              <a:rPr lang="en-US" sz="17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Thái Nguyên (13 ca), Yên Bái (5 ca), Lạng Sơn (7 ca), Bắc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Kạn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(14 ca), Hòa Bình (8 ca), Bắc Giang (45 ca), Bắc Ninh (144 ca). </a:t>
            </a:r>
          </a:p>
          <a:p>
            <a:pPr marL="0" marR="0" lvl="0" indent="0" algn="just" rtl="0">
              <a:spcBef>
                <a:spcPts val="0"/>
              </a:spcBef>
              <a:spcAft>
                <a:spcPts val="0"/>
              </a:spcAft>
              <a:buNone/>
            </a:pP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2" name="Picture 1">
            <a:extLst>
              <a:ext uri="{FF2B5EF4-FFF2-40B4-BE49-F238E27FC236}">
                <a16:creationId xmlns:a16="http://schemas.microsoft.com/office/drawing/2014/main" id="{DC1A6F3D-E540-D59B-3693-5B3846AE370A}"/>
              </a:ext>
            </a:extLst>
          </p:cNvPr>
          <p:cNvPicPr>
            <a:picLocks noChangeAspect="1"/>
          </p:cNvPicPr>
          <p:nvPr/>
        </p:nvPicPr>
        <p:blipFill>
          <a:blip r:embed="rId3"/>
          <a:stretch>
            <a:fillRect/>
          </a:stretch>
        </p:blipFill>
        <p:spPr>
          <a:xfrm>
            <a:off x="8263410" y="2247469"/>
            <a:ext cx="3815288" cy="4052586"/>
          </a:xfrm>
          <a:prstGeom prst="rect">
            <a:avLst/>
          </a:prstGeom>
        </p:spPr>
      </p:pic>
      <p:sp>
        <p:nvSpPr>
          <p:cNvPr id="4" name="TextBox 3">
            <a:extLst>
              <a:ext uri="{FF2B5EF4-FFF2-40B4-BE49-F238E27FC236}">
                <a16:creationId xmlns:a16="http://schemas.microsoft.com/office/drawing/2014/main" id="{D5A44C85-ECA1-0AD1-AC68-585B05AB57FF}"/>
              </a:ext>
            </a:extLst>
          </p:cNvPr>
          <p:cNvSpPr txBox="1"/>
          <p:nvPr/>
        </p:nvSpPr>
        <p:spPr>
          <a:xfrm>
            <a:off x="8695879" y="6317096"/>
            <a:ext cx="3306501" cy="461665"/>
          </a:xfrm>
          <a:prstGeom prst="rect">
            <a:avLst/>
          </a:prstGeom>
          <a:noFill/>
        </p:spPr>
        <p:txBody>
          <a:bodyPr wrap="square">
            <a:spAutoFit/>
          </a:bodyPr>
          <a:lstStyle/>
          <a:p>
            <a:pPr algn="ctr"/>
            <a:r>
              <a:rPr lang="en-US" sz="1200" b="1" spc="-30" dirty="0">
                <a:solidFill>
                  <a:schemeClr val="bg2"/>
                </a:solidFill>
                <a:effectLst/>
                <a:latin typeface="Verdana" panose="020B0604030504040204" pitchFamily="34" charset="0"/>
                <a:ea typeface="Verdana" panose="020B0604030504040204" pitchFamily="34" charset="0"/>
              </a:rPr>
              <a:t>Phân bố số mắc sốt phát ban nghi sởi theo khu vực, theo tuần năm 2025</a:t>
            </a:r>
            <a:endParaRPr lang="en-US" sz="1200" b="1" dirty="0">
              <a:solidFill>
                <a:schemeClr val="bg2"/>
              </a:solidFill>
              <a:effectLst/>
              <a:latin typeface="Verdana" panose="020B0604030504040204" pitchFamily="34" charset="0"/>
              <a:ea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746517C8-54AE-46AE-A099-EFED90B97F84}"/>
              </a:ext>
            </a:extLst>
          </p:cNvPr>
          <p:cNvSpPr txBox="1">
            <a:spLocks/>
          </p:cNvSpPr>
          <p:nvPr/>
        </p:nvSpPr>
        <p:spPr bwMode="auto">
          <a:xfrm>
            <a:off x="1524000" y="6351"/>
            <a:ext cx="9144000" cy="7985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a:lnSpc>
                <a:spcPct val="90000"/>
              </a:lnSpc>
              <a:spcBef>
                <a:spcPts val="1000"/>
              </a:spcBef>
            </a:pPr>
            <a:r>
              <a:rPr lang="en-US" altLang="en-US" sz="2800">
                <a:solidFill>
                  <a:schemeClr val="bg1"/>
                </a:solidFill>
                <a:latin typeface="Arial" panose="020B0604020202020204" pitchFamily="34" charset="0"/>
              </a:rPr>
              <a:t>Phân bố trường hợp mắc sởi theo thời gian (2006-2025)</a:t>
            </a:r>
            <a:endParaRPr lang="en-US" altLang="en-US" sz="2800" b="1">
              <a:solidFill>
                <a:schemeClr val="bg1"/>
              </a:solidFill>
              <a:latin typeface="Arial" panose="020B0604020202020204" pitchFamily="34" charset="0"/>
            </a:endParaRPr>
          </a:p>
        </p:txBody>
      </p:sp>
      <p:sp>
        <p:nvSpPr>
          <p:cNvPr id="21506" name="Slide Number Placeholder 1">
            <a:extLst>
              <a:ext uri="{FF2B5EF4-FFF2-40B4-BE49-F238E27FC236}">
                <a16:creationId xmlns:a16="http://schemas.microsoft.com/office/drawing/2014/main" id="{FAE4973C-2E8D-04DA-A61B-E7A534502FE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fld id="{7BF0CAD9-F11A-4A44-ABF6-DF72A4E4DA9D}" type="slidenum">
              <a:rPr lang="en-US" altLang="en-US" sz="900"/>
              <a:pPr/>
              <a:t>5</a:t>
            </a:fld>
            <a:endParaRPr lang="en-US" altLang="en-US" sz="900"/>
          </a:p>
        </p:txBody>
      </p:sp>
      <p:pic>
        <p:nvPicPr>
          <p:cNvPr id="21507" name="Picture 2">
            <a:extLst>
              <a:ext uri="{FF2B5EF4-FFF2-40B4-BE49-F238E27FC236}">
                <a16:creationId xmlns:a16="http://schemas.microsoft.com/office/drawing/2014/main" id="{E7B715F7-F00D-B3C7-E1D7-82D8556CF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3" y="1106487"/>
            <a:ext cx="11700934" cy="542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3">
            <a:extLst>
              <a:ext uri="{FF2B5EF4-FFF2-40B4-BE49-F238E27FC236}">
                <a16:creationId xmlns:a16="http://schemas.microsoft.com/office/drawing/2014/main" id="{76E72968-42C0-BB10-3F9C-8C31DD049043}"/>
              </a:ext>
            </a:extLst>
          </p:cNvPr>
          <p:cNvSpPr txBox="1">
            <a:spLocks noChangeArrowheads="1"/>
          </p:cNvSpPr>
          <p:nvPr/>
        </p:nvSpPr>
        <p:spPr bwMode="auto">
          <a:xfrm>
            <a:off x="9867900" y="1905001"/>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a:r>
              <a:rPr lang="en-US" altLang="vi-VN" sz="1000" b="1">
                <a:latin typeface="Arial" panose="020B0604020202020204" pitchFamily="34" charset="0"/>
              </a:rPr>
              <a:t>CD sởi 1-10 tuổi 44 tỉnh</a:t>
            </a:r>
          </a:p>
        </p:txBody>
      </p:sp>
      <p:sp>
        <p:nvSpPr>
          <p:cNvPr id="21509" name="TextBox 10">
            <a:extLst>
              <a:ext uri="{FF2B5EF4-FFF2-40B4-BE49-F238E27FC236}">
                <a16:creationId xmlns:a16="http://schemas.microsoft.com/office/drawing/2014/main" id="{DE09125C-1B2D-1B87-9FEB-DE2455DD7B16}"/>
              </a:ext>
            </a:extLst>
          </p:cNvPr>
          <p:cNvSpPr txBox="1">
            <a:spLocks noChangeArrowheads="1"/>
          </p:cNvSpPr>
          <p:nvPr/>
        </p:nvSpPr>
        <p:spPr bwMode="auto">
          <a:xfrm>
            <a:off x="6934200" y="2344739"/>
            <a:ext cx="685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a:r>
              <a:rPr lang="en-US" altLang="vi-VN" sz="1000" b="1">
                <a:latin typeface="Arial" panose="020B0604020202020204" pitchFamily="34" charset="0"/>
              </a:rPr>
              <a:t>CD MR</a:t>
            </a:r>
          </a:p>
          <a:p>
            <a:pPr algn="ctr"/>
            <a:r>
              <a:rPr lang="en-US" altLang="vi-VN" sz="1000" b="1">
                <a:latin typeface="Arial" panose="020B0604020202020204" pitchFamily="34" charset="0"/>
              </a:rPr>
              <a:t>16-17 tuổi</a:t>
            </a:r>
          </a:p>
        </p:txBody>
      </p:sp>
      <p:sp>
        <p:nvSpPr>
          <p:cNvPr id="21510" name="TextBox 11">
            <a:extLst>
              <a:ext uri="{FF2B5EF4-FFF2-40B4-BE49-F238E27FC236}">
                <a16:creationId xmlns:a16="http://schemas.microsoft.com/office/drawing/2014/main" id="{B657463C-303C-6E02-7D2A-5570BC94B6FD}"/>
              </a:ext>
            </a:extLst>
          </p:cNvPr>
          <p:cNvSpPr txBox="1">
            <a:spLocks noChangeArrowheads="1"/>
          </p:cNvSpPr>
          <p:nvPr/>
        </p:nvSpPr>
        <p:spPr bwMode="auto">
          <a:xfrm>
            <a:off x="8305800" y="2514601"/>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a:r>
              <a:rPr lang="en-US" altLang="vi-VN" sz="1000" b="1">
                <a:latin typeface="Arial" panose="020B0604020202020204" pitchFamily="34" charset="0"/>
              </a:rPr>
              <a:t>CD MR</a:t>
            </a:r>
          </a:p>
          <a:p>
            <a:pPr algn="ctr"/>
            <a:r>
              <a:rPr lang="en-US" altLang="vi-VN" sz="1000" b="1">
                <a:latin typeface="Arial" panose="020B0604020202020204" pitchFamily="34" charset="0"/>
              </a:rPr>
              <a:t>2018-2020</a:t>
            </a:r>
          </a:p>
        </p:txBody>
      </p:sp>
      <p:sp>
        <p:nvSpPr>
          <p:cNvPr id="21511" name="TextBox 12">
            <a:extLst>
              <a:ext uri="{FF2B5EF4-FFF2-40B4-BE49-F238E27FC236}">
                <a16:creationId xmlns:a16="http://schemas.microsoft.com/office/drawing/2014/main" id="{4A7E5EF2-1EEB-EC0E-A255-025903CCB86F}"/>
              </a:ext>
            </a:extLst>
          </p:cNvPr>
          <p:cNvSpPr txBox="1">
            <a:spLocks noChangeArrowheads="1"/>
          </p:cNvSpPr>
          <p:nvPr/>
        </p:nvSpPr>
        <p:spPr bwMode="auto">
          <a:xfrm>
            <a:off x="6073775" y="2678114"/>
            <a:ext cx="685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a:r>
              <a:rPr lang="en-US" altLang="vi-VN" sz="1000" b="1">
                <a:latin typeface="Arial" panose="020B0604020202020204" pitchFamily="34" charset="0"/>
              </a:rPr>
              <a:t>CD MR</a:t>
            </a:r>
          </a:p>
          <a:p>
            <a:pPr algn="ctr"/>
            <a:r>
              <a:rPr lang="en-US" altLang="vi-VN" sz="1000" b="1">
                <a:latin typeface="Arial" panose="020B0604020202020204" pitchFamily="34" charset="0"/>
              </a:rPr>
              <a:t>1-16 tuổi</a:t>
            </a:r>
          </a:p>
        </p:txBody>
      </p:sp>
      <p:sp>
        <p:nvSpPr>
          <p:cNvPr id="21512" name="TextBox 13">
            <a:extLst>
              <a:ext uri="{FF2B5EF4-FFF2-40B4-BE49-F238E27FC236}">
                <a16:creationId xmlns:a16="http://schemas.microsoft.com/office/drawing/2014/main" id="{D68968CB-59AE-92EA-FE65-0E80B74C2355}"/>
              </a:ext>
            </a:extLst>
          </p:cNvPr>
          <p:cNvSpPr txBox="1">
            <a:spLocks noChangeArrowheads="1"/>
          </p:cNvSpPr>
          <p:nvPr/>
        </p:nvSpPr>
        <p:spPr bwMode="auto">
          <a:xfrm>
            <a:off x="2362200" y="2944814"/>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a:r>
              <a:rPr lang="en-US" altLang="vi-VN" sz="1000" b="1">
                <a:latin typeface="Arial" panose="020B0604020202020204" pitchFamily="34" charset="0"/>
              </a:rPr>
              <a:t>Mũi 2 6 tuổi (2006-2013)</a:t>
            </a:r>
          </a:p>
        </p:txBody>
      </p:sp>
      <p:sp>
        <p:nvSpPr>
          <p:cNvPr id="21513" name="TextBox 15">
            <a:extLst>
              <a:ext uri="{FF2B5EF4-FFF2-40B4-BE49-F238E27FC236}">
                <a16:creationId xmlns:a16="http://schemas.microsoft.com/office/drawing/2014/main" id="{285A60CD-2F7B-1251-3F69-DFBC9999DFB5}"/>
              </a:ext>
            </a:extLst>
          </p:cNvPr>
          <p:cNvSpPr txBox="1">
            <a:spLocks noChangeArrowheads="1"/>
          </p:cNvSpPr>
          <p:nvPr/>
        </p:nvSpPr>
        <p:spPr bwMode="auto">
          <a:xfrm>
            <a:off x="3736975" y="3074988"/>
            <a:ext cx="685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a:r>
              <a:rPr lang="en-US" altLang="vi-VN" sz="1000" b="1">
                <a:latin typeface="Arial" panose="020B0604020202020204" pitchFamily="34" charset="0"/>
              </a:rPr>
              <a:t>CD NCC</a:t>
            </a:r>
          </a:p>
        </p:txBody>
      </p:sp>
      <p:sp>
        <p:nvSpPr>
          <p:cNvPr id="21514" name="TextBox 16">
            <a:extLst>
              <a:ext uri="{FF2B5EF4-FFF2-40B4-BE49-F238E27FC236}">
                <a16:creationId xmlns:a16="http://schemas.microsoft.com/office/drawing/2014/main" id="{879A1DF1-500F-205B-C7D8-B4AB13F285CD}"/>
              </a:ext>
            </a:extLst>
          </p:cNvPr>
          <p:cNvSpPr txBox="1">
            <a:spLocks noChangeArrowheads="1"/>
          </p:cNvSpPr>
          <p:nvPr/>
        </p:nvSpPr>
        <p:spPr bwMode="auto">
          <a:xfrm>
            <a:off x="4768850" y="3305175"/>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a:r>
              <a:rPr lang="en-US" altLang="vi-VN" sz="1000" b="1">
                <a:latin typeface="Arial" panose="020B0604020202020204" pitchFamily="34" charset="0"/>
              </a:rPr>
              <a:t>CD toàn quốc</a:t>
            </a:r>
          </a:p>
        </p:txBody>
      </p:sp>
      <p:cxnSp>
        <p:nvCxnSpPr>
          <p:cNvPr id="21515" name="Straight Arrow Connector 5">
            <a:extLst>
              <a:ext uri="{FF2B5EF4-FFF2-40B4-BE49-F238E27FC236}">
                <a16:creationId xmlns:a16="http://schemas.microsoft.com/office/drawing/2014/main" id="{C1F5BE1B-F91B-191E-AD91-6E0015ECBF59}"/>
              </a:ext>
            </a:extLst>
          </p:cNvPr>
          <p:cNvCxnSpPr>
            <a:cxnSpLocks noChangeShapeType="1"/>
          </p:cNvCxnSpPr>
          <p:nvPr/>
        </p:nvCxnSpPr>
        <p:spPr bwMode="auto">
          <a:xfrm>
            <a:off x="2590800" y="3652839"/>
            <a:ext cx="0" cy="57943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16" name="Straight Arrow Connector 19">
            <a:extLst>
              <a:ext uri="{FF2B5EF4-FFF2-40B4-BE49-F238E27FC236}">
                <a16:creationId xmlns:a16="http://schemas.microsoft.com/office/drawing/2014/main" id="{747DE821-05BE-1A8D-829E-C2E86C0AB9BE}"/>
              </a:ext>
            </a:extLst>
          </p:cNvPr>
          <p:cNvCxnSpPr>
            <a:cxnSpLocks noChangeShapeType="1"/>
          </p:cNvCxnSpPr>
          <p:nvPr/>
        </p:nvCxnSpPr>
        <p:spPr bwMode="auto">
          <a:xfrm>
            <a:off x="3962400" y="3363914"/>
            <a:ext cx="0" cy="57943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17" name="Straight Arrow Connector 20">
            <a:extLst>
              <a:ext uri="{FF2B5EF4-FFF2-40B4-BE49-F238E27FC236}">
                <a16:creationId xmlns:a16="http://schemas.microsoft.com/office/drawing/2014/main" id="{09D80541-DE44-C050-D4D4-D5D9F43BFD50}"/>
              </a:ext>
            </a:extLst>
          </p:cNvPr>
          <p:cNvCxnSpPr>
            <a:cxnSpLocks noChangeShapeType="1"/>
          </p:cNvCxnSpPr>
          <p:nvPr/>
        </p:nvCxnSpPr>
        <p:spPr bwMode="auto">
          <a:xfrm>
            <a:off x="5118100" y="3705226"/>
            <a:ext cx="0" cy="5810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18" name="Straight Arrow Connector 21">
            <a:extLst>
              <a:ext uri="{FF2B5EF4-FFF2-40B4-BE49-F238E27FC236}">
                <a16:creationId xmlns:a16="http://schemas.microsoft.com/office/drawing/2014/main" id="{90216BA9-264A-6412-D247-6981032BF76E}"/>
              </a:ext>
            </a:extLst>
          </p:cNvPr>
          <p:cNvCxnSpPr>
            <a:cxnSpLocks noChangeShapeType="1"/>
          </p:cNvCxnSpPr>
          <p:nvPr/>
        </p:nvCxnSpPr>
        <p:spPr bwMode="auto">
          <a:xfrm>
            <a:off x="6413500" y="3335339"/>
            <a:ext cx="0" cy="5810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19" name="Straight Arrow Connector 22">
            <a:extLst>
              <a:ext uri="{FF2B5EF4-FFF2-40B4-BE49-F238E27FC236}">
                <a16:creationId xmlns:a16="http://schemas.microsoft.com/office/drawing/2014/main" id="{7C92FBDD-1224-B057-D869-99A8E3C181EE}"/>
              </a:ext>
            </a:extLst>
          </p:cNvPr>
          <p:cNvCxnSpPr>
            <a:cxnSpLocks noChangeShapeType="1"/>
          </p:cNvCxnSpPr>
          <p:nvPr/>
        </p:nvCxnSpPr>
        <p:spPr bwMode="auto">
          <a:xfrm>
            <a:off x="7277100" y="3173414"/>
            <a:ext cx="0" cy="57943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20" name="Straight Arrow Connector 23">
            <a:extLst>
              <a:ext uri="{FF2B5EF4-FFF2-40B4-BE49-F238E27FC236}">
                <a16:creationId xmlns:a16="http://schemas.microsoft.com/office/drawing/2014/main" id="{BAEDAEAE-658D-20BC-24F5-5014868DD34F}"/>
              </a:ext>
            </a:extLst>
          </p:cNvPr>
          <p:cNvCxnSpPr>
            <a:cxnSpLocks noChangeShapeType="1"/>
          </p:cNvCxnSpPr>
          <p:nvPr/>
        </p:nvCxnSpPr>
        <p:spPr bwMode="auto">
          <a:xfrm>
            <a:off x="8588375" y="3232150"/>
            <a:ext cx="0" cy="57943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21" name="Straight Arrow Connector 24">
            <a:extLst>
              <a:ext uri="{FF2B5EF4-FFF2-40B4-BE49-F238E27FC236}">
                <a16:creationId xmlns:a16="http://schemas.microsoft.com/office/drawing/2014/main" id="{565BFAEC-BBAB-7552-642F-D90D176C1E7E}"/>
              </a:ext>
            </a:extLst>
          </p:cNvPr>
          <p:cNvCxnSpPr>
            <a:cxnSpLocks noChangeShapeType="1"/>
          </p:cNvCxnSpPr>
          <p:nvPr/>
        </p:nvCxnSpPr>
        <p:spPr bwMode="auto">
          <a:xfrm>
            <a:off x="10207625" y="2786064"/>
            <a:ext cx="0" cy="57943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F942CFCA-CD57-FE63-DF24-91A2347F5413}"/>
              </a:ext>
            </a:extLst>
          </p:cNvPr>
          <p:cNvSpPr txBox="1">
            <a:spLocks/>
          </p:cNvSpPr>
          <p:nvPr/>
        </p:nvSpPr>
        <p:spPr bwMode="auto">
          <a:xfrm>
            <a:off x="1388533" y="328084"/>
            <a:ext cx="9144000" cy="7985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a:lnSpc>
                <a:spcPct val="90000"/>
              </a:lnSpc>
              <a:spcBef>
                <a:spcPts val="1000"/>
              </a:spcBef>
            </a:pPr>
            <a:r>
              <a:rPr lang="en-US" altLang="en-US" sz="2800" dirty="0" err="1">
                <a:solidFill>
                  <a:schemeClr val="bg1"/>
                </a:solidFill>
                <a:latin typeface="Arial" panose="020B0604020202020204" pitchFamily="34" charset="0"/>
              </a:rPr>
              <a:t>Phân</a:t>
            </a:r>
            <a:r>
              <a:rPr lang="en-US" altLang="en-US" sz="2800" dirty="0">
                <a:solidFill>
                  <a:schemeClr val="bg1"/>
                </a:solidFill>
                <a:latin typeface="Arial" panose="020B0604020202020204" pitchFamily="34" charset="0"/>
              </a:rPr>
              <a:t> </a:t>
            </a:r>
            <a:r>
              <a:rPr lang="en-US" altLang="en-US" sz="2800" dirty="0" err="1">
                <a:solidFill>
                  <a:schemeClr val="bg1"/>
                </a:solidFill>
                <a:latin typeface="Arial" panose="020B0604020202020204" pitchFamily="34" charset="0"/>
              </a:rPr>
              <a:t>bố</a:t>
            </a:r>
            <a:r>
              <a:rPr lang="en-US" altLang="en-US" sz="2800" dirty="0">
                <a:solidFill>
                  <a:schemeClr val="bg1"/>
                </a:solidFill>
                <a:latin typeface="Arial" panose="020B0604020202020204" pitchFamily="34" charset="0"/>
              </a:rPr>
              <a:t> </a:t>
            </a:r>
            <a:r>
              <a:rPr lang="en-US" altLang="en-US" sz="2800" dirty="0" err="1">
                <a:solidFill>
                  <a:schemeClr val="bg1"/>
                </a:solidFill>
                <a:latin typeface="Arial" panose="020B0604020202020204" pitchFamily="34" charset="0"/>
              </a:rPr>
              <a:t>trường</a:t>
            </a:r>
            <a:r>
              <a:rPr lang="en-US" altLang="en-US" sz="2800" dirty="0">
                <a:solidFill>
                  <a:schemeClr val="bg1"/>
                </a:solidFill>
                <a:latin typeface="Arial" panose="020B0604020202020204" pitchFamily="34" charset="0"/>
              </a:rPr>
              <a:t> </a:t>
            </a:r>
            <a:r>
              <a:rPr lang="en-US" altLang="en-US" sz="2800" dirty="0" err="1">
                <a:solidFill>
                  <a:schemeClr val="bg1"/>
                </a:solidFill>
                <a:latin typeface="Arial" panose="020B0604020202020204" pitchFamily="34" charset="0"/>
              </a:rPr>
              <a:t>hợp</a:t>
            </a:r>
            <a:r>
              <a:rPr lang="en-US" altLang="en-US" sz="2800" dirty="0">
                <a:solidFill>
                  <a:schemeClr val="bg1"/>
                </a:solidFill>
                <a:latin typeface="Arial" panose="020B0604020202020204" pitchFamily="34" charset="0"/>
              </a:rPr>
              <a:t> </a:t>
            </a:r>
            <a:r>
              <a:rPr lang="en-US" altLang="en-US" sz="2800" dirty="0" err="1">
                <a:solidFill>
                  <a:schemeClr val="bg1"/>
                </a:solidFill>
                <a:latin typeface="Arial" panose="020B0604020202020204" pitchFamily="34" charset="0"/>
              </a:rPr>
              <a:t>mắc</a:t>
            </a:r>
            <a:r>
              <a:rPr lang="en-US" altLang="en-US" sz="2800" dirty="0">
                <a:solidFill>
                  <a:schemeClr val="bg1"/>
                </a:solidFill>
                <a:latin typeface="Arial" panose="020B0604020202020204" pitchFamily="34" charset="0"/>
              </a:rPr>
              <a:t> </a:t>
            </a:r>
            <a:r>
              <a:rPr lang="en-US" altLang="en-US" sz="2800" dirty="0" err="1">
                <a:solidFill>
                  <a:schemeClr val="bg1"/>
                </a:solidFill>
                <a:latin typeface="Arial" panose="020B0604020202020204" pitchFamily="34" charset="0"/>
              </a:rPr>
              <a:t>sởi</a:t>
            </a:r>
            <a:r>
              <a:rPr lang="en-US" altLang="en-US" sz="2800" dirty="0">
                <a:solidFill>
                  <a:schemeClr val="bg1"/>
                </a:solidFill>
                <a:latin typeface="Arial" panose="020B0604020202020204" pitchFamily="34" charset="0"/>
              </a:rPr>
              <a:t> </a:t>
            </a:r>
            <a:r>
              <a:rPr lang="en-US" altLang="en-US" sz="2800" dirty="0" err="1">
                <a:solidFill>
                  <a:schemeClr val="bg1"/>
                </a:solidFill>
                <a:latin typeface="Arial" panose="020B0604020202020204" pitchFamily="34" charset="0"/>
              </a:rPr>
              <a:t>theo</a:t>
            </a:r>
            <a:r>
              <a:rPr lang="en-US" altLang="en-US" sz="2800" dirty="0">
                <a:solidFill>
                  <a:schemeClr val="bg1"/>
                </a:solidFill>
                <a:latin typeface="Arial" panose="020B0604020202020204" pitchFamily="34" charset="0"/>
              </a:rPr>
              <a:t> </a:t>
            </a:r>
            <a:r>
              <a:rPr lang="en-US" altLang="en-US" sz="2800" dirty="0" err="1">
                <a:solidFill>
                  <a:schemeClr val="bg1"/>
                </a:solidFill>
                <a:latin typeface="Arial" panose="020B0604020202020204" pitchFamily="34" charset="0"/>
              </a:rPr>
              <a:t>nhóm</a:t>
            </a:r>
            <a:r>
              <a:rPr lang="en-US" altLang="en-US" sz="2800" dirty="0">
                <a:solidFill>
                  <a:schemeClr val="bg1"/>
                </a:solidFill>
                <a:latin typeface="Arial" panose="020B0604020202020204" pitchFamily="34" charset="0"/>
              </a:rPr>
              <a:t> </a:t>
            </a:r>
            <a:r>
              <a:rPr lang="en-US" altLang="en-US" sz="2800" dirty="0" err="1">
                <a:solidFill>
                  <a:schemeClr val="bg1"/>
                </a:solidFill>
                <a:latin typeface="Arial" panose="020B0604020202020204" pitchFamily="34" charset="0"/>
              </a:rPr>
              <a:t>tuổi</a:t>
            </a:r>
            <a:r>
              <a:rPr lang="en-US" altLang="en-US" sz="2800" dirty="0">
                <a:solidFill>
                  <a:schemeClr val="bg1"/>
                </a:solidFill>
                <a:latin typeface="Arial" panose="020B0604020202020204" pitchFamily="34" charset="0"/>
              </a:rPr>
              <a:t> </a:t>
            </a:r>
            <a:r>
              <a:rPr lang="en-US" altLang="en-US" sz="2800" dirty="0" err="1">
                <a:solidFill>
                  <a:schemeClr val="bg1"/>
                </a:solidFill>
                <a:latin typeface="Arial" panose="020B0604020202020204" pitchFamily="34" charset="0"/>
              </a:rPr>
              <a:t>năm</a:t>
            </a:r>
            <a:r>
              <a:rPr lang="en-US" altLang="en-US" sz="2800" dirty="0">
                <a:solidFill>
                  <a:schemeClr val="bg1"/>
                </a:solidFill>
                <a:latin typeface="Arial" panose="020B0604020202020204" pitchFamily="34" charset="0"/>
              </a:rPr>
              <a:t> 2024-2025 (n=9.719)</a:t>
            </a:r>
            <a:endParaRPr lang="en-US" altLang="en-US" sz="2800" b="1" dirty="0">
              <a:solidFill>
                <a:schemeClr val="bg1"/>
              </a:solidFill>
              <a:latin typeface="Arial" panose="020B0604020202020204" pitchFamily="34" charset="0"/>
            </a:endParaRPr>
          </a:p>
        </p:txBody>
      </p:sp>
      <p:sp>
        <p:nvSpPr>
          <p:cNvPr id="23554" name="Slide Number Placeholder 1">
            <a:extLst>
              <a:ext uri="{FF2B5EF4-FFF2-40B4-BE49-F238E27FC236}">
                <a16:creationId xmlns:a16="http://schemas.microsoft.com/office/drawing/2014/main" id="{CF857A67-AF60-214F-ED16-682855E6D56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fld id="{7DA9ABC7-3BB3-4F9A-A8D4-3BD74128A3AA}" type="slidenum">
              <a:rPr lang="en-US" altLang="en-US" sz="900"/>
              <a:pPr/>
              <a:t>6</a:t>
            </a:fld>
            <a:endParaRPr lang="en-US" altLang="en-US" sz="900"/>
          </a:p>
        </p:txBody>
      </p:sp>
      <p:graphicFrame>
        <p:nvGraphicFramePr>
          <p:cNvPr id="2" name="Chart 1">
            <a:extLst>
              <a:ext uri="{FF2B5EF4-FFF2-40B4-BE49-F238E27FC236}">
                <a16:creationId xmlns:a16="http://schemas.microsoft.com/office/drawing/2014/main" id="{22DDE3CD-4605-708E-EF6B-B1EE7875F73D}"/>
              </a:ext>
            </a:extLst>
          </p:cNvPr>
          <p:cNvGraphicFramePr>
            <a:graphicFrameLocks/>
          </p:cNvGraphicFramePr>
          <p:nvPr>
            <p:extLst>
              <p:ext uri="{D42A27DB-BD31-4B8C-83A1-F6EECF244321}">
                <p14:modId xmlns:p14="http://schemas.microsoft.com/office/powerpoint/2010/main" val="3229660996"/>
              </p:ext>
            </p:extLst>
          </p:nvPr>
        </p:nvGraphicFramePr>
        <p:xfrm>
          <a:off x="541867" y="1625600"/>
          <a:ext cx="10989733" cy="49043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ACC6DABA-9DD4-03EB-9430-20867454E468}"/>
            </a:ext>
          </a:extLst>
        </p:cNvPr>
        <p:cNvGrpSpPr/>
        <p:nvPr/>
      </p:nvGrpSpPr>
      <p:grpSpPr>
        <a:xfrm>
          <a:off x="0" y="0"/>
          <a:ext cx="0" cy="0"/>
          <a:chOff x="0" y="0"/>
          <a:chExt cx="0" cy="0"/>
        </a:xfrm>
      </p:grpSpPr>
      <p:sp>
        <p:nvSpPr>
          <p:cNvPr id="181" name="Google Shape;181;p12">
            <a:extLst>
              <a:ext uri="{FF2B5EF4-FFF2-40B4-BE49-F238E27FC236}">
                <a16:creationId xmlns:a16="http://schemas.microsoft.com/office/drawing/2014/main" id="{0F083728-196D-0937-D0A6-9B38F5F29B8C}"/>
              </a:ext>
            </a:extLst>
          </p:cNvPr>
          <p:cNvSpPr/>
          <p:nvPr/>
        </p:nvSpPr>
        <p:spPr>
          <a:xfrm>
            <a:off x="219076" y="1829118"/>
            <a:ext cx="4175304" cy="612045"/>
          </a:xfrm>
          <a:prstGeom prst="roundRect">
            <a:avLst>
              <a:gd name="adj" fmla="val 16667"/>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4292E"/>
              </a:buClr>
              <a:buSzPts val="2000"/>
              <a:buFont typeface="Calibri"/>
              <a:buNone/>
            </a:pPr>
            <a:endParaRPr sz="2000" b="0" i="1" u="none" strike="noStrike" cap="none" dirty="0">
              <a:solidFill>
                <a:srgbClr val="D4292E"/>
              </a:solidFill>
              <a:latin typeface="Calibri"/>
              <a:ea typeface="Calibri"/>
              <a:cs typeface="Calibri"/>
              <a:sym typeface="Calibri"/>
            </a:endParaRPr>
          </a:p>
        </p:txBody>
      </p:sp>
      <p:sp>
        <p:nvSpPr>
          <p:cNvPr id="190" name="Google Shape;190;p12">
            <a:extLst>
              <a:ext uri="{FF2B5EF4-FFF2-40B4-BE49-F238E27FC236}">
                <a16:creationId xmlns:a16="http://schemas.microsoft.com/office/drawing/2014/main" id="{0E2B1169-E929-090C-932B-14F4F164758D}"/>
              </a:ext>
            </a:extLst>
          </p:cNvPr>
          <p:cNvSpPr/>
          <p:nvPr/>
        </p:nvSpPr>
        <p:spPr>
          <a:xfrm>
            <a:off x="4472322" y="1829118"/>
            <a:ext cx="3713145" cy="612045"/>
          </a:xfrm>
          <a:prstGeom prst="roundRect">
            <a:avLst>
              <a:gd name="adj" fmla="val 16667"/>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4292E"/>
              </a:buClr>
              <a:buSzPts val="2000"/>
              <a:buFont typeface="Calibri"/>
              <a:buNone/>
            </a:pPr>
            <a:endParaRPr sz="2000" b="0" i="1" u="none" strike="noStrike" cap="none" dirty="0">
              <a:solidFill>
                <a:srgbClr val="D4292E"/>
              </a:solidFill>
              <a:latin typeface="Calibri"/>
              <a:ea typeface="Calibri"/>
              <a:cs typeface="Calibri"/>
              <a:sym typeface="Calibri"/>
            </a:endParaRPr>
          </a:p>
        </p:txBody>
      </p:sp>
      <p:sp>
        <p:nvSpPr>
          <p:cNvPr id="195" name="Google Shape;195;p12">
            <a:extLst>
              <a:ext uri="{FF2B5EF4-FFF2-40B4-BE49-F238E27FC236}">
                <a16:creationId xmlns:a16="http://schemas.microsoft.com/office/drawing/2014/main" id="{A72D68D9-A6E8-21AF-C92C-F5BE618F404D}"/>
              </a:ext>
            </a:extLst>
          </p:cNvPr>
          <p:cNvSpPr txBox="1"/>
          <p:nvPr/>
        </p:nvSpPr>
        <p:spPr>
          <a:xfrm>
            <a:off x="609600" y="1"/>
            <a:ext cx="10972800" cy="1351721"/>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000"/>
              <a:buFont typeface="Calibri"/>
              <a:buNone/>
            </a:pPr>
            <a:r>
              <a:rPr lang="en-US" sz="4000" dirty="0">
                <a:solidFill>
                  <a:schemeClr val="lt1"/>
                </a:solidFill>
                <a:latin typeface="Calibri"/>
                <a:ea typeface="Calibri"/>
                <a:cs typeface="Calibri"/>
                <a:sym typeface="Calibri"/>
              </a:rPr>
              <a:t>Tình hình Bệnh sởi </a:t>
            </a:r>
            <a:r>
              <a:rPr lang="en-US" sz="4000" dirty="0" err="1">
                <a:solidFill>
                  <a:schemeClr val="lt1"/>
                </a:solidFill>
                <a:latin typeface="Calibri"/>
                <a:ea typeface="Calibri"/>
                <a:cs typeface="Calibri"/>
                <a:sym typeface="Calibri"/>
              </a:rPr>
              <a:t>tại</a:t>
            </a:r>
            <a:r>
              <a:rPr lang="en-US" sz="4000" dirty="0">
                <a:solidFill>
                  <a:schemeClr val="lt1"/>
                </a:solidFill>
                <a:latin typeface="Calibri"/>
                <a:ea typeface="Calibri"/>
                <a:cs typeface="Calibri"/>
                <a:sym typeface="Calibri"/>
              </a:rPr>
              <a:t> Hải </a:t>
            </a:r>
            <a:r>
              <a:rPr lang="en-US" sz="4000" dirty="0" err="1">
                <a:solidFill>
                  <a:schemeClr val="lt1"/>
                </a:solidFill>
                <a:latin typeface="Calibri"/>
                <a:ea typeface="Calibri"/>
                <a:cs typeface="Calibri"/>
                <a:sym typeface="Calibri"/>
              </a:rPr>
              <a:t>Phòng</a:t>
            </a:r>
            <a:r>
              <a:rPr lang="en-US" sz="4000" dirty="0">
                <a:solidFill>
                  <a:schemeClr val="lt1"/>
                </a:solidFill>
                <a:latin typeface="Calibri"/>
                <a:ea typeface="Calibri"/>
                <a:cs typeface="Calibri"/>
                <a:sym typeface="Calibri"/>
              </a:rPr>
              <a:t> 2025 </a:t>
            </a:r>
          </a:p>
        </p:txBody>
      </p:sp>
      <p:sp>
        <p:nvSpPr>
          <p:cNvPr id="196" name="Google Shape;196;p12">
            <a:extLst>
              <a:ext uri="{FF2B5EF4-FFF2-40B4-BE49-F238E27FC236}">
                <a16:creationId xmlns:a16="http://schemas.microsoft.com/office/drawing/2014/main" id="{1FD98646-C3C2-9C9E-6E5F-550C9A241036}"/>
              </a:ext>
            </a:extLst>
          </p:cNvPr>
          <p:cNvSpPr txBox="1"/>
          <p:nvPr/>
        </p:nvSpPr>
        <p:spPr>
          <a:xfrm>
            <a:off x="219076" y="1595320"/>
            <a:ext cx="7578548" cy="5119310"/>
          </a:xfrm>
          <a:prstGeom prst="rect">
            <a:avLst/>
          </a:prstGeom>
          <a:noFill/>
          <a:ln>
            <a:noFill/>
          </a:ln>
        </p:spPr>
        <p:txBody>
          <a:bodyPr spcFirstLastPara="1" wrap="square" lIns="91425" tIns="45700" rIns="91425" bIns="45700" anchor="t" anchorCtr="0">
            <a:spAutoFit/>
          </a:bodyPr>
          <a:lstStyle/>
          <a:p>
            <a:pPr algn="just">
              <a:spcBef>
                <a:spcPts val="600"/>
              </a:spcBef>
            </a:pPr>
            <a:r>
              <a:rPr lang="en-US" sz="1800" b="1" dirty="0" err="1">
                <a:solidFill>
                  <a:srgbClr val="FF0000"/>
                </a:solidFill>
                <a:effectLst/>
                <a:latin typeface="Times New Roman" panose="02020603050405020304" pitchFamily="18" charset="0"/>
                <a:ea typeface="Times New Roman" panose="02020603050405020304" pitchFamily="18" charset="0"/>
              </a:rPr>
              <a:t>Từ</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ngày</a:t>
            </a:r>
            <a:r>
              <a:rPr lang="en-US" sz="1800" b="1" dirty="0">
                <a:solidFill>
                  <a:srgbClr val="FF0000"/>
                </a:solidFill>
                <a:effectLst/>
                <a:latin typeface="Times New Roman" panose="02020603050405020304" pitchFamily="18" charset="0"/>
                <a:ea typeface="Times New Roman" panose="02020603050405020304" pitchFamily="18" charset="0"/>
              </a:rPr>
              <a:t> 01/01/2025 </a:t>
            </a:r>
            <a:r>
              <a:rPr lang="en-US" sz="1800" b="1" dirty="0" err="1">
                <a:solidFill>
                  <a:srgbClr val="FF0000"/>
                </a:solidFill>
                <a:effectLst/>
                <a:latin typeface="Times New Roman" panose="02020603050405020304" pitchFamily="18" charset="0"/>
                <a:ea typeface="Times New Roman" panose="02020603050405020304" pitchFamily="18" charset="0"/>
              </a:rPr>
              <a:t>đến</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ngày</a:t>
            </a:r>
            <a:r>
              <a:rPr lang="en-US" sz="1800" b="1" dirty="0">
                <a:solidFill>
                  <a:srgbClr val="FF0000"/>
                </a:solidFill>
                <a:effectLst/>
                <a:latin typeface="Times New Roman" panose="02020603050405020304" pitchFamily="18" charset="0"/>
                <a:ea typeface="Times New Roman" panose="02020603050405020304" pitchFamily="18" charset="0"/>
              </a:rPr>
              <a:t> 14/3/2025:</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ghi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nhận</a:t>
            </a:r>
            <a:r>
              <a:rPr lang="en-US" sz="1800" dirty="0">
                <a:effectLst/>
                <a:latin typeface="Times New Roman" panose="02020603050405020304" pitchFamily="18" charset="0"/>
                <a:ea typeface="Times New Roman" panose="02020603050405020304" pitchFamily="18" charset="0"/>
              </a:rPr>
              <a:t> 156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mắc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không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có</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trường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hợp</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tử</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vong</a:t>
            </a:r>
            <a:r>
              <a:rPr lang="en-US" sz="1800" i="1" dirty="0">
                <a:solidFill>
                  <a:srgbClr val="000000"/>
                </a:solidFill>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xu </a:t>
            </a:r>
            <a:r>
              <a:rPr lang="en-US" sz="1800" dirty="0" err="1">
                <a:effectLst/>
                <a:latin typeface="Times New Roman" panose="02020603050405020304" pitchFamily="18" charset="0"/>
                <a:ea typeface="Times New Roman" panose="02020603050405020304" pitchFamily="18" charset="0"/>
              </a:rPr>
              <a:t>hướng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tăng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gần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đây</a:t>
            </a:r>
            <a:r>
              <a:rPr lang="en-US" sz="1800" dirty="0">
                <a:effectLst/>
                <a:latin typeface="Times New Roman" panose="02020603050405020304" pitchFamily="18" charset="0"/>
                <a:ea typeface="Times New Roman" panose="02020603050405020304" pitchFamily="18" charset="0"/>
              </a:rPr>
              <a:t>. Ca </a:t>
            </a:r>
            <a:r>
              <a:rPr lang="en-US" sz="1800" dirty="0" err="1">
                <a:effectLst/>
                <a:latin typeface="Times New Roman" panose="02020603050405020304" pitchFamily="18" charset="0"/>
                <a:ea typeface="Times New Roman" panose="02020603050405020304" pitchFamily="18" charset="0"/>
              </a:rPr>
              <a:t>mắc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Sởi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xuất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rPr>
              <a:t> 14/15 </a:t>
            </a:r>
            <a:r>
              <a:rPr lang="en-US" sz="1800" dirty="0" err="1">
                <a:effectLst/>
                <a:latin typeface="Times New Roman" panose="02020603050405020304" pitchFamily="18" charset="0"/>
                <a:ea typeface="Times New Roman" panose="02020603050405020304" pitchFamily="18" charset="0"/>
              </a:rPr>
              <a:t>quận</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trừ</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đảo</a:t>
            </a:r>
            <a:r>
              <a:rPr lang="en-US" sz="1800" dirty="0">
                <a:effectLst/>
                <a:latin typeface="Times New Roman" panose="02020603050405020304" pitchFamily="18" charset="0"/>
                <a:ea typeface="Times New Roman" panose="02020603050405020304" pitchFamily="18" charset="0"/>
              </a:rPr>
              <a:t> Bạch Long </a:t>
            </a:r>
            <a:r>
              <a:rPr lang="en-US" sz="1800" dirty="0" err="1">
                <a:effectLst/>
                <a:latin typeface="Times New Roman" panose="02020603050405020304" pitchFamily="18" charset="0"/>
                <a:ea typeface="Times New Roman" panose="02020603050405020304" pitchFamily="18" charset="0"/>
              </a:rPr>
              <a:t>Vỹ</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ghi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nhận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rPr>
              <a:t> ca </a:t>
            </a:r>
            <a:r>
              <a:rPr lang="en-US" sz="1800" dirty="0" err="1">
                <a:effectLst/>
                <a:latin typeface="Times New Roman" panose="02020603050405020304" pitchFamily="18" charset="0"/>
                <a:ea typeface="Times New Roman" panose="02020603050405020304" pitchFamily="18" charset="0"/>
              </a:rPr>
              <a:t>mắc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rPr>
              <a:t>: Lê </a:t>
            </a:r>
            <a:r>
              <a:rPr lang="en-US" sz="1800" dirty="0" err="1">
                <a:effectLst/>
                <a:latin typeface="Times New Roman" panose="02020603050405020304" pitchFamily="18" charset="0"/>
                <a:ea typeface="Times New Roman" panose="02020603050405020304" pitchFamily="18" charset="0"/>
              </a:rPr>
              <a:t>Chân</a:t>
            </a:r>
            <a:r>
              <a:rPr lang="en-US" sz="1800" dirty="0">
                <a:effectLst/>
                <a:latin typeface="Times New Roman" panose="02020603050405020304" pitchFamily="18" charset="0"/>
                <a:ea typeface="Times New Roman" panose="02020603050405020304" pitchFamily="18" charset="0"/>
              </a:rPr>
              <a:t> (27 ca); Hải An (21 ca); </a:t>
            </a:r>
            <a:r>
              <a:rPr lang="en-US" sz="1800" dirty="0" err="1">
                <a:effectLst/>
                <a:latin typeface="Times New Roman" panose="02020603050405020304" pitchFamily="18" charset="0"/>
                <a:ea typeface="Times New Roman" panose="02020603050405020304" pitchFamily="18" charset="0"/>
              </a:rPr>
              <a:t>Thủy</a:t>
            </a:r>
            <a:r>
              <a:rPr lang="en-US" sz="1800" dirty="0">
                <a:effectLst/>
                <a:latin typeface="Times New Roman" panose="02020603050405020304" pitchFamily="18" charset="0"/>
                <a:ea typeface="Times New Roman" panose="02020603050405020304" pitchFamily="18" charset="0"/>
              </a:rPr>
              <a:t> Nguyên (19 ca); An </a:t>
            </a:r>
            <a:r>
              <a:rPr lang="en-US" sz="1800" dirty="0" err="1">
                <a:effectLst/>
                <a:latin typeface="Times New Roman" panose="02020603050405020304" pitchFamily="18" charset="0"/>
                <a:ea typeface="Times New Roman" panose="02020603050405020304" pitchFamily="18" charset="0"/>
              </a:rPr>
              <a:t>Lão</a:t>
            </a:r>
            <a:r>
              <a:rPr lang="en-US" sz="1800" dirty="0">
                <a:effectLst/>
                <a:latin typeface="Times New Roman" panose="02020603050405020304" pitchFamily="18" charset="0"/>
                <a:ea typeface="Times New Roman" panose="02020603050405020304" pitchFamily="18" charset="0"/>
              </a:rPr>
              <a:t> (16 ca); </a:t>
            </a:r>
            <a:r>
              <a:rPr lang="en-US" sz="1800" dirty="0" err="1">
                <a:effectLst/>
                <a:latin typeface="Times New Roman" panose="02020603050405020304" pitchFamily="18" charset="0"/>
                <a:ea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rPr>
              <a:t> An (15 ca).</a:t>
            </a:r>
          </a:p>
          <a:p>
            <a:pPr algn="just">
              <a:spcBef>
                <a:spcPts val="600"/>
              </a:spcBef>
            </a:pPr>
            <a:r>
              <a:rPr lang="en-US" sz="1800" b="1" dirty="0" err="1">
                <a:solidFill>
                  <a:srgbClr val="FF0000"/>
                </a:solidFill>
                <a:effectLst/>
                <a:latin typeface="Times New Roman" panose="02020603050405020304" pitchFamily="18" charset="0"/>
                <a:ea typeface="Times New Roman" panose="02020603050405020304" pitchFamily="18" charset="0"/>
              </a:rPr>
              <a:t>Số</a:t>
            </a:r>
            <a:r>
              <a:rPr lang="en-US" sz="1800" b="1" dirty="0">
                <a:solidFill>
                  <a:srgbClr val="FF0000"/>
                </a:solidFill>
                <a:effectLst/>
                <a:latin typeface="Times New Roman" panose="02020603050405020304" pitchFamily="18" charset="0"/>
                <a:ea typeface="Times New Roman" panose="02020603050405020304" pitchFamily="18" charset="0"/>
              </a:rPr>
              <a:t> ca </a:t>
            </a:r>
            <a:r>
              <a:rPr lang="en-US" sz="1800" b="1" dirty="0" err="1">
                <a:solidFill>
                  <a:srgbClr val="FF0000"/>
                </a:solidFill>
                <a:effectLst/>
                <a:latin typeface="Times New Roman" panose="02020603050405020304" pitchFamily="18" charset="0"/>
                <a:ea typeface="Times New Roman" panose="02020603050405020304" pitchFamily="18" charset="0"/>
              </a:rPr>
              <a:t>mắc</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Sởi</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phân</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bố</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theo</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độ</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tuổi</a:t>
            </a:r>
            <a:r>
              <a:rPr lang="en-US" sz="1800" b="1" dirty="0">
                <a:solidFill>
                  <a:srgbClr val="FF0000"/>
                </a:solidFill>
                <a:effectLst/>
                <a:latin typeface="Times New Roman" panose="02020603050405020304" pitchFamily="18" charset="0"/>
                <a:ea typeface="Times New Roman" panose="02020603050405020304" pitchFamily="18" charset="0"/>
              </a:rPr>
              <a:t>:</a:t>
            </a:r>
          </a:p>
          <a:p>
            <a:pPr algn="just">
              <a:spcBef>
                <a:spcPts val="600"/>
              </a:spcBef>
            </a:pPr>
            <a:r>
              <a:rPr lang="en-US" sz="1800" dirty="0">
                <a:effectLst/>
                <a:latin typeface="Times New Roman" panose="02020603050405020304" pitchFamily="18" charset="0"/>
                <a:ea typeface="Times New Roman" panose="02020603050405020304" pitchFamily="18" charset="0"/>
              </a:rPr>
              <a:t>	+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0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9 </a:t>
            </a:r>
            <a:r>
              <a:rPr lang="en-US" sz="1800" dirty="0" err="1">
                <a:effectLst/>
                <a:latin typeface="Times New Roman" panose="02020603050405020304" pitchFamily="18" charset="0"/>
                <a:ea typeface="Times New Roman" panose="02020603050405020304" pitchFamily="18" charset="0"/>
              </a:rPr>
              <a:t>tháng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tuổi</a:t>
            </a:r>
            <a:r>
              <a:rPr lang="en-US" sz="1800" dirty="0">
                <a:effectLst/>
                <a:latin typeface="Times New Roman" panose="02020603050405020304" pitchFamily="18" charset="0"/>
                <a:ea typeface="Times New Roman" panose="02020603050405020304" pitchFamily="18" charset="0"/>
              </a:rPr>
              <a:t>: 21 ca (13,5%)</a:t>
            </a:r>
          </a:p>
          <a:p>
            <a:pPr algn="just">
              <a:spcBef>
                <a:spcPts val="600"/>
              </a:spcBef>
            </a:pPr>
            <a:r>
              <a:rPr lang="en-US" sz="1800" dirty="0">
                <a:effectLst/>
                <a:latin typeface="Times New Roman" panose="02020603050405020304" pitchFamily="18" charset="0"/>
                <a:ea typeface="Times New Roman" panose="02020603050405020304" pitchFamily="18" charset="0"/>
              </a:rPr>
              <a:t>	+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9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24 </a:t>
            </a:r>
            <a:r>
              <a:rPr lang="en-US" sz="1800" dirty="0" err="1">
                <a:effectLst/>
                <a:latin typeface="Times New Roman" panose="02020603050405020304" pitchFamily="18" charset="0"/>
                <a:ea typeface="Times New Roman" panose="02020603050405020304" pitchFamily="18" charset="0"/>
              </a:rPr>
              <a:t>tháng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tuổi</a:t>
            </a:r>
            <a:r>
              <a:rPr lang="en-US" sz="1800" dirty="0">
                <a:effectLst/>
                <a:latin typeface="Times New Roman" panose="02020603050405020304" pitchFamily="18" charset="0"/>
                <a:ea typeface="Times New Roman" panose="02020603050405020304" pitchFamily="18" charset="0"/>
              </a:rPr>
              <a:t>: 39 ca (25%)</a:t>
            </a:r>
          </a:p>
          <a:p>
            <a:pPr algn="just">
              <a:spcBef>
                <a:spcPts val="600"/>
              </a:spcBef>
            </a:pPr>
            <a:r>
              <a:rPr lang="en-US" sz="1800" dirty="0">
                <a:effectLst/>
                <a:latin typeface="Times New Roman" panose="02020603050405020304" pitchFamily="18" charset="0"/>
                <a:ea typeface="Times New Roman" panose="02020603050405020304" pitchFamily="18" charset="0"/>
              </a:rPr>
              <a:t>	+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2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10 </a:t>
            </a:r>
            <a:r>
              <a:rPr lang="en-US" sz="1800" dirty="0" err="1">
                <a:effectLst/>
                <a:latin typeface="Times New Roman" panose="02020603050405020304" pitchFamily="18" charset="0"/>
                <a:ea typeface="Times New Roman" panose="02020603050405020304" pitchFamily="18" charset="0"/>
              </a:rPr>
              <a:t>tuổi</a:t>
            </a:r>
            <a:r>
              <a:rPr lang="en-US" sz="1800" dirty="0">
                <a:effectLst/>
                <a:latin typeface="Times New Roman" panose="02020603050405020304" pitchFamily="18" charset="0"/>
                <a:ea typeface="Times New Roman" panose="02020603050405020304" pitchFamily="18" charset="0"/>
              </a:rPr>
              <a:t>: 58 ca (37,2%)</a:t>
            </a:r>
          </a:p>
          <a:p>
            <a:pPr algn="just">
              <a:spcBef>
                <a:spcPts val="600"/>
              </a:spcBef>
            </a:pPr>
            <a:r>
              <a:rPr lang="en-US" sz="1800" dirty="0">
                <a:effectLst/>
                <a:latin typeface="Times New Roman" panose="02020603050405020304" pitchFamily="18" charset="0"/>
                <a:ea typeface="Times New Roman" panose="02020603050405020304" pitchFamily="18" charset="0"/>
              </a:rPr>
              <a:t>	+ </a:t>
            </a:r>
            <a:r>
              <a:rPr lang="en-US" sz="1800" dirty="0" err="1">
                <a:effectLst/>
                <a:latin typeface="Times New Roman" panose="02020603050405020304" pitchFamily="18" charset="0"/>
                <a:ea typeface="Times New Roman" panose="02020603050405020304" pitchFamily="18" charset="0"/>
              </a:rPr>
              <a:t>Trên</a:t>
            </a:r>
            <a:r>
              <a:rPr lang="en-US" sz="1800" dirty="0">
                <a:effectLst/>
                <a:latin typeface="Times New Roman" panose="02020603050405020304" pitchFamily="18" charset="0"/>
                <a:ea typeface="Times New Roman" panose="02020603050405020304" pitchFamily="18" charset="0"/>
              </a:rPr>
              <a:t> 10 </a:t>
            </a:r>
            <a:r>
              <a:rPr lang="en-US" sz="1800" dirty="0" err="1">
                <a:effectLst/>
                <a:latin typeface="Times New Roman" panose="02020603050405020304" pitchFamily="18" charset="0"/>
                <a:ea typeface="Times New Roman" panose="02020603050405020304" pitchFamily="18" charset="0"/>
              </a:rPr>
              <a:t>tuổi</a:t>
            </a:r>
            <a:r>
              <a:rPr lang="en-US" sz="1800" dirty="0">
                <a:effectLst/>
                <a:latin typeface="Times New Roman" panose="02020603050405020304" pitchFamily="18" charset="0"/>
                <a:ea typeface="Times New Roman" panose="02020603050405020304" pitchFamily="18" charset="0"/>
              </a:rPr>
              <a:t>: 38 ca (24,4% )</a:t>
            </a:r>
          </a:p>
          <a:p>
            <a:pPr algn="just">
              <a:spcBef>
                <a:spcPts val="600"/>
              </a:spcBef>
            </a:pPr>
            <a:r>
              <a:rPr lang="en-US" sz="1800" b="1" dirty="0" err="1">
                <a:solidFill>
                  <a:srgbClr val="FF0000"/>
                </a:solidFill>
                <a:effectLst/>
                <a:latin typeface="Times New Roman" panose="02020603050405020304" pitchFamily="18" charset="0"/>
                <a:ea typeface="Times New Roman" panose="02020603050405020304" pitchFamily="18" charset="0"/>
              </a:rPr>
              <a:t>Số</a:t>
            </a:r>
            <a:r>
              <a:rPr lang="en-US" sz="1800" b="1" dirty="0">
                <a:solidFill>
                  <a:srgbClr val="FF0000"/>
                </a:solidFill>
                <a:effectLst/>
                <a:latin typeface="Times New Roman" panose="02020603050405020304" pitchFamily="18" charset="0"/>
                <a:ea typeface="Times New Roman" panose="02020603050405020304" pitchFamily="18" charset="0"/>
              </a:rPr>
              <a:t> ca </a:t>
            </a:r>
            <a:r>
              <a:rPr lang="en-US" sz="1800" b="1" dirty="0" err="1">
                <a:solidFill>
                  <a:srgbClr val="FF0000"/>
                </a:solidFill>
                <a:effectLst/>
                <a:latin typeface="Times New Roman" panose="02020603050405020304" pitchFamily="18" charset="0"/>
                <a:ea typeface="Times New Roman" panose="02020603050405020304" pitchFamily="18" charset="0"/>
              </a:rPr>
              <a:t>mắc</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Sởi</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phân</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bố</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theo</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tiền</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sử</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tiêm</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chủng</a:t>
            </a:r>
            <a:endParaRPr lang="en-US" sz="1800" b="1" dirty="0">
              <a:solidFill>
                <a:srgbClr val="FF0000"/>
              </a:solidFill>
              <a:effectLst/>
              <a:latin typeface="Times New Roman" panose="02020603050405020304" pitchFamily="18" charset="0"/>
              <a:ea typeface="Times New Roman" panose="02020603050405020304" pitchFamily="18" charset="0"/>
            </a:endParaRPr>
          </a:p>
          <a:p>
            <a:pPr indent="450215">
              <a:lnSpc>
                <a:spcPts val="1600"/>
              </a:lnSpc>
              <a:spcBef>
                <a:spcPts val="600"/>
              </a:spcBef>
            </a:pPr>
            <a:r>
              <a:rPr lang="en-US" sz="1800" dirty="0">
                <a:effectLst/>
                <a:latin typeface="Times New Roman" panose="02020603050405020304" pitchFamily="18" charset="0"/>
                <a:ea typeface="Times New Roman" panose="02020603050405020304" pitchFamily="18" charset="0"/>
              </a:rPr>
              <a:t>	+ </a:t>
            </a:r>
            <a:r>
              <a:rPr lang="en-US" sz="1800" dirty="0" err="1">
                <a:effectLst/>
                <a:latin typeface="Times New Roman" panose="02020603050405020304" pitchFamily="18" charset="0"/>
                <a:ea typeface="Times New Roman" panose="02020603050405020304" pitchFamily="18" charset="0"/>
              </a:rPr>
              <a:t>Chưa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tuổi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tiêm</a:t>
            </a:r>
            <a:r>
              <a:rPr lang="en-US" sz="1800" dirty="0">
                <a:effectLst/>
                <a:latin typeface="Times New Roman" panose="02020603050405020304" pitchFamily="18" charset="0"/>
                <a:ea typeface="Times New Roman" panose="02020603050405020304" pitchFamily="18" charset="0"/>
              </a:rPr>
              <a:t> VX: 19 ca (12,2%)</a:t>
            </a:r>
          </a:p>
          <a:p>
            <a:pPr indent="450215">
              <a:lnSpc>
                <a:spcPts val="1600"/>
              </a:lnSpc>
              <a:spcBef>
                <a:spcPts val="600"/>
              </a:spcBef>
            </a:pPr>
            <a:r>
              <a:rPr lang="en-US" sz="1800" dirty="0">
                <a:latin typeface="Times New Roman" panose="02020603050405020304" pitchFamily="18" charset="0"/>
                <a:ea typeface="Times New Roman" panose="02020603050405020304" pitchFamily="18" charset="0"/>
              </a:rPr>
              <a:t>	+ </a:t>
            </a:r>
            <a:r>
              <a:rPr lang="en-US" sz="1800" dirty="0" err="1">
                <a:latin typeface="Times New Roman" panose="02020603050405020304" pitchFamily="18" charset="0"/>
                <a:ea typeface="Times New Roman" panose="02020603050405020304" pitchFamily="18" charset="0"/>
              </a:rPr>
              <a:t>Chưa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tiêm</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vắc</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xin</a:t>
            </a:r>
            <a:r>
              <a:rPr lang="en-US" sz="1800" dirty="0">
                <a:latin typeface="Times New Roman" panose="02020603050405020304" pitchFamily="18" charset="0"/>
                <a:ea typeface="Times New Roman" panose="02020603050405020304" pitchFamily="18" charset="0"/>
              </a:rPr>
              <a:t>/</a:t>
            </a:r>
            <a:r>
              <a:rPr lang="en-US" sz="1800" dirty="0" err="1">
                <a:latin typeface="Times New Roman" panose="02020603050405020304" pitchFamily="18" charset="0"/>
                <a:ea typeface="Times New Roman" panose="02020603050405020304" pitchFamily="18" charset="0"/>
              </a:rPr>
              <a:t>không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rõ</a:t>
            </a:r>
            <a:r>
              <a:rPr lang="en-US" sz="1800" dirty="0">
                <a:latin typeface="Times New Roman" panose="02020603050405020304" pitchFamily="18" charset="0"/>
                <a:ea typeface="Times New Roman" panose="02020603050405020304" pitchFamily="18" charset="0"/>
              </a:rPr>
              <a:t>: 84 ca (53,8%)</a:t>
            </a:r>
          </a:p>
          <a:p>
            <a:pPr indent="450215">
              <a:lnSpc>
                <a:spcPts val="1600"/>
              </a:lnSpc>
              <a:spcBef>
                <a:spcPts val="600"/>
              </a:spcBef>
            </a:pPr>
            <a:r>
              <a:rPr lang="en-US" sz="1800" dirty="0">
                <a:latin typeface="Times New Roman" panose="02020603050405020304" pitchFamily="18" charset="0"/>
                <a:ea typeface="Times New Roman" panose="02020603050405020304" pitchFamily="18" charset="0"/>
              </a:rPr>
              <a:t>	+ </a:t>
            </a:r>
            <a:r>
              <a:rPr lang="en-US" sz="1800" dirty="0" err="1">
                <a:latin typeface="Times New Roman" panose="02020603050405020304" pitchFamily="18" charset="0"/>
                <a:ea typeface="Times New Roman" panose="02020603050405020304" pitchFamily="18" charset="0"/>
              </a:rPr>
              <a:t>Tiêm</a:t>
            </a:r>
            <a:r>
              <a:rPr lang="en-US" sz="1800" dirty="0">
                <a:latin typeface="Times New Roman" panose="02020603050405020304" pitchFamily="18" charset="0"/>
                <a:ea typeface="Times New Roman" panose="02020603050405020304" pitchFamily="18" charset="0"/>
              </a:rPr>
              <a:t> 1 </a:t>
            </a:r>
            <a:r>
              <a:rPr lang="en-US" sz="1800" dirty="0" err="1">
                <a:latin typeface="Times New Roman" panose="02020603050405020304" pitchFamily="18" charset="0"/>
                <a:ea typeface="Times New Roman" panose="02020603050405020304" pitchFamily="18" charset="0"/>
              </a:rPr>
              <a:t>mũi</a:t>
            </a:r>
            <a:r>
              <a:rPr lang="en-US" sz="1800" dirty="0">
                <a:latin typeface="Times New Roman" panose="02020603050405020304" pitchFamily="18" charset="0"/>
                <a:ea typeface="Times New Roman" panose="02020603050405020304" pitchFamily="18" charset="0"/>
              </a:rPr>
              <a:t>: 25 ca (16%)</a:t>
            </a:r>
          </a:p>
          <a:p>
            <a:pPr indent="450215">
              <a:lnSpc>
                <a:spcPts val="1600"/>
              </a:lnSpc>
              <a:spcBef>
                <a:spcPts val="600"/>
              </a:spcBef>
            </a:pPr>
            <a:r>
              <a:rPr lang="en-US" sz="1800" dirty="0">
                <a:latin typeface="Times New Roman" panose="02020603050405020304" pitchFamily="18" charset="0"/>
                <a:ea typeface="Times New Roman" panose="02020603050405020304" pitchFamily="18" charset="0"/>
              </a:rPr>
              <a:t>	+ </a:t>
            </a:r>
            <a:r>
              <a:rPr lang="en-US" sz="1800" dirty="0" err="1">
                <a:latin typeface="Times New Roman" panose="02020603050405020304" pitchFamily="18" charset="0"/>
                <a:ea typeface="Times New Roman" panose="02020603050405020304" pitchFamily="18" charset="0"/>
              </a:rPr>
              <a:t>Tiêm</a:t>
            </a:r>
            <a:r>
              <a:rPr lang="en-US" sz="1800" dirty="0">
                <a:latin typeface="Times New Roman" panose="02020603050405020304" pitchFamily="18" charset="0"/>
                <a:ea typeface="Times New Roman" panose="02020603050405020304" pitchFamily="18" charset="0"/>
              </a:rPr>
              <a:t> 2 </a:t>
            </a:r>
            <a:r>
              <a:rPr lang="en-US" sz="1800" dirty="0" err="1">
                <a:latin typeface="Times New Roman" panose="02020603050405020304" pitchFamily="18" charset="0"/>
                <a:ea typeface="Times New Roman" panose="02020603050405020304" pitchFamily="18" charset="0"/>
              </a:rPr>
              <a:t>mũi</a:t>
            </a:r>
            <a:r>
              <a:rPr lang="en-US" sz="1800" dirty="0">
                <a:latin typeface="Times New Roman" panose="02020603050405020304" pitchFamily="18" charset="0"/>
                <a:ea typeface="Times New Roman" panose="02020603050405020304" pitchFamily="18" charset="0"/>
              </a:rPr>
              <a:t>: 28 ca (17,9%)</a:t>
            </a:r>
            <a:endParaRPr lang="en-US" sz="1800" dirty="0">
              <a:effectLst/>
              <a:latin typeface="Times New Roman" panose="02020603050405020304" pitchFamily="18" charset="0"/>
              <a:ea typeface="Times New Roman" panose="02020603050405020304" pitchFamily="18" charset="0"/>
            </a:endParaRPr>
          </a:p>
          <a:p>
            <a:pPr algn="just">
              <a:spcBef>
                <a:spcPts val="500"/>
              </a:spcBef>
              <a:spcAft>
                <a:spcPts val="500"/>
              </a:spcAft>
              <a:buNone/>
            </a:pP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026" name="Picture 2">
            <a:extLst>
              <a:ext uri="{FF2B5EF4-FFF2-40B4-BE49-F238E27FC236}">
                <a16:creationId xmlns:a16="http://schemas.microsoft.com/office/drawing/2014/main" id="{B48B042D-0BF6-FF36-E8B0-BA1B2D166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696" y="1828799"/>
            <a:ext cx="3713145" cy="347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65625D9F-D3D5-8F1C-E5D5-BD2329A9150F}"/>
              </a:ext>
            </a:extLst>
          </p:cNvPr>
          <p:cNvGraphicFramePr>
            <a:graphicFrameLocks noGrp="1"/>
          </p:cNvGraphicFramePr>
          <p:nvPr>
            <p:extLst>
              <p:ext uri="{D42A27DB-BD31-4B8C-83A1-F6EECF244321}">
                <p14:modId xmlns:p14="http://schemas.microsoft.com/office/powerpoint/2010/main" val="1197400941"/>
              </p:ext>
            </p:extLst>
          </p:nvPr>
        </p:nvGraphicFramePr>
        <p:xfrm>
          <a:off x="8788961" y="5635866"/>
          <a:ext cx="2546668" cy="213360"/>
        </p:xfrm>
        <a:graphic>
          <a:graphicData uri="http://schemas.openxmlformats.org/drawingml/2006/table">
            <a:tbl>
              <a:tblPr firstRow="1" firstCol="1" bandRow="1">
                <a:tableStyleId>{5C22544A-7EE6-4342-B048-85BDC9FD1C3A}</a:tableStyleId>
              </a:tblPr>
              <a:tblGrid>
                <a:gridCol w="224012">
                  <a:extLst>
                    <a:ext uri="{9D8B030D-6E8A-4147-A177-3AD203B41FA5}">
                      <a16:colId xmlns:a16="http://schemas.microsoft.com/office/drawing/2014/main" val="2056521106"/>
                    </a:ext>
                  </a:extLst>
                </a:gridCol>
                <a:gridCol w="2322656">
                  <a:extLst>
                    <a:ext uri="{9D8B030D-6E8A-4147-A177-3AD203B41FA5}">
                      <a16:colId xmlns:a16="http://schemas.microsoft.com/office/drawing/2014/main" val="3313335906"/>
                    </a:ext>
                  </a:extLst>
                </a:gridCol>
              </a:tblGrid>
              <a:tr h="184150">
                <a:tc>
                  <a:txBody>
                    <a:bodyPr/>
                    <a:lstStyle/>
                    <a:p>
                      <a:pPr algn="ctr">
                        <a:spcBef>
                          <a:spcPts val="600"/>
                        </a:spcBef>
                        <a:buNone/>
                      </a:pP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400" dirty="0">
                          <a:effectLst/>
                        </a:rPr>
                        <a:t>&lt; 10 ca</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76494205"/>
                  </a:ext>
                </a:extLst>
              </a:tr>
            </a:tbl>
          </a:graphicData>
        </a:graphic>
      </p:graphicFrame>
      <p:sp>
        <p:nvSpPr>
          <p:cNvPr id="5" name="Rectangle 3">
            <a:extLst>
              <a:ext uri="{FF2B5EF4-FFF2-40B4-BE49-F238E27FC236}">
                <a16:creationId xmlns:a16="http://schemas.microsoft.com/office/drawing/2014/main" id="{EA1A95C5-CB33-6DEE-AFCB-2FA38FB5D76C}"/>
              </a:ext>
            </a:extLst>
          </p:cNvPr>
          <p:cNvSpPr>
            <a:spLocks noChangeArrowheads="1"/>
          </p:cNvSpPr>
          <p:nvPr/>
        </p:nvSpPr>
        <p:spPr bwMode="auto">
          <a:xfrm>
            <a:off x="8258179" y="5634312"/>
            <a:ext cx="330200" cy="184150"/>
          </a:xfrm>
          <a:prstGeom prst="rect">
            <a:avLst/>
          </a:prstGeom>
          <a:solidFill>
            <a:srgbClr val="C1F0C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Rectangle 4">
            <a:extLst>
              <a:ext uri="{FF2B5EF4-FFF2-40B4-BE49-F238E27FC236}">
                <a16:creationId xmlns:a16="http://schemas.microsoft.com/office/drawing/2014/main" id="{91D22632-906C-1795-56B3-976B1F991B91}"/>
              </a:ext>
            </a:extLst>
          </p:cNvPr>
          <p:cNvSpPr>
            <a:spLocks noChangeArrowheads="1"/>
          </p:cNvSpPr>
          <p:nvPr/>
        </p:nvSpPr>
        <p:spPr bwMode="auto">
          <a:xfrm>
            <a:off x="8253868" y="6007124"/>
            <a:ext cx="330200" cy="184150"/>
          </a:xfrm>
          <a:prstGeom prst="rect">
            <a:avLst/>
          </a:prstGeom>
          <a:solidFill>
            <a:srgbClr val="3A7C2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aphicFrame>
        <p:nvGraphicFramePr>
          <p:cNvPr id="8" name="Table 7">
            <a:extLst>
              <a:ext uri="{FF2B5EF4-FFF2-40B4-BE49-F238E27FC236}">
                <a16:creationId xmlns:a16="http://schemas.microsoft.com/office/drawing/2014/main" id="{D47E5C92-6D70-6A4D-0D13-33E686D9410E}"/>
              </a:ext>
            </a:extLst>
          </p:cNvPr>
          <p:cNvGraphicFramePr>
            <a:graphicFrameLocks noGrp="1"/>
          </p:cNvGraphicFramePr>
          <p:nvPr>
            <p:extLst>
              <p:ext uri="{D42A27DB-BD31-4B8C-83A1-F6EECF244321}">
                <p14:modId xmlns:p14="http://schemas.microsoft.com/office/powerpoint/2010/main" val="3888689584"/>
              </p:ext>
            </p:extLst>
          </p:nvPr>
        </p:nvGraphicFramePr>
        <p:xfrm>
          <a:off x="8788961" y="6000187"/>
          <a:ext cx="2546668" cy="213360"/>
        </p:xfrm>
        <a:graphic>
          <a:graphicData uri="http://schemas.openxmlformats.org/drawingml/2006/table">
            <a:tbl>
              <a:tblPr firstRow="1" firstCol="1" bandRow="1">
                <a:tableStyleId>{5C22544A-7EE6-4342-B048-85BDC9FD1C3A}</a:tableStyleId>
              </a:tblPr>
              <a:tblGrid>
                <a:gridCol w="224012">
                  <a:extLst>
                    <a:ext uri="{9D8B030D-6E8A-4147-A177-3AD203B41FA5}">
                      <a16:colId xmlns:a16="http://schemas.microsoft.com/office/drawing/2014/main" val="2056521106"/>
                    </a:ext>
                  </a:extLst>
                </a:gridCol>
                <a:gridCol w="2322656">
                  <a:extLst>
                    <a:ext uri="{9D8B030D-6E8A-4147-A177-3AD203B41FA5}">
                      <a16:colId xmlns:a16="http://schemas.microsoft.com/office/drawing/2014/main" val="3313335906"/>
                    </a:ext>
                  </a:extLst>
                </a:gridCol>
              </a:tblGrid>
              <a:tr h="184150">
                <a:tc>
                  <a:txBody>
                    <a:bodyPr/>
                    <a:lstStyle/>
                    <a:p>
                      <a:pPr algn="ctr">
                        <a:spcBef>
                          <a:spcPts val="600"/>
                        </a:spcBef>
                        <a:buNone/>
                      </a:pP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400" b="1" i="0" u="none" strike="noStrike" cap="none" dirty="0">
                          <a:solidFill>
                            <a:schemeClr val="lt1"/>
                          </a:solidFill>
                          <a:effectLst/>
                          <a:latin typeface="+mn-lt"/>
                          <a:ea typeface="+mn-ea"/>
                          <a:cs typeface="+mn-cs"/>
                          <a:sym typeface="Arial"/>
                        </a:rPr>
                        <a:t>&gt; 10 ca</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76494205"/>
                  </a:ext>
                </a:extLst>
              </a:tr>
            </a:tbl>
          </a:graphicData>
        </a:graphic>
      </p:graphicFrame>
    </p:spTree>
    <p:extLst>
      <p:ext uri="{BB962C8B-B14F-4D97-AF65-F5344CB8AC3E}">
        <p14:creationId xmlns:p14="http://schemas.microsoft.com/office/powerpoint/2010/main" val="1590774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62"/>
        <p:cNvGrpSpPr/>
        <p:nvPr/>
      </p:nvGrpSpPr>
      <p:grpSpPr>
        <a:xfrm>
          <a:off x="0" y="0"/>
          <a:ext cx="0" cy="0"/>
          <a:chOff x="0" y="0"/>
          <a:chExt cx="0" cy="0"/>
        </a:xfrm>
      </p:grpSpPr>
      <p:grpSp>
        <p:nvGrpSpPr>
          <p:cNvPr id="263" name="Google Shape;263;p19"/>
          <p:cNvGrpSpPr/>
          <p:nvPr/>
        </p:nvGrpSpPr>
        <p:grpSpPr>
          <a:xfrm>
            <a:off x="678611" y="1531057"/>
            <a:ext cx="11099146" cy="3371807"/>
            <a:chOff x="448573" y="2163661"/>
            <a:chExt cx="11099146" cy="3371807"/>
          </a:xfrm>
        </p:grpSpPr>
        <p:grpSp>
          <p:nvGrpSpPr>
            <p:cNvPr id="264" name="Google Shape;264;p19"/>
            <p:cNvGrpSpPr/>
            <p:nvPr/>
          </p:nvGrpSpPr>
          <p:grpSpPr>
            <a:xfrm>
              <a:off x="6639848" y="5092512"/>
              <a:ext cx="364203" cy="53343"/>
              <a:chOff x="2959100" y="3128963"/>
              <a:chExt cx="628650" cy="92075"/>
            </a:xfrm>
          </p:grpSpPr>
          <p:sp>
            <p:nvSpPr>
              <p:cNvPr id="265" name="Google Shape;265;p19"/>
              <p:cNvSpPr/>
              <p:nvPr/>
            </p:nvSpPr>
            <p:spPr>
              <a:xfrm>
                <a:off x="2959100" y="3128963"/>
                <a:ext cx="174625" cy="9207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266" name="Google Shape;266;p19"/>
              <p:cNvSpPr/>
              <p:nvPr/>
            </p:nvSpPr>
            <p:spPr>
              <a:xfrm>
                <a:off x="3416300" y="3128963"/>
                <a:ext cx="171450" cy="9207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grpSp>
        <p:sp>
          <p:nvSpPr>
            <p:cNvPr id="267" name="Google Shape;267;p19"/>
            <p:cNvSpPr/>
            <p:nvPr/>
          </p:nvSpPr>
          <p:spPr>
            <a:xfrm>
              <a:off x="7868411" y="2319054"/>
              <a:ext cx="3679308" cy="343877"/>
            </a:xfrm>
            <a:prstGeom prst="rect">
              <a:avLst/>
            </a:prstGeom>
            <a:noFill/>
            <a:ln>
              <a:noFill/>
            </a:ln>
          </p:spPr>
          <p:txBody>
            <a:bodyPr spcFirstLastPara="1" wrap="square" lIns="91425" tIns="45700" rIns="91425" bIns="45700" anchor="t" anchorCtr="0">
              <a:spAutoFit/>
            </a:bodyPr>
            <a:lstStyle/>
            <a:p>
              <a:pPr marL="0" marR="0" lvl="1" indent="0" algn="just" rtl="0">
                <a:lnSpc>
                  <a:spcPct val="120000"/>
                </a:lnSpc>
                <a:spcBef>
                  <a:spcPts val="0"/>
                </a:spcBef>
                <a:spcAft>
                  <a:spcPts val="0"/>
                </a:spcAft>
                <a:buNone/>
              </a:pPr>
              <a:endParaRPr sz="1500" b="0" i="0" u="none" strike="noStrike" cap="none">
                <a:solidFill>
                  <a:schemeClr val="dk1"/>
                </a:solidFill>
                <a:latin typeface="Arial"/>
                <a:ea typeface="Arial"/>
                <a:cs typeface="Arial"/>
                <a:sym typeface="Arial"/>
              </a:endParaRPr>
            </a:p>
          </p:txBody>
        </p:sp>
        <p:sp>
          <p:nvSpPr>
            <p:cNvPr id="268" name="Google Shape;268;p19"/>
            <p:cNvSpPr/>
            <p:nvPr/>
          </p:nvSpPr>
          <p:spPr>
            <a:xfrm>
              <a:off x="7454331" y="5194990"/>
              <a:ext cx="3679308" cy="340478"/>
            </a:xfrm>
            <a:prstGeom prst="rect">
              <a:avLst/>
            </a:prstGeom>
            <a:noFill/>
            <a:ln>
              <a:noFill/>
            </a:ln>
          </p:spPr>
          <p:txBody>
            <a:bodyPr spcFirstLastPara="1" wrap="square" lIns="91425" tIns="45700" rIns="91425" bIns="45700" anchor="t" anchorCtr="0">
              <a:spAutoFit/>
            </a:bodyPr>
            <a:lstStyle/>
            <a:p>
              <a:pPr marL="0" marR="0" lvl="0" indent="0" algn="just" rtl="0">
                <a:lnSpc>
                  <a:spcPct val="114000"/>
                </a:lnSpc>
                <a:spcBef>
                  <a:spcPts val="0"/>
                </a:spcBef>
                <a:spcAft>
                  <a:spcPts val="0"/>
                </a:spcAft>
                <a:buNone/>
              </a:pPr>
              <a:endParaRPr sz="1500">
                <a:solidFill>
                  <a:srgbClr val="404040"/>
                </a:solidFill>
                <a:latin typeface="Calibri"/>
                <a:ea typeface="Calibri"/>
                <a:cs typeface="Calibri"/>
                <a:sym typeface="Calibri"/>
              </a:endParaRPr>
            </a:p>
          </p:txBody>
        </p:sp>
        <p:sp>
          <p:nvSpPr>
            <p:cNvPr id="269" name="Google Shape;269;p19"/>
            <p:cNvSpPr/>
            <p:nvPr/>
          </p:nvSpPr>
          <p:spPr>
            <a:xfrm>
              <a:off x="448573" y="4772729"/>
              <a:ext cx="3737513" cy="340478"/>
            </a:xfrm>
            <a:prstGeom prst="rect">
              <a:avLst/>
            </a:prstGeom>
            <a:noFill/>
            <a:ln>
              <a:noFill/>
            </a:ln>
          </p:spPr>
          <p:txBody>
            <a:bodyPr spcFirstLastPara="1" wrap="square" lIns="91425" tIns="45700" rIns="91425" bIns="45700" anchor="t" anchorCtr="0">
              <a:spAutoFit/>
            </a:bodyPr>
            <a:lstStyle/>
            <a:p>
              <a:pPr marL="0" marR="0" lvl="0" indent="0" algn="just" rtl="0">
                <a:lnSpc>
                  <a:spcPct val="114000"/>
                </a:lnSpc>
                <a:spcBef>
                  <a:spcPts val="0"/>
                </a:spcBef>
                <a:spcAft>
                  <a:spcPts val="0"/>
                </a:spcAft>
                <a:buNone/>
              </a:pPr>
              <a:endParaRPr sz="1500">
                <a:solidFill>
                  <a:srgbClr val="404040"/>
                </a:solidFill>
                <a:latin typeface="Calibri"/>
                <a:ea typeface="Calibri"/>
                <a:cs typeface="Calibri"/>
                <a:sym typeface="Calibri"/>
              </a:endParaRPr>
            </a:p>
          </p:txBody>
        </p:sp>
        <p:sp>
          <p:nvSpPr>
            <p:cNvPr id="270" name="Google Shape;270;p19"/>
            <p:cNvSpPr/>
            <p:nvPr/>
          </p:nvSpPr>
          <p:spPr>
            <a:xfrm>
              <a:off x="448573" y="2163661"/>
              <a:ext cx="3636873" cy="340478"/>
            </a:xfrm>
            <a:prstGeom prst="rect">
              <a:avLst/>
            </a:prstGeom>
            <a:noFill/>
            <a:ln>
              <a:noFill/>
            </a:ln>
          </p:spPr>
          <p:txBody>
            <a:bodyPr spcFirstLastPara="1" wrap="square" lIns="91425" tIns="45700" rIns="91425" bIns="45700" anchor="t" anchorCtr="0">
              <a:spAutoFit/>
            </a:bodyPr>
            <a:lstStyle/>
            <a:p>
              <a:pPr marL="0" marR="0" lvl="0" indent="0" algn="just" rtl="0">
                <a:lnSpc>
                  <a:spcPct val="114000"/>
                </a:lnSpc>
                <a:spcBef>
                  <a:spcPts val="0"/>
                </a:spcBef>
                <a:spcAft>
                  <a:spcPts val="0"/>
                </a:spcAft>
                <a:buNone/>
              </a:pPr>
              <a:endParaRPr sz="1500">
                <a:solidFill>
                  <a:srgbClr val="404040"/>
                </a:solidFill>
                <a:latin typeface="Calibri"/>
                <a:ea typeface="Calibri"/>
                <a:cs typeface="Calibri"/>
                <a:sym typeface="Calibri"/>
              </a:endParaRPr>
            </a:p>
          </p:txBody>
        </p:sp>
      </p:grpSp>
      <p:sp>
        <p:nvSpPr>
          <p:cNvPr id="271" name="Google Shape;271;p19"/>
          <p:cNvSpPr/>
          <p:nvPr/>
        </p:nvSpPr>
        <p:spPr>
          <a:xfrm>
            <a:off x="338613" y="1531057"/>
            <a:ext cx="11573987" cy="5262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800" b="1" dirty="0">
                <a:solidFill>
                  <a:schemeClr val="bg2"/>
                </a:solidFill>
                <a:latin typeface="Calibri"/>
                <a:ea typeface="Calibri"/>
                <a:cs typeface="Calibri"/>
                <a:sym typeface="Calibri"/>
              </a:rPr>
              <a:t>- Bệnh sởi có khả năng lây truyền cao </a:t>
            </a:r>
            <a:r>
              <a:rPr lang="vi-VN" sz="2800" dirty="0">
                <a:solidFill>
                  <a:schemeClr val="dk1"/>
                </a:solidFill>
                <a:latin typeface="Calibri"/>
                <a:ea typeface="Calibri"/>
                <a:cs typeface="Calibri"/>
                <a:sym typeface="Calibri"/>
              </a:rPr>
              <a:t>và chỉ có thể cắt đứt được sự lây truyền trong cộng đồng khi </a:t>
            </a:r>
            <a:r>
              <a:rPr lang="vi-VN" sz="2800" b="1" dirty="0">
                <a:solidFill>
                  <a:schemeClr val="bg2"/>
                </a:solidFill>
                <a:latin typeface="Calibri"/>
                <a:ea typeface="Calibri"/>
                <a:cs typeface="Calibri"/>
                <a:sym typeface="Calibri"/>
              </a:rPr>
              <a:t>miễn dịch bảo vệ đặc hiệu </a:t>
            </a:r>
            <a:r>
              <a:rPr lang="en-US" sz="2800" b="1" dirty="0">
                <a:solidFill>
                  <a:schemeClr val="bg2"/>
                </a:solidFill>
                <a:latin typeface="Calibri"/>
                <a:ea typeface="Calibri"/>
                <a:cs typeface="Calibri"/>
                <a:sym typeface="Calibri"/>
              </a:rPr>
              <a:t>cần </a:t>
            </a:r>
            <a:r>
              <a:rPr lang="vi-VN" sz="2800" b="1" dirty="0">
                <a:solidFill>
                  <a:schemeClr val="bg2"/>
                </a:solidFill>
                <a:latin typeface="Calibri"/>
                <a:ea typeface="Calibri"/>
                <a:cs typeface="Calibri"/>
                <a:sym typeface="Calibri"/>
              </a:rPr>
              <a:t>đạt ít nhất 95%. </a:t>
            </a:r>
            <a:r>
              <a:rPr lang="vi-VN" sz="2800" dirty="0">
                <a:solidFill>
                  <a:schemeClr val="dk1"/>
                </a:solidFill>
                <a:latin typeface="Calibri"/>
                <a:ea typeface="Calibri"/>
                <a:cs typeface="Calibri"/>
                <a:sym typeface="Calibri"/>
              </a:rPr>
              <a:t>Các trường hợp chưa được tiêm chủng hoặc tiêm chủng chưa đầy đủ tích luỹ qua nhiều năm </a:t>
            </a:r>
            <a:r>
              <a:rPr lang="vi-VN" sz="2800" b="1" dirty="0">
                <a:solidFill>
                  <a:schemeClr val="bg2"/>
                </a:solidFill>
                <a:latin typeface="Calibri"/>
                <a:ea typeface="Calibri"/>
                <a:cs typeface="Calibri"/>
                <a:sym typeface="Calibri"/>
              </a:rPr>
              <a:t>tạo khoảng trống miễn dịch </a:t>
            </a:r>
            <a:r>
              <a:rPr lang="vi-VN" sz="2800" dirty="0">
                <a:solidFill>
                  <a:schemeClr val="dk1"/>
                </a:solidFill>
                <a:latin typeface="Calibri"/>
                <a:ea typeface="Calibri"/>
                <a:cs typeface="Calibri"/>
                <a:sym typeface="Calibri"/>
              </a:rPr>
              <a:t>làm giảm khả năng bảo vệ trước nguy cơ lây lan. Bên cạnh đó, việc ghi nhận các trường hợp </a:t>
            </a:r>
            <a:r>
              <a:rPr lang="vi-VN" sz="2800" dirty="0">
                <a:solidFill>
                  <a:schemeClr val="tx1"/>
                </a:solidFill>
                <a:latin typeface="Calibri"/>
                <a:ea typeface="Calibri"/>
                <a:cs typeface="Calibri"/>
                <a:sym typeface="Calibri"/>
              </a:rPr>
              <a:t>mắc bệnh khi chưa đến độ tuổi tiêm chủng (khoảng </a:t>
            </a:r>
            <a:r>
              <a:rPr lang="en-US" sz="2800" dirty="0" err="1">
                <a:solidFill>
                  <a:schemeClr val="tx1"/>
                </a:solidFill>
                <a:latin typeface="Calibri"/>
                <a:ea typeface="Calibri"/>
                <a:cs typeface="Calibri"/>
                <a:sym typeface="Calibri"/>
              </a:rPr>
              <a:t>từ</a:t>
            </a:r>
            <a:r>
              <a:rPr lang="en-US" sz="2800" dirty="0">
                <a:solidFill>
                  <a:schemeClr val="tx1"/>
                </a:solidFill>
                <a:latin typeface="Calibri"/>
                <a:ea typeface="Calibri"/>
                <a:cs typeface="Calibri"/>
                <a:sym typeface="Calibri"/>
              </a:rPr>
              <a:t> 10 -</a:t>
            </a:r>
            <a:r>
              <a:rPr lang="vi-VN" sz="2800" dirty="0">
                <a:solidFill>
                  <a:schemeClr val="tx1"/>
                </a:solidFill>
                <a:latin typeface="Calibri"/>
                <a:ea typeface="Calibri"/>
                <a:cs typeface="Calibri"/>
                <a:sym typeface="Calibri"/>
              </a:rPr>
              <a:t> 20% trẻ dưới 9 tháng tuổi) làm tăng thêm nguy cơ lây lan dịch bệnh.</a:t>
            </a:r>
          </a:p>
          <a:p>
            <a:pPr marL="0" marR="0" lvl="0" indent="0" algn="just" rtl="0">
              <a:spcBef>
                <a:spcPts val="0"/>
              </a:spcBef>
              <a:spcAft>
                <a:spcPts val="0"/>
              </a:spcAft>
              <a:buNone/>
            </a:pPr>
            <a:r>
              <a:rPr lang="vi-VN" sz="2800" dirty="0">
                <a:solidFill>
                  <a:schemeClr val="dk1"/>
                </a:solidFill>
                <a:latin typeface="Calibri"/>
                <a:ea typeface="Calibri"/>
                <a:cs typeface="Calibri"/>
                <a:sym typeface="Calibri"/>
              </a:rPr>
              <a:t>- </a:t>
            </a:r>
            <a:r>
              <a:rPr lang="vi-VN" sz="2800" b="1" dirty="0">
                <a:solidFill>
                  <a:schemeClr val="bg2"/>
                </a:solidFill>
                <a:latin typeface="Calibri"/>
                <a:ea typeface="Calibri"/>
                <a:cs typeface="Calibri"/>
                <a:sym typeface="Calibri"/>
              </a:rPr>
              <a:t>Tỷ lệ tiêm chủng vắc xin phòng bệnh sởi</a:t>
            </a:r>
            <a:r>
              <a:rPr lang="vi-VN" sz="2800" b="1" dirty="0">
                <a:solidFill>
                  <a:schemeClr val="dk1"/>
                </a:solidFill>
                <a:latin typeface="Calibri"/>
                <a:ea typeface="Calibri"/>
                <a:cs typeface="Calibri"/>
                <a:sym typeface="Calibri"/>
              </a:rPr>
              <a:t> </a:t>
            </a:r>
            <a:r>
              <a:rPr lang="vi-VN" sz="2800" b="1" dirty="0">
                <a:solidFill>
                  <a:schemeClr val="bg2"/>
                </a:solidFill>
                <a:latin typeface="Calibri"/>
                <a:ea typeface="Calibri"/>
                <a:cs typeface="Calibri"/>
                <a:sym typeface="Calibri"/>
              </a:rPr>
              <a:t>thấp</a:t>
            </a:r>
            <a:r>
              <a:rPr lang="vi-VN" sz="2800" b="1" dirty="0">
                <a:solidFill>
                  <a:schemeClr val="dk1"/>
                </a:solidFill>
                <a:latin typeface="Calibri"/>
                <a:ea typeface="Calibri"/>
                <a:cs typeface="Calibri"/>
                <a:sym typeface="Calibri"/>
              </a:rPr>
              <a:t>,</a:t>
            </a:r>
            <a:r>
              <a:rPr lang="vi-VN" sz="2800" dirty="0">
                <a:solidFill>
                  <a:schemeClr val="dk1"/>
                </a:solidFill>
                <a:latin typeface="Calibri"/>
                <a:ea typeface="Calibri"/>
                <a:cs typeface="Calibri"/>
                <a:sym typeface="Calibri"/>
              </a:rPr>
              <a:t> miễn dịch trong cộng đồng không đạt mức để có thể ngăn ngừa dịch bệnh.</a:t>
            </a:r>
          </a:p>
          <a:p>
            <a:pPr marL="0" marR="0" lvl="0" indent="0" algn="just" rtl="0">
              <a:spcBef>
                <a:spcPts val="0"/>
              </a:spcBef>
              <a:spcAft>
                <a:spcPts val="0"/>
              </a:spcAft>
              <a:buNone/>
            </a:pPr>
            <a:r>
              <a:rPr lang="vi-VN" sz="2800" dirty="0">
                <a:solidFill>
                  <a:schemeClr val="dk1"/>
                </a:solidFill>
                <a:latin typeface="Calibri"/>
                <a:ea typeface="Calibri"/>
                <a:cs typeface="Calibri"/>
                <a:sym typeface="Calibri"/>
              </a:rPr>
              <a:t>- </a:t>
            </a:r>
            <a:r>
              <a:rPr lang="vi-VN" sz="2800" b="1" dirty="0">
                <a:solidFill>
                  <a:schemeClr val="bg2"/>
                </a:solidFill>
                <a:latin typeface="Calibri"/>
                <a:ea typeface="Calibri"/>
                <a:cs typeface="Calibri"/>
                <a:sym typeface="Calibri"/>
              </a:rPr>
              <a:t>Một bộ phận người dân chủ quan, lơ là, không đưa trẻ đi tiêm chủng vắc xin đầy đủ</a:t>
            </a:r>
            <a:r>
              <a:rPr lang="vi-VN" sz="2800" dirty="0">
                <a:solidFill>
                  <a:schemeClr val="dk1"/>
                </a:solidFill>
                <a:latin typeface="Calibri"/>
                <a:ea typeface="Calibri"/>
                <a:cs typeface="Calibri"/>
                <a:sym typeface="Calibri"/>
              </a:rPr>
              <a:t>, đúng lịch. Hiện tượng chống vắc xin đã xuất hiện và có xu hướng gia tăng, nhất là ở các đô thị lớn. </a:t>
            </a:r>
          </a:p>
        </p:txBody>
      </p:sp>
      <p:sp>
        <p:nvSpPr>
          <p:cNvPr id="273" name="Google Shape;273;p19"/>
          <p:cNvSpPr txBox="1"/>
          <p:nvPr/>
        </p:nvSpPr>
        <p:spPr>
          <a:xfrm>
            <a:off x="609600" y="1"/>
            <a:ext cx="10972800" cy="1351721"/>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000"/>
              <a:buFont typeface="Calibri"/>
              <a:buNone/>
            </a:pPr>
            <a:r>
              <a:rPr lang="en-US" sz="4000" dirty="0">
                <a:solidFill>
                  <a:schemeClr val="lt1"/>
                </a:solidFill>
                <a:latin typeface="Calibri"/>
                <a:ea typeface="Calibri"/>
                <a:cs typeface="Calibri"/>
                <a:sym typeface="Calibri"/>
              </a:rPr>
              <a:t>Nguyên nhân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2048475" y="410547"/>
            <a:ext cx="8332092" cy="523220"/>
          </a:xfrm>
        </p:spPr>
        <p:txBody>
          <a:bodyPr anchor="t"/>
          <a:lstStyle/>
          <a:p>
            <a:pPr algn="ctr"/>
            <a:r>
              <a:rPr lang="en-US" sz="2800" b="1" dirty="0">
                <a:solidFill>
                  <a:srgbClr val="FFC000"/>
                </a:solidFill>
                <a:latin typeface="Arial" pitchFamily="34" charset="0"/>
              </a:rPr>
              <a:t>GIÁM SÁT BỆNH SỞI, RUBELLA</a:t>
            </a:r>
          </a:p>
        </p:txBody>
      </p:sp>
      <p:sp>
        <p:nvSpPr>
          <p:cNvPr id="4099" name="Rectangle 3"/>
          <p:cNvSpPr>
            <a:spLocks noGrp="1" noChangeArrowheads="1"/>
          </p:cNvSpPr>
          <p:nvPr>
            <p:ph type="body" idx="4294967295"/>
          </p:nvPr>
        </p:nvSpPr>
        <p:spPr>
          <a:xfrm>
            <a:off x="609600" y="1507066"/>
            <a:ext cx="10972800" cy="4849285"/>
          </a:xfrm>
        </p:spPr>
        <p:txBody>
          <a:bodyPr>
            <a:normAutofit fontScale="92500" lnSpcReduction="10000"/>
          </a:bodyPr>
          <a:lstStyle/>
          <a:p>
            <a:pPr marL="514350" indent="-514350">
              <a:lnSpc>
                <a:spcPct val="150000"/>
              </a:lnSpc>
              <a:spcBef>
                <a:spcPts val="600"/>
              </a:spcBef>
              <a:buClr>
                <a:srgbClr val="336699"/>
              </a:buClr>
              <a:buSzPct val="100000"/>
              <a:buAutoNum type="arabicPeriod"/>
            </a:pPr>
            <a:r>
              <a:rPr lang="en-US" sz="2800" b="1" dirty="0">
                <a:solidFill>
                  <a:srgbClr val="FFC000"/>
                </a:solidFill>
                <a:latin typeface="Arial" pitchFamily="34" charset="0"/>
                <a:cs typeface="Arial" pitchFamily="34" charset="0"/>
              </a:rPr>
              <a:t>Định </a:t>
            </a:r>
            <a:r>
              <a:rPr lang="en-US" sz="2800" b="1" dirty="0" err="1">
                <a:solidFill>
                  <a:srgbClr val="FFC000"/>
                </a:solidFill>
                <a:latin typeface="Arial" pitchFamily="34" charset="0"/>
                <a:cs typeface="Arial" pitchFamily="34" charset="0"/>
              </a:rPr>
              <a:t>nghĩa</a:t>
            </a:r>
            <a:r>
              <a:rPr lang="en-US" sz="2800" b="1" dirty="0">
                <a:solidFill>
                  <a:srgbClr val="FFC000"/>
                </a:solidFill>
                <a:latin typeface="Arial" pitchFamily="34" charset="0"/>
                <a:cs typeface="Arial" pitchFamily="34" charset="0"/>
              </a:rPr>
              <a:t> ca </a:t>
            </a:r>
            <a:r>
              <a:rPr lang="en-US" sz="2800" b="1" dirty="0" err="1">
                <a:solidFill>
                  <a:srgbClr val="FFC000"/>
                </a:solidFill>
                <a:latin typeface="Arial" pitchFamily="34" charset="0"/>
                <a:cs typeface="Arial" pitchFamily="34" charset="0"/>
              </a:rPr>
              <a:t>nghi</a:t>
            </a:r>
            <a:r>
              <a:rPr lang="en-US" sz="2800" b="1" dirty="0">
                <a:solidFill>
                  <a:srgbClr val="FFC000"/>
                </a:solidFill>
                <a:latin typeface="Arial" pitchFamily="34" charset="0"/>
                <a:cs typeface="Arial" pitchFamily="34" charset="0"/>
              </a:rPr>
              <a:t> </a:t>
            </a:r>
            <a:r>
              <a:rPr lang="en-US" sz="2800" b="1" dirty="0" err="1">
                <a:solidFill>
                  <a:srgbClr val="FFC000"/>
                </a:solidFill>
                <a:latin typeface="Arial" pitchFamily="34" charset="0"/>
                <a:cs typeface="Arial" pitchFamily="34" charset="0"/>
              </a:rPr>
              <a:t>sởi</a:t>
            </a:r>
            <a:r>
              <a:rPr lang="en-US" sz="2800" b="1" dirty="0">
                <a:solidFill>
                  <a:srgbClr val="FFC000"/>
                </a:solidFill>
                <a:latin typeface="Arial" pitchFamily="34" charset="0"/>
                <a:cs typeface="Arial" pitchFamily="34" charset="0"/>
              </a:rPr>
              <a:t>/ rubella:</a:t>
            </a:r>
          </a:p>
          <a:p>
            <a:pPr marL="0" indent="0">
              <a:spcBef>
                <a:spcPts val="0"/>
              </a:spcBef>
              <a:buClr>
                <a:srgbClr val="336699"/>
              </a:buClr>
              <a:buSzPct val="100000"/>
              <a:buNone/>
            </a:pPr>
            <a:r>
              <a:rPr lang="en-US" sz="2800" dirty="0">
                <a:latin typeface="Arial" charset="0"/>
                <a:cs typeface="Arial" charset="0"/>
              </a:rPr>
              <a:t>	</a:t>
            </a:r>
            <a:r>
              <a:rPr lang="en-US" sz="2800" dirty="0" err="1">
                <a:latin typeface="Arial" charset="0"/>
                <a:cs typeface="Arial" charset="0"/>
              </a:rPr>
              <a:t>Là</a:t>
            </a:r>
            <a:r>
              <a:rPr lang="en-US" sz="2800" dirty="0">
                <a:latin typeface="Arial" charset="0"/>
                <a:cs typeface="Arial" charset="0"/>
              </a:rPr>
              <a:t> </a:t>
            </a:r>
            <a:r>
              <a:rPr lang="en-US" sz="2800" dirty="0" err="1">
                <a:latin typeface="Arial" charset="0"/>
                <a:cs typeface="Arial" charset="0"/>
              </a:rPr>
              <a:t>trường</a:t>
            </a:r>
            <a:r>
              <a:rPr lang="en-US" sz="2800" dirty="0">
                <a:latin typeface="Arial" charset="0"/>
                <a:cs typeface="Arial" charset="0"/>
              </a:rPr>
              <a:t> </a:t>
            </a:r>
            <a:r>
              <a:rPr lang="en-US" sz="2800" dirty="0" err="1">
                <a:latin typeface="Arial" charset="0"/>
                <a:cs typeface="Arial" charset="0"/>
              </a:rPr>
              <a:t>hợp</a:t>
            </a:r>
            <a:r>
              <a:rPr lang="en-US" sz="2800" dirty="0">
                <a:latin typeface="Arial" charset="0"/>
                <a:cs typeface="Arial" charset="0"/>
              </a:rPr>
              <a:t> </a:t>
            </a:r>
            <a:r>
              <a:rPr lang="en-US" sz="2800" dirty="0" err="1">
                <a:latin typeface="Arial" charset="0"/>
                <a:cs typeface="Arial" charset="0"/>
              </a:rPr>
              <a:t>có</a:t>
            </a:r>
            <a:r>
              <a:rPr lang="en-US" sz="2800" dirty="0">
                <a:latin typeface="Arial" charset="0"/>
                <a:cs typeface="Arial" charset="0"/>
              </a:rPr>
              <a:t> </a:t>
            </a:r>
            <a:r>
              <a:rPr lang="en-US" sz="2800" dirty="0" err="1">
                <a:latin typeface="Arial" charset="0"/>
                <a:cs typeface="Arial" charset="0"/>
              </a:rPr>
              <a:t>các</a:t>
            </a:r>
            <a:r>
              <a:rPr lang="en-US" sz="2800" dirty="0">
                <a:latin typeface="Arial" charset="0"/>
                <a:cs typeface="Arial" charset="0"/>
              </a:rPr>
              <a:t> </a:t>
            </a:r>
            <a:r>
              <a:rPr lang="en-US" sz="2800" dirty="0" err="1">
                <a:latin typeface="Arial" charset="0"/>
                <a:cs typeface="Arial" charset="0"/>
              </a:rPr>
              <a:t>dấu</a:t>
            </a:r>
            <a:r>
              <a:rPr lang="en-US" sz="2800" dirty="0">
                <a:latin typeface="Arial" charset="0"/>
                <a:cs typeface="Arial" charset="0"/>
              </a:rPr>
              <a:t> </a:t>
            </a:r>
            <a:r>
              <a:rPr lang="en-US" sz="2800" dirty="0" err="1">
                <a:latin typeface="Arial" charset="0"/>
                <a:cs typeface="Arial" charset="0"/>
              </a:rPr>
              <a:t>hiệu</a:t>
            </a:r>
            <a:r>
              <a:rPr lang="en-US" sz="2800" dirty="0">
                <a:latin typeface="Arial" charset="0"/>
                <a:cs typeface="Arial" charset="0"/>
              </a:rPr>
              <a:t> </a:t>
            </a:r>
            <a:r>
              <a:rPr lang="en-US" sz="2800" dirty="0" err="1">
                <a:latin typeface="Arial" charset="0"/>
                <a:cs typeface="Arial" charset="0"/>
              </a:rPr>
              <a:t>sau</a:t>
            </a:r>
            <a:r>
              <a:rPr lang="en-US" sz="2800" dirty="0">
                <a:latin typeface="Arial" charset="0"/>
                <a:cs typeface="Arial" charset="0"/>
              </a:rPr>
              <a:t>:</a:t>
            </a:r>
          </a:p>
          <a:p>
            <a:pPr marL="1143000" indent="-457200">
              <a:spcBef>
                <a:spcPts val="1200"/>
              </a:spcBef>
              <a:buClr>
                <a:srgbClr val="003366"/>
              </a:buClr>
              <a:buFont typeface="Wingdings" pitchFamily="2" charset="2"/>
              <a:buChar char="v"/>
              <a:defRPr/>
            </a:pPr>
            <a:r>
              <a:rPr lang="en-US" sz="2800" b="1" dirty="0" err="1">
                <a:solidFill>
                  <a:srgbClr val="FF0000"/>
                </a:solidFill>
                <a:latin typeface="Arial" charset="0"/>
                <a:cs typeface="Arial" charset="0"/>
              </a:rPr>
              <a:t>Sốt</a:t>
            </a:r>
            <a:r>
              <a:rPr lang="en-US" sz="2800" dirty="0">
                <a:solidFill>
                  <a:srgbClr val="FF0000"/>
                </a:solidFill>
                <a:latin typeface="Arial" charset="0"/>
                <a:cs typeface="Arial" charset="0"/>
              </a:rPr>
              <a:t>;</a:t>
            </a:r>
            <a:r>
              <a:rPr lang="en-US" sz="2800" dirty="0">
                <a:latin typeface="Arial" charset="0"/>
                <a:cs typeface="Arial" charset="0"/>
              </a:rPr>
              <a:t> </a:t>
            </a:r>
            <a:r>
              <a:rPr lang="en-US" sz="2800" dirty="0" err="1">
                <a:latin typeface="Arial" charset="0"/>
                <a:cs typeface="Arial" charset="0"/>
              </a:rPr>
              <a:t>và</a:t>
            </a:r>
            <a:endParaRPr lang="en-US" sz="2800" dirty="0">
              <a:latin typeface="Arial" charset="0"/>
              <a:cs typeface="Arial" charset="0"/>
            </a:endParaRPr>
          </a:p>
          <a:p>
            <a:pPr marL="1143000" indent="-457200">
              <a:spcBef>
                <a:spcPts val="1200"/>
              </a:spcBef>
              <a:buClr>
                <a:srgbClr val="003366"/>
              </a:buClr>
              <a:buFont typeface="Wingdings" pitchFamily="2" charset="2"/>
              <a:buChar char="v"/>
              <a:defRPr/>
            </a:pPr>
            <a:r>
              <a:rPr lang="en-US" sz="2800" b="1" dirty="0">
                <a:solidFill>
                  <a:srgbClr val="FF0000"/>
                </a:solidFill>
                <a:latin typeface="Arial" charset="0"/>
                <a:cs typeface="Arial" charset="0"/>
              </a:rPr>
              <a:t>Ban </a:t>
            </a:r>
            <a:r>
              <a:rPr lang="en-US" sz="2800" b="1" dirty="0" err="1">
                <a:solidFill>
                  <a:srgbClr val="FF0000"/>
                </a:solidFill>
                <a:latin typeface="Arial" charset="0"/>
                <a:cs typeface="Arial" charset="0"/>
              </a:rPr>
              <a:t>sẩn</a:t>
            </a:r>
            <a:r>
              <a:rPr lang="en-US" sz="2800" dirty="0">
                <a:solidFill>
                  <a:srgbClr val="FF0000"/>
                </a:solidFill>
                <a:latin typeface="Arial" charset="0"/>
                <a:cs typeface="Arial" charset="0"/>
              </a:rPr>
              <a:t> </a:t>
            </a:r>
            <a:r>
              <a:rPr lang="en-US" sz="2800" dirty="0">
                <a:latin typeface="Arial" charset="0"/>
                <a:cs typeface="Arial" charset="0"/>
              </a:rPr>
              <a:t>(</a:t>
            </a:r>
            <a:r>
              <a:rPr lang="en-US" sz="2800" dirty="0" err="1">
                <a:latin typeface="Arial" charset="0"/>
                <a:cs typeface="Arial" charset="0"/>
              </a:rPr>
              <a:t>không</a:t>
            </a:r>
            <a:r>
              <a:rPr lang="en-US" sz="2800" dirty="0">
                <a:latin typeface="Arial" charset="0"/>
                <a:cs typeface="Arial" charset="0"/>
              </a:rPr>
              <a:t> </a:t>
            </a:r>
            <a:r>
              <a:rPr lang="en-US" sz="2800" dirty="0" err="1">
                <a:latin typeface="Arial" charset="0"/>
                <a:cs typeface="Arial" charset="0"/>
              </a:rPr>
              <a:t>có</a:t>
            </a:r>
            <a:r>
              <a:rPr lang="en-US" sz="2800" dirty="0">
                <a:latin typeface="Arial" charset="0"/>
                <a:cs typeface="Arial" charset="0"/>
              </a:rPr>
              <a:t> </a:t>
            </a:r>
            <a:r>
              <a:rPr lang="en-US" sz="2800" dirty="0" err="1">
                <a:latin typeface="Arial" charset="0"/>
                <a:cs typeface="Arial" charset="0"/>
              </a:rPr>
              <a:t>mụn</a:t>
            </a:r>
            <a:r>
              <a:rPr lang="en-US" sz="2800" dirty="0">
                <a:latin typeface="Arial" charset="0"/>
                <a:cs typeface="Arial" charset="0"/>
              </a:rPr>
              <a:t> </a:t>
            </a:r>
            <a:r>
              <a:rPr lang="en-US" sz="2800" dirty="0" err="1">
                <a:latin typeface="Arial" charset="0"/>
                <a:cs typeface="Arial" charset="0"/>
              </a:rPr>
              <a:t>nước</a:t>
            </a:r>
            <a:r>
              <a:rPr lang="en-US" sz="2800" dirty="0">
                <a:latin typeface="Arial" charset="0"/>
                <a:cs typeface="Arial" charset="0"/>
              </a:rPr>
              <a:t>, </a:t>
            </a:r>
            <a:r>
              <a:rPr lang="en-US" sz="2800" dirty="0" err="1">
                <a:latin typeface="Arial" charset="0"/>
                <a:cs typeface="Arial" charset="0"/>
              </a:rPr>
              <a:t>không</a:t>
            </a:r>
            <a:r>
              <a:rPr lang="en-US" sz="2800" dirty="0">
                <a:latin typeface="Arial" charset="0"/>
                <a:cs typeface="Arial" charset="0"/>
              </a:rPr>
              <a:t> </a:t>
            </a:r>
            <a:r>
              <a:rPr lang="en-US" sz="2800" dirty="0" err="1">
                <a:latin typeface="Arial" charset="0"/>
                <a:cs typeface="Arial" charset="0"/>
              </a:rPr>
              <a:t>phải</a:t>
            </a:r>
            <a:r>
              <a:rPr lang="en-US" sz="2800" dirty="0">
                <a:latin typeface="Arial" charset="0"/>
                <a:cs typeface="Arial" charset="0"/>
              </a:rPr>
              <a:t> ban </a:t>
            </a:r>
            <a:r>
              <a:rPr lang="en-US" sz="2800" dirty="0" err="1">
                <a:latin typeface="Arial" charset="0"/>
                <a:cs typeface="Arial" charset="0"/>
              </a:rPr>
              <a:t>xuất</a:t>
            </a:r>
            <a:r>
              <a:rPr lang="en-US" sz="2800" dirty="0">
                <a:latin typeface="Arial" charset="0"/>
                <a:cs typeface="Arial" charset="0"/>
              </a:rPr>
              <a:t> </a:t>
            </a:r>
            <a:r>
              <a:rPr lang="en-US" sz="2800" dirty="0" err="1">
                <a:latin typeface="Arial" charset="0"/>
                <a:cs typeface="Arial" charset="0"/>
              </a:rPr>
              <a:t>huyết</a:t>
            </a:r>
            <a:r>
              <a:rPr lang="en-US" sz="2800" dirty="0">
                <a:latin typeface="Arial" charset="0"/>
                <a:cs typeface="Arial" charset="0"/>
              </a:rPr>
              <a:t>); </a:t>
            </a:r>
            <a:r>
              <a:rPr lang="en-US" sz="2800" dirty="0" err="1">
                <a:latin typeface="Arial" charset="0"/>
                <a:cs typeface="Arial" charset="0"/>
              </a:rPr>
              <a:t>và</a:t>
            </a:r>
            <a:endParaRPr lang="en-US" sz="2800" dirty="0">
              <a:latin typeface="Arial" charset="0"/>
              <a:cs typeface="Arial" charset="0"/>
            </a:endParaRPr>
          </a:p>
          <a:p>
            <a:pPr marL="1143000" indent="-457200">
              <a:spcBef>
                <a:spcPts val="1200"/>
              </a:spcBef>
              <a:buClr>
                <a:srgbClr val="003366"/>
              </a:buClr>
              <a:buFont typeface="Wingdings" pitchFamily="2" charset="2"/>
              <a:buChar char="v"/>
              <a:defRPr/>
            </a:pPr>
            <a:r>
              <a:rPr lang="es-ES" sz="2800" b="1" dirty="0">
                <a:solidFill>
                  <a:srgbClr val="FF0000"/>
                </a:solidFill>
                <a:latin typeface="Arial" charset="0"/>
                <a:cs typeface="Arial" charset="0"/>
              </a:rPr>
              <a:t>1</a:t>
            </a:r>
            <a:r>
              <a:rPr lang="es-ES" sz="2800" b="1" dirty="0">
                <a:solidFill>
                  <a:srgbClr val="336699"/>
                </a:solidFill>
                <a:latin typeface="Arial" charset="0"/>
                <a:cs typeface="Arial" charset="0"/>
              </a:rPr>
              <a:t> </a:t>
            </a:r>
            <a:r>
              <a:rPr lang="es-ES" sz="2800" dirty="0" err="1">
                <a:latin typeface="Arial" charset="0"/>
                <a:cs typeface="Arial" charset="0"/>
              </a:rPr>
              <a:t>trong</a:t>
            </a:r>
            <a:r>
              <a:rPr lang="es-ES" sz="2800" dirty="0">
                <a:latin typeface="Arial" charset="0"/>
                <a:cs typeface="Arial" charset="0"/>
              </a:rPr>
              <a:t> </a:t>
            </a:r>
            <a:r>
              <a:rPr lang="es-ES" sz="2800" b="1" dirty="0">
                <a:solidFill>
                  <a:srgbClr val="FF0000"/>
                </a:solidFill>
                <a:latin typeface="Arial" charset="0"/>
                <a:cs typeface="Arial" charset="0"/>
              </a:rPr>
              <a:t>5</a:t>
            </a:r>
            <a:r>
              <a:rPr lang="es-ES" sz="2800" dirty="0">
                <a:latin typeface="Arial" charset="0"/>
                <a:cs typeface="Arial" charset="0"/>
              </a:rPr>
              <a:t> </a:t>
            </a:r>
            <a:r>
              <a:rPr lang="es-ES" sz="2800" dirty="0" err="1">
                <a:latin typeface="Arial" charset="0"/>
                <a:cs typeface="Arial" charset="0"/>
              </a:rPr>
              <a:t>triệu</a:t>
            </a:r>
            <a:r>
              <a:rPr lang="es-ES" sz="2800" dirty="0">
                <a:latin typeface="Arial" charset="0"/>
                <a:cs typeface="Arial" charset="0"/>
              </a:rPr>
              <a:t> </a:t>
            </a:r>
            <a:r>
              <a:rPr lang="es-ES" sz="2800" dirty="0" err="1">
                <a:latin typeface="Arial" charset="0"/>
                <a:cs typeface="Arial" charset="0"/>
              </a:rPr>
              <a:t>chứng</a:t>
            </a:r>
            <a:r>
              <a:rPr lang="es-ES" sz="2800" dirty="0">
                <a:latin typeface="Arial" charset="0"/>
                <a:cs typeface="Arial" charset="0"/>
              </a:rPr>
              <a:t> </a:t>
            </a:r>
            <a:r>
              <a:rPr lang="es-ES" sz="2800" dirty="0" err="1">
                <a:latin typeface="Arial" charset="0"/>
                <a:cs typeface="Arial" charset="0"/>
              </a:rPr>
              <a:t>sau</a:t>
            </a:r>
            <a:r>
              <a:rPr lang="es-ES" sz="2800" dirty="0">
                <a:latin typeface="Arial" charset="0"/>
                <a:cs typeface="Arial" charset="0"/>
              </a:rPr>
              <a:t>: </a:t>
            </a:r>
          </a:p>
          <a:p>
            <a:pPr marL="1543050" lvl="1" indent="-457200">
              <a:spcBef>
                <a:spcPts val="600"/>
              </a:spcBef>
              <a:buClr>
                <a:srgbClr val="FF6600"/>
              </a:buClr>
              <a:buFont typeface="Wingdings" pitchFamily="2" charset="2"/>
              <a:buChar char="§"/>
              <a:defRPr/>
            </a:pPr>
            <a:r>
              <a:rPr lang="es-ES" dirty="0">
                <a:latin typeface="Arial" charset="0"/>
                <a:cs typeface="Arial" charset="0"/>
              </a:rPr>
              <a:t>Ho</a:t>
            </a:r>
          </a:p>
          <a:p>
            <a:pPr marL="1543050" lvl="1" indent="-457200">
              <a:spcBef>
                <a:spcPts val="600"/>
              </a:spcBef>
              <a:buClr>
                <a:srgbClr val="FF6600"/>
              </a:buClr>
              <a:buFont typeface="Wingdings" pitchFamily="2" charset="2"/>
              <a:buChar char="§"/>
              <a:defRPr/>
            </a:pPr>
            <a:r>
              <a:rPr lang="es-ES" dirty="0" err="1">
                <a:latin typeface="Arial" charset="0"/>
                <a:cs typeface="Arial" charset="0"/>
              </a:rPr>
              <a:t>Chảy</a:t>
            </a:r>
            <a:r>
              <a:rPr lang="es-ES" dirty="0">
                <a:latin typeface="Arial" charset="0"/>
                <a:cs typeface="Arial" charset="0"/>
              </a:rPr>
              <a:t> </a:t>
            </a:r>
            <a:r>
              <a:rPr lang="es-ES" dirty="0" err="1">
                <a:latin typeface="Arial" charset="0"/>
                <a:cs typeface="Arial" charset="0"/>
              </a:rPr>
              <a:t>nước</a:t>
            </a:r>
            <a:r>
              <a:rPr lang="es-ES" dirty="0">
                <a:latin typeface="Arial" charset="0"/>
                <a:cs typeface="Arial" charset="0"/>
              </a:rPr>
              <a:t> </a:t>
            </a:r>
            <a:r>
              <a:rPr lang="es-ES" dirty="0" err="1">
                <a:latin typeface="Arial" charset="0"/>
                <a:cs typeface="Arial" charset="0"/>
              </a:rPr>
              <a:t>mũi</a:t>
            </a:r>
            <a:endParaRPr lang="es-ES" dirty="0">
              <a:latin typeface="Arial" charset="0"/>
              <a:cs typeface="Arial" charset="0"/>
            </a:endParaRPr>
          </a:p>
          <a:p>
            <a:pPr marL="1543050" lvl="1" indent="-457200">
              <a:spcBef>
                <a:spcPts val="600"/>
              </a:spcBef>
              <a:buClr>
                <a:srgbClr val="FF6600"/>
              </a:buClr>
              <a:buFont typeface="Wingdings" pitchFamily="2" charset="2"/>
              <a:buChar char="§"/>
              <a:defRPr/>
            </a:pPr>
            <a:r>
              <a:rPr lang="es-ES" dirty="0" err="1">
                <a:latin typeface="Arial" charset="0"/>
                <a:cs typeface="Arial" charset="0"/>
              </a:rPr>
              <a:t>Viêm</a:t>
            </a:r>
            <a:r>
              <a:rPr lang="es-ES" dirty="0">
                <a:latin typeface="Arial" charset="0"/>
                <a:cs typeface="Arial" charset="0"/>
              </a:rPr>
              <a:t> </a:t>
            </a:r>
            <a:r>
              <a:rPr lang="es-ES" dirty="0" err="1">
                <a:latin typeface="Arial" charset="0"/>
                <a:cs typeface="Arial" charset="0"/>
              </a:rPr>
              <a:t>kết</a:t>
            </a:r>
            <a:r>
              <a:rPr lang="es-ES" dirty="0">
                <a:latin typeface="Arial" charset="0"/>
                <a:cs typeface="Arial" charset="0"/>
              </a:rPr>
              <a:t> </a:t>
            </a:r>
            <a:r>
              <a:rPr lang="es-ES" dirty="0" err="1">
                <a:latin typeface="Arial" charset="0"/>
                <a:cs typeface="Arial" charset="0"/>
              </a:rPr>
              <a:t>mạc</a:t>
            </a:r>
            <a:r>
              <a:rPr lang="es-ES" dirty="0">
                <a:latin typeface="Arial" charset="0"/>
                <a:cs typeface="Arial" charset="0"/>
              </a:rPr>
              <a:t> (</a:t>
            </a:r>
            <a:r>
              <a:rPr lang="es-ES" dirty="0" err="1">
                <a:latin typeface="Arial" charset="0"/>
                <a:cs typeface="Arial" charset="0"/>
              </a:rPr>
              <a:t>mắt</a:t>
            </a:r>
            <a:r>
              <a:rPr lang="es-ES" dirty="0">
                <a:latin typeface="Arial" charset="0"/>
                <a:cs typeface="Arial" charset="0"/>
              </a:rPr>
              <a:t> </a:t>
            </a:r>
            <a:r>
              <a:rPr lang="es-ES" dirty="0" err="1">
                <a:latin typeface="Arial" charset="0"/>
                <a:cs typeface="Arial" charset="0"/>
              </a:rPr>
              <a:t>đỏ</a:t>
            </a:r>
            <a:r>
              <a:rPr lang="es-ES" dirty="0">
                <a:latin typeface="Arial" charset="0"/>
                <a:cs typeface="Arial" charset="0"/>
              </a:rPr>
              <a:t>)</a:t>
            </a:r>
          </a:p>
          <a:p>
            <a:pPr marL="1543050" lvl="1" indent="-457200">
              <a:spcBef>
                <a:spcPts val="600"/>
              </a:spcBef>
              <a:buClr>
                <a:srgbClr val="FF6600"/>
              </a:buClr>
              <a:buFont typeface="Wingdings" pitchFamily="2" charset="2"/>
              <a:buChar char="§"/>
              <a:defRPr/>
            </a:pPr>
            <a:r>
              <a:rPr lang="es-ES" dirty="0" err="1">
                <a:latin typeface="Arial" charset="0"/>
                <a:cs typeface="Arial" charset="0"/>
              </a:rPr>
              <a:t>Nổi</a:t>
            </a:r>
            <a:r>
              <a:rPr lang="es-ES" dirty="0">
                <a:latin typeface="Arial" charset="0"/>
                <a:cs typeface="Arial" charset="0"/>
              </a:rPr>
              <a:t> </a:t>
            </a:r>
            <a:r>
              <a:rPr lang="es-ES" dirty="0" err="1">
                <a:latin typeface="Arial" charset="0"/>
                <a:cs typeface="Arial" charset="0"/>
              </a:rPr>
              <a:t>hạch</a:t>
            </a:r>
            <a:r>
              <a:rPr lang="es-ES" dirty="0">
                <a:latin typeface="Arial" charset="0"/>
                <a:cs typeface="Arial" charset="0"/>
              </a:rPr>
              <a:t> (</a:t>
            </a:r>
            <a:r>
              <a:rPr lang="es-ES" dirty="0" err="1">
                <a:latin typeface="Arial" charset="0"/>
                <a:cs typeface="Arial" charset="0"/>
              </a:rPr>
              <a:t>cổ</a:t>
            </a:r>
            <a:r>
              <a:rPr lang="es-ES" dirty="0">
                <a:latin typeface="Arial" charset="0"/>
                <a:cs typeface="Arial" charset="0"/>
              </a:rPr>
              <a:t>, </a:t>
            </a:r>
            <a:r>
              <a:rPr lang="es-ES" dirty="0" err="1">
                <a:latin typeface="Arial" charset="0"/>
                <a:cs typeface="Arial" charset="0"/>
              </a:rPr>
              <a:t>sau</a:t>
            </a:r>
            <a:r>
              <a:rPr lang="es-ES" dirty="0">
                <a:latin typeface="Arial" charset="0"/>
                <a:cs typeface="Arial" charset="0"/>
              </a:rPr>
              <a:t> </a:t>
            </a:r>
            <a:r>
              <a:rPr lang="es-ES" dirty="0" err="1">
                <a:latin typeface="Arial" charset="0"/>
                <a:cs typeface="Arial" charset="0"/>
              </a:rPr>
              <a:t>tai</a:t>
            </a:r>
            <a:r>
              <a:rPr lang="es-ES" dirty="0">
                <a:latin typeface="Arial" charset="0"/>
                <a:cs typeface="Arial" charset="0"/>
              </a:rPr>
              <a:t>, </a:t>
            </a:r>
            <a:r>
              <a:rPr lang="es-ES" dirty="0" err="1">
                <a:latin typeface="Arial" charset="0"/>
                <a:cs typeface="Arial" charset="0"/>
              </a:rPr>
              <a:t>dưới</a:t>
            </a:r>
            <a:r>
              <a:rPr lang="es-ES" dirty="0">
                <a:latin typeface="Arial" charset="0"/>
                <a:cs typeface="Arial" charset="0"/>
              </a:rPr>
              <a:t> </a:t>
            </a:r>
            <a:r>
              <a:rPr lang="es-ES" dirty="0" err="1">
                <a:latin typeface="Arial" charset="0"/>
                <a:cs typeface="Arial" charset="0"/>
              </a:rPr>
              <a:t>chẩm</a:t>
            </a:r>
            <a:r>
              <a:rPr lang="es-ES" dirty="0">
                <a:latin typeface="Arial" charset="0"/>
                <a:cs typeface="Arial" charset="0"/>
              </a:rPr>
              <a:t>)</a:t>
            </a:r>
          </a:p>
          <a:p>
            <a:pPr marL="1543050" lvl="1" indent="-457200">
              <a:spcBef>
                <a:spcPts val="600"/>
              </a:spcBef>
              <a:buClr>
                <a:srgbClr val="FF6600"/>
              </a:buClr>
              <a:buFont typeface="Wingdings" pitchFamily="2" charset="2"/>
              <a:buChar char="§"/>
              <a:defRPr/>
            </a:pPr>
            <a:r>
              <a:rPr lang="es-ES" dirty="0" err="1">
                <a:latin typeface="Arial" charset="0"/>
                <a:cs typeface="Arial" charset="0"/>
              </a:rPr>
              <a:t>Sưng</a:t>
            </a:r>
            <a:r>
              <a:rPr lang="es-ES" dirty="0">
                <a:latin typeface="Arial" charset="0"/>
                <a:cs typeface="Arial" charset="0"/>
              </a:rPr>
              <a:t> </a:t>
            </a:r>
            <a:r>
              <a:rPr lang="es-ES" dirty="0" err="1">
                <a:latin typeface="Arial" charset="0"/>
                <a:cs typeface="Arial" charset="0"/>
              </a:rPr>
              <a:t>đau</a:t>
            </a:r>
            <a:r>
              <a:rPr lang="es-ES" dirty="0">
                <a:latin typeface="Arial" charset="0"/>
                <a:cs typeface="Arial" charset="0"/>
              </a:rPr>
              <a:t> </a:t>
            </a:r>
            <a:r>
              <a:rPr lang="es-ES" dirty="0" err="1">
                <a:latin typeface="Arial" charset="0"/>
                <a:cs typeface="Arial" charset="0"/>
              </a:rPr>
              <a:t>khớp</a:t>
            </a:r>
            <a:endParaRPr lang="es-ES" dirty="0">
              <a:latin typeface="Arial" charset="0"/>
              <a:cs typeface="Arial" charset="0"/>
            </a:endParaRPr>
          </a:p>
          <a:p>
            <a:pPr marL="514350" indent="-514350">
              <a:lnSpc>
                <a:spcPct val="150000"/>
              </a:lnSpc>
              <a:spcBef>
                <a:spcPts val="2400"/>
              </a:spcBef>
              <a:buClr>
                <a:srgbClr val="336699"/>
              </a:buClr>
              <a:buSzPct val="100000"/>
              <a:buAutoNum type="arabicPeriod"/>
            </a:pPr>
            <a:endParaRPr lang="en-US" sz="2800" dirty="0">
              <a:latin typeface="Arial" pitchFamily="34" charset="0"/>
              <a:cs typeface="Arial" pitchFamily="34" charset="0"/>
            </a:endParaRPr>
          </a:p>
        </p:txBody>
      </p:sp>
      <p:sp>
        <p:nvSpPr>
          <p:cNvPr id="2" name="Espace réservé du numéro de diapositive 1"/>
          <p:cNvSpPr txBox="1">
            <a:spLocks noGrp="1"/>
          </p:cNvSpPr>
          <p:nvPr/>
        </p:nvSpPr>
        <p:spPr>
          <a:xfrm>
            <a:off x="5827714" y="6294439"/>
            <a:ext cx="561975" cy="365125"/>
          </a:xfrm>
          <a:prstGeom prst="rect">
            <a:avLst/>
          </a:prstGeom>
          <a:noFill/>
        </p:spPr>
        <p:txBody>
          <a:bodyPr anchor="b"/>
          <a:lstStyle/>
          <a:p>
            <a:pPr algn="ctr" eaLnBrk="0" hangingPunct="0">
              <a:defRPr/>
            </a:pPr>
            <a:fld id="{B77D3CA5-A603-452A-9C69-E1A2A9AD6E68}" type="slidenum">
              <a:rPr lang="en-US" sz="1000">
                <a:solidFill>
                  <a:schemeClr val="bg1">
                    <a:lumMod val="75000"/>
                  </a:schemeClr>
                </a:solidFill>
              </a:rPr>
              <a:pPr algn="ctr" eaLnBrk="0" hangingPunct="0">
                <a:defRPr/>
              </a:pPr>
              <a:t>9</a:t>
            </a:fld>
            <a:endParaRPr lang="en-US" sz="1000" dirty="0">
              <a:solidFill>
                <a:schemeClr val="bg1">
                  <a:lumMod val="75000"/>
                </a:schemeClr>
              </a:solidFill>
            </a:endParaRPr>
          </a:p>
        </p:txBody>
      </p:sp>
      <p:sp>
        <p:nvSpPr>
          <p:cNvPr id="3" name="Slide Number Placeholder 2"/>
          <p:cNvSpPr>
            <a:spLocks noGrp="1"/>
          </p:cNvSpPr>
          <p:nvPr>
            <p:ph type="sldNum" sz="quarter" idx="12"/>
          </p:nvPr>
        </p:nvSpPr>
        <p:spPr/>
        <p:txBody>
          <a:bodyPr/>
          <a:lstStyle/>
          <a:p>
            <a:pPr>
              <a:defRPr/>
            </a:pPr>
            <a:fld id="{A3B49C5E-A255-4B39-B8D2-8D0260F72600}"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Theme">
  <a:themeElements>
    <a:clrScheme name="CPR Color Palette">
      <a:dk1>
        <a:srgbClr val="003057"/>
      </a:dk1>
      <a:lt1>
        <a:srgbClr val="FFFFFF"/>
      </a:lt1>
      <a:dk2>
        <a:srgbClr val="D4292E"/>
      </a:dk2>
      <a:lt2>
        <a:srgbClr val="FDFFFE"/>
      </a:lt2>
      <a:accent1>
        <a:srgbClr val="0070CF"/>
      </a:accent1>
      <a:accent2>
        <a:srgbClr val="52575A"/>
      </a:accent2>
      <a:accent3>
        <a:srgbClr val="02A0DE"/>
      </a:accent3>
      <a:accent4>
        <a:srgbClr val="E5DB74"/>
      </a:accent4>
      <a:accent5>
        <a:srgbClr val="007078"/>
      </a:accent5>
      <a:accent6>
        <a:srgbClr val="D5272F"/>
      </a:accent6>
      <a:hlink>
        <a:srgbClr val="0070D0"/>
      </a:hlink>
      <a:folHlink>
        <a:srgbClr val="52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1760</Words>
  <Application>Microsoft Office PowerPoint</Application>
  <PresentationFormat>Widescreen</PresentationFormat>
  <Paragraphs>135</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Wingdings</vt:lpstr>
      <vt:lpstr>Calibri</vt:lpstr>
      <vt:lpstr>Arial</vt:lpstr>
      <vt:lpstr>Times New Roman</vt:lpstr>
      <vt:lpstr>Montserrat SemiBold</vt:lpstr>
      <vt:lpstr>Verdana</vt:lpstr>
      <vt:lpstr>Noto Sans Symbols</vt:lpstr>
      <vt:lpstr>Default Theme</vt:lpstr>
      <vt:lpstr> Tình hình bệnh sởi năm 2025 Hướng dẫn giám sát và phòng, chống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GIÁM SÁT BỆNH SỞI, RUBELLA</vt:lpstr>
      <vt:lpstr>PowerPoint Presentation</vt:lpstr>
      <vt:lpstr>3. Quy định giám sát sởi/ rubella</vt:lpstr>
      <vt:lpstr>CÁC BIỆN PHÁP PHÒNG, CHỐNG DỊCH</vt:lpstr>
      <vt:lpstr>TRÂN TRỌNG CÁM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CỤC PHÒNG BỆNH  Tình hình bệnh sởi và các hoạt động phòng, chống dịch đã triển khai</dc:title>
  <dc:creator>Fajar Indra</dc:creator>
  <cp:lastModifiedBy>Hải Phan Hồng</cp:lastModifiedBy>
  <cp:revision>18</cp:revision>
  <dcterms:created xsi:type="dcterms:W3CDTF">2016-07-27T02:33:35Z</dcterms:created>
  <dcterms:modified xsi:type="dcterms:W3CDTF">2025-03-19T18:19:12Z</dcterms:modified>
</cp:coreProperties>
</file>