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75" r:id="rId6"/>
    <p:sldId id="276" r:id="rId7"/>
    <p:sldId id="277" r:id="rId8"/>
    <p:sldId id="288" r:id="rId9"/>
    <p:sldId id="278" r:id="rId10"/>
    <p:sldId id="279" r:id="rId11"/>
    <p:sldId id="289" r:id="rId12"/>
    <p:sldId id="290" r:id="rId13"/>
    <p:sldId id="281" r:id="rId14"/>
    <p:sldId id="282" r:id="rId15"/>
    <p:sldId id="283" r:id="rId16"/>
    <p:sldId id="284" r:id="rId17"/>
    <p:sldId id="292" r:id="rId18"/>
    <p:sldId id="285" r:id="rId19"/>
    <p:sldId id="286" r:id="rId20"/>
    <p:sldId id="287" r:id="rId21"/>
  </p:sldIdLst>
  <p:sldSz cx="9144000" cy="5143500" type="screen16x9"/>
  <p:notesSz cx="6858000" cy="9144000"/>
  <p:embeddedFontLst>
    <p:embeddedFont>
      <p:font typeface="DFPOP1-W9" panose="02010609010101010101" pitchFamily="1" charset="-128"/>
      <p:regular r:id="rId23"/>
    </p:embeddedFont>
    <p:embeddedFont>
      <p:font typeface="Arial-Rounded" panose="020B0500000000000000" charset="0"/>
      <p:regular r:id="rId24"/>
    </p:embeddedFont>
    <p:embeddedFont>
      <p:font typeface="宋体" panose="02010600030101010101" pitchFamily="2" charset="-122"/>
      <p:regular r:id="rId25"/>
    </p:embeddedFont>
    <p:embeddedFont>
      <p:font typeface="HL Hoctro" panose="020B0604020202020204" charset="0"/>
      <p:regular r:id="rId26"/>
    </p:embeddedFont>
    <p:embeddedFont>
      <p:font typeface="Calibri" panose="020F0502020204030204" pitchFamily="34" charset="0"/>
      <p:regular r:id="rId27"/>
      <p:bold r:id="rId28"/>
      <p:italic r:id="rId29"/>
      <p:boldItalic r:id="rId30"/>
    </p:embeddedFont>
  </p:embeddedFontLst>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75"/>
            <p14:sldId id="276"/>
            <p14:sldId id="277"/>
            <p14:sldId id="288"/>
            <p14:sldId id="278"/>
            <p14:sldId id="279"/>
            <p14:sldId id="289"/>
            <p14:sldId id="290"/>
            <p14:sldId id="281"/>
            <p14:sldId id="282"/>
            <p14:sldId id="283"/>
            <p14:sldId id="284"/>
            <p14:sldId id="292"/>
            <p14:sldId id="285"/>
            <p14:sldId id="286"/>
            <p14:sldId id="28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varScale="1">
        <p:scale>
          <a:sx n="79" d="100"/>
          <a:sy n="79" d="100"/>
        </p:scale>
        <p:origin x="966"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91779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2025/3/17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sp>
        <p:nvSpPr>
          <p:cNvPr id="26" name="任意多边形 25"/>
          <p:cNvSpPr/>
          <p:nvPr/>
        </p:nvSpPr>
        <p:spPr>
          <a:xfrm>
            <a:off x="1436915" y="1343468"/>
            <a:ext cx="6253677" cy="350192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966754" y="2840391"/>
            <a:ext cx="5153198" cy="1153994"/>
          </a:xfrm>
          <a:prstGeom prst="rect">
            <a:avLst/>
          </a:prstGeom>
          <a:noFill/>
        </p:spPr>
        <p:txBody>
          <a:bodyPr wrap="none" rtlCol="0">
            <a:prstTxWarp prst="textDoubleWave1">
              <a:avLst/>
            </a:prstTxWarp>
            <a:spAutoFit/>
          </a:bodyPr>
          <a:lstStyle/>
          <a:p>
            <a:r>
              <a:rPr lang="en-US" altLang="zh-CN" sz="3600" b="1" dirty="0" err="1" smtClean="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3600" b="1" dirty="0" smtClean="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 1: RỬA </a:t>
            </a:r>
            <a:r>
              <a:rPr lang="en-US" altLang="zh-CN" sz="3600" b="1" dirty="0" smtClean="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rPr>
              <a:t>TAY TRƯỚC KHI ĂN</a:t>
            </a:r>
            <a:endParaRPr lang="zh-CN" altLang="en-US" sz="3600" b="1" dirty="0">
              <a:solidFill>
                <a:srgbClr val="FF66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89" name="图片 88"/>
          <p:cNvPicPr>
            <a:picLocks noChangeAspect="1"/>
          </p:cNvPicPr>
          <p:nvPr/>
        </p:nvPicPr>
        <p:blipFill rotWithShape="1">
          <a:blip r:embed="rId6">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7">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7">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8">
            <a:extLst>
              <a:ext uri="{FF2B5EF4-FFF2-40B4-BE49-F238E27FC236}">
                <a16:creationId xmlns:a16="http://schemas.microsoft.com/office/drawing/2014/main" id="{6F1162E0-5263-4568-95A7-97DE0AA56844}"/>
              </a:ext>
            </a:extLst>
          </p:cNvPr>
          <p:cNvSpPr/>
          <p:nvPr/>
        </p:nvSpPr>
        <p:spPr>
          <a:xfrm>
            <a:off x="1533739" y="2171411"/>
            <a:ext cx="5964341" cy="584775"/>
          </a:xfrm>
          <a:prstGeom prst="rect">
            <a:avLst/>
          </a:prstGeom>
        </p:spPr>
        <p:txBody>
          <a:bodyPr wrap="square">
            <a:spAutoFit/>
          </a:bodyPr>
          <a:lstStyle/>
          <a:p>
            <a:pPr algn="ctr"/>
            <a:r>
              <a:rPr lang="en-US" altLang="zh-CN" sz="3200" b="1" dirty="0" smtClean="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TIẾNG VIỆT</a:t>
            </a:r>
            <a:endParaRPr lang="zh-CN" altLang="en-US" sz="32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29" name="矩形 8">
            <a:extLst>
              <a:ext uri="{FF2B5EF4-FFF2-40B4-BE49-F238E27FC236}">
                <a16:creationId xmlns:a16="http://schemas.microsoft.com/office/drawing/2014/main" id="{6F1162E0-5263-4568-95A7-97DE0AA56844}"/>
              </a:ext>
            </a:extLst>
          </p:cNvPr>
          <p:cNvSpPr/>
          <p:nvPr/>
        </p:nvSpPr>
        <p:spPr>
          <a:xfrm>
            <a:off x="597408" y="134887"/>
            <a:ext cx="7973567" cy="646331"/>
          </a:xfrm>
          <a:prstGeom prst="rect">
            <a:avLst/>
          </a:prstGeom>
        </p:spPr>
        <p:txBody>
          <a:bodyPr wrap="square">
            <a:spAutoFit/>
          </a:bodyPr>
          <a:lstStyle/>
          <a:p>
            <a:pPr algn="ctr"/>
            <a:r>
              <a:rPr lang="en-US" altLang="zh-CN" sz="1800" b="1" dirty="0" smtClean="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UBND QUẬN DƯƠNG KINH</a:t>
            </a:r>
          </a:p>
          <a:p>
            <a:pPr algn="ctr"/>
            <a:r>
              <a:rPr lang="en-US" altLang="zh-CN" sz="1800" b="1" dirty="0" smtClean="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ANH DŨNG</a:t>
            </a:r>
            <a:endParaRPr lang="zh-CN" altLang="en-US" sz="1800" b="1"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cxnSp>
        <p:nvCxnSpPr>
          <p:cNvPr id="4" name="Straight Connector 3"/>
          <p:cNvCxnSpPr/>
          <p:nvPr/>
        </p:nvCxnSpPr>
        <p:spPr>
          <a:xfrm>
            <a:off x="3352800" y="781218"/>
            <a:ext cx="2462784" cy="0"/>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22" presetClass="entr" presetSubtype="8" fill="hold" nodeType="withEffect">
                                  <p:stCondLst>
                                    <p:cond delay="50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500"/>
                                        <p:tgtEl>
                                          <p:spTgt spid="80"/>
                                        </p:tgtEl>
                                      </p:cBhvr>
                                    </p:animEffect>
                                  </p:childTnLst>
                                </p:cTn>
                              </p:par>
                              <p:par>
                                <p:cTn id="31" presetID="22" presetClass="entr" presetSubtype="2" fill="hold" nodeType="withEffect">
                                  <p:stCondLst>
                                    <p:cond delay="500"/>
                                  </p:stCondLst>
                                  <p:childTnLst>
                                    <p:set>
                                      <p:cBhvr>
                                        <p:cTn id="32" dur="1" fill="hold">
                                          <p:stCondLst>
                                            <p:cond delay="0"/>
                                          </p:stCondLst>
                                        </p:cTn>
                                        <p:tgtEl>
                                          <p:spTgt spid="86"/>
                                        </p:tgtEl>
                                        <p:attrNameLst>
                                          <p:attrName>style.visibility</p:attrName>
                                        </p:attrNameLst>
                                      </p:cBhvr>
                                      <p:to>
                                        <p:strVal val="visible"/>
                                      </p:to>
                                    </p:set>
                                    <p:animEffect transition="in" filter="wipe(right)">
                                      <p:cBhvr>
                                        <p:cTn id="33" dur="500"/>
                                        <p:tgtEl>
                                          <p:spTgt spid="86"/>
                                        </p:tgtEl>
                                      </p:cBhvr>
                                    </p:animEffect>
                                  </p:childTnLst>
                                </p:cTn>
                              </p:par>
                              <p:par>
                                <p:cTn id="34" presetID="42" presetClass="entr" presetSubtype="0" fill="hold" nodeType="withEffect">
                                  <p:stCondLst>
                                    <p:cond delay="100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1000"/>
                                        <p:tgtEl>
                                          <p:spTgt spid="108"/>
                                        </p:tgtEl>
                                      </p:cBhvr>
                                    </p:animEffect>
                                    <p:anim calcmode="lin" valueType="num">
                                      <p:cBhvr>
                                        <p:cTn id="37" dur="1000" fill="hold"/>
                                        <p:tgtEl>
                                          <p:spTgt spid="108"/>
                                        </p:tgtEl>
                                        <p:attrNameLst>
                                          <p:attrName>ppt_x</p:attrName>
                                        </p:attrNameLst>
                                      </p:cBhvr>
                                      <p:tavLst>
                                        <p:tav tm="0">
                                          <p:val>
                                            <p:strVal val="#ppt_x"/>
                                          </p:val>
                                        </p:tav>
                                        <p:tav tm="100000">
                                          <p:val>
                                            <p:strVal val="#ppt_x"/>
                                          </p:val>
                                        </p:tav>
                                      </p:tavLst>
                                    </p:anim>
                                    <p:anim calcmode="lin" valueType="num">
                                      <p:cBhvr>
                                        <p:cTn id="38" dur="1000" fill="hold"/>
                                        <p:tgtEl>
                                          <p:spTgt spid="10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10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53" presetClass="entr" presetSubtype="528" fill="hold" nodeType="withEffect">
                                  <p:stCondLst>
                                    <p:cond delay="2000"/>
                                  </p:stCondLst>
                                  <p:childTnLst>
                                    <p:set>
                                      <p:cBhvr>
                                        <p:cTn id="45" dur="1" fill="hold">
                                          <p:stCondLst>
                                            <p:cond delay="0"/>
                                          </p:stCondLst>
                                        </p:cTn>
                                        <p:tgtEl>
                                          <p:spTgt spid="2"/>
                                        </p:tgtEl>
                                        <p:attrNameLst>
                                          <p:attrName>style.visibility</p:attrName>
                                        </p:attrNameLst>
                                      </p:cBhvr>
                                      <p:to>
                                        <p:strVal val="visible"/>
                                      </p:to>
                                    </p:set>
                                    <p:anim calcmode="lin" valueType="num">
                                      <p:cBhvr>
                                        <p:cTn id="46" dur="1250" fill="hold"/>
                                        <p:tgtEl>
                                          <p:spTgt spid="2"/>
                                        </p:tgtEl>
                                        <p:attrNameLst>
                                          <p:attrName>ppt_w</p:attrName>
                                        </p:attrNameLst>
                                      </p:cBhvr>
                                      <p:tavLst>
                                        <p:tav tm="0">
                                          <p:val>
                                            <p:fltVal val="0"/>
                                          </p:val>
                                        </p:tav>
                                        <p:tav tm="100000">
                                          <p:val>
                                            <p:strVal val="#ppt_w"/>
                                          </p:val>
                                        </p:tav>
                                      </p:tavLst>
                                    </p:anim>
                                    <p:anim calcmode="lin" valueType="num">
                                      <p:cBhvr>
                                        <p:cTn id="47" dur="1250" fill="hold"/>
                                        <p:tgtEl>
                                          <p:spTgt spid="2"/>
                                        </p:tgtEl>
                                        <p:attrNameLst>
                                          <p:attrName>ppt_h</p:attrName>
                                        </p:attrNameLst>
                                      </p:cBhvr>
                                      <p:tavLst>
                                        <p:tav tm="0">
                                          <p:val>
                                            <p:fltVal val="0"/>
                                          </p:val>
                                        </p:tav>
                                        <p:tav tm="100000">
                                          <p:val>
                                            <p:strVal val="#ppt_h"/>
                                          </p:val>
                                        </p:tav>
                                      </p:tavLst>
                                    </p:anim>
                                    <p:animEffect transition="in" filter="fade">
                                      <p:cBhvr>
                                        <p:cTn id="48" dur="1250"/>
                                        <p:tgtEl>
                                          <p:spTgt spid="2"/>
                                        </p:tgtEl>
                                      </p:cBhvr>
                                    </p:animEffect>
                                    <p:anim calcmode="lin" valueType="num">
                                      <p:cBhvr>
                                        <p:cTn id="49" dur="1250" fill="hold"/>
                                        <p:tgtEl>
                                          <p:spTgt spid="2"/>
                                        </p:tgtEl>
                                        <p:attrNameLst>
                                          <p:attrName>ppt_x</p:attrName>
                                        </p:attrNameLst>
                                      </p:cBhvr>
                                      <p:tavLst>
                                        <p:tav tm="0">
                                          <p:val>
                                            <p:fltVal val="0.5"/>
                                          </p:val>
                                        </p:tav>
                                        <p:tav tm="100000">
                                          <p:val>
                                            <p:strVal val="#ppt_x"/>
                                          </p:val>
                                        </p:tav>
                                      </p:tavLst>
                                    </p:anim>
                                    <p:anim calcmode="lin" valueType="num">
                                      <p:cBhvr>
                                        <p:cTn id="50" dur="1250" fill="hold"/>
                                        <p:tgtEl>
                                          <p:spTgt spid="2"/>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25"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71478" y="355639"/>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76463" y="1074862"/>
            <a:ext cx="8967537" cy="707886"/>
          </a:xfrm>
          <a:prstGeom prst="rect">
            <a:avLst/>
          </a:prstGeom>
        </p:spPr>
        <p:txBody>
          <a:bodyPr wrap="square">
            <a:spAutoFit/>
          </a:bodyPr>
          <a:lstStyle/>
          <a:p>
            <a:r>
              <a:rPr lang="en-US" altLang="zh-CN" sz="4000" smtClean="0">
                <a:latin typeface="Arial-Rounded" panose="020B0500000000000000" pitchFamily="34" charset="-93"/>
                <a:ea typeface="Arial-Rounded" panose="020B0500000000000000" pitchFamily="34" charset="-93"/>
                <a:cs typeface="Arial-Rounded" panose="020B0500000000000000" pitchFamily="34" charset="-93"/>
                <a:sym typeface="+mn-lt"/>
              </a:rPr>
              <a:t>           Để </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8070689" y="951751"/>
            <a:ext cx="990184"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208547" y="1784199"/>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4098" name="Picture 2" descr="C:\Users\Administrator\Desktop\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7878"/>
            <a:ext cx="9144000" cy="237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546405" y="1938444"/>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151410" y="1896357"/>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5122" name="Picture 2" descr="C:\Users\Administrator\Desktop\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1823"/>
            <a:ext cx="9144000" cy="248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4791 0.00679 L -0.09167 0.16455 " pathEditMode="relative" rAng="0" ptsTypes="AA">
                                      <p:cBhvr>
                                        <p:cTn id="33" dur="500" fill="hold"/>
                                        <p:tgtEl>
                                          <p:spTgt spid="9"/>
                                        </p:tgtEl>
                                        <p:attrNameLst>
                                          <p:attrName>ppt_x</p:attrName>
                                          <p:attrName>ppt_y</p:attrName>
                                        </p:attrNameLst>
                                      </p:cBhvr>
                                      <p:rCtr x="-6979" y="78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esktop\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 y="728892"/>
            <a:ext cx="9133334" cy="368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275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2"/>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3"/>
            <a:stretch>
              <a:fillRect/>
            </a:stretch>
          </p:blipFill>
          <p:spPr>
            <a:xfrm>
              <a:off x="439162" y="1787943"/>
              <a:ext cx="8704838" cy="2923594"/>
            </a:xfrm>
            <a:prstGeom prst="rect">
              <a:avLst/>
            </a:prstGeom>
            <a:noFill/>
            <a:ln>
              <a:noFill/>
            </a:ln>
          </p:spPr>
        </p:pic>
      </p:gr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Khi tiếp xúc với đồ vật, vi trùng dính vào tay.   Tay cầm thức ăn, vi trùng từ tay theo thức ăn vào cơ thể</a:t>
            </a:r>
            <a:r>
              <a:rPr lang="en-US" altLang="zh-CN" sz="320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Do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tay bằng xà phòng với nước sạch.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713090" y="11223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7713091" y="158880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116988" y="2553195"/>
            <a:ext cx="504542" cy="3814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r>
              <a:rPr lang="en-US" sz="2400" b="1" smtClean="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500"/>
                                        <p:tgtEl>
                                          <p:spTgt spid="11"/>
                                        </p:tgtEl>
                                      </p:cBhvr>
                                    </p:animEffec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500"/>
                                        <p:tgtEl>
                                          <p:spTgt spid="12"/>
                                        </p:tgtEl>
                                      </p:cBhvr>
                                    </p:animEffect>
                                  </p:childTnLst>
                                </p:cTn>
                              </p:par>
                            </p:childTnLst>
                          </p:cTn>
                        </p:par>
                        <p:par>
                          <p:cTn id="21" fill="hold">
                            <p:stCondLst>
                              <p:cond delay="150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500"/>
                                        <p:tgtEl>
                                          <p:spTgt spid="13"/>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500"/>
                                        <p:tgtEl>
                                          <p:spTgt spid="14"/>
                                        </p:tgtEl>
                                      </p:cBhvr>
                                    </p:animEffect>
                                  </p:childTnLst>
                                </p:cTn>
                              </p:par>
                            </p:childTnLst>
                          </p:cTn>
                        </p:par>
                        <p:par>
                          <p:cTn id="29" fill="hold">
                            <p:stCondLst>
                              <p:cond delay="250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500"/>
                                        <p:tgtEl>
                                          <p:spTgt spid="15"/>
                                        </p:tgtEl>
                                      </p:cBhvr>
                                    </p:animEffect>
                                  </p:childTnLst>
                                </p:cTn>
                              </p:par>
                            </p:childTnLst>
                          </p:cTn>
                        </p:par>
                        <p:par>
                          <p:cTn id="33" fill="hold">
                            <p:stCondLst>
                              <p:cond delay="30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506" y="1469596"/>
            <a:ext cx="8680863" cy="2062103"/>
          </a:xfrm>
          <a:prstGeom prst="rect">
            <a:avLst/>
          </a:prstGeom>
        </p:spPr>
        <p:txBody>
          <a:bodyPr wrap="square">
            <a:spAutoFit/>
          </a:bodyPr>
          <a:lstStyle/>
          <a:p>
            <a:r>
              <a:rPr lang="en-US" altLang="zh-CN" sz="320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(4)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smtClean="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(6)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068779" y="1104405"/>
            <a:ext cx="12587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500360" y="1578189"/>
            <a:ext cx="12587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76255" y="3053132"/>
            <a:ext cx="17795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8171" y="3563824"/>
            <a:ext cx="21013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6005"/>
            <a:ext cx="9144000" cy="351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318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6257"/>
            <a:ext cx="9144000" cy="363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892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1042</TotalTime>
  <Words>242</Words>
  <Application>Microsoft Office PowerPoint</Application>
  <PresentationFormat>On-screen Show (16:9)</PresentationFormat>
  <Paragraphs>54</Paragraphs>
  <Slides>17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DFPOP1-W9</vt:lpstr>
      <vt:lpstr>华康少女文字W5</vt:lpstr>
      <vt:lpstr>Times New Roman</vt:lpstr>
      <vt:lpstr>Arial</vt:lpstr>
      <vt:lpstr>Arial-Rounded</vt:lpstr>
      <vt:lpstr>宋体</vt:lpstr>
      <vt:lpstr>HL Hoctro</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46</cp:revision>
  <dcterms:created xsi:type="dcterms:W3CDTF">2020-08-13T09:19:08Z</dcterms:created>
  <dcterms:modified xsi:type="dcterms:W3CDTF">2025-03-17T05:29:43Z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