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3"/>
  </p:notesMasterIdLst>
  <p:sldIdLst>
    <p:sldId id="298" r:id="rId5"/>
    <p:sldId id="275" r:id="rId6"/>
    <p:sldId id="276" r:id="rId7"/>
    <p:sldId id="277" r:id="rId8"/>
    <p:sldId id="289" r:id="rId9"/>
    <p:sldId id="279" r:id="rId10"/>
    <p:sldId id="294" r:id="rId11"/>
    <p:sldId id="295" r:id="rId12"/>
    <p:sldId id="296" r:id="rId13"/>
    <p:sldId id="281" r:id="rId14"/>
    <p:sldId id="282" r:id="rId15"/>
    <p:sldId id="283" r:id="rId16"/>
    <p:sldId id="290" r:id="rId17"/>
    <p:sldId id="284" r:id="rId18"/>
    <p:sldId id="297" r:id="rId19"/>
    <p:sldId id="285" r:id="rId20"/>
    <p:sldId id="286" r:id="rId21"/>
    <p:sldId id="287" r:id="rId22"/>
  </p:sldIdLst>
  <p:sldSz cx="9144000" cy="5143500" type="screen16x9"/>
  <p:notesSz cx="6858000" cy="9144000"/>
  <p:embeddedFontLst>
    <p:embeddedFont>
      <p:font typeface="Arial-Rounded" panose="020B0500000000000000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HL Hoctro" panose="020B0604020202020204" charset="0"/>
      <p:regular r:id="rId29"/>
    </p:embeddedFont>
    <p:embeddedFont>
      <p:font typeface="DFPOP1-W9" panose="02010609010101010101" pitchFamily="1" charset="-128"/>
      <p:regular r:id="rId30"/>
    </p:embeddedFont>
    <p:embeddedFont>
      <p:font typeface="宋体" panose="02010600030101010101" pitchFamily="2" charset="-122"/>
      <p:regular r:id="rId31"/>
    </p:embeddedFont>
  </p:embeddedFontLst>
  <p:custDataLst>
    <p:tags r:id="rId32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98"/>
            <p14:sldId id="275"/>
            <p14:sldId id="276"/>
            <p14:sldId id="277"/>
            <p14:sldId id="289"/>
            <p14:sldId id="279"/>
            <p14:sldId id="294"/>
            <p14:sldId id="295"/>
            <p14:sldId id="296"/>
            <p14:sldId id="281"/>
            <p14:sldId id="282"/>
            <p14:sldId id="283"/>
            <p14:sldId id="290"/>
            <p14:sldId id="284"/>
            <p14:sldId id="297"/>
            <p14:sldId id="285"/>
            <p14:sldId id="286"/>
            <p14:sldId id="28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0000"/>
    <a:srgbClr val="4CA420"/>
    <a:srgbClr val="F14420"/>
    <a:srgbClr val="C4D836"/>
    <a:srgbClr val="679C31"/>
    <a:srgbClr val="F56636"/>
    <a:srgbClr val="EF2A19"/>
    <a:srgbClr val="A9250B"/>
    <a:srgbClr val="FF6600"/>
    <a:srgbClr val="8CB8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71" autoAdjust="0"/>
  </p:normalViewPr>
  <p:slideViewPr>
    <p:cSldViewPr snapToGrid="0">
      <p:cViewPr varScale="1">
        <p:scale>
          <a:sx n="88" d="100"/>
          <a:sy n="88" d="100"/>
        </p:scale>
        <p:origin x="858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55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6.fntdata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pPr/>
              <a:t>2025/3/17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8202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2025/3/17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2025/3/17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2025/3/17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2025/3/17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2025/3/17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2025/3/17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2025/3/17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2025/3/17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2025/3/17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2025/3/17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2025/3/17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pPr/>
              <a:t>2025/3/17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343468"/>
            <a:ext cx="6253677" cy="350192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1966754" y="2840391"/>
            <a:ext cx="5153198" cy="1153994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r>
              <a:rPr lang="en-US" altLang="zh-CN" sz="3600" b="1" dirty="0" err="1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36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3</a:t>
            </a:r>
            <a:r>
              <a:rPr lang="en-US" altLang="zh-CN" sz="3600" b="1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3600" b="1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 MẸ VẮNG NHÀ</a:t>
            </a:r>
            <a:endParaRPr lang="zh-CN" altLang="en-US" sz="3600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1533739" y="2171411"/>
            <a:ext cx="59643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TIẾNG VIỆT</a:t>
            </a:r>
            <a:endParaRPr lang="zh-CN" altLang="en-US" sz="3200" b="1" dirty="0">
              <a:solidFill>
                <a:srgbClr val="4CA42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9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597408" y="134887"/>
            <a:ext cx="79735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UBND QUẬN DƯƠNG KINH</a:t>
            </a:r>
          </a:p>
          <a:p>
            <a:pPr algn="ctr"/>
            <a:r>
              <a:rPr lang="en-US" altLang="zh-CN" sz="1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TRƯỜNG TIỂU HỌC ANH DŨNG</a:t>
            </a:r>
            <a:endParaRPr lang="zh-CN" altLang="en-US" sz="1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352800" y="781218"/>
            <a:ext cx="2462784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59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5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338968" y="308698"/>
            <a:ext cx="64204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 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751887" y="923346"/>
            <a:ext cx="58298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dê mẹ vừa đi xa, sói</a:t>
            </a:r>
            <a:endParaRPr lang="zh-CN" altLang="en-US" sz="40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6AC064CB-F32F-40DB-A8F8-D2BDF9EB5902}"/>
              </a:ext>
            </a:extLst>
          </p:cNvPr>
          <p:cNvSpPr/>
          <p:nvPr/>
        </p:nvSpPr>
        <p:spPr>
          <a:xfrm>
            <a:off x="5866812" y="889830"/>
            <a:ext cx="9911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(…).</a:t>
            </a:r>
            <a:endParaRPr lang="zh-CN" altLang="en-US" sz="40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40914BD5-55B4-4A73-8F34-EF6C6547B99C}"/>
              </a:ext>
            </a:extLst>
          </p:cNvPr>
          <p:cNvSpPr/>
          <p:nvPr/>
        </p:nvSpPr>
        <p:spPr>
          <a:xfrm>
            <a:off x="355659" y="830261"/>
            <a:ext cx="83870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       	 gõ cửa và </a:t>
            </a:r>
          </a:p>
          <a:p>
            <a:r>
              <a:rPr lang="en-US" altLang="zh-CN" sz="400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 giọng dê mẹ.</a:t>
            </a:r>
            <a:endParaRPr lang="zh-CN" altLang="en-US" sz="4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6" name="Picture 2" descr="C:\Users\Administrator\Desktop\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504"/>
            <a:ext cx="8990477" cy="2438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id="{63EAF4D1-AA65-4EFA-BD15-B31C71E1FD91}"/>
              </a:ext>
            </a:extLst>
          </p:cNvPr>
          <p:cNvSpPr/>
          <p:nvPr/>
        </p:nvSpPr>
        <p:spPr>
          <a:xfrm>
            <a:off x="1190626" y="584775"/>
            <a:ext cx="6781799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28702" y="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1609726" y="584775"/>
            <a:ext cx="19430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mời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328702" y="1293193"/>
            <a:ext cx="81280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ở nhà một mình , em không được                      cho người lạ.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3427459" y="617911"/>
            <a:ext cx="21972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mở cửa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6788603" y="1247027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6029326" y="619299"/>
            <a:ext cx="19430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lời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122" name="Picture 2" descr="C:\Users\Administrator\Desktop\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2370411"/>
            <a:ext cx="9144000" cy="2520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85185E-6 L 0.36892 0.13179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38" y="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9" grpId="1"/>
      <p:bldP spid="10" grpId="0"/>
      <p:bldP spid="10" grpId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57379" y="35375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kể lại câu chuyện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777E35-E35B-4A08-871C-9033A37A02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111"/>
          <a:stretch/>
        </p:blipFill>
        <p:spPr>
          <a:xfrm>
            <a:off x="105996" y="1358900"/>
            <a:ext cx="4489906" cy="2514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6B203C-D6BA-4A12-A082-C2E009E36D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234" b="-123"/>
          <a:stretch/>
        </p:blipFill>
        <p:spPr>
          <a:xfrm>
            <a:off x="4457700" y="1358900"/>
            <a:ext cx="4489906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57379" y="35375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kể lại câu chuyện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777E35-E35B-4A08-871C-9033A37A02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111"/>
          <a:stretch/>
        </p:blipFill>
        <p:spPr>
          <a:xfrm>
            <a:off x="1615484" y="996587"/>
            <a:ext cx="5813880" cy="3256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6B203C-D6BA-4A12-A082-C2E009E36D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234" b="-123"/>
          <a:stretch/>
        </p:blipFill>
        <p:spPr>
          <a:xfrm>
            <a:off x="1627420" y="938531"/>
            <a:ext cx="5813881" cy="3256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777E35-E35B-4A08-871C-9033A37A02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111"/>
          <a:stretch/>
        </p:blipFill>
        <p:spPr>
          <a:xfrm>
            <a:off x="105996" y="1173844"/>
            <a:ext cx="4489906" cy="2514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6B203C-D6BA-4A12-A082-C2E009E36D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234" b="-123"/>
          <a:stretch/>
        </p:blipFill>
        <p:spPr>
          <a:xfrm>
            <a:off x="4534360" y="1173844"/>
            <a:ext cx="4489906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6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38354" y="563304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249C35-0887-456B-ACC6-9F266D87F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048" y="1301750"/>
            <a:ext cx="8763640" cy="25082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12C3E54-DDDB-4CB7-8FF9-772C1E7B6887}"/>
              </a:ext>
            </a:extLst>
          </p:cNvPr>
          <p:cNvSpPr/>
          <p:nvPr/>
        </p:nvSpPr>
        <p:spPr>
          <a:xfrm>
            <a:off x="2219960" y="2014221"/>
            <a:ext cx="427990" cy="406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39FFEF1-9D99-4F86-AA60-E8B06A1AE53D}"/>
              </a:ext>
            </a:extLst>
          </p:cNvPr>
          <p:cNvSpPr/>
          <p:nvPr/>
        </p:nvSpPr>
        <p:spPr>
          <a:xfrm>
            <a:off x="4111472" y="2014221"/>
            <a:ext cx="427990" cy="406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E73E3D-19A6-4F43-82A7-DB4D289C27C7}"/>
              </a:ext>
            </a:extLst>
          </p:cNvPr>
          <p:cNvSpPr/>
          <p:nvPr/>
        </p:nvSpPr>
        <p:spPr>
          <a:xfrm>
            <a:off x="2916884" y="2484121"/>
            <a:ext cx="810566" cy="406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esktop\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09" y="733654"/>
            <a:ext cx="8952382" cy="3676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61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851995" y="541788"/>
            <a:ext cx="67445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 từ phù hợp thay cho bông hoa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694261-49CE-4A10-8626-8F30834CEC05}"/>
              </a:ext>
            </a:extLst>
          </p:cNvPr>
          <p:cNvSpPr txBox="1"/>
          <p:nvPr/>
        </p:nvSpPr>
        <p:spPr>
          <a:xfrm>
            <a:off x="211017" y="1512278"/>
            <a:ext cx="17524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a. </a:t>
            </a:r>
            <a:r>
              <a:rPr lang="en-GB" sz="2800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hay </a:t>
            </a:r>
            <a:r>
              <a:rPr lang="en-GB" sz="2800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E1D856-3567-4EFC-8E94-7C5E43F9AAFA}"/>
              </a:ext>
            </a:extLst>
          </p:cNvPr>
          <p:cNvSpPr txBox="1"/>
          <p:nvPr/>
        </p:nvSpPr>
        <p:spPr>
          <a:xfrm>
            <a:off x="2395616" y="1507961"/>
            <a:ext cx="6537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</a:t>
            </a:r>
            <a:r>
              <a:rPr lang="en-GB" sz="28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ì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8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lạ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			</a:t>
            </a:r>
            <a:r>
              <a:rPr lang="en-GB" sz="2800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</a:t>
            </a:r>
            <a:r>
              <a:rPr lang="en-GB" sz="28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ỏ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non			</a:t>
            </a:r>
            <a:r>
              <a:rPr lang="en-GB" sz="2800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</a:t>
            </a:r>
            <a:r>
              <a:rPr lang="en-GB" sz="28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ể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8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chuyện</a:t>
            </a:r>
            <a:endParaRPr lang="en-GB" sz="2800" dirty="0"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2576C5-C76B-4953-9332-C2B07D070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909" y="1627189"/>
            <a:ext cx="329213" cy="3292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BEEFD4-8E5C-49DF-BEBC-6B4378AA2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1518" y="1627189"/>
            <a:ext cx="329213" cy="3292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346BEF-50B2-4965-BDAA-7ED52615C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6702" y="1627188"/>
            <a:ext cx="329213" cy="32921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31AA4CB-14EC-4986-9B7E-2BDBC9C403A5}"/>
              </a:ext>
            </a:extLst>
          </p:cNvPr>
          <p:cNvSpPr txBox="1"/>
          <p:nvPr/>
        </p:nvSpPr>
        <p:spPr>
          <a:xfrm>
            <a:off x="211017" y="2314457"/>
            <a:ext cx="17876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b. </a:t>
            </a:r>
            <a:r>
              <a:rPr lang="en-GB" sz="2800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hay </a:t>
            </a:r>
            <a:r>
              <a:rPr lang="en-GB" sz="2800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d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F567D1-5939-4942-812A-E720331B615F}"/>
              </a:ext>
            </a:extLst>
          </p:cNvPr>
          <p:cNvSpPr txBox="1"/>
          <p:nvPr/>
        </p:nvSpPr>
        <p:spPr>
          <a:xfrm>
            <a:off x="2395616" y="2310140"/>
            <a:ext cx="58897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</a:t>
            </a:r>
            <a:r>
              <a:rPr lang="en-GB" sz="28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ề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8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nhà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		</a:t>
            </a:r>
            <a:r>
              <a:rPr lang="en-GB" sz="2800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d</a:t>
            </a:r>
            <a:r>
              <a:rPr lang="en-GB" sz="28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ê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con			</a:t>
            </a:r>
            <a:r>
              <a:rPr lang="en-GB" sz="2800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</a:t>
            </a:r>
            <a:r>
              <a:rPr lang="en-GB" sz="28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ội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8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vã</a:t>
            </a:r>
            <a:endParaRPr lang="en-GB" sz="2800" dirty="0"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829984F-78D4-405A-ABD6-F68841074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395" y="2428000"/>
            <a:ext cx="329213" cy="3292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642400-2731-45FD-8259-C280D09D9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1907" y="2414792"/>
            <a:ext cx="329213" cy="3292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BEA7C6A-A426-49DD-A97E-EFE9486B2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187" y="2414791"/>
            <a:ext cx="329213" cy="32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AAB4E3-E977-4541-BE67-08F0F67ED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7247" y="1143000"/>
            <a:ext cx="5438103" cy="3800650"/>
          </a:xfrm>
          <a:prstGeom prst="rect">
            <a:avLst/>
          </a:prstGeom>
        </p:spPr>
      </p:pic>
      <p:sp>
        <p:nvSpPr>
          <p:cNvPr id="5" name="矩形 8">
            <a:extLst>
              <a:ext uri="{FF2B5EF4-FFF2-40B4-BE49-F238E27FC236}">
                <a16:creationId xmlns:a16="http://schemas.microsoft.com/office/drawing/2014/main" id="{8EE7D316-1524-4456-B263-AED08A2F4A8F}"/>
              </a:ext>
            </a:extLst>
          </p:cNvPr>
          <p:cNvSpPr/>
          <p:nvPr/>
        </p:nvSpPr>
        <p:spPr>
          <a:xfrm>
            <a:off x="200481" y="98250"/>
            <a:ext cx="874303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sát tranh và dùng từ ngữ trong khung để nói theo tranh: </a:t>
            </a:r>
            <a:r>
              <a:rPr lang="en-US" altLang="zh-CN" sz="2800" i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 gì em cần phải tự làm? Những gì không được tự ý làm?</a:t>
            </a:r>
            <a:endParaRPr lang="zh-CN" altLang="en-US" sz="2800" i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790FE3-1E94-4349-A1D8-A99BC6E8F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00" y="569192"/>
            <a:ext cx="7353300" cy="3957066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9177" y="1544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nhỏ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257264" y="4392527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</a:t>
            </a:r>
            <a:r>
              <a:rPr lang="en-US" altLang="zh-CN" sz="32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Em thấy những gì trong bức tranh?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257264" y="4392527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</a:t>
            </a:r>
            <a:r>
              <a:rPr lang="en-US" altLang="zh-CN" sz="32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Theo em, bạn nhỏ nên làm gì? Vì sao?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  <p:bldP spid="6" grpId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65242C1-1D04-44D4-9943-4C2A8CF18B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902"/>
          <a:stretch/>
        </p:blipFill>
        <p:spPr>
          <a:xfrm>
            <a:off x="209944" y="0"/>
            <a:ext cx="4447779" cy="23684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737BA1-C0FE-4AEC-87FC-ED1DB6DBA6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7723" y="-7892"/>
            <a:ext cx="4247000" cy="2375708"/>
          </a:xfrm>
          <a:prstGeom prst="rect">
            <a:avLst/>
          </a:prstGeom>
        </p:spPr>
      </p:pic>
      <p:sp>
        <p:nvSpPr>
          <p:cNvPr id="5" name="Shape 666"/>
          <p:cNvSpPr txBox="1"/>
          <p:nvPr/>
        </p:nvSpPr>
        <p:spPr>
          <a:xfrm>
            <a:off x="4657724" y="2775113"/>
            <a:ext cx="4247000" cy="2336933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indent="361950">
              <a:lnSpc>
                <a:spcPct val="150000"/>
              </a:lnSpc>
            </a:pP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Sói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đành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bỏ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.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Một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lúc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sau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về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.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Nghe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đúng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tiếng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đàn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ra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và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tíu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tít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khoe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:</a:t>
            </a:r>
          </a:p>
          <a:p>
            <a:pPr indent="361950">
              <a:lnSpc>
                <a:spcPct val="150000"/>
              </a:lnSpc>
            </a:pP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-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Lúc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vắng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có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tiếng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gọi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nhưng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không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phải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giọng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của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nên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chúng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không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  <a:p>
            <a:pPr indent="361950">
              <a:lnSpc>
                <a:spcPct val="150000"/>
              </a:lnSpc>
            </a:pP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xoa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đầu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đàn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con:</a:t>
            </a:r>
          </a:p>
          <a:p>
            <a:pPr indent="361950">
              <a:lnSpc>
                <a:spcPct val="150000"/>
              </a:lnSpc>
            </a:pP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-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Các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ngoan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lắm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!</a:t>
            </a:r>
          </a:p>
          <a:p>
            <a:pPr indent="228600" algn="r">
              <a:lnSpc>
                <a:spcPct val="150000"/>
              </a:lnSpc>
              <a:spcAft>
                <a:spcPts val="0"/>
              </a:spcAft>
            </a:pPr>
            <a:r>
              <a:rPr lang="en-US" sz="1400" i="1" dirty="0">
                <a:effectLst/>
                <a:latin typeface="Arial"/>
                <a:ea typeface="Arial"/>
              </a:rPr>
              <a:t>(</a:t>
            </a:r>
            <a:r>
              <a:rPr lang="en-US" sz="1400" i="1" dirty="0" err="1">
                <a:effectLst/>
                <a:latin typeface="Arial"/>
                <a:ea typeface="Arial"/>
              </a:rPr>
              <a:t>Phỏng</a:t>
            </a:r>
            <a:r>
              <a:rPr lang="en-US" sz="1400" i="1" dirty="0">
                <a:effectLst/>
                <a:latin typeface="Arial"/>
                <a:ea typeface="Arial"/>
              </a:rPr>
              <a:t> </a:t>
            </a:r>
            <a:r>
              <a:rPr lang="en-US" sz="1400" i="1" dirty="0" err="1">
                <a:effectLst/>
                <a:latin typeface="Arial"/>
                <a:ea typeface="Arial"/>
              </a:rPr>
              <a:t>theo</a:t>
            </a:r>
            <a:r>
              <a:rPr lang="en-US" sz="1400" i="1" dirty="0">
                <a:effectLst/>
                <a:latin typeface="Arial"/>
                <a:ea typeface="Arial"/>
              </a:rPr>
              <a:t> </a:t>
            </a:r>
            <a:r>
              <a:rPr lang="en-US" sz="1400" i="1" dirty="0" err="1">
                <a:effectLst/>
                <a:latin typeface="Arial"/>
                <a:ea typeface="Arial"/>
              </a:rPr>
              <a:t>Truyện</a:t>
            </a:r>
            <a:r>
              <a:rPr lang="en-US" sz="1400" i="1" dirty="0">
                <a:effectLst/>
                <a:latin typeface="Arial"/>
                <a:ea typeface="Arial"/>
              </a:rPr>
              <a:t> </a:t>
            </a:r>
            <a:r>
              <a:rPr lang="en-US" sz="1400" i="1" dirty="0" err="1">
                <a:effectLst/>
                <a:latin typeface="Arial"/>
                <a:ea typeface="Arial"/>
              </a:rPr>
              <a:t>cổ</a:t>
            </a:r>
            <a:r>
              <a:rPr lang="en-US" sz="1400" i="1" dirty="0">
                <a:effectLst/>
                <a:latin typeface="Arial"/>
                <a:ea typeface="Arial"/>
              </a:rPr>
              <a:t> Grim)</a:t>
            </a:r>
          </a:p>
        </p:txBody>
      </p:sp>
      <p:sp>
        <p:nvSpPr>
          <p:cNvPr id="7" name="Shape 660"/>
          <p:cNvSpPr txBox="1"/>
          <p:nvPr/>
        </p:nvSpPr>
        <p:spPr>
          <a:xfrm>
            <a:off x="304800" y="2792792"/>
            <a:ext cx="4191000" cy="2166102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Trong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khu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rừng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nọ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có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một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đàn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sống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cùng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.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Một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hôm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trước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khi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kiếm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cỏ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dặn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con: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- Ai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đến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gọi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các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đừng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nhé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!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Chỉ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khi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nghe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tiếng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Một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sói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nấp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gần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đó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.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Đợi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xa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nó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gõ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và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giả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giọng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Nhớ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đàn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nói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: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-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Không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phải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giọng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.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Không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endParaRPr lang="en-US" sz="1400" dirty="0">
              <a:effectLst/>
              <a:latin typeface="Arial-Rounded" charset="0"/>
              <a:ea typeface="Arial-Rounded" charset="0"/>
              <a:cs typeface="Arial-Rounded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80732" y="2417861"/>
            <a:ext cx="20585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</a:t>
            </a:r>
            <a:r>
              <a:rPr lang="en-US" altLang="zh-CN" sz="18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MẸ </a:t>
            </a:r>
            <a:r>
              <a:rPr lang="en-US" altLang="zh-CN" sz="1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 NHÀ</a:t>
            </a:r>
          </a:p>
        </p:txBody>
      </p:sp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ưu đồ: Đường kết nối 8" hidden="1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691123" y="49441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 hidden="1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7723224" y="406473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 hidden="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2824719" y="84528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 hidden="1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1700768" y="1196162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 hidden="1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791013" y="156895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 hidden="1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691123" y="211543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 hidden="1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3648956" y="2028812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5" hidden="1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2229731" y="255472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5" hidden="1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67556" y="291714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5" hidden="1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6087356" y="2917146"/>
            <a:ext cx="542044" cy="350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5" hidden="1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1429746" y="3164796"/>
            <a:ext cx="532404" cy="350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5" hidden="1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7367250" y="3167292"/>
            <a:ext cx="542044" cy="350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ưu đồ: Đường kết nối 15" hidden="1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6825206" y="3660096"/>
            <a:ext cx="542044" cy="350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矩形 8">
            <a:extLst>
              <a:ext uri="{FF2B5EF4-FFF2-40B4-BE49-F238E27FC236}">
                <a16:creationId xmlns:a16="http://schemas.microsoft.com/office/drawing/2014/main" id="{7D68E159-C670-49F3-9A64-0FB682A284C4}"/>
              </a:ext>
            </a:extLst>
          </p:cNvPr>
          <p:cNvSpPr/>
          <p:nvPr/>
        </p:nvSpPr>
        <p:spPr>
          <a:xfrm>
            <a:off x="114300" y="-181516"/>
            <a:ext cx="9029700" cy="567956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18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MẸ VẮNG NHÀ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 b="1" dirty="0" err="1" smtClean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Trong</a:t>
            </a:r>
            <a:r>
              <a:rPr lang="en-GB" sz="1800" b="1" dirty="0" smtClean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khu</a:t>
            </a:r>
            <a:r>
              <a:rPr lang="en-GB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rừng</a:t>
            </a:r>
            <a:r>
              <a:rPr lang="en-GB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nọ</a:t>
            </a:r>
            <a:r>
              <a:rPr lang="en-GB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có</a:t>
            </a:r>
            <a:r>
              <a:rPr lang="en-GB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một</a:t>
            </a:r>
            <a:r>
              <a:rPr lang="en-GB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đàn</a:t>
            </a:r>
            <a:r>
              <a:rPr lang="en-GB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GB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GB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sống</a:t>
            </a:r>
            <a:r>
              <a:rPr lang="en-GB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cùng</a:t>
            </a:r>
            <a:r>
              <a:rPr lang="en-GB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GB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. </a:t>
            </a:r>
            <a:r>
              <a:rPr lang="en-GB" sz="1800" b="1" dirty="0" smtClean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 </a:t>
            </a:r>
            <a:r>
              <a:rPr lang="en-GB" sz="1800" b="1" dirty="0" err="1" smtClean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Một</a:t>
            </a:r>
            <a:r>
              <a:rPr lang="en-GB" sz="1800" b="1" dirty="0" smtClean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hôm</a:t>
            </a:r>
            <a:r>
              <a:rPr lang="en-GB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GB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trước</a:t>
            </a:r>
            <a:r>
              <a:rPr lang="en-GB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khi</a:t>
            </a:r>
            <a:r>
              <a:rPr lang="en-GB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GB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kiếm</a:t>
            </a:r>
            <a:r>
              <a:rPr lang="en-GB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cỏ</a:t>
            </a:r>
            <a:r>
              <a:rPr lang="en-GB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GB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GB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GB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dặn</a:t>
            </a:r>
            <a:r>
              <a:rPr lang="en-GB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con: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- Ai </a:t>
            </a:r>
            <a:r>
              <a:rPr lang="en-GB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đến</a:t>
            </a:r>
            <a:r>
              <a:rPr lang="en-GB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gọi</a:t>
            </a:r>
            <a:r>
              <a:rPr lang="en-GB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GB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GB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các</a:t>
            </a:r>
            <a:r>
              <a:rPr lang="en-GB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GB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đừng</a:t>
            </a:r>
            <a:r>
              <a:rPr lang="en-GB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GB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nhé</a:t>
            </a:r>
            <a:r>
              <a:rPr lang="en-GB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! </a:t>
            </a:r>
            <a:r>
              <a:rPr lang="en-GB" sz="1800" b="1" dirty="0" smtClean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 </a:t>
            </a:r>
            <a:r>
              <a:rPr lang="en-GB" sz="1800" b="1" dirty="0" err="1" smtClean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Chỉ</a:t>
            </a:r>
            <a:r>
              <a:rPr lang="en-GB" sz="1800" b="1" dirty="0" smtClean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GB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GB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khi</a:t>
            </a:r>
            <a:r>
              <a:rPr lang="en-GB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nghe</a:t>
            </a:r>
            <a:r>
              <a:rPr lang="en-GB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tiếng</a:t>
            </a:r>
            <a:r>
              <a:rPr lang="en-GB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GB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US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Một</a:t>
            </a:r>
            <a:r>
              <a:rPr lang="en-US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US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sói</a:t>
            </a:r>
            <a:r>
              <a:rPr lang="en-US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nấp</a:t>
            </a:r>
            <a:r>
              <a:rPr lang="en-US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gần</a:t>
            </a:r>
            <a:r>
              <a:rPr lang="en-US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đó</a:t>
            </a:r>
            <a:r>
              <a:rPr lang="en-US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. </a:t>
            </a:r>
            <a:r>
              <a:rPr lang="en-US" sz="1800" b="1" dirty="0" smtClean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 </a:t>
            </a:r>
            <a:r>
              <a:rPr lang="en-US" sz="1800" b="1" dirty="0" err="1" smtClean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Đợi</a:t>
            </a:r>
            <a:r>
              <a:rPr lang="en-US" sz="1800" b="1" dirty="0" smtClean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US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xa</a:t>
            </a:r>
            <a:r>
              <a:rPr lang="en-US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US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nó</a:t>
            </a:r>
            <a:r>
              <a:rPr lang="en-US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gõ</a:t>
            </a:r>
            <a:r>
              <a:rPr lang="en-US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US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và</a:t>
            </a:r>
            <a:r>
              <a:rPr lang="en-US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giả</a:t>
            </a:r>
            <a:r>
              <a:rPr lang="en-US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giọng</a:t>
            </a:r>
            <a:r>
              <a:rPr lang="en-US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US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Nhớ</a:t>
            </a:r>
            <a:r>
              <a:rPr lang="en-GB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GB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GB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GB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đàn</a:t>
            </a:r>
            <a:r>
              <a:rPr lang="en-GB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GB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GB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nói</a:t>
            </a:r>
            <a:r>
              <a:rPr lang="en-GB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: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- </a:t>
            </a:r>
            <a:r>
              <a:rPr lang="en-GB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Không</a:t>
            </a:r>
            <a:r>
              <a:rPr lang="en-GB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phải</a:t>
            </a:r>
            <a:r>
              <a:rPr lang="en-GB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giọng</a:t>
            </a:r>
            <a:r>
              <a:rPr lang="en-GB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GB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. </a:t>
            </a:r>
            <a:r>
              <a:rPr lang="en-GB" sz="1800" b="1" dirty="0" smtClean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  </a:t>
            </a:r>
            <a:r>
              <a:rPr lang="en-GB" sz="1800" b="1" dirty="0" err="1" smtClean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Không</a:t>
            </a:r>
            <a:r>
              <a:rPr lang="en-GB" sz="1800" b="1" dirty="0" smtClean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GB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GB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  <a:p>
            <a:pPr indent="266700" algn="just">
              <a:lnSpc>
                <a:spcPct val="132000"/>
              </a:lnSpc>
              <a:spcAft>
                <a:spcPts val="0"/>
              </a:spcAft>
            </a:pPr>
            <a:r>
              <a:rPr lang="en-US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Sói</a:t>
            </a:r>
            <a:r>
              <a:rPr lang="en-US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đành</a:t>
            </a:r>
            <a:r>
              <a:rPr lang="en-US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bỏ</a:t>
            </a:r>
            <a:r>
              <a:rPr lang="en-US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. </a:t>
            </a:r>
          </a:p>
          <a:p>
            <a:pPr indent="266700" algn="just">
              <a:lnSpc>
                <a:spcPct val="132000"/>
              </a:lnSpc>
              <a:spcAft>
                <a:spcPts val="0"/>
              </a:spcAft>
            </a:pPr>
            <a:r>
              <a:rPr lang="en-US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Một</a:t>
            </a:r>
            <a:r>
              <a:rPr lang="en-US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lúc</a:t>
            </a:r>
            <a:r>
              <a:rPr lang="en-US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sau</a:t>
            </a:r>
            <a:r>
              <a:rPr lang="en-US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US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US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về</a:t>
            </a:r>
            <a:r>
              <a:rPr lang="en-US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. </a:t>
            </a:r>
            <a:r>
              <a:rPr lang="en-US" sz="1800" b="1" dirty="0" smtClean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   </a:t>
            </a:r>
            <a:r>
              <a:rPr lang="en-US" sz="1800" b="1" dirty="0" err="1" smtClean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Nghe</a:t>
            </a:r>
            <a:r>
              <a:rPr lang="en-US" sz="1800" b="1" dirty="0" smtClean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đúng</a:t>
            </a:r>
            <a:r>
              <a:rPr lang="en-US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tiếng</a:t>
            </a:r>
            <a:r>
              <a:rPr lang="en-US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US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đàn</a:t>
            </a:r>
            <a:r>
              <a:rPr lang="en-US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US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US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ra</a:t>
            </a:r>
            <a:r>
              <a:rPr lang="en-US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US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US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và</a:t>
            </a:r>
            <a:r>
              <a:rPr lang="en-US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tíu</a:t>
            </a:r>
            <a:r>
              <a:rPr lang="en-US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tít</a:t>
            </a:r>
            <a:r>
              <a:rPr lang="en-US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khoe</a:t>
            </a:r>
            <a:r>
              <a:rPr lang="en-US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:</a:t>
            </a:r>
          </a:p>
          <a:p>
            <a:pPr indent="266700" algn="just">
              <a:lnSpc>
                <a:spcPct val="132000"/>
              </a:lnSpc>
              <a:spcAft>
                <a:spcPts val="0"/>
              </a:spcAft>
            </a:pPr>
            <a:r>
              <a:rPr lang="en-US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- </a:t>
            </a:r>
            <a:r>
              <a:rPr lang="en-US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Lúc</a:t>
            </a:r>
            <a:r>
              <a:rPr lang="en-US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vắng</a:t>
            </a:r>
            <a:r>
              <a:rPr lang="en-US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US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có</a:t>
            </a:r>
            <a:r>
              <a:rPr lang="en-US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tiếng</a:t>
            </a:r>
            <a:r>
              <a:rPr lang="en-US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gọi</a:t>
            </a:r>
            <a:r>
              <a:rPr lang="en-US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US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US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nhưng</a:t>
            </a:r>
            <a:r>
              <a:rPr lang="en-US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không</a:t>
            </a:r>
            <a:r>
              <a:rPr lang="en-US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phải</a:t>
            </a:r>
            <a:r>
              <a:rPr lang="en-US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giọng</a:t>
            </a:r>
            <a:r>
              <a:rPr lang="en-US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của</a:t>
            </a:r>
            <a:r>
              <a:rPr lang="en-US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nên</a:t>
            </a:r>
            <a:r>
              <a:rPr lang="en-US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chúng</a:t>
            </a:r>
            <a:r>
              <a:rPr lang="en-US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US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không</a:t>
            </a:r>
            <a:r>
              <a:rPr lang="en-US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US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  <a:p>
            <a:pPr indent="361950">
              <a:lnSpc>
                <a:spcPct val="150000"/>
              </a:lnSpc>
            </a:pPr>
            <a:r>
              <a:rPr lang="en-US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US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xoa</a:t>
            </a:r>
            <a:r>
              <a:rPr lang="en-US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đầu</a:t>
            </a:r>
            <a:r>
              <a:rPr lang="en-US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đàn</a:t>
            </a:r>
            <a:r>
              <a:rPr lang="en-US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con:</a:t>
            </a:r>
          </a:p>
          <a:p>
            <a:pPr indent="266700"/>
            <a:r>
              <a:rPr lang="en-US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- </a:t>
            </a:r>
            <a:r>
              <a:rPr lang="en-US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Các</a:t>
            </a:r>
            <a:r>
              <a:rPr lang="en-US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US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ngoan</a:t>
            </a:r>
            <a:r>
              <a:rPr lang="en-US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lắm</a:t>
            </a:r>
            <a:r>
              <a:rPr lang="en-US" sz="1800" b="1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!</a:t>
            </a:r>
            <a:endParaRPr lang="en-GB" sz="1800" b="1" dirty="0">
              <a:solidFill>
                <a:schemeClr val="tx1"/>
              </a:solidFill>
              <a:latin typeface="Arial-Rounded" charset="0"/>
              <a:ea typeface="Arial-Rounded" charset="0"/>
              <a:cs typeface="Arial-Rounded" charset="0"/>
            </a:endParaRPr>
          </a:p>
          <a:p>
            <a:pPr algn="r"/>
            <a:r>
              <a:rPr lang="en-US" sz="1800" i="1" dirty="0">
                <a:solidFill>
                  <a:schemeClr val="tx1"/>
                </a:solidFill>
                <a:latin typeface="Arial"/>
                <a:ea typeface="Arial"/>
              </a:rPr>
              <a:t>(</a:t>
            </a:r>
            <a:r>
              <a:rPr lang="en-US" sz="1800" i="1" dirty="0" err="1">
                <a:solidFill>
                  <a:schemeClr val="tx1"/>
                </a:solidFill>
                <a:latin typeface="Arial"/>
                <a:ea typeface="Arial"/>
              </a:rPr>
              <a:t>Phỏng</a:t>
            </a:r>
            <a:r>
              <a:rPr lang="en-US" sz="1800" i="1" dirty="0">
                <a:solidFill>
                  <a:schemeClr val="tx1"/>
                </a:solidFill>
                <a:latin typeface="Arial"/>
                <a:ea typeface="Arial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Arial"/>
                <a:ea typeface="Arial"/>
              </a:rPr>
              <a:t>theo</a:t>
            </a:r>
            <a:r>
              <a:rPr lang="en-US" sz="1800" i="1" dirty="0">
                <a:solidFill>
                  <a:schemeClr val="tx1"/>
                </a:solidFill>
                <a:latin typeface="Arial"/>
                <a:ea typeface="Arial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Arial"/>
                <a:ea typeface="Arial"/>
              </a:rPr>
              <a:t>Truyện</a:t>
            </a:r>
            <a:r>
              <a:rPr lang="en-US" sz="1800" i="1" dirty="0">
                <a:solidFill>
                  <a:schemeClr val="tx1"/>
                </a:solidFill>
                <a:latin typeface="Arial"/>
                <a:ea typeface="Arial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Arial"/>
                <a:ea typeface="Arial"/>
              </a:rPr>
              <a:t>cổ</a:t>
            </a:r>
            <a:r>
              <a:rPr lang="en-US" sz="1800" i="1" dirty="0">
                <a:solidFill>
                  <a:schemeClr val="tx1"/>
                </a:solidFill>
                <a:latin typeface="Arial"/>
                <a:ea typeface="Arial"/>
              </a:rPr>
              <a:t> Grim)</a:t>
            </a:r>
            <a:endParaRPr lang="zh-CN" altLang="en-US" sz="18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4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10481" y="417414"/>
            <a:ext cx="280643" cy="30143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5837296" y="326396"/>
            <a:ext cx="304245" cy="2290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415945" y="1101571"/>
            <a:ext cx="283977" cy="261618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4418938" y="1018630"/>
            <a:ext cx="261382" cy="27650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Lưu đồ: Đường kết nối 13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375385" y="1471437"/>
            <a:ext cx="286628" cy="25984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2954899" y="1451785"/>
            <a:ext cx="246196" cy="197200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374236" y="1850142"/>
            <a:ext cx="287777" cy="2620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03321" y="2241449"/>
            <a:ext cx="253587" cy="26169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2951130" y="2160250"/>
            <a:ext cx="269328" cy="21204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362449" y="3036591"/>
            <a:ext cx="274834" cy="2963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2891540" y="2776890"/>
            <a:ext cx="329917" cy="29917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350072" y="3385153"/>
            <a:ext cx="287211" cy="3035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83077" y="4066187"/>
            <a:ext cx="340681" cy="257386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04050" y="3011617"/>
            <a:ext cx="3785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11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848874" y="2776890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12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92702" y="3373045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13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42358" y="4010963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14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374236" y="2641077"/>
            <a:ext cx="274834" cy="2963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06614" y="2598897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87627" y="4357008"/>
            <a:ext cx="265269" cy="257386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12942" y="4323573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15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250"/>
                            </p:stCondLst>
                            <p:childTnLst>
                              <p:par>
                                <p:cTn id="4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0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/>
      <p:bldP spid="38" grpId="0"/>
      <p:bldP spid="39" grpId="0"/>
      <p:bldP spid="40" grpId="0"/>
      <p:bldP spid="41" grpId="0" animBg="1"/>
      <p:bldP spid="42" grpId="0"/>
      <p:bldP spid="44" grpId="0" animBg="1"/>
      <p:bldP spid="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>
            <a:extLst>
              <a:ext uri="{FF2B5EF4-FFF2-40B4-BE49-F238E27FC236}">
                <a16:creationId xmlns:a16="http://schemas.microsoft.com/office/drawing/2014/main" id="{A2C345DF-CF54-42A2-82D9-AC69AA50A51A}"/>
              </a:ext>
            </a:extLst>
          </p:cNvPr>
          <p:cNvSpPr/>
          <p:nvPr/>
        </p:nvSpPr>
        <p:spPr>
          <a:xfrm>
            <a:off x="76201" y="-172583"/>
            <a:ext cx="9143999" cy="567956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1800" b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MẸ VẮNG NHÀ</a:t>
            </a:r>
            <a:endParaRPr lang="en-US" altLang="zh-CN" sz="18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Trong khu rừng nọ có một đàn dê con sống cùng mẹ. Một hôm, trước khi đi kiếm cỏ, dê mẹ dặn con: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- Ai đến gọi cửa, các con đừng mở nhé! Chỉ mở cửa khi nghe tiếng mẹ.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US" sz="180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Một con sói nấp gần đó. Đợi dê mẹ đi xa, nó gõ cửa và giả giọng dê mẹ.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Nhớ lời mẹ, đàn dê con nói: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- Không phải giọng mẹ. Không mở cửa.</a:t>
            </a:r>
          </a:p>
          <a:p>
            <a:pPr indent="266700" algn="just">
              <a:lnSpc>
                <a:spcPct val="132000"/>
              </a:lnSpc>
              <a:spcAft>
                <a:spcPts val="0"/>
              </a:spcAft>
            </a:pPr>
            <a:r>
              <a:rPr lang="en-US" sz="180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Sói đành bỏ đi. </a:t>
            </a:r>
          </a:p>
          <a:p>
            <a:pPr indent="266700" algn="just">
              <a:lnSpc>
                <a:spcPct val="132000"/>
              </a:lnSpc>
              <a:spcAft>
                <a:spcPts val="0"/>
              </a:spcAft>
            </a:pPr>
            <a:r>
              <a:rPr lang="en-US" sz="180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Một lúc sau, dê mẹ về. Nghe đúng tiếng mẹ, đàn dê con ra mở cửa và tíu tít khoe:</a:t>
            </a:r>
          </a:p>
          <a:p>
            <a:pPr indent="266700" algn="just">
              <a:lnSpc>
                <a:spcPct val="132000"/>
              </a:lnSpc>
              <a:spcAft>
                <a:spcPts val="0"/>
              </a:spcAft>
            </a:pPr>
            <a:r>
              <a:rPr lang="en-US" sz="180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- Lúc mẹ đi vắng, có tiếng gọi cửa, nhưng không phải giọng của mẹ nên chúng con không mở.</a:t>
            </a:r>
          </a:p>
          <a:p>
            <a:pPr indent="361950">
              <a:lnSpc>
                <a:spcPct val="150000"/>
              </a:lnSpc>
            </a:pPr>
            <a:r>
              <a:rPr lang="en-US" sz="180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Dê mẹ xoa đầu đàn con:</a:t>
            </a:r>
          </a:p>
          <a:p>
            <a:pPr indent="266700"/>
            <a:r>
              <a:rPr lang="en-US" sz="180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- Các con ngoan lắm!</a:t>
            </a:r>
            <a:endParaRPr lang="en-GB" sz="1800">
              <a:solidFill>
                <a:schemeClr val="tx1"/>
              </a:solidFill>
              <a:latin typeface="Arial-Rounded" charset="0"/>
              <a:ea typeface="Arial-Rounded" charset="0"/>
              <a:cs typeface="Arial-Rounded" charset="0"/>
            </a:endParaRPr>
          </a:p>
          <a:p>
            <a:pPr algn="r"/>
            <a:r>
              <a:rPr lang="en-US" sz="1800" i="1">
                <a:solidFill>
                  <a:schemeClr val="tx1"/>
                </a:solidFill>
                <a:latin typeface="Arial"/>
                <a:ea typeface="Arial"/>
              </a:rPr>
              <a:t>(Phỏng theo Truyện cổ Grim)</a:t>
            </a:r>
            <a:endParaRPr lang="zh-CN" altLang="en-US" sz="18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E43FDCD-5BCB-413B-B719-F6287EB41BA8}"/>
              </a:ext>
            </a:extLst>
          </p:cNvPr>
          <p:cNvSpPr/>
          <p:nvPr/>
        </p:nvSpPr>
        <p:spPr>
          <a:xfrm>
            <a:off x="228602" y="342900"/>
            <a:ext cx="444500" cy="4445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solidFill>
                  <a:sysClr val="windowText" lastClr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9AC77F4-5B5E-4871-BE63-279D023EB274}"/>
              </a:ext>
            </a:extLst>
          </p:cNvPr>
          <p:cNvSpPr/>
          <p:nvPr/>
        </p:nvSpPr>
        <p:spPr>
          <a:xfrm>
            <a:off x="228602" y="1447800"/>
            <a:ext cx="444500" cy="4445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solidFill>
                  <a:sysClr val="windowText" lastClr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F4D3222-9035-43FE-A42C-725C3EF86E98}"/>
              </a:ext>
            </a:extLst>
          </p:cNvPr>
          <p:cNvSpPr/>
          <p:nvPr/>
        </p:nvSpPr>
        <p:spPr>
          <a:xfrm>
            <a:off x="266704" y="2908300"/>
            <a:ext cx="444500" cy="4445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solidFill>
                  <a:sysClr val="windowText" lastClr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3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5918200" y="1866900"/>
            <a:ext cx="914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361515" y="3302000"/>
            <a:ext cx="5677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937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  <p:bldP spid="8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E8165A-4428-447D-B75D-86640481E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0575" y="1136650"/>
            <a:ext cx="4066384" cy="3377477"/>
          </a:xfrm>
          <a:prstGeom prst="rect">
            <a:avLst/>
          </a:prstGeom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61313" y="29228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</a:t>
            </a:r>
            <a:r>
              <a:rPr lang="en-US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Dê mẹ dặn dê con chỉ được mở cửa khi nào?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250213" y="292280"/>
            <a:ext cx="62069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</a:t>
            </a:r>
            <a:r>
              <a:rPr lang="en-US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Sói làm gì khi dê mẹ vừa đi xa?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250213" y="29228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</a:t>
            </a:r>
            <a:r>
              <a:rPr lang="en-US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Nghe chuyện</a:t>
            </a:r>
            <a:r>
              <a:rPr lang="en-US" altLang="zh-CN" sz="32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dê mẹ đã nói gì với đàn con?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8" y="431800"/>
            <a:ext cx="9104763" cy="4058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012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1170"/>
            <a:ext cx="9144000" cy="374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59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7" y="757464"/>
            <a:ext cx="9114286" cy="362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0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elements/1.1/"/>
    <ds:schemaRef ds:uri="http://schemas.microsoft.com/office/2006/metadata/properties"/>
    <ds:schemaRef ds:uri="http://purl.org/dc/terms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920</TotalTime>
  <Words>737</Words>
  <Application>Microsoft Office PowerPoint</Application>
  <PresentationFormat>On-screen Show (16:9)</PresentationFormat>
  <Paragraphs>97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Arial-Rounded</vt:lpstr>
      <vt:lpstr>Calibri</vt:lpstr>
      <vt:lpstr>华康少女文字W5</vt:lpstr>
      <vt:lpstr>HL Hoctro</vt:lpstr>
      <vt:lpstr>Times New Roman</vt:lpstr>
      <vt:lpstr>Arial</vt:lpstr>
      <vt:lpstr>DFPOP1-W9</vt:lpstr>
      <vt:lpstr>宋体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Windows User</cp:lastModifiedBy>
  <cp:revision>100</cp:revision>
  <dcterms:created xsi:type="dcterms:W3CDTF">2020-08-13T09:19:08Z</dcterms:created>
  <dcterms:modified xsi:type="dcterms:W3CDTF">2025-03-17T05:38:22Z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