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128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243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A801A2F-B67E-42FC-AA9D-6390FB34BF8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F239-DF26-428B-6015-FA6E9960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A4616-09F6-FDDD-2D29-B8BB7A814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C37BE-8E79-41E6-4990-3E047757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B7FE-99E8-44A7-A8D9-DB08DFC6BF4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E9138-DA3F-87A0-1F8F-33A2A71E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31C-81C0-222D-5291-99C56AED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DFE2-68A4-4368-A23B-529D5454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3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19AA8DC-37A4-40C6-80E6-F62622C9FB27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jpeg"/><Relationship Id="rId5" Type="http://schemas.openxmlformats.org/officeDocument/2006/relationships/image" Target="../media/image40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41.pn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1.wav"/><Relationship Id="rId16" Type="http://schemas.openxmlformats.org/officeDocument/2006/relationships/image" Target="../media/image5.gif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2A7B3-4185-0371-A2BD-9E16A79A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63" y="0"/>
            <a:ext cx="10972800" cy="6769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ACBA8-EB26-9707-EB49-972E4AA98829}"/>
              </a:ext>
            </a:extLst>
          </p:cNvPr>
          <p:cNvSpPr txBox="1"/>
          <p:nvPr/>
        </p:nvSpPr>
        <p:spPr>
          <a:xfrm>
            <a:off x="235268" y="88175"/>
            <a:ext cx="10852785" cy="125572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252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52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52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altLang="en-US" sz="252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52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52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DŨNG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CCDC35-F492-32CE-091F-DAD2AD3C2D82}"/>
              </a:ext>
            </a:extLst>
          </p:cNvPr>
          <p:cNvCxnSpPr/>
          <p:nvPr/>
        </p:nvCxnSpPr>
        <p:spPr>
          <a:xfrm>
            <a:off x="4267200" y="1281981"/>
            <a:ext cx="2758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72CF85-EB3C-6B85-3170-9893331DF119}"/>
              </a:ext>
            </a:extLst>
          </p:cNvPr>
          <p:cNvSpPr txBox="1"/>
          <p:nvPr/>
        </p:nvSpPr>
        <p:spPr>
          <a:xfrm>
            <a:off x="-14963" y="2484453"/>
            <a:ext cx="10972800" cy="345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endParaRPr lang="en-US" sz="486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86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26: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HỌC HÁT </a:t>
            </a:r>
            <a:r>
              <a:rPr lang="en-US" sz="4400" b="1" spc="-1" smtClean="0">
                <a:solidFill>
                  <a:srgbClr val="FF0000"/>
                </a:solidFill>
                <a:latin typeface="Times New Roman"/>
              </a:rPr>
              <a:t>CÂY </a:t>
            </a:r>
            <a:r>
              <a:rPr lang="en-US" sz="4400" b="1" spc="-1" dirty="0">
                <a:solidFill>
                  <a:srgbClr val="FF0000"/>
                </a:solidFill>
                <a:latin typeface="Times New Roman"/>
              </a:rPr>
              <a:t>GIA ĐÌNH</a:t>
            </a:r>
            <a:endParaRPr lang="en-US" sz="4400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#9Slide05 SVNUT Triumph" panose="00000500000000000000" pitchFamily="2" charset="0"/>
              </a:rPr>
              <a:t> </a:t>
            </a:r>
            <a:endParaRPr lang="en-US" sz="4860" dirty="0">
              <a:solidFill>
                <a:srgbClr val="00B050"/>
              </a:solidFill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6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7" name="Picture 2" descr="D:\GIÁO ÁN 1 2020-2021\HÌNH SOẠN GIÁO ÁN\Học hát\CAY GIA ĐÌNH\C3.jpg"/>
          <p:cNvPicPr/>
          <p:nvPr/>
        </p:nvPicPr>
        <p:blipFill>
          <a:blip r:embed="rId5"/>
          <a:srcRect r="2784"/>
          <a:stretch/>
        </p:blipFill>
        <p:spPr>
          <a:xfrm>
            <a:off x="485640" y="1214280"/>
            <a:ext cx="9723600" cy="1440000"/>
          </a:xfrm>
          <a:prstGeom prst="rect">
            <a:avLst/>
          </a:prstGeom>
          <a:ln w="0">
            <a:noFill/>
          </a:ln>
        </p:spPr>
      </p:pic>
      <p:sp>
        <p:nvSpPr>
          <p:cNvPr id="238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3" descr="D:\GIÁO ÁN 1 2020-2021\HÌNH SOẠN GIÁO ÁN\Học hát\CAY GIA ĐÌNH\4.png"/>
          <p:cNvPicPr/>
          <p:nvPr/>
        </p:nvPicPr>
        <p:blipFill>
          <a:blip r:embed="rId6"/>
          <a:stretch/>
        </p:blipFill>
        <p:spPr>
          <a:xfrm>
            <a:off x="453960" y="2571840"/>
            <a:ext cx="10120320" cy="32274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414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3" descr="D:\GIÁO ÁN 1 2020-2021\HÌNH SOẠN GIÁO ÁN\Học hát\CAY GIA ĐÌNH\5.png"/>
          <p:cNvPicPr/>
          <p:nvPr/>
        </p:nvPicPr>
        <p:blipFill>
          <a:blip r:embed="rId5"/>
          <a:srcRect t="1857" r="28067"/>
          <a:stretch/>
        </p:blipFill>
        <p:spPr>
          <a:xfrm>
            <a:off x="3200400" y="857160"/>
            <a:ext cx="7358040" cy="4913280"/>
          </a:xfrm>
          <a:prstGeom prst="rect">
            <a:avLst/>
          </a:prstGeom>
          <a:ln w="0">
            <a:noFill/>
          </a:ln>
        </p:spPr>
      </p:pic>
      <p:sp>
        <p:nvSpPr>
          <p:cNvPr id="242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4" name="Picture 2" descr="D:\GIÁO ÁN 1 2020-2021\HÌNH SOẠN GIÁO ÁN\Học hát\CAY GIA ĐÌNH\C4.jpg"/>
          <p:cNvPicPr/>
          <p:nvPr/>
        </p:nvPicPr>
        <p:blipFill>
          <a:blip r:embed="rId6"/>
          <a:srcRect t="7995" r="4545" b="15990"/>
          <a:stretch/>
        </p:blipFill>
        <p:spPr>
          <a:xfrm>
            <a:off x="557280" y="1357200"/>
            <a:ext cx="7786800" cy="135756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3" descr="D:\GIÁO ÁN 1 2020-2021\HÌNH SOẠN GIÁO ÁN\Học hát\CAY GIA ĐÌNH\5.png"/>
          <p:cNvPicPr/>
          <p:nvPr/>
        </p:nvPicPr>
        <p:blipFill>
          <a:blip r:embed="rId7"/>
          <a:srcRect t="67803" r="78541"/>
          <a:stretch/>
        </p:blipFill>
        <p:spPr>
          <a:xfrm>
            <a:off x="485640" y="4071960"/>
            <a:ext cx="2714760" cy="17143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19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Rectangle 3"/>
          <p:cNvSpPr/>
          <p:nvPr/>
        </p:nvSpPr>
        <p:spPr>
          <a:xfrm>
            <a:off x="7415280" y="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3+4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0" name="Picture 2" descr="D:\GIÁO ÁN 1 2020-2021\HÌNH SOẠN GIÁO ÁN\Học hát\CAY GIA ĐÌNH\C3,4.jpg"/>
          <p:cNvPicPr/>
          <p:nvPr/>
        </p:nvPicPr>
        <p:blipFill>
          <a:blip r:embed="rId5"/>
          <a:srcRect r="4444" b="58980"/>
          <a:stretch/>
        </p:blipFill>
        <p:spPr>
          <a:xfrm>
            <a:off x="557280" y="928800"/>
            <a:ext cx="9786960" cy="114300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2" descr="D:\GIÁO ÁN 1 2020-2021\HÌNH SOẠN GIÁO ÁN\Học hát\CAY GIA ĐÌNH\C3,4.jpg"/>
          <p:cNvPicPr/>
          <p:nvPr/>
        </p:nvPicPr>
        <p:blipFill>
          <a:blip r:embed="rId5"/>
          <a:srcRect t="56422" r="4444"/>
          <a:stretch/>
        </p:blipFill>
        <p:spPr>
          <a:xfrm>
            <a:off x="557280" y="2143080"/>
            <a:ext cx="9786960" cy="12146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D:\GIÁO ÁN 1 2020-2021\HÌNH SOẠN GIÁO ÁN\Học hát\CAY GIA ĐÌNH\4.png"/>
          <p:cNvPicPr/>
          <p:nvPr/>
        </p:nvPicPr>
        <p:blipFill>
          <a:blip r:embed="rId6"/>
          <a:stretch/>
        </p:blipFill>
        <p:spPr>
          <a:xfrm>
            <a:off x="453960" y="3214800"/>
            <a:ext cx="10120320" cy="258444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0050" y="465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5" descr="D:\GIÁO ÁN 1 2020-2021\HÌNH SOẠN GIÁO ÁN\Học hát\CAY GIA ĐÌNH\Cây gia đình - Copy - Copy (2).jpg"/>
          <p:cNvPicPr/>
          <p:nvPr/>
        </p:nvPicPr>
        <p:blipFill>
          <a:blip r:embed="rId2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58" name="Rectangl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3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1969973" y="2286000"/>
            <a:ext cx="6934933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VỖ TAY THEO NHỊP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200640" y="2309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27244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84320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2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058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843680" y="35719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9861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05808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772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9861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77216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058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48656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19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4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291" name="Text Box 9"/>
          <p:cNvSpPr/>
          <p:nvPr/>
        </p:nvSpPr>
        <p:spPr>
          <a:xfrm>
            <a:off x="2771640" y="127080"/>
            <a:ext cx="1428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3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GÓC ÂM NHẠC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r="63846" b="89091"/>
          <a:stretch/>
        </p:blipFill>
        <p:spPr>
          <a:xfrm>
            <a:off x="485640" y="1643040"/>
            <a:ext cx="4357800" cy="7858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16688" t="73618" r="58027" b="12187"/>
          <a:stretch/>
        </p:blipFill>
        <p:spPr>
          <a:xfrm>
            <a:off x="1486080" y="2901960"/>
            <a:ext cx="8072280" cy="259884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2557440" y="250020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Ông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0" name="Text Box 10"/>
          <p:cNvSpPr/>
          <p:nvPr/>
        </p:nvSpPr>
        <p:spPr>
          <a:xfrm>
            <a:off x="3700440" y="295416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Bà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5057640" y="321480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6415200" y="2857680"/>
            <a:ext cx="1071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Mẹ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3" name="Text Box 10"/>
          <p:cNvSpPr/>
          <p:nvPr/>
        </p:nvSpPr>
        <p:spPr>
          <a:xfrm>
            <a:off x="7629480" y="242892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Cha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Effect">
                      <p:stCondLst>
                        <p:cond delay="indefinite"/>
                      </p:stCondLst>
                      <p:childTnLst>
                        <p:par>
                          <p:cTn id="2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Effect">
                      <p:stCondLst>
                        <p:cond delay="indefinite"/>
                      </p:stCondLst>
                      <p:childTnLst>
                        <p:par>
                          <p:cTn id="2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Effect">
                      <p:stCondLst>
                        <p:cond delay="indefinite"/>
                      </p:stCondLst>
                      <p:childTnLst>
                        <p:par>
                          <p:cTn id="3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Effect">
                      <p:stCondLst>
                        <p:cond delay="indefinite"/>
                      </p:stCondLst>
                      <p:childTnLst>
                        <p:par>
                          <p:cTn id="3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Effect">
                      <p:stCondLst>
                        <p:cond delay="indefinite"/>
                      </p:stCondLst>
                      <p:childTnLst>
                        <p:par>
                          <p:cTn id="4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Effect">
                      <p:stCondLst>
                        <p:cond delay="indefinite"/>
                      </p:stCondLst>
                      <p:childTnLst>
                        <p:par>
                          <p:cTn id="5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1529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062" t="18190" r="33204" b="67884"/>
          <a:stretch/>
        </p:blipFill>
        <p:spPr>
          <a:xfrm>
            <a:off x="2843280" y="1571760"/>
            <a:ext cx="1071360" cy="10000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7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651" t="23172" r="30679" b="67884"/>
          <a:stretch/>
        </p:blipFill>
        <p:spPr>
          <a:xfrm>
            <a:off x="4200480" y="1928880"/>
            <a:ext cx="3000600" cy="64296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8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1979" t="86846" r="14163" b="6196"/>
          <a:stretch/>
        </p:blipFill>
        <p:spPr>
          <a:xfrm>
            <a:off x="4272120" y="5357880"/>
            <a:ext cx="6072120" cy="5000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9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9135" t="34973" r="30747" b="57071"/>
          <a:stretch/>
        </p:blipFill>
        <p:spPr>
          <a:xfrm>
            <a:off x="4200480" y="2786040"/>
            <a:ext cx="2786040" cy="57168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0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647" t="31988" r="34165" b="57071"/>
          <a:stretch/>
        </p:blipFill>
        <p:spPr>
          <a:xfrm>
            <a:off x="2986200" y="2500200"/>
            <a:ext cx="857160" cy="78588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11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129" t="43928" r="32619" b="43144"/>
          <a:stretch/>
        </p:blipFill>
        <p:spPr>
          <a:xfrm>
            <a:off x="2843280" y="3214800"/>
            <a:ext cx="1055520" cy="85716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2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583" t="48910" r="12686" b="43144"/>
          <a:stretch/>
        </p:blipFill>
        <p:spPr>
          <a:xfrm>
            <a:off x="4272120" y="3643200"/>
            <a:ext cx="5500440" cy="57168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3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30556" t="58853" r="59647" b="27220"/>
          <a:stretch/>
        </p:blipFill>
        <p:spPr>
          <a:xfrm>
            <a:off x="2557440" y="4071960"/>
            <a:ext cx="1357200" cy="100008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4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53261" t="63835" r="28167" b="29217"/>
          <a:stretch/>
        </p:blipFill>
        <p:spPr>
          <a:xfrm>
            <a:off x="4214880" y="4572000"/>
            <a:ext cx="2571840" cy="50004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5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17138" t="73779" r="58612" b="12295"/>
          <a:stretch/>
        </p:blipFill>
        <p:spPr>
          <a:xfrm>
            <a:off x="985680" y="5000760"/>
            <a:ext cx="3071880" cy="91440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6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66229" t="79888" r="11688" b="14152"/>
          <a:stretch/>
        </p:blipFill>
        <p:spPr>
          <a:xfrm>
            <a:off x="6715080" y="4572000"/>
            <a:ext cx="3057480" cy="428760"/>
          </a:xfrm>
          <a:prstGeom prst="rect">
            <a:avLst/>
          </a:prstGeom>
          <a:ln w="0">
            <a:noFill/>
          </a:ln>
        </p:spPr>
      </p:pic>
      <p:sp>
        <p:nvSpPr>
          <p:cNvPr id="316" name="Text Box 10"/>
          <p:cNvSpPr/>
          <p:nvPr/>
        </p:nvSpPr>
        <p:spPr>
          <a:xfrm>
            <a:off x="4129200" y="1106640"/>
            <a:ext cx="2714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SẮM VAI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10"/>
          <p:cNvSpPr/>
          <p:nvPr/>
        </p:nvSpPr>
        <p:spPr>
          <a:xfrm>
            <a:off x="0" y="21420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FF"/>
                </a:solidFill>
                <a:latin typeface="Times New Roman"/>
              </a:rPr>
              <a:t>GÓC ÂM NHẠC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Effect">
                      <p:stCondLst>
                        <p:cond delay="indefinite"/>
                      </p:stCondLst>
                      <p:childTnLst>
                        <p:par>
                          <p:cTn id="4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Effect">
                      <p:stCondLst>
                        <p:cond delay="indefinite"/>
                      </p:stCondLst>
                      <p:childTnLst>
                        <p:par>
                          <p:cTn id="4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Effect">
                      <p:stCondLst>
                        <p:cond delay="indefinite"/>
                      </p:stCondLst>
                      <p:childTnLst>
                        <p:par>
                          <p:cTn id="5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Effect">
                      <p:stCondLst>
                        <p:cond delay="indefinite"/>
                      </p:stCondLst>
                      <p:childTnLst>
                        <p:par>
                          <p:cTn id="6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t="2871" r="3432" b="8175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18" descr="D:\GIÁO ÁN 1 2020-2021\HÌNH SOẠN GIÁO ÁN\Vận dụng sáng tạo\Góc âm nhạc\Góc âm nhạc - Copy.jpg"/>
          <p:cNvPicPr/>
          <p:nvPr/>
        </p:nvPicPr>
        <p:blipFill>
          <a:blip r:embed="rId5">
            <a:lum contrast="40000"/>
          </a:blip>
          <a:srcRect l="60447" t="19306" r="34362" b="69559"/>
          <a:stretch/>
        </p:blipFill>
        <p:spPr>
          <a:xfrm>
            <a:off x="2271600" y="2128680"/>
            <a:ext cx="435240" cy="48420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21" descr="D:\GIÁO ÁN 1 2020-2021\HÌNH SOẠN GIÁO ÁN\Vận dụng sáng tạo\Góc âm nhạc\Góc âm nhạc - Copy.jpg"/>
          <p:cNvPicPr/>
          <p:nvPr/>
        </p:nvPicPr>
        <p:blipFill>
          <a:blip r:embed="rId5">
            <a:lum contrast="40000"/>
          </a:blip>
          <a:srcRect l="59647" t="31988" r="34165" b="57071"/>
          <a:stretch/>
        </p:blipFill>
        <p:spPr>
          <a:xfrm>
            <a:off x="7415280" y="2143080"/>
            <a:ext cx="571320" cy="52380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22" descr="D:\GIÁO ÁN 1 2020-2021\HÌNH SOẠN GIÁO ÁN\Vận dụng sáng tạo\Góc âm nhạc\Góc âm nhạc - Copy.jpg"/>
          <p:cNvPicPr/>
          <p:nvPr/>
        </p:nvPicPr>
        <p:blipFill>
          <a:blip r:embed="rId5">
            <a:lum contrast="40000"/>
          </a:blip>
          <a:srcRect l="59967" t="43928" r="32619" b="43144"/>
          <a:stretch/>
        </p:blipFill>
        <p:spPr>
          <a:xfrm>
            <a:off x="2057400" y="3398760"/>
            <a:ext cx="631800" cy="57168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23" descr="D:\GIÁO ÁN 1 2020-2021\HÌNH SOẠN GIÁO ÁN\Vận dụng sáng tạo\Góc âm nhạc\Góc âm nhạc - Copy.jpg"/>
          <p:cNvPicPr/>
          <p:nvPr/>
        </p:nvPicPr>
        <p:blipFill>
          <a:blip r:embed="rId6">
            <a:lum contrast="40000"/>
          </a:blip>
          <a:srcRect l="30556" t="58853" r="59647" b="27220"/>
          <a:stretch/>
        </p:blipFill>
        <p:spPr>
          <a:xfrm>
            <a:off x="1914480" y="4786200"/>
            <a:ext cx="905040" cy="57168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24" descr="D:\GIÁO ÁN 1 2020-2021\HÌNH SOẠN GIÁO ÁN\Vận dụng sáng tạo\Góc âm nhạc\Góc âm nhạc - Copy.jpg"/>
          <p:cNvPicPr/>
          <p:nvPr/>
        </p:nvPicPr>
        <p:blipFill>
          <a:blip r:embed="rId6">
            <a:lum contrast="40000"/>
          </a:blip>
          <a:srcRect l="17138" t="73779" r="58612" b="13927"/>
          <a:stretch/>
        </p:blipFill>
        <p:spPr>
          <a:xfrm>
            <a:off x="1700280" y="6286680"/>
            <a:ext cx="1338120" cy="537840"/>
          </a:xfrm>
          <a:prstGeom prst="rect">
            <a:avLst/>
          </a:prstGeom>
          <a:ln w="0">
            <a:noFill/>
          </a:ln>
        </p:spPr>
      </p:pic>
      <p:pic>
        <p:nvPicPr>
          <p:cNvPr id="8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4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63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11" descr="14"/>
          <p:cNvPicPr/>
          <p:nvPr/>
        </p:nvPicPr>
        <p:blipFill>
          <a:blip r:embed="rId4"/>
          <a:srcRect l="11783" t="7240" r="31020" b="2169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25" name="Text Box 9"/>
          <p:cNvSpPr/>
          <p:nvPr/>
        </p:nvSpPr>
        <p:spPr>
          <a:xfrm>
            <a:off x="819000" y="712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6" name="Text Box 10"/>
          <p:cNvSpPr/>
          <p:nvPr/>
        </p:nvSpPr>
        <p:spPr>
          <a:xfrm>
            <a:off x="6272280" y="108000"/>
            <a:ext cx="371484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FF"/>
                </a:solidFill>
                <a:latin typeface="Times New Roman"/>
              </a:rPr>
              <a:t>GÓC ÂM NHẠC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AutoShape 7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8" name="Picture 8" descr="D:\GIÁO ÁN 1 2020-2021\HÌNH SOẠN GIÁO ÁN\Vận dụng sáng tạo\Góc âm nhạc\362-3624759_nature-drawing-theatrical-scenery-clip-art-realistic-tree.png"/>
          <p:cNvPicPr/>
          <p:nvPr/>
        </p:nvPicPr>
        <p:blipFill>
          <a:blip r:embed="rId5">
            <a:lum contrast="30000"/>
          </a:blip>
          <a:srcRect l="16576" t="4578" r="17390" b="4578"/>
          <a:stretch/>
        </p:blipFill>
        <p:spPr>
          <a:xfrm>
            <a:off x="1200240" y="928800"/>
            <a:ext cx="8429400" cy="5643360"/>
          </a:xfrm>
          <a:prstGeom prst="rect">
            <a:avLst/>
          </a:prstGeom>
          <a:ln w="0">
            <a:noFill/>
          </a:ln>
        </p:spPr>
      </p:pic>
      <p:sp>
        <p:nvSpPr>
          <p:cNvPr id="329" name="Oval 7"/>
          <p:cNvSpPr/>
          <p:nvPr/>
        </p:nvSpPr>
        <p:spPr>
          <a:xfrm>
            <a:off x="4700520" y="5572080"/>
            <a:ext cx="785880" cy="7146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Ông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0" name="Oval 9"/>
          <p:cNvSpPr/>
          <p:nvPr/>
        </p:nvSpPr>
        <p:spPr>
          <a:xfrm>
            <a:off x="5486400" y="5572080"/>
            <a:ext cx="785880" cy="7146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Bà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1" name="Oval 10"/>
          <p:cNvSpPr/>
          <p:nvPr/>
        </p:nvSpPr>
        <p:spPr>
          <a:xfrm>
            <a:off x="4557600" y="4143240"/>
            <a:ext cx="785880" cy="7146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Cha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Oval 11"/>
          <p:cNvSpPr/>
          <p:nvPr/>
        </p:nvSpPr>
        <p:spPr>
          <a:xfrm>
            <a:off x="5629320" y="4143240"/>
            <a:ext cx="785880" cy="7146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Mẹ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Oval 12"/>
          <p:cNvSpPr/>
          <p:nvPr/>
        </p:nvSpPr>
        <p:spPr>
          <a:xfrm>
            <a:off x="2986200" y="3071880"/>
            <a:ext cx="785880" cy="71424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Anh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4" name="Oval 13"/>
          <p:cNvSpPr/>
          <p:nvPr/>
        </p:nvSpPr>
        <p:spPr>
          <a:xfrm>
            <a:off x="4343400" y="2357280"/>
            <a:ext cx="785880" cy="714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Chị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5" name="Oval 14"/>
          <p:cNvSpPr/>
          <p:nvPr/>
        </p:nvSpPr>
        <p:spPr>
          <a:xfrm>
            <a:off x="6129360" y="2286000"/>
            <a:ext cx="785880" cy="71424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Tôi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6" name="Oval 15"/>
          <p:cNvSpPr/>
          <p:nvPr/>
        </p:nvSpPr>
        <p:spPr>
          <a:xfrm>
            <a:off x="7343640" y="2857680"/>
            <a:ext cx="785880" cy="71424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em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5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440" y="137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63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4" name="Text Box 9"/>
          <p:cNvSpPr/>
          <p:nvPr/>
        </p:nvSpPr>
        <p:spPr>
          <a:xfrm>
            <a:off x="55728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5" name="Text Box 10"/>
          <p:cNvSpPr/>
          <p:nvPr/>
        </p:nvSpPr>
        <p:spPr>
          <a:xfrm>
            <a:off x="1128600" y="1428840"/>
            <a:ext cx="4500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CÂY GIA ĐÌNH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6" name="Text Box 9"/>
          <p:cNvSpPr/>
          <p:nvPr/>
        </p:nvSpPr>
        <p:spPr>
          <a:xfrm>
            <a:off x="557280" y="19288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Text Box 10"/>
          <p:cNvSpPr/>
          <p:nvPr/>
        </p:nvSpPr>
        <p:spPr>
          <a:xfrm>
            <a:off x="985680" y="2428920"/>
            <a:ext cx="49294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GÓC ÂM NHẠC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041720" y="5888160"/>
            <a:ext cx="3194280" cy="860400"/>
          </a:xfrm>
          <a:prstGeom prst="rect">
            <a:avLst/>
          </a:prstGeom>
          <a:ln w="0">
            <a:noFill/>
          </a:ln>
        </p:spPr>
      </p:pic>
      <p:grpSp>
        <p:nvGrpSpPr>
          <p:cNvPr id="71" name="AutoShape 17"/>
          <p:cNvGrpSpPr/>
          <p:nvPr/>
        </p:nvGrpSpPr>
        <p:grpSpPr>
          <a:xfrm>
            <a:off x="542880" y="-49320"/>
            <a:ext cx="9996480" cy="1384560"/>
            <a:chOff x="542880" y="-49320"/>
            <a:chExt cx="999648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985680" y="201600"/>
            <a:ext cx="9109080" cy="703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Điền từ còn thiếu vào câu hát sau?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73520" y="1553760"/>
                    <a:ext cx="173880" cy="93240"/>
                    <a:chOff x="9173520" y="1553760"/>
                    <a:chExt cx="173880" cy="9324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73520" y="1553760"/>
                      <a:ext cx="1738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83240" y="1566360"/>
                      <a:ext cx="1548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13160" y="1553760"/>
                    <a:ext cx="183600" cy="93240"/>
                    <a:chOff x="8813160" y="1553760"/>
                    <a:chExt cx="183600" cy="9324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13160" y="1553760"/>
                      <a:ext cx="1836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5760" y="1566360"/>
                      <a:ext cx="1584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504280" y="1553760"/>
                    <a:ext cx="167400" cy="93240"/>
                    <a:chOff x="8504280" y="1553760"/>
                    <a:chExt cx="167400" cy="9324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504280" y="1553760"/>
                      <a:ext cx="1674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13280" y="1566360"/>
                      <a:ext cx="1490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93600" y="1553760"/>
                    <a:ext cx="184320" cy="93240"/>
                    <a:chOff x="8193600" y="1553760"/>
                    <a:chExt cx="184320" cy="9324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93600" y="1553760"/>
                      <a:ext cx="18432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5840" y="1566360"/>
                      <a:ext cx="159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3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60240" y="1553760"/>
                    <a:ext cx="172800" cy="93240"/>
                    <a:chOff x="7860240" y="1553760"/>
                    <a:chExt cx="172800" cy="9324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60240" y="1553760"/>
                      <a:ext cx="1728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9240" y="1566360"/>
                      <a:ext cx="154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23280" y="1554840"/>
                    <a:ext cx="198000" cy="91800"/>
                    <a:chOff x="7523280" y="1554840"/>
                    <a:chExt cx="198000" cy="9180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23280" y="1554840"/>
                      <a:ext cx="1980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6240" y="1567440"/>
                      <a:ext cx="171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204680" y="1554840"/>
                    <a:ext cx="159480" cy="91800"/>
                    <a:chOff x="7204680" y="1554840"/>
                    <a:chExt cx="15948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20468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1296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59080" y="1554840"/>
                    <a:ext cx="156240" cy="91800"/>
                    <a:chOff x="6859080" y="1554840"/>
                    <a:chExt cx="15624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5908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916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58120" y="1554840"/>
                    <a:ext cx="185400" cy="91800"/>
                    <a:chOff x="6558120" y="1554840"/>
                    <a:chExt cx="18540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58120" y="1554840"/>
                      <a:ext cx="185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67480" y="1567440"/>
                      <a:ext cx="1652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212880" y="1554840"/>
                    <a:ext cx="206640" cy="91800"/>
                    <a:chOff x="6212880" y="1554840"/>
                    <a:chExt cx="20664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212880" y="1554840"/>
                      <a:ext cx="2066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26200" y="1567440"/>
                      <a:ext cx="178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90680" y="1554840"/>
                    <a:ext cx="201960" cy="91800"/>
                    <a:chOff x="5890680" y="1554840"/>
                    <a:chExt cx="2019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9068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90076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2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608800" y="1552320"/>
                    <a:ext cx="208080" cy="93960"/>
                    <a:chOff x="5608800" y="1552320"/>
                    <a:chExt cx="208080" cy="9396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608800" y="1552320"/>
                      <a:ext cx="2080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23200" y="1564560"/>
                      <a:ext cx="17964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308560" y="1552320"/>
                    <a:ext cx="187200" cy="93960"/>
                    <a:chOff x="5308560" y="1552320"/>
                    <a:chExt cx="187200" cy="939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308560" y="1552320"/>
                      <a:ext cx="18720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8640" y="1564560"/>
                      <a:ext cx="16668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0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89240" y="1552320"/>
                    <a:ext cx="173880" cy="93960"/>
                    <a:chOff x="4989240" y="1552320"/>
                    <a:chExt cx="173880" cy="939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89240" y="1552320"/>
                      <a:ext cx="1738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001120" y="1564560"/>
                      <a:ext cx="15012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28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55520" y="1552320"/>
                    <a:ext cx="180360" cy="93960"/>
                    <a:chOff x="4655520" y="1552320"/>
                    <a:chExt cx="180360" cy="939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55520" y="1552320"/>
                      <a:ext cx="18036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65240" y="1564560"/>
                      <a:ext cx="16056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24320" y="1552320"/>
                    <a:ext cx="187920" cy="93960"/>
                    <a:chOff x="4324320" y="1552320"/>
                    <a:chExt cx="187920" cy="939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24320" y="1552320"/>
                      <a:ext cx="18792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6920" y="1564560"/>
                      <a:ext cx="16200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3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11840" y="1553400"/>
                    <a:ext cx="167400" cy="92880"/>
                    <a:chOff x="4011840" y="1553400"/>
                    <a:chExt cx="167400" cy="9288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11840" y="1553400"/>
                      <a:ext cx="167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20480" y="1565640"/>
                      <a:ext cx="1490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62280" y="1553400"/>
                    <a:ext cx="190080" cy="92880"/>
                    <a:chOff x="3662280" y="1553400"/>
                    <a:chExt cx="19008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62280" y="1553400"/>
                      <a:ext cx="190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74880" y="1565640"/>
                      <a:ext cx="164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43320" y="1553400"/>
                    <a:ext cx="185040" cy="92880"/>
                    <a:chOff x="3343320" y="1553400"/>
                    <a:chExt cx="18504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43320" y="1553400"/>
                      <a:ext cx="185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52680" y="1565640"/>
                      <a:ext cx="164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33000" y="1553400"/>
                    <a:ext cx="168480" cy="92880"/>
                    <a:chOff x="3033000" y="1553400"/>
                    <a:chExt cx="16848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3300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43800" y="1565640"/>
                      <a:ext cx="145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15120" y="1553400"/>
                    <a:ext cx="162360" cy="92880"/>
                    <a:chOff x="2715120" y="1553400"/>
                    <a:chExt cx="16236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15120" y="1553400"/>
                      <a:ext cx="162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23040" y="1565640"/>
                      <a:ext cx="144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73840" y="1553400"/>
                    <a:ext cx="176760" cy="92880"/>
                    <a:chOff x="2373840" y="1553400"/>
                    <a:chExt cx="17676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73840" y="1553400"/>
                      <a:ext cx="1767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85000" y="1565640"/>
                      <a:ext cx="1526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32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Text Box 26"/>
          <p:cNvSpPr/>
          <p:nvPr/>
        </p:nvSpPr>
        <p:spPr>
          <a:xfrm>
            <a:off x="1986120" y="2438400"/>
            <a:ext cx="7358040" cy="228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Ba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vàng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Mẹ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xanh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con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hồng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ba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ngọn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lung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linh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thắp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sáng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“................”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tro chơi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11400" y="16764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1914480" y="142920"/>
            <a:ext cx="1428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 dirty="0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5" descr="D:\GIÁO ÁN 1 2020-2021\HÌNH SOẠN GIÁO ÁN\Học hát\CAY GIA ĐÌNH\Cây gia đình - Copy - Copy (2).jpg"/>
          <p:cNvPicPr/>
          <p:nvPr/>
        </p:nvPicPr>
        <p:blipFill>
          <a:blip r:embed="rId6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3"/>
          <p:cNvSpPr/>
          <p:nvPr/>
        </p:nvSpPr>
        <p:spPr>
          <a:xfrm>
            <a:off x="55728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Rectangle 3"/>
          <p:cNvSpPr/>
          <p:nvPr/>
        </p:nvSpPr>
        <p:spPr>
          <a:xfrm>
            <a:off x="55728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0080" y="76200"/>
            <a:ext cx="609600" cy="609600"/>
          </a:xfrm>
          <a:prstGeom prst="rect">
            <a:avLst/>
          </a:prstGeom>
        </p:spPr>
      </p:pic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7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6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00200" y="2071800"/>
            <a:ext cx="9783720" cy="42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Hoa thơm là mẹ. Quả ngọt là con.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Lá cành là bố đan che bóng tròn.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Ông bà là gốc. Rễ ôm đất lành.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Rễ bền gốc vững. Cây đời thêm xanh.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3156480" y="714240"/>
            <a:ext cx="46044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XÚC XẮC XÚC XẺ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179400" y="1285920"/>
            <a:ext cx="337032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9" descr="D:\GIÁO ÁN 1 2020-2021\HÌNH SOẠN GIÁO ÁN\Học hát\CAY GIA ĐÌNH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2714760"/>
            <a:ext cx="10144080" cy="314316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9" name="Picture 8" descr="D:\GIÁO ÁN 1 2020-2021\HÌNH SOẠN GIÁO ÁN\Học hát\CAY GIA ĐÌNH\C1.jpg"/>
          <p:cNvPicPr/>
          <p:nvPr/>
        </p:nvPicPr>
        <p:blipFill>
          <a:blip r:embed="rId6"/>
          <a:srcRect r="3836" b="16764"/>
          <a:stretch/>
        </p:blipFill>
        <p:spPr>
          <a:xfrm>
            <a:off x="628560" y="1214280"/>
            <a:ext cx="9620280" cy="142884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920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Picture 3" descr="D:\GIÁO ÁN 1 2020-2021\HÌNH SOẠN GIÁO ÁN\Học hát\CAY GIA ĐÌNH\3.png"/>
          <p:cNvPicPr/>
          <p:nvPr/>
        </p:nvPicPr>
        <p:blipFill>
          <a:blip r:embed="rId5"/>
          <a:stretch/>
        </p:blipFill>
        <p:spPr>
          <a:xfrm>
            <a:off x="430200" y="2643120"/>
            <a:ext cx="10144080" cy="31752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2" descr="D:\GIÁO ÁN 1 2020-2021\HÌNH SOẠN GIÁO ÁN\Học hát\CAY GIA ĐÌNH\C2.jpg"/>
          <p:cNvPicPr/>
          <p:nvPr/>
        </p:nvPicPr>
        <p:blipFill>
          <a:blip r:embed="rId6"/>
          <a:srcRect r="2691" b="11755"/>
          <a:stretch/>
        </p:blipFill>
        <p:spPr>
          <a:xfrm>
            <a:off x="628560" y="1214280"/>
            <a:ext cx="9523440" cy="135756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28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3" descr="D:\GIÁO ÁN 1 2020-2021\HÌNH SOẠN GIÁO ÁN\Học hát\CAY GIA ĐÌNH\3.png"/>
          <p:cNvPicPr/>
          <p:nvPr/>
        </p:nvPicPr>
        <p:blipFill>
          <a:blip r:embed="rId5"/>
          <a:stretch/>
        </p:blipFill>
        <p:spPr>
          <a:xfrm>
            <a:off x="5415120" y="3429000"/>
            <a:ext cx="5159160" cy="2389320"/>
          </a:xfrm>
          <a:prstGeom prst="rect">
            <a:avLst/>
          </a:prstGeom>
          <a:ln w="0">
            <a:noFill/>
          </a:ln>
        </p:spPr>
      </p:pic>
      <p:sp>
        <p:nvSpPr>
          <p:cNvPr id="231" name="Rectangle 3"/>
          <p:cNvSpPr/>
          <p:nvPr/>
        </p:nvSpPr>
        <p:spPr>
          <a:xfrm>
            <a:off x="7415280" y="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1+2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9" descr="D:\GIÁO ÁN 1 2020-2021\HÌNH SOẠN GIÁO ÁN\Học hát\CAY GIA ĐÌNH\2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30200" y="3421080"/>
            <a:ext cx="4984920" cy="243684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CAY GIA ĐÌNH\C1,2.jpg"/>
          <p:cNvPicPr/>
          <p:nvPr/>
        </p:nvPicPr>
        <p:blipFill>
          <a:blip r:embed="rId7"/>
          <a:srcRect r="2877" b="14286"/>
          <a:stretch/>
        </p:blipFill>
        <p:spPr>
          <a:xfrm>
            <a:off x="525600" y="928800"/>
            <a:ext cx="9929520" cy="2428920"/>
          </a:xfrm>
          <a:prstGeom prst="rect">
            <a:avLst/>
          </a:prstGeom>
          <a:ln w="0">
            <a:noFill/>
          </a:ln>
        </p:spPr>
      </p:pic>
      <p:sp>
        <p:nvSpPr>
          <p:cNvPr id="234" name="Rectangle 1"/>
          <p:cNvSpPr/>
          <p:nvPr/>
        </p:nvSpPr>
        <p:spPr>
          <a:xfrm>
            <a:off x="10310760" y="2349360"/>
            <a:ext cx="144360" cy="71928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49662" y="317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7508</TotalTime>
  <Words>251</Words>
  <Application>Microsoft Office PowerPoint</Application>
  <PresentationFormat>Custom</PresentationFormat>
  <Paragraphs>69</Paragraphs>
  <Slides>23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#9Slide05 SVNUT Triumph</vt:lpstr>
      <vt:lpstr>DejaVu Sans</vt:lpstr>
      <vt:lpstr>SimSun-ExtG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644</cp:revision>
  <dcterms:created xsi:type="dcterms:W3CDTF">2010-04-30T20:19:48Z</dcterms:created>
  <dcterms:modified xsi:type="dcterms:W3CDTF">2025-03-20T05:47:36Z</dcterms:modified>
  <dc:language>en-US</dc:language>
</cp:coreProperties>
</file>