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8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128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85007F0-EC7F-47C2-B42A-6CF80592C31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65325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B9BFD38-5BC6-4317-A7BE-239EE59069D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46156E2-5D10-4DEB-8DF7-D7CF277ECDF3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DDBCF6-3012-4B93-934C-377DF917F7D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AF441A7-5FA9-4E77-BD4B-531C5975F61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3964FBA-CCB4-4C4B-9180-A8BCD67FF6D5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778485B-11CE-47B4-8F84-08F2CDB680D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4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4AF336C-92BB-4040-8DD9-3A0C707B7359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24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F239-DF26-428B-6015-FA6E99606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A4616-09F6-FDDD-2D29-B8BB7A814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C37BE-8E79-41E6-4990-3E047757C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B7FE-99E8-44A7-A8D9-DB08DFC6BF4C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9138-DA3F-87A0-1F8F-33A2A71E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6C31C-81C0-222D-5291-99C56AED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EDFE2-68A4-4368-A23B-529D54543D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8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8F1E222-A33F-4D63-A3FF-5F5007C944D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5.gif"/><Relationship Id="rId7" Type="http://schemas.openxmlformats.org/officeDocument/2006/relationships/image" Target="../media/image3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4.mp3"/><Relationship Id="rId7" Type="http://schemas.openxmlformats.org/officeDocument/2006/relationships/image" Target="../media/image38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8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8.jpe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0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2.jpeg"/><Relationship Id="rId5" Type="http://schemas.openxmlformats.org/officeDocument/2006/relationships/image" Target="../media/image38.jpe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9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52A7B3-4185-0371-A2BD-9E16A79AE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963" y="0"/>
            <a:ext cx="10972800" cy="6769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ACBA8-EB26-9707-EB49-972E4AA98829}"/>
              </a:ext>
            </a:extLst>
          </p:cNvPr>
          <p:cNvSpPr txBox="1"/>
          <p:nvPr/>
        </p:nvSpPr>
        <p:spPr>
          <a:xfrm>
            <a:off x="235268" y="88175"/>
            <a:ext cx="10852785" cy="125572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altLang="en-US" sz="252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altLang="en-US" sz="252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252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endParaRPr lang="en-US" altLang="en-US" sz="252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1" hangingPunct="1">
              <a:lnSpc>
                <a:spcPct val="150000"/>
              </a:lnSpc>
              <a:defRPr/>
            </a:pPr>
            <a:r>
              <a:rPr lang="en-US" altLang="en-US" sz="252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52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252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2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52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ANH DŨNG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FCCDC35-F492-32CE-091F-DAD2AD3C2D82}"/>
              </a:ext>
            </a:extLst>
          </p:cNvPr>
          <p:cNvCxnSpPr/>
          <p:nvPr/>
        </p:nvCxnSpPr>
        <p:spPr>
          <a:xfrm>
            <a:off x="4343400" y="1322650"/>
            <a:ext cx="2758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572CF85-EB3C-6B85-3170-9893331DF119}"/>
              </a:ext>
            </a:extLst>
          </p:cNvPr>
          <p:cNvSpPr txBox="1"/>
          <p:nvPr/>
        </p:nvSpPr>
        <p:spPr>
          <a:xfrm>
            <a:off x="-14963" y="2484453"/>
            <a:ext cx="10972800" cy="345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</a:t>
            </a:r>
            <a:r>
              <a:rPr lang="en-US" sz="48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</a:p>
          <a:p>
            <a:pPr algn="ctr">
              <a:lnSpc>
                <a:spcPct val="150000"/>
              </a:lnSpc>
            </a:pPr>
            <a:r>
              <a:rPr lang="en-US" sz="486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27: </a:t>
            </a:r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ea typeface="SimSun-ExtG" panose="02010609060101010101" pitchFamily="49" charset="-122"/>
                <a:cs typeface="Times New Roman" panose="02020603050405020304" pitchFamily="18" charset="0"/>
              </a:rPr>
              <a:t>ÔN TẬP</a:t>
            </a:r>
            <a:r>
              <a:rPr lang="en-US" sz="4860" smtClean="0">
                <a:solidFill>
                  <a:srgbClr val="FF0000"/>
                </a:solidFill>
                <a:latin typeface="#9Slide05 SVNUT Triumph" panose="00000500000000000000" pitchFamily="2" charset="0"/>
              </a:rPr>
              <a:t>:</a:t>
            </a:r>
            <a:r>
              <a:rPr lang="en-US" sz="4400" b="1" spc="-1" smtClean="0">
                <a:solidFill>
                  <a:srgbClr val="FF0000"/>
                </a:solidFill>
                <a:latin typeface="Times New Roman"/>
              </a:rPr>
              <a:t>CÂY </a:t>
            </a:r>
            <a:r>
              <a:rPr lang="en-US" sz="4400" b="1" spc="-1" dirty="0">
                <a:solidFill>
                  <a:srgbClr val="FF0000"/>
                </a:solidFill>
                <a:latin typeface="Times New Roman"/>
              </a:rPr>
              <a:t>GIA ĐÌNH</a:t>
            </a:r>
            <a:endParaRPr lang="en-US" sz="4400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4860" b="1" dirty="0">
                <a:solidFill>
                  <a:srgbClr val="FF0000"/>
                </a:solidFill>
                <a:latin typeface="#9Slide05 SVNUT Triumph" panose="00000500000000000000" pitchFamily="2" charset="0"/>
              </a:rPr>
              <a:t> </a:t>
            </a:r>
            <a:endParaRPr lang="en-US" sz="4860" dirty="0">
              <a:solidFill>
                <a:srgbClr val="00B050"/>
              </a:solidFill>
              <a:latin typeface="#9Slide05 SVNUT Triump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8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68" name="Rectangle 1"/>
          <p:cNvSpPr/>
          <p:nvPr/>
        </p:nvSpPr>
        <p:spPr>
          <a:xfrm>
            <a:off x="1442118" y="2214720"/>
            <a:ext cx="7546767" cy="196225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9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7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601020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438960" y="22766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6568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9086760" y="2286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67328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0168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5632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805960" y="358632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275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805960" y="49197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990960" y="639144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781680" y="6408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57722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200640" y="36021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72080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49560" y="498780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581976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6248520" y="49593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172080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2149560" y="639144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45594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4987800" y="6411960"/>
            <a:ext cx="476280" cy="44604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3" descr="D:\GIÁO ÁN 1 2020-2021\HÌNH SOẠN GIÁO ÁN\BỘ GÕ CƠ THỂ\Picture6 - Copy (2).png"/>
          <p:cNvPicPr/>
          <p:nvPr/>
        </p:nvPicPr>
        <p:blipFill>
          <a:blip r:embed="rId6"/>
          <a:stretch/>
        </p:blipFill>
        <p:spPr>
          <a:xfrm>
            <a:off x="7429680" y="6434280"/>
            <a:ext cx="475920" cy="4474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3" descr="D:\GIÁO ÁN 1 2020-2021\HÌNH SOẠN GIÁO ÁN\BỘ GÕ CƠ THỂ\Picture6 - Copy (2).png"/>
          <p:cNvPicPr/>
          <p:nvPr/>
        </p:nvPicPr>
        <p:blipFill>
          <a:blip r:embed="rId7"/>
          <a:stretch/>
        </p:blipFill>
        <p:spPr>
          <a:xfrm>
            <a:off x="7858080" y="6434280"/>
            <a:ext cx="476280" cy="447480"/>
          </a:xfrm>
          <a:prstGeom prst="rect">
            <a:avLst/>
          </a:prstGeom>
          <a:ln w="0">
            <a:noFill/>
          </a:ln>
        </p:spPr>
      </p:pic>
      <p:pic>
        <p:nvPicPr>
          <p:cNvPr id="35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182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308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9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0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Picture 7" descr="D:\GIÁO ÁN 1 2020-2021\HÌNH SOẠN GIÁO ÁN\Đọc nhạc\Những người bạn của Đô - Rê - Mi - Copy.jpg"/>
          <p:cNvPicPr/>
          <p:nvPr/>
        </p:nvPicPr>
        <p:blipFill>
          <a:blip r:embed="rId2"/>
          <a:srcRect l="3455" r="6544" b="1612"/>
          <a:stretch/>
        </p:blipFill>
        <p:spPr>
          <a:xfrm>
            <a:off x="-14400" y="0"/>
            <a:ext cx="10987200" cy="6858000"/>
          </a:xfrm>
          <a:prstGeom prst="rect">
            <a:avLst/>
          </a:prstGeom>
          <a:ln w="0">
            <a:noFill/>
          </a:ln>
        </p:spPr>
      </p:pic>
      <p:sp>
        <p:nvSpPr>
          <p:cNvPr id="312" name="Text Box 10"/>
          <p:cNvSpPr/>
          <p:nvPr/>
        </p:nvSpPr>
        <p:spPr>
          <a:xfrm>
            <a:off x="15840" y="189000"/>
            <a:ext cx="6421320" cy="1699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>
                <a:solidFill>
                  <a:srgbClr val="FF0000"/>
                </a:solidFill>
                <a:latin typeface="Times New Roman"/>
              </a:rPr>
              <a:t>TRÒ CHƠI</a:t>
            </a:r>
            <a:endParaRPr lang="en-US" sz="60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1713CB"/>
                </a:solidFill>
                <a:latin typeface="Times New Roman"/>
              </a:rPr>
              <a:t>PHÍM ĐÀN VUI NHỘN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1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1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18" name="Text Box 9"/>
          <p:cNvSpPr/>
          <p:nvPr/>
        </p:nvSpPr>
        <p:spPr>
          <a:xfrm>
            <a:off x="4557600" y="107172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9" name="Text Box 10"/>
          <p:cNvSpPr/>
          <p:nvPr/>
        </p:nvSpPr>
        <p:spPr>
          <a:xfrm>
            <a:off x="843120" y="179064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0" name="Picture 10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8344080" y="2857680"/>
            <a:ext cx="1465200" cy="2668320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11" descr="D:\GIÁO ÁN 1 2020-2021\HÌNH SOẠN GIÁO ÁN\Đọc nhạc\DO RE MI - Copy (2) - Copy.jpg"/>
          <p:cNvPicPr/>
          <p:nvPr/>
        </p:nvPicPr>
        <p:blipFill>
          <a:blip r:embed="rId5"/>
          <a:stretch/>
        </p:blipFill>
        <p:spPr>
          <a:xfrm>
            <a:off x="1271520" y="3000240"/>
            <a:ext cx="1214640" cy="2405160"/>
          </a:xfrm>
          <a:prstGeom prst="rect">
            <a:avLst/>
          </a:prstGeom>
          <a:ln w="0">
            <a:noFill/>
          </a:ln>
        </p:spPr>
      </p:pic>
      <p:pic>
        <p:nvPicPr>
          <p:cNvPr id="322" name="Picture 12" descr="D:\GIÁO ÁN 1 2020-2021\HÌNH SOẠN GIÁO ÁN\Đọc nhạc\DO RE MI - Copy (2).jpg"/>
          <p:cNvPicPr/>
          <p:nvPr/>
        </p:nvPicPr>
        <p:blipFill>
          <a:blip r:embed="rId6"/>
          <a:stretch/>
        </p:blipFill>
        <p:spPr>
          <a:xfrm>
            <a:off x="2914560" y="2928960"/>
            <a:ext cx="1465200" cy="2467080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13" descr="D:\GIÁO ÁN 1 2020-2021\HÌNH SOẠN GIÁO ÁN\Đọc nhạc\DO RE MI - Copy (3).jpg"/>
          <p:cNvPicPr/>
          <p:nvPr/>
        </p:nvPicPr>
        <p:blipFill>
          <a:blip r:embed="rId7"/>
          <a:stretch/>
        </p:blipFill>
        <p:spPr>
          <a:xfrm>
            <a:off x="4700520" y="2928960"/>
            <a:ext cx="1517760" cy="2479680"/>
          </a:xfrm>
          <a:prstGeom prst="rect">
            <a:avLst/>
          </a:prstGeom>
          <a:ln w="0">
            <a:noFill/>
          </a:ln>
        </p:spPr>
      </p:pic>
      <p:pic>
        <p:nvPicPr>
          <p:cNvPr id="324" name="Picture 14" descr="D:\GIÁO ÁN 1 2020-2021\HÌNH SOẠN GIÁO ÁN\Đọc nhạc\DO RE MI - Copy.jpg"/>
          <p:cNvPicPr/>
          <p:nvPr/>
        </p:nvPicPr>
        <p:blipFill>
          <a:blip r:embed="rId8"/>
          <a:stretch/>
        </p:blipFill>
        <p:spPr>
          <a:xfrm>
            <a:off x="6629400" y="2857680"/>
            <a:ext cx="1415880" cy="26683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Picture 11" descr="14"/>
          <p:cNvPicPr/>
          <p:nvPr/>
        </p:nvPicPr>
        <p:blipFill>
          <a:blip r:embed="rId6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3"/>
          <p:cNvSpPr/>
          <p:nvPr/>
        </p:nvSpPr>
        <p:spPr>
          <a:xfrm>
            <a:off x="91440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đọc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7" name="Rectangle 3"/>
          <p:cNvSpPr/>
          <p:nvPr/>
        </p:nvSpPr>
        <p:spPr>
          <a:xfrm>
            <a:off x="843120" y="214200"/>
            <a:ext cx="25714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8" name="Picture 7" descr="D:\GIÁO ÁN 1 2020-2021\HÌNH SOẠN GIÁO ÁN\Đọc nhạc\HÁT CÙNG ĐRMFS\Picture1.jpg"/>
          <p:cNvPicPr/>
          <p:nvPr/>
        </p:nvPicPr>
        <p:blipFill>
          <a:blip r:embed="rId7"/>
          <a:srcRect b="57302"/>
          <a:stretch/>
        </p:blipFill>
        <p:spPr>
          <a:xfrm>
            <a:off x="843120" y="1054080"/>
            <a:ext cx="9396360" cy="2230560"/>
          </a:xfrm>
          <a:prstGeom prst="rect">
            <a:avLst/>
          </a:prstGeom>
          <a:ln w="0">
            <a:noFill/>
          </a:ln>
        </p:spPr>
      </p:pic>
      <p:pic>
        <p:nvPicPr>
          <p:cNvPr id="329" name="Picture 7" descr="D:\GIÁO ÁN 1 2020-2021\HÌNH SOẠN GIÁO ÁN\Đọc nhạc\HÁT CÙNG ĐRMFS\Picture1.jpg"/>
          <p:cNvPicPr/>
          <p:nvPr/>
        </p:nvPicPr>
        <p:blipFill>
          <a:blip r:embed="rId7"/>
          <a:srcRect t="53535"/>
          <a:stretch/>
        </p:blipFill>
        <p:spPr>
          <a:xfrm>
            <a:off x="885960" y="3284640"/>
            <a:ext cx="9394560" cy="2252520"/>
          </a:xfrm>
          <a:prstGeom prst="rect">
            <a:avLst/>
          </a:prstGeom>
          <a:ln w="0">
            <a:noFill/>
          </a:ln>
        </p:spPr>
      </p:pic>
      <p:sp>
        <p:nvSpPr>
          <p:cNvPr id="330" name="Text Box 10"/>
          <p:cNvSpPr/>
          <p:nvPr/>
        </p:nvSpPr>
        <p:spPr>
          <a:xfrm>
            <a:off x="5991120" y="57240"/>
            <a:ext cx="4738680" cy="84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HÁT CÙNG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FFFF00"/>
                </a:solidFill>
                <a:latin typeface="Times New Roman"/>
              </a:rPr>
              <a:t>ĐÔ – RÊ – MI – PHA - SON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CÙNG ĐÔ-RÊ-MI-PHA-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1160" y="2611796"/>
            <a:ext cx="609600" cy="609600"/>
          </a:xfrm>
          <a:prstGeom prst="rect">
            <a:avLst/>
          </a:prstGeom>
        </p:spPr>
      </p:pic>
      <p:pic>
        <p:nvPicPr>
          <p:cNvPr id="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320" y="4572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 additive="repl">
                                        <p:cTn id="13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Picture 2" descr="D:\GIÁO ÁN 1 2020-2021\HÌNH SOẠN GIÁO ÁN\Đọc nhạc\HÁT CÙNG ĐRMFS\Picture1.jpg"/>
          <p:cNvPicPr/>
          <p:nvPr/>
        </p:nvPicPr>
        <p:blipFill>
          <a:blip r:embed="rId2">
            <a:biLevel thresh="50000"/>
          </a:blip>
          <a:stretch/>
        </p:blipFill>
        <p:spPr>
          <a:xfrm>
            <a:off x="0" y="1397160"/>
            <a:ext cx="10625040" cy="5460840"/>
          </a:xfrm>
          <a:prstGeom prst="rect">
            <a:avLst/>
          </a:prstGeom>
          <a:ln w="0">
            <a:noFill/>
          </a:ln>
        </p:spPr>
      </p:pic>
      <p:sp>
        <p:nvSpPr>
          <p:cNvPr id="332" name="Text Box 9"/>
          <p:cNvSpPr/>
          <p:nvPr/>
        </p:nvSpPr>
        <p:spPr>
          <a:xfrm>
            <a:off x="-22320" y="-19080"/>
            <a:ext cx="229716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Đọc nhạc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Text Box 10"/>
          <p:cNvSpPr/>
          <p:nvPr/>
        </p:nvSpPr>
        <p:spPr>
          <a:xfrm>
            <a:off x="843120" y="6444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35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6" name="Text Box 10"/>
          <p:cNvSpPr/>
          <p:nvPr/>
        </p:nvSpPr>
        <p:spPr>
          <a:xfrm>
            <a:off x="4486320" y="1500120"/>
            <a:ext cx="200016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1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7" name="Picture 7" descr="D:\GIÁO ÁN 1 2020-2021\HÌNH SOẠN GIÁO ÁN\Đọc nhạc\HÁT CÙNG ĐRMFS\Picture1.jpg"/>
          <p:cNvPicPr/>
          <p:nvPr/>
        </p:nvPicPr>
        <p:blipFill>
          <a:blip r:embed="rId6"/>
          <a:srcRect b="65222"/>
          <a:stretch/>
        </p:blipFill>
        <p:spPr>
          <a:xfrm>
            <a:off x="522360" y="2593800"/>
            <a:ext cx="9932760" cy="2264040"/>
          </a:xfrm>
          <a:prstGeom prst="rect">
            <a:avLst/>
          </a:prstGeom>
          <a:ln w="0">
            <a:noFill/>
          </a:ln>
        </p:spPr>
      </p:pic>
      <p:sp>
        <p:nvSpPr>
          <p:cNvPr id="338" name="Rectangle 1"/>
          <p:cNvSpPr/>
          <p:nvPr/>
        </p:nvSpPr>
        <p:spPr>
          <a:xfrm>
            <a:off x="2822400" y="4400640"/>
            <a:ext cx="6551640" cy="914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308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5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340" name="Text Box 10"/>
          <p:cNvSpPr/>
          <p:nvPr/>
        </p:nvSpPr>
        <p:spPr>
          <a:xfrm>
            <a:off x="485640" y="1071720"/>
            <a:ext cx="328644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Times New Roman"/>
              </a:rPr>
              <a:t>ĐỌC TỪNG CÂU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1" name="Text Box 10"/>
          <p:cNvSpPr/>
          <p:nvPr/>
        </p:nvSpPr>
        <p:spPr>
          <a:xfrm>
            <a:off x="4414680" y="1500120"/>
            <a:ext cx="19288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</a:rPr>
              <a:t>CÂU 2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2" name="Picture 5" descr="D:\GIÁO ÁN 1 2020-2021\HÌNH SOẠN GIÁO ÁN\Đọc nhạc\HÁT CÙNG ĐRMFS\Picture1.jpg"/>
          <p:cNvPicPr/>
          <p:nvPr/>
        </p:nvPicPr>
        <p:blipFill>
          <a:blip r:embed="rId6"/>
          <a:srcRect t="53535" b="10724"/>
          <a:stretch/>
        </p:blipFill>
        <p:spPr>
          <a:xfrm>
            <a:off x="485640" y="2230560"/>
            <a:ext cx="9969480" cy="2417760"/>
          </a:xfrm>
          <a:prstGeom prst="rect">
            <a:avLst/>
          </a:prstGeom>
          <a:ln w="0">
            <a:noFill/>
          </a:ln>
        </p:spPr>
      </p:pic>
      <p:sp>
        <p:nvSpPr>
          <p:cNvPr id="343" name="Rectangle 6"/>
          <p:cNvSpPr/>
          <p:nvPr/>
        </p:nvSpPr>
        <p:spPr>
          <a:xfrm>
            <a:off x="2486160" y="4046400"/>
            <a:ext cx="6913440" cy="12034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400" y="139994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6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ĐỌC CẢ BÀI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73052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418140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47" name="Text Box 10"/>
          <p:cNvSpPr/>
          <p:nvPr/>
        </p:nvSpPr>
        <p:spPr>
          <a:xfrm>
            <a:off x="843120" y="81612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2320" y="2974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ext Box 10"/>
          <p:cNvSpPr/>
          <p:nvPr/>
        </p:nvSpPr>
        <p:spPr>
          <a:xfrm>
            <a:off x="0" y="0"/>
            <a:ext cx="3038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</a:rPr>
              <a:t>GHÉP LỜI CA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Rectangle 22"/>
          <p:cNvSpPr/>
          <p:nvPr/>
        </p:nvSpPr>
        <p:spPr>
          <a:xfrm>
            <a:off x="1735200" y="314640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Là     la         lá,           này bạn       ơi!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0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33668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787920"/>
            <a:ext cx="9969480" cy="1984320"/>
          </a:xfrm>
          <a:prstGeom prst="rect">
            <a:avLst/>
          </a:prstGeom>
          <a:ln w="0">
            <a:noFill/>
          </a:ln>
        </p:spPr>
      </p:pic>
      <p:sp>
        <p:nvSpPr>
          <p:cNvPr id="352" name="Rectangle 7"/>
          <p:cNvSpPr/>
          <p:nvPr/>
        </p:nvSpPr>
        <p:spPr>
          <a:xfrm>
            <a:off x="1735200" y="5584680"/>
            <a:ext cx="8143920" cy="642960"/>
          </a:xfrm>
          <a:prstGeom prst="rect">
            <a:avLst/>
          </a:prstGeom>
          <a:noFill/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Lá     la         la,           vui   học    nhạc.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3" name="Text Box 10"/>
          <p:cNvSpPr/>
          <p:nvPr/>
        </p:nvSpPr>
        <p:spPr>
          <a:xfrm>
            <a:off x="843120" y="6444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09243" y="258497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0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2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55" name="Rectangle 1"/>
          <p:cNvSpPr/>
          <p:nvPr/>
        </p:nvSpPr>
        <p:spPr>
          <a:xfrm>
            <a:off x="1249200" y="150012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56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7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60" name="Picture 2" descr="D:\GIÁO ÁN 1 2020-2021\HÌNH SOẠN GIÁO ÁN\Đọc nhạc\DO RE MI.jpg"/>
          <p:cNvPicPr/>
          <p:nvPr/>
        </p:nvPicPr>
        <p:blipFill>
          <a:blip r:embed="rId4"/>
          <a:stretch/>
        </p:blipFill>
        <p:spPr>
          <a:xfrm>
            <a:off x="1274760" y="3645000"/>
            <a:ext cx="8210520" cy="200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14624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62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825720"/>
            <a:ext cx="9969480" cy="1984680"/>
          </a:xfrm>
          <a:prstGeom prst="rect">
            <a:avLst/>
          </a:prstGeom>
          <a:ln w="0">
            <a:noFill/>
          </a:ln>
        </p:spPr>
      </p:pic>
      <p:sp>
        <p:nvSpPr>
          <p:cNvPr id="363" name="Text Box 10"/>
          <p:cNvSpPr/>
          <p:nvPr/>
        </p:nvSpPr>
        <p:spPr>
          <a:xfrm>
            <a:off x="843120" y="3780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64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2774880" y="30243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365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3591000" y="3112920"/>
            <a:ext cx="714240" cy="835200"/>
          </a:xfrm>
          <a:prstGeom prst="rect">
            <a:avLst/>
          </a:prstGeom>
          <a:ln w="0">
            <a:noFill/>
          </a:ln>
        </p:spPr>
      </p:pic>
      <p:pic>
        <p:nvPicPr>
          <p:cNvPr id="366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4711680" y="3054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67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8510760" y="29876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368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7443720" y="298620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369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6370560" y="301140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70" name="Picture 2" descr="D:\GIÁO ÁN 1 2020-2021\HÌNH SOẠN GIÁO ÁN\Đọc nhạc\DO RE MI.jpg"/>
          <p:cNvPicPr/>
          <p:nvPr/>
        </p:nvPicPr>
        <p:blipFill>
          <a:blip r:embed="rId8"/>
          <a:srcRect r="8178" b="38647"/>
          <a:stretch/>
        </p:blipFill>
        <p:spPr>
          <a:xfrm>
            <a:off x="2774880" y="5707080"/>
            <a:ext cx="714600" cy="869760"/>
          </a:xfrm>
          <a:prstGeom prst="rect">
            <a:avLst/>
          </a:prstGeom>
          <a:ln w="0">
            <a:noFill/>
          </a:ln>
        </p:spPr>
      </p:pic>
      <p:pic>
        <p:nvPicPr>
          <p:cNvPr id="371" name="Picture 3" descr="D:\GIÁO ÁN 1 2020-2021\HÌNH SOẠN GIÁO ÁN\Đọc nhạc\DO RE MI - Copy.jpg"/>
          <p:cNvPicPr/>
          <p:nvPr/>
        </p:nvPicPr>
        <p:blipFill>
          <a:blip r:embed="rId9"/>
          <a:srcRect r="6691" b="39507"/>
          <a:stretch/>
        </p:blipFill>
        <p:spPr>
          <a:xfrm>
            <a:off x="3616200" y="570384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4711680" y="57308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373" name="Picture 3" descr="D:\GIÁO ÁN 1 2020-2021\HÌNH SOẠN GIÁO ÁN\Đọc nhạc\Picture2 - Copy.jpg"/>
          <p:cNvPicPr/>
          <p:nvPr/>
        </p:nvPicPr>
        <p:blipFill>
          <a:blip r:embed="rId7"/>
          <a:srcRect l="41619" t="31724" r="47671" b="51195"/>
          <a:stretch/>
        </p:blipFill>
        <p:spPr>
          <a:xfrm>
            <a:off x="6370560" y="57103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374" name="Picture 3" descr="D:\GIÁO ÁN 1 2020-2021\HÌNH SOẠN GIÁO ÁN\Đọc nhạc\Picture2 - Copy.jpg"/>
          <p:cNvPicPr/>
          <p:nvPr/>
        </p:nvPicPr>
        <p:blipFill>
          <a:blip r:embed="rId7"/>
          <a:srcRect l="27338" t="31724" r="64097" b="51195"/>
          <a:stretch/>
        </p:blipFill>
        <p:spPr>
          <a:xfrm>
            <a:off x="7359480" y="57038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375" name="Picture 10" descr="D:\GIÁO ÁN 1 2020-2021\HÌNH SOẠN GIÁO ÁN\Đọc nhạc\BAN NHẠC ĐRM\Picture2.jpg"/>
          <p:cNvPicPr/>
          <p:nvPr/>
        </p:nvPicPr>
        <p:blipFill>
          <a:blip r:embed="rId6"/>
          <a:stretch/>
        </p:blipFill>
        <p:spPr>
          <a:xfrm>
            <a:off x="8510760" y="56008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7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5475" y="4318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377" name="Rectangle 1"/>
          <p:cNvSpPr/>
          <p:nvPr/>
        </p:nvSpPr>
        <p:spPr>
          <a:xfrm>
            <a:off x="1786272" y="2143080"/>
            <a:ext cx="7559015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</a:t>
            </a:r>
            <a:r>
              <a:rPr lang="en-US" sz="5500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GÕ ĐỆM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7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7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8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8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Picture 7" descr="D:\GIÁO ÁN 1 2020-2021\HÌNH SOẠN GIÁO ÁN\Đọc nhạc\HÁT CÙNG ĐRMFS\Picture1.jpg"/>
          <p:cNvPicPr/>
          <p:nvPr/>
        </p:nvPicPr>
        <p:blipFill>
          <a:blip r:embed="rId5"/>
          <a:srcRect b="72535"/>
          <a:stretch/>
        </p:blipFill>
        <p:spPr>
          <a:xfrm>
            <a:off x="522360" y="1146240"/>
            <a:ext cx="9932760" cy="17874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6" descr="D:\GIÁO ÁN 1 2020-2021\HÌNH SOẠN GIÁO ÁN\Đọc nhạc\HÁT CÙNG ĐRMFS\Picture1.jpg"/>
          <p:cNvPicPr/>
          <p:nvPr/>
        </p:nvPicPr>
        <p:blipFill>
          <a:blip r:embed="rId5"/>
          <a:srcRect t="53535" b="17128"/>
          <a:stretch/>
        </p:blipFill>
        <p:spPr>
          <a:xfrm>
            <a:off x="522360" y="3825720"/>
            <a:ext cx="9969480" cy="1984680"/>
          </a:xfrm>
          <a:prstGeom prst="rect">
            <a:avLst/>
          </a:prstGeom>
          <a:ln w="0">
            <a:noFill/>
          </a:ln>
        </p:spPr>
      </p:pic>
      <p:sp>
        <p:nvSpPr>
          <p:cNvPr id="384" name="Text Box 10"/>
          <p:cNvSpPr/>
          <p:nvPr/>
        </p:nvSpPr>
        <p:spPr>
          <a:xfrm>
            <a:off x="843120" y="378000"/>
            <a:ext cx="9144000" cy="6634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0000"/>
                </a:solidFill>
                <a:latin typeface="Times New Roman"/>
              </a:rPr>
              <a:t>HÁT CÙNG ĐÔ – RÊ – MI – PHA - SON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85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522520" y="3162240"/>
            <a:ext cx="1069920" cy="1011240"/>
          </a:xfrm>
          <a:prstGeom prst="rect">
            <a:avLst/>
          </a:prstGeom>
          <a:ln w="0">
            <a:noFill/>
          </a:ln>
        </p:spPr>
      </p:pic>
      <p:pic>
        <p:nvPicPr>
          <p:cNvPr id="38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69440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423120" y="316224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23120" y="316224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522520" y="5816520"/>
            <a:ext cx="1069920" cy="1011240"/>
          </a:xfrm>
          <a:prstGeom prst="rect">
            <a:avLst/>
          </a:prstGeom>
          <a:ln w="0">
            <a:noFill/>
          </a:ln>
        </p:spPr>
      </p:pic>
      <p:pic>
        <p:nvPicPr>
          <p:cNvPr id="39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29320" y="575136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91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423120" y="5769000"/>
            <a:ext cx="1071360" cy="1011240"/>
          </a:xfrm>
          <a:prstGeom prst="rect">
            <a:avLst/>
          </a:prstGeom>
          <a:ln w="0">
            <a:noFill/>
          </a:ln>
        </p:spPr>
      </p:pic>
      <p:pic>
        <p:nvPicPr>
          <p:cNvPr id="39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366040" y="5749920"/>
            <a:ext cx="1071720" cy="1011240"/>
          </a:xfrm>
          <a:prstGeom prst="rect">
            <a:avLst/>
          </a:prstGeom>
          <a:ln w="0">
            <a:noFill/>
          </a:ln>
        </p:spPr>
      </p:pic>
      <p:pic>
        <p:nvPicPr>
          <p:cNvPr id="13" name="BEAT HÁT CÙNG ĐÔ RÊ MI PH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28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63800"/>
            <a:ext cx="10144080" cy="4537080"/>
          </a:xfrm>
          <a:prstGeom prst="rect">
            <a:avLst/>
          </a:prstGeom>
          <a:ln w="0">
            <a:noFill/>
          </a:ln>
        </p:spPr>
      </p:pic>
      <p:sp>
        <p:nvSpPr>
          <p:cNvPr id="395" name="Text Box 9"/>
          <p:cNvSpPr/>
          <p:nvPr/>
        </p:nvSpPr>
        <p:spPr>
          <a:xfrm>
            <a:off x="430200" y="1082520"/>
            <a:ext cx="28242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Ôn tập bài hát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6" name="Text Box 10"/>
          <p:cNvSpPr/>
          <p:nvPr/>
        </p:nvSpPr>
        <p:spPr>
          <a:xfrm>
            <a:off x="806400" y="1533600"/>
            <a:ext cx="61200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          CÂY GIA ĐÌNH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7" name="Text Box 9"/>
          <p:cNvSpPr/>
          <p:nvPr/>
        </p:nvSpPr>
        <p:spPr>
          <a:xfrm>
            <a:off x="655560" y="2139840"/>
            <a:ext cx="28242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Đọc nhạc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8" name="Text Box 10"/>
          <p:cNvSpPr/>
          <p:nvPr/>
        </p:nvSpPr>
        <p:spPr>
          <a:xfrm>
            <a:off x="554040" y="2676600"/>
            <a:ext cx="76042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</a:rPr>
              <a:t>HÁT CÙNG ĐÔ RÊ MI PHA SON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99" name="Rectangle 3"/>
          <p:cNvSpPr/>
          <p:nvPr/>
        </p:nvSpPr>
        <p:spPr>
          <a:xfrm>
            <a:off x="4700520" y="22068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6"/>
          <a:stretch/>
        </p:blipFill>
        <p:spPr>
          <a:xfrm>
            <a:off x="2736720" y="5919840"/>
            <a:ext cx="6212160" cy="77292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12640" y="165240"/>
            <a:ext cx="9996480" cy="1096920"/>
            <a:chOff x="512640" y="165240"/>
            <a:chExt cx="9996480" cy="1096920"/>
          </a:xfrm>
        </p:grpSpPr>
        <p:pic>
          <p:nvPicPr>
            <p:cNvPr id="73" name="AutoShape 17"/>
            <p:cNvPicPr/>
            <p:nvPr/>
          </p:nvPicPr>
          <p:blipFill>
            <a:blip r:embed="rId7"/>
            <a:stretch/>
          </p:blipFill>
          <p:spPr>
            <a:xfrm>
              <a:off x="512640" y="165240"/>
              <a:ext cx="999648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2" name="Text Box 26"/>
          <p:cNvSpPr/>
          <p:nvPr/>
        </p:nvSpPr>
        <p:spPr>
          <a:xfrm>
            <a:off x="1057320" y="390600"/>
            <a:ext cx="9109080" cy="520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Bức tranh làm các em liên tưởng đến nội dung bài hát nào?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9" name="Freeform 149"/>
                  <p:cNvGrpSpPr/>
                  <p:nvPr/>
                </p:nvGrpSpPr>
                <p:grpSpPr>
                  <a:xfrm>
                    <a:off x="9170640" y="1554840"/>
                    <a:ext cx="172080" cy="92160"/>
                    <a:chOff x="9170640" y="1554840"/>
                    <a:chExt cx="172080" cy="92160"/>
                  </a:xfrm>
                </p:grpSpPr>
                <p:pic>
                  <p:nvPicPr>
                    <p:cNvPr id="9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70640" y="1554840"/>
                      <a:ext cx="17208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" name="Freeform 90"/>
                    <p:cNvSpPr/>
                    <p:nvPr/>
                  </p:nvSpPr>
                  <p:spPr>
                    <a:xfrm>
                      <a:off x="9180000" y="1567440"/>
                      <a:ext cx="1533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" name="Freeform 191"/>
                  <p:cNvSpPr/>
                  <p:nvPr/>
                </p:nvSpPr>
                <p:spPr>
                  <a:xfrm>
                    <a:off x="890316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4" name="Freeform 149"/>
                  <p:cNvGrpSpPr/>
                  <p:nvPr/>
                </p:nvGrpSpPr>
                <p:grpSpPr>
                  <a:xfrm>
                    <a:off x="8811000" y="1554840"/>
                    <a:ext cx="185400" cy="92160"/>
                    <a:chOff x="8811000" y="1554840"/>
                    <a:chExt cx="185400" cy="92160"/>
                  </a:xfrm>
                </p:grpSpPr>
                <p:pic>
                  <p:nvPicPr>
                    <p:cNvPr id="9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11000" y="1554840"/>
                      <a:ext cx="185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" name="Freeform 95"/>
                    <p:cNvSpPr/>
                    <p:nvPr/>
                  </p:nvSpPr>
                  <p:spPr>
                    <a:xfrm>
                      <a:off x="8823600" y="1567440"/>
                      <a:ext cx="1598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" name="Freeform 191"/>
                  <p:cNvSpPr/>
                  <p:nvPr/>
                </p:nvSpPr>
                <p:spPr>
                  <a:xfrm>
                    <a:off x="8579160" y="1296720"/>
                    <a:ext cx="4586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9" name="Freeform 149"/>
                  <p:cNvGrpSpPr/>
                  <p:nvPr/>
                </p:nvGrpSpPr>
                <p:grpSpPr>
                  <a:xfrm>
                    <a:off x="8499960" y="1554840"/>
                    <a:ext cx="167400" cy="92160"/>
                    <a:chOff x="8499960" y="1554840"/>
                    <a:chExt cx="167400" cy="92160"/>
                  </a:xfrm>
                </p:grpSpPr>
                <p:pic>
                  <p:nvPicPr>
                    <p:cNvPr id="10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9960" y="1554840"/>
                      <a:ext cx="1674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1" name="Freeform 100"/>
                    <p:cNvSpPr/>
                    <p:nvPr/>
                  </p:nvSpPr>
                  <p:spPr>
                    <a:xfrm>
                      <a:off x="8508960" y="1567440"/>
                      <a:ext cx="14904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2" name="Freeform 191"/>
                  <p:cNvSpPr/>
                  <p:nvPr/>
                </p:nvSpPr>
                <p:spPr>
                  <a:xfrm>
                    <a:off x="824940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4" name="Freeform 149"/>
                  <p:cNvGrpSpPr/>
                  <p:nvPr/>
                </p:nvGrpSpPr>
                <p:grpSpPr>
                  <a:xfrm>
                    <a:off x="8191800" y="1554840"/>
                    <a:ext cx="186120" cy="92160"/>
                    <a:chOff x="8191800" y="1554840"/>
                    <a:chExt cx="186120" cy="92160"/>
                  </a:xfrm>
                </p:grpSpPr>
                <p:pic>
                  <p:nvPicPr>
                    <p:cNvPr id="10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91800" y="1554840"/>
                      <a:ext cx="18612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6" name="Freeform 105"/>
                    <p:cNvSpPr/>
                    <p:nvPr/>
                  </p:nvSpPr>
                  <p:spPr>
                    <a:xfrm>
                      <a:off x="8204400" y="1567440"/>
                      <a:ext cx="16056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7" name="Freeform 191"/>
                  <p:cNvSpPr/>
                  <p:nvPr/>
                </p:nvSpPr>
                <p:spPr>
                  <a:xfrm>
                    <a:off x="7922160" y="1296720"/>
                    <a:ext cx="44604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9" name="Freeform 149"/>
                  <p:cNvGrpSpPr/>
                  <p:nvPr/>
                </p:nvGrpSpPr>
                <p:grpSpPr>
                  <a:xfrm>
                    <a:off x="7855920" y="1554840"/>
                    <a:ext cx="172800" cy="92160"/>
                    <a:chOff x="7855920" y="1554840"/>
                    <a:chExt cx="172800" cy="92160"/>
                  </a:xfrm>
                </p:grpSpPr>
                <p:pic>
                  <p:nvPicPr>
                    <p:cNvPr id="11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5920" y="1554840"/>
                      <a:ext cx="172800" cy="921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1" name="Freeform 110"/>
                    <p:cNvSpPr/>
                    <p:nvPr/>
                  </p:nvSpPr>
                  <p:spPr>
                    <a:xfrm>
                      <a:off x="7864920" y="1567440"/>
                      <a:ext cx="154080" cy="6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2" name="Freeform 191"/>
                  <p:cNvSpPr/>
                  <p:nvPr/>
                </p:nvSpPr>
                <p:spPr>
                  <a:xfrm>
                    <a:off x="7598520" y="1296720"/>
                    <a:ext cx="455760" cy="319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4" name="Freeform 149"/>
                  <p:cNvGrpSpPr/>
                  <p:nvPr/>
                </p:nvGrpSpPr>
                <p:grpSpPr>
                  <a:xfrm>
                    <a:off x="7521120" y="1554840"/>
                    <a:ext cx="200160" cy="91800"/>
                    <a:chOff x="7521120" y="1554840"/>
                    <a:chExt cx="200160" cy="91800"/>
                  </a:xfrm>
                </p:grpSpPr>
                <p:pic>
                  <p:nvPicPr>
                    <p:cNvPr id="11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21120" y="1554840"/>
                      <a:ext cx="200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6" name="Freeform 115"/>
                    <p:cNvSpPr/>
                    <p:nvPr/>
                  </p:nvSpPr>
                  <p:spPr>
                    <a:xfrm>
                      <a:off x="7534440" y="1567440"/>
                      <a:ext cx="172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7" name="Freeform 191"/>
                  <p:cNvSpPr/>
                  <p:nvPr/>
                </p:nvSpPr>
                <p:spPr>
                  <a:xfrm>
                    <a:off x="7265520" y="1293840"/>
                    <a:ext cx="4237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9" name="Freeform 149"/>
                  <p:cNvGrpSpPr/>
                  <p:nvPr/>
                </p:nvGrpSpPr>
                <p:grpSpPr>
                  <a:xfrm>
                    <a:off x="7200360" y="1554840"/>
                    <a:ext cx="159480" cy="91800"/>
                    <a:chOff x="7200360" y="1554840"/>
                    <a:chExt cx="159480" cy="91800"/>
                  </a:xfrm>
                </p:grpSpPr>
                <p:pic>
                  <p:nvPicPr>
                    <p:cNvPr id="12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20036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1" name="Freeform 120"/>
                    <p:cNvSpPr/>
                    <p:nvPr/>
                  </p:nvSpPr>
                  <p:spPr>
                    <a:xfrm>
                      <a:off x="720864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2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4" name="Freeform 149"/>
                  <p:cNvGrpSpPr/>
                  <p:nvPr/>
                </p:nvGrpSpPr>
                <p:grpSpPr>
                  <a:xfrm>
                    <a:off x="6855120" y="1554840"/>
                    <a:ext cx="156240" cy="91800"/>
                    <a:chOff x="6855120" y="1554840"/>
                    <a:chExt cx="156240" cy="91800"/>
                  </a:xfrm>
                </p:grpSpPr>
                <p:pic>
                  <p:nvPicPr>
                    <p:cNvPr id="12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51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6" name="Freeform 125"/>
                    <p:cNvSpPr/>
                    <p:nvPr/>
                  </p:nvSpPr>
                  <p:spPr>
                    <a:xfrm>
                      <a:off x="68652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7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9" name="Freeform 149"/>
                  <p:cNvGrpSpPr/>
                  <p:nvPr/>
                </p:nvGrpSpPr>
                <p:grpSpPr>
                  <a:xfrm>
                    <a:off x="6554160" y="1554840"/>
                    <a:ext cx="189360" cy="91800"/>
                    <a:chOff x="6554160" y="1554840"/>
                    <a:chExt cx="189360" cy="91800"/>
                  </a:xfrm>
                </p:grpSpPr>
                <p:pic>
                  <p:nvPicPr>
                    <p:cNvPr id="13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54160" y="1554840"/>
                      <a:ext cx="1893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1" name="Freeform 130"/>
                    <p:cNvSpPr/>
                    <p:nvPr/>
                  </p:nvSpPr>
                  <p:spPr>
                    <a:xfrm>
                      <a:off x="6563520" y="1567440"/>
                      <a:ext cx="1684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2" name="Freeform 191"/>
                  <p:cNvSpPr/>
                  <p:nvPr/>
                </p:nvSpPr>
                <p:spPr>
                  <a:xfrm>
                    <a:off x="6287760" y="1293840"/>
                    <a:ext cx="437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4" name="Freeform 149"/>
                  <p:cNvGrpSpPr/>
                  <p:nvPr/>
                </p:nvGrpSpPr>
                <p:grpSpPr>
                  <a:xfrm>
                    <a:off x="6210360" y="1554840"/>
                    <a:ext cx="209160" cy="91800"/>
                    <a:chOff x="6210360" y="1554840"/>
                    <a:chExt cx="209160" cy="91800"/>
                  </a:xfrm>
                </p:grpSpPr>
                <p:pic>
                  <p:nvPicPr>
                    <p:cNvPr id="135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10360" y="1554840"/>
                      <a:ext cx="2091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6" name="Freeform 135"/>
                    <p:cNvSpPr/>
                    <p:nvPr/>
                  </p:nvSpPr>
                  <p:spPr>
                    <a:xfrm>
                      <a:off x="6223680" y="1567440"/>
                      <a:ext cx="18036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7" name="Freeform 191"/>
                  <p:cNvSpPr/>
                  <p:nvPr/>
                </p:nvSpPr>
                <p:spPr>
                  <a:xfrm>
                    <a:off x="5963760" y="1293840"/>
                    <a:ext cx="44568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9" name="Freeform 149"/>
                  <p:cNvGrpSpPr/>
                  <p:nvPr/>
                </p:nvGrpSpPr>
                <p:grpSpPr>
                  <a:xfrm>
                    <a:off x="5888520" y="1554840"/>
                    <a:ext cx="204120" cy="91800"/>
                    <a:chOff x="5888520" y="1554840"/>
                    <a:chExt cx="204120" cy="91800"/>
                  </a:xfrm>
                </p:grpSpPr>
                <p:pic>
                  <p:nvPicPr>
                    <p:cNvPr id="140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88520" y="1554840"/>
                      <a:ext cx="2041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1" name="Freeform 140"/>
                    <p:cNvSpPr/>
                    <p:nvPr/>
                  </p:nvSpPr>
                  <p:spPr>
                    <a:xfrm>
                      <a:off x="5898600" y="1567440"/>
                      <a:ext cx="1818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2" name="Freeform 191"/>
                  <p:cNvSpPr/>
                  <p:nvPr/>
                </p:nvSpPr>
                <p:spPr>
                  <a:xfrm>
                    <a:off x="5636880" y="1293840"/>
                    <a:ext cx="411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5" name="Freeform 149"/>
                  <p:cNvGrpSpPr/>
                  <p:nvPr/>
                </p:nvGrpSpPr>
                <p:grpSpPr>
                  <a:xfrm>
                    <a:off x="5608800" y="1553400"/>
                    <a:ext cx="208080" cy="92880"/>
                    <a:chOff x="5608800" y="1553400"/>
                    <a:chExt cx="208080" cy="92880"/>
                  </a:xfrm>
                </p:grpSpPr>
                <p:pic>
                  <p:nvPicPr>
                    <p:cNvPr id="14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608800" y="1553400"/>
                      <a:ext cx="208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7" name="Freeform 146"/>
                    <p:cNvSpPr/>
                    <p:nvPr/>
                  </p:nvSpPr>
                  <p:spPr>
                    <a:xfrm>
                      <a:off x="5623200" y="1565640"/>
                      <a:ext cx="1796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8" name="Freeform 191"/>
                  <p:cNvSpPr/>
                  <p:nvPr/>
                </p:nvSpPr>
                <p:spPr>
                  <a:xfrm>
                    <a:off x="5361120" y="1296360"/>
                    <a:ext cx="4424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0" name="Freeform 149"/>
                  <p:cNvGrpSpPr/>
                  <p:nvPr/>
                </p:nvGrpSpPr>
                <p:grpSpPr>
                  <a:xfrm>
                    <a:off x="5306760" y="1553400"/>
                    <a:ext cx="189000" cy="92880"/>
                    <a:chOff x="5306760" y="1553400"/>
                    <a:chExt cx="189000" cy="92880"/>
                  </a:xfrm>
                </p:grpSpPr>
                <p:pic>
                  <p:nvPicPr>
                    <p:cNvPr id="15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306760" y="1553400"/>
                      <a:ext cx="1890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2" name="Freeform 151"/>
                    <p:cNvSpPr/>
                    <p:nvPr/>
                  </p:nvSpPr>
                  <p:spPr>
                    <a:xfrm>
                      <a:off x="5317200" y="1565640"/>
                      <a:ext cx="1684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3" name="Freeform 191"/>
                  <p:cNvSpPr/>
                  <p:nvPr/>
                </p:nvSpPr>
                <p:spPr>
                  <a:xfrm>
                    <a:off x="5037120" y="1296360"/>
                    <a:ext cx="3830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5" name="Freeform 149"/>
                  <p:cNvGrpSpPr/>
                  <p:nvPr/>
                </p:nvGrpSpPr>
                <p:grpSpPr>
                  <a:xfrm>
                    <a:off x="4986720" y="1553400"/>
                    <a:ext cx="174960" cy="92880"/>
                    <a:chOff x="4986720" y="1553400"/>
                    <a:chExt cx="174960" cy="92880"/>
                  </a:xfrm>
                </p:grpSpPr>
                <p:pic>
                  <p:nvPicPr>
                    <p:cNvPr id="15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867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7" name="Freeform 156"/>
                    <p:cNvSpPr/>
                    <p:nvPr/>
                  </p:nvSpPr>
                  <p:spPr>
                    <a:xfrm>
                      <a:off x="499860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8" name="Freeform 191"/>
                  <p:cNvSpPr/>
                  <p:nvPr/>
                </p:nvSpPr>
                <p:spPr>
                  <a:xfrm>
                    <a:off x="4707360" y="129636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0" name="Freeform 149"/>
                  <p:cNvGrpSpPr/>
                  <p:nvPr/>
                </p:nvGrpSpPr>
                <p:grpSpPr>
                  <a:xfrm>
                    <a:off x="4653720" y="1553400"/>
                    <a:ext cx="182160" cy="92880"/>
                    <a:chOff x="4653720" y="1553400"/>
                    <a:chExt cx="182160" cy="92880"/>
                  </a:xfrm>
                </p:grpSpPr>
                <p:pic>
                  <p:nvPicPr>
                    <p:cNvPr id="16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53720" y="1553400"/>
                      <a:ext cx="1821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2" name="Freeform 161"/>
                    <p:cNvSpPr/>
                    <p:nvPr/>
                  </p:nvSpPr>
                  <p:spPr>
                    <a:xfrm>
                      <a:off x="4663440" y="1565640"/>
                      <a:ext cx="1623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3" name="Freeform 191"/>
                  <p:cNvSpPr/>
                  <p:nvPr/>
                </p:nvSpPr>
                <p:spPr>
                  <a:xfrm>
                    <a:off x="4380120" y="1296360"/>
                    <a:ext cx="413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5" name="Freeform 149"/>
                  <p:cNvGrpSpPr/>
                  <p:nvPr/>
                </p:nvGrpSpPr>
                <p:grpSpPr>
                  <a:xfrm>
                    <a:off x="4322520" y="1553400"/>
                    <a:ext cx="189720" cy="92880"/>
                    <a:chOff x="4322520" y="1553400"/>
                    <a:chExt cx="189720" cy="92880"/>
                  </a:xfrm>
                </p:grpSpPr>
                <p:pic>
                  <p:nvPicPr>
                    <p:cNvPr id="16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22520" y="1553400"/>
                      <a:ext cx="1897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7" name="Freeform 166"/>
                    <p:cNvSpPr/>
                    <p:nvPr/>
                  </p:nvSpPr>
                  <p:spPr>
                    <a:xfrm>
                      <a:off x="4335120" y="1565640"/>
                      <a:ext cx="1638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8" name="Freeform 191"/>
                  <p:cNvSpPr/>
                  <p:nvPr/>
                </p:nvSpPr>
                <p:spPr>
                  <a:xfrm>
                    <a:off x="4056480" y="1296360"/>
                    <a:ext cx="41868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0" name="Freeform 149"/>
                  <p:cNvGrpSpPr/>
                  <p:nvPr/>
                </p:nvGrpSpPr>
                <p:grpSpPr>
                  <a:xfrm>
                    <a:off x="4010040" y="1553400"/>
                    <a:ext cx="169200" cy="92880"/>
                    <a:chOff x="4010040" y="1553400"/>
                    <a:chExt cx="169200" cy="92880"/>
                  </a:xfrm>
                </p:grpSpPr>
                <p:pic>
                  <p:nvPicPr>
                    <p:cNvPr id="17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10040" y="1553400"/>
                      <a:ext cx="169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2" name="Freeform 171"/>
                    <p:cNvSpPr/>
                    <p:nvPr/>
                  </p:nvSpPr>
                  <p:spPr>
                    <a:xfrm>
                      <a:off x="4018680" y="1565640"/>
                      <a:ext cx="1508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3" name="Freeform 191"/>
                  <p:cNvSpPr/>
                  <p:nvPr/>
                </p:nvSpPr>
                <p:spPr>
                  <a:xfrm>
                    <a:off x="3723480" y="1293840"/>
                    <a:ext cx="370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5" name="Freeform 149"/>
                  <p:cNvGrpSpPr/>
                  <p:nvPr/>
                </p:nvGrpSpPr>
                <p:grpSpPr>
                  <a:xfrm>
                    <a:off x="3660120" y="1553400"/>
                    <a:ext cx="192240" cy="92880"/>
                    <a:chOff x="3660120" y="1553400"/>
                    <a:chExt cx="192240" cy="92880"/>
                  </a:xfrm>
                </p:grpSpPr>
                <p:pic>
                  <p:nvPicPr>
                    <p:cNvPr id="17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60120" y="1553400"/>
                      <a:ext cx="192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7" name="Freeform 176"/>
                    <p:cNvSpPr/>
                    <p:nvPr/>
                  </p:nvSpPr>
                  <p:spPr>
                    <a:xfrm>
                      <a:off x="3672720" y="1565640"/>
                      <a:ext cx="165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8" name="Freeform 191"/>
                  <p:cNvSpPr/>
                  <p:nvPr/>
                </p:nvSpPr>
                <p:spPr>
                  <a:xfrm>
                    <a:off x="3396600" y="1293840"/>
                    <a:ext cx="397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0" name="Freeform 149"/>
                  <p:cNvGrpSpPr/>
                  <p:nvPr/>
                </p:nvGrpSpPr>
                <p:grpSpPr>
                  <a:xfrm>
                    <a:off x="3341160" y="1553400"/>
                    <a:ext cx="187200" cy="92880"/>
                    <a:chOff x="3341160" y="1553400"/>
                    <a:chExt cx="187200" cy="92880"/>
                  </a:xfrm>
                </p:grpSpPr>
                <p:pic>
                  <p:nvPicPr>
                    <p:cNvPr id="18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41160" y="1553400"/>
                      <a:ext cx="1872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2" name="Freeform 181"/>
                    <p:cNvSpPr/>
                    <p:nvPr/>
                  </p:nvSpPr>
                  <p:spPr>
                    <a:xfrm>
                      <a:off x="3350520" y="1565640"/>
                      <a:ext cx="166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3" name="Freeform 191"/>
                  <p:cNvSpPr/>
                  <p:nvPr/>
                </p:nvSpPr>
                <p:spPr>
                  <a:xfrm>
                    <a:off x="3072600" y="1293840"/>
                    <a:ext cx="407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5" name="Freeform 149"/>
                  <p:cNvGrpSpPr/>
                  <p:nvPr/>
                </p:nvGrpSpPr>
                <p:grpSpPr>
                  <a:xfrm>
                    <a:off x="3030120" y="1553400"/>
                    <a:ext cx="171360" cy="92880"/>
                    <a:chOff x="3030120" y="1553400"/>
                    <a:chExt cx="171360" cy="92880"/>
                  </a:xfrm>
                </p:grpSpPr>
                <p:pic>
                  <p:nvPicPr>
                    <p:cNvPr id="18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30120" y="1553400"/>
                      <a:ext cx="171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7" name="Freeform 186"/>
                    <p:cNvSpPr/>
                    <p:nvPr/>
                  </p:nvSpPr>
                  <p:spPr>
                    <a:xfrm>
                      <a:off x="3041280" y="1565640"/>
                      <a:ext cx="147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8" name="Freeform 191"/>
                  <p:cNvSpPr/>
                  <p:nvPr/>
                </p:nvSpPr>
                <p:spPr>
                  <a:xfrm>
                    <a:off x="2745720" y="1293840"/>
                    <a:ext cx="4370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0" name="Freeform 149"/>
                  <p:cNvGrpSpPr/>
                  <p:nvPr/>
                </p:nvGrpSpPr>
                <p:grpSpPr>
                  <a:xfrm>
                    <a:off x="2712240" y="1553400"/>
                    <a:ext cx="165240" cy="92880"/>
                    <a:chOff x="2712240" y="1553400"/>
                    <a:chExt cx="165240" cy="92880"/>
                  </a:xfrm>
                </p:grpSpPr>
                <p:pic>
                  <p:nvPicPr>
                    <p:cNvPr id="191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12240" y="1553400"/>
                      <a:ext cx="1652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2" name="Freeform 191"/>
                    <p:cNvSpPr/>
                    <p:nvPr/>
                  </p:nvSpPr>
                  <p:spPr>
                    <a:xfrm>
                      <a:off x="2720520" y="1565640"/>
                      <a:ext cx="1472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3" name="Freeform 191"/>
                  <p:cNvSpPr/>
                  <p:nvPr/>
                </p:nvSpPr>
                <p:spPr>
                  <a:xfrm>
                    <a:off x="2421720" y="1293840"/>
                    <a:ext cx="4406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5" name="Freeform 149"/>
                  <p:cNvGrpSpPr/>
                  <p:nvPr/>
                </p:nvGrpSpPr>
                <p:grpSpPr>
                  <a:xfrm>
                    <a:off x="2372040" y="1553400"/>
                    <a:ext cx="178560" cy="92880"/>
                    <a:chOff x="2372040" y="1553400"/>
                    <a:chExt cx="178560" cy="92880"/>
                  </a:xfrm>
                </p:grpSpPr>
                <p:pic>
                  <p:nvPicPr>
                    <p:cNvPr id="196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72040" y="1553400"/>
                      <a:ext cx="1785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7" name="Freeform 196"/>
                    <p:cNvSpPr/>
                    <p:nvPr/>
                  </p:nvSpPr>
                  <p:spPr>
                    <a:xfrm>
                      <a:off x="238320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8" name="Freeform 191"/>
                  <p:cNvSpPr/>
                  <p:nvPr/>
                </p:nvSpPr>
                <p:spPr>
                  <a:xfrm>
                    <a:off x="2094840" y="1293840"/>
                    <a:ext cx="421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9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0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8" name="Picture 7" descr="D:\GIÁO ÁN 1 2020-2021\HÌNH SOẠN GIÁO ÁN\Học hát\CAY GIA ĐÌNH\5.png"/>
          <p:cNvPicPr/>
          <p:nvPr/>
        </p:nvPicPr>
        <p:blipFill>
          <a:blip r:embed="rId15">
            <a:lum contrast="30000"/>
          </a:blip>
          <a:srcRect r="25318"/>
          <a:stretch/>
        </p:blipFill>
        <p:spPr>
          <a:xfrm>
            <a:off x="1781280" y="1514520"/>
            <a:ext cx="7648560" cy="4022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0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30200" y="1047600"/>
            <a:ext cx="10144080" cy="4572000"/>
          </a:xfrm>
          <a:prstGeom prst="rect">
            <a:avLst/>
          </a:prstGeom>
          <a:ln w="0">
            <a:noFill/>
          </a:ln>
        </p:spPr>
      </p:pic>
      <p:sp>
        <p:nvSpPr>
          <p:cNvPr id="211" name="Text Box 9"/>
          <p:cNvSpPr/>
          <p:nvPr/>
        </p:nvSpPr>
        <p:spPr>
          <a:xfrm>
            <a:off x="430200" y="142920"/>
            <a:ext cx="390384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tập bài hát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2" name="Text Box 10"/>
          <p:cNvSpPr/>
          <p:nvPr/>
        </p:nvSpPr>
        <p:spPr>
          <a:xfrm>
            <a:off x="1057320" y="1143000"/>
            <a:ext cx="525780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3"/>
          <p:cNvSpPr/>
          <p:nvPr/>
        </p:nvSpPr>
        <p:spPr>
          <a:xfrm>
            <a:off x="4629240" y="1785960"/>
            <a:ext cx="328608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3"/>
          <p:cNvSpPr/>
          <p:nvPr/>
        </p:nvSpPr>
        <p:spPr>
          <a:xfrm>
            <a:off x="55728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2110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217" name="Rectangle 1"/>
          <p:cNvSpPr/>
          <p:nvPr/>
        </p:nvSpPr>
        <p:spPr>
          <a:xfrm>
            <a:off x="1037160" y="2286000"/>
            <a:ext cx="8799840" cy="1577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VẬN ĐỘNG THEO NHỊP ĐIỆU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821040" y="23018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6278400" y="23367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6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8366040" y="233676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6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188604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27" name="Picture 7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902040" y="3630600"/>
            <a:ext cx="471600" cy="45396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8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6041880" y="3630600"/>
            <a:ext cx="473400" cy="4539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9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7894800" y="3630600"/>
            <a:ext cx="471240" cy="453960"/>
          </a:xfrm>
          <a:prstGeom prst="rect">
            <a:avLst/>
          </a:prstGeom>
          <a:ln w="0">
            <a:noFill/>
          </a:ln>
        </p:spPr>
      </p:pic>
      <p:pic>
        <p:nvPicPr>
          <p:cNvPr id="230" name="Picture 10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188604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1" name="Picture 11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759120" y="501336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12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6041880" y="501336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3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7894800" y="5013360"/>
            <a:ext cx="471240" cy="45252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4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205092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5" name="Picture 15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3294000" y="631512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16" descr="Trào lưu avatar “nghiêng đầu” tràn ngập Facebook"/>
          <p:cNvPicPr/>
          <p:nvPr/>
        </p:nvPicPr>
        <p:blipFill>
          <a:blip r:embed="rId7"/>
          <a:srcRect l="1982" t="4405" r="1982" b="3524"/>
          <a:stretch/>
        </p:blipFill>
        <p:spPr>
          <a:xfrm>
            <a:off x="4765680" y="6315120"/>
            <a:ext cx="473040" cy="452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17" descr="Trào lưu avatar “nghiêng đầu” tràn ngập Facebook"/>
          <p:cNvPicPr/>
          <p:nvPr/>
        </p:nvPicPr>
        <p:blipFill>
          <a:blip r:embed="rId5"/>
          <a:srcRect l="1982" t="4405" r="1982" b="3524"/>
          <a:stretch/>
        </p:blipFill>
        <p:spPr>
          <a:xfrm>
            <a:off x="6041880" y="6315120"/>
            <a:ext cx="473400" cy="452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8" descr="Trào lưu avatar “nghiêng đầu” tràn ngập Facebook"/>
          <p:cNvPicPr/>
          <p:nvPr/>
        </p:nvPicPr>
        <p:blipFill>
          <a:blip r:embed="rId6"/>
          <a:srcRect l="1999" t="4405" r="1999" b="3524"/>
          <a:stretch/>
        </p:blipFill>
        <p:spPr>
          <a:xfrm>
            <a:off x="7591320" y="6269040"/>
            <a:ext cx="471600" cy="452520"/>
          </a:xfrm>
          <a:prstGeom prst="rect">
            <a:avLst/>
          </a:prstGeom>
          <a:ln w="0">
            <a:noFill/>
          </a:ln>
        </p:spPr>
      </p:pic>
      <p:pic>
        <p:nvPicPr>
          <p:cNvPr id="239" name="CAY 870.wav"/>
          <p:cNvPicPr/>
          <p:nvPr/>
        </p:nvPicPr>
        <p:blipFill>
          <a:blip r:embed="rId8"/>
          <a:srcRect l="9016" t="8073" r="8839" b="10018"/>
          <a:stretch/>
        </p:blipFill>
        <p:spPr>
          <a:xfrm>
            <a:off x="3470400" y="163440"/>
            <a:ext cx="1065240" cy="1133640"/>
          </a:xfrm>
          <a:prstGeom prst="rect">
            <a:avLst/>
          </a:prstGeom>
          <a:ln w="0">
            <a:noFill/>
          </a:ln>
        </p:spPr>
      </p:pic>
      <p:pic>
        <p:nvPicPr>
          <p:cNvPr id="20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5680" y="23105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43" name="Rectangle 1"/>
          <p:cNvSpPr/>
          <p:nvPr/>
        </p:nvSpPr>
        <p:spPr>
          <a:xfrm>
            <a:off x="1969973" y="2286000"/>
            <a:ext cx="6934933" cy="180836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VỖ TAY THEO NHỊP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5" descr="D:\GIÁO ÁN 1 2020-2021\HÌNH SOẠN GIÁO ÁN\Học hát\CAY GIA ĐÌNH\Cây gia đình - Copy - Copy (2).jpg"/>
          <p:cNvPicPr/>
          <p:nvPr/>
        </p:nvPicPr>
        <p:blipFill>
          <a:blip r:embed="rId4">
            <a:biLevel thresh="50000"/>
          </a:blip>
          <a:srcRect r="3432" b="8175"/>
          <a:stretch/>
        </p:blipFill>
        <p:spPr>
          <a:xfrm>
            <a:off x="98568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200640" y="23097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272440" y="2286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84320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772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35719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843680" y="35719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84336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05808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772400" y="49291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98612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20040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77216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6058080" y="638172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486560" y="638172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19" name="BEA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38400" y="14256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2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7174</TotalTime>
  <Words>264</Words>
  <Application>Microsoft Office PowerPoint</Application>
  <PresentationFormat>Custom</PresentationFormat>
  <Paragraphs>62</Paragraphs>
  <Slides>25</Slides>
  <Notes>7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#9Slide05 SVNUT Triumph</vt:lpstr>
      <vt:lpstr>DejaVu Sans</vt:lpstr>
      <vt:lpstr>SimSun-ExtG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Windows User</cp:lastModifiedBy>
  <cp:revision>613</cp:revision>
  <dcterms:created xsi:type="dcterms:W3CDTF">2010-04-30T20:19:48Z</dcterms:created>
  <dcterms:modified xsi:type="dcterms:W3CDTF">2025-03-20T05:48:55Z</dcterms:modified>
  <dc:language>en-US</dc:language>
</cp:coreProperties>
</file>