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75" r:id="rId2"/>
  </p:sldMasterIdLst>
  <p:notesMasterIdLst>
    <p:notesMasterId r:id="rId16"/>
  </p:notesMasterIdLst>
  <p:sldIdLst>
    <p:sldId id="289" r:id="rId3"/>
    <p:sldId id="280" r:id="rId4"/>
    <p:sldId id="282" r:id="rId5"/>
    <p:sldId id="283" r:id="rId6"/>
    <p:sldId id="284" r:id="rId7"/>
    <p:sldId id="264" r:id="rId8"/>
    <p:sldId id="267" r:id="rId9"/>
    <p:sldId id="269" r:id="rId10"/>
    <p:sldId id="271" r:id="rId11"/>
    <p:sldId id="286" r:id="rId12"/>
    <p:sldId id="274" r:id="rId13"/>
    <p:sldId id="276" r:id="rId14"/>
    <p:sldId id="288"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zYBDgZ+VawR1TAuVYrCP+2rCd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7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29495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aseline="0"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7385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42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710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44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175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812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3329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781375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318010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395776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2721376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63326506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29022980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35068354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03463626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37235093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50713954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extLst>
      <p:ext uri="{BB962C8B-B14F-4D97-AF65-F5344CB8AC3E}">
        <p14:creationId xmlns:p14="http://schemas.microsoft.com/office/powerpoint/2010/main" val="275336123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4150170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extLst>
      <p:ext uri="{BB962C8B-B14F-4D97-AF65-F5344CB8AC3E}">
        <p14:creationId xmlns:p14="http://schemas.microsoft.com/office/powerpoint/2010/main" val="314177406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54743678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15708799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17425446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35793370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75994987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904557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5106458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5008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256735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4855811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8952930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488222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996403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9294577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sp>
        <p:nvSpPr>
          <p:cNvPr id="26" name="任意多边形 25"/>
          <p:cNvSpPr/>
          <p:nvPr/>
        </p:nvSpPr>
        <p:spPr>
          <a:xfrm>
            <a:off x="1436915" y="1343468"/>
            <a:ext cx="6253677" cy="350192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96" name="文本框 95"/>
          <p:cNvSpPr txBox="1"/>
          <p:nvPr/>
        </p:nvSpPr>
        <p:spPr>
          <a:xfrm>
            <a:off x="1966754" y="2840391"/>
            <a:ext cx="5153198" cy="1153994"/>
          </a:xfrm>
          <a:prstGeom prst="rect">
            <a:avLst/>
          </a:prstGeom>
          <a:noFill/>
        </p:spPr>
        <p:txBody>
          <a:bodyPr wrap="none" rtlCol="0">
            <a:prstTxWarp prst="textDoubleWave1">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Bài</a:t>
            </a:r>
            <a:r>
              <a:rPr kumimoji="0" lang="en-US" altLang="zh-CN" sz="3600" b="1" i="0" u="none" strike="noStrike" kern="1200" cap="none" spc="0" normalizeH="0" baseline="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 5: BỮA</a:t>
            </a:r>
            <a:r>
              <a:rPr kumimoji="0" lang="en-US" altLang="zh-CN" sz="3600" b="1" i="0" u="none" strike="noStrike" kern="1200" cap="none" spc="0" normalizeH="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 CƠM GIA ĐÌNH</a:t>
            </a:r>
            <a:endParaRPr kumimoji="0" lang="zh-CN" altLang="en-US" sz="3600"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89" name="图片 88"/>
          <p:cNvPicPr>
            <a:picLocks noChangeAspect="1"/>
          </p:cNvPicPr>
          <p:nvPr/>
        </p:nvPicPr>
        <p:blipFill rotWithShape="1">
          <a:blip r:embed="rId6">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7">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7">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1"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25" name="矩形 8">
            <a:extLst>
              <a:ext uri="{FF2B5EF4-FFF2-40B4-BE49-F238E27FC236}">
                <a16:creationId xmlns:a16="http://schemas.microsoft.com/office/drawing/2014/main" id="{6F1162E0-5263-4568-95A7-97DE0AA56844}"/>
              </a:ext>
            </a:extLst>
          </p:cNvPr>
          <p:cNvSpPr/>
          <p:nvPr/>
        </p:nvSpPr>
        <p:spPr>
          <a:xfrm>
            <a:off x="1533739" y="2171411"/>
            <a:ext cx="5964341" cy="58477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4CA42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TIẾNG VIỆT</a:t>
            </a:r>
            <a:endParaRPr kumimoji="0" lang="zh-CN" altLang="en-US" sz="3200" b="1" i="0" u="none" strike="noStrike" kern="1200" cap="none" spc="0" normalizeH="0" baseline="0" noProof="0" dirty="0">
              <a:ln>
                <a:noFill/>
              </a:ln>
              <a:solidFill>
                <a:srgbClr val="4CA42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29" name="矩形 8">
            <a:extLst>
              <a:ext uri="{FF2B5EF4-FFF2-40B4-BE49-F238E27FC236}">
                <a16:creationId xmlns:a16="http://schemas.microsoft.com/office/drawing/2014/main" id="{6F1162E0-5263-4568-95A7-97DE0AA56844}"/>
              </a:ext>
            </a:extLst>
          </p:cNvPr>
          <p:cNvSpPr/>
          <p:nvPr/>
        </p:nvSpPr>
        <p:spPr>
          <a:xfrm>
            <a:off x="597408" y="134887"/>
            <a:ext cx="7973567" cy="64633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UBND QUẬN DƯƠNG KINH</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TRƯỜNG TIỂU HỌC ANH DŨNG</a:t>
            </a:r>
            <a:endParaRPr kumimoji="0" lang="zh-CN" alt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cxnSp>
        <p:nvCxnSpPr>
          <p:cNvPr id="4" name="Straight Connector 3"/>
          <p:cNvCxnSpPr/>
          <p:nvPr/>
        </p:nvCxnSpPr>
        <p:spPr>
          <a:xfrm>
            <a:off x="3352800" y="781218"/>
            <a:ext cx="246278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291268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22" presetClass="entr" presetSubtype="8" fill="hold" nodeType="withEffect">
                                  <p:stCondLst>
                                    <p:cond delay="500"/>
                                  </p:stCondLst>
                                  <p:childTnLst>
                                    <p:set>
                                      <p:cBhvr>
                                        <p:cTn id="29" dur="1" fill="hold">
                                          <p:stCondLst>
                                            <p:cond delay="0"/>
                                          </p:stCondLst>
                                        </p:cTn>
                                        <p:tgtEl>
                                          <p:spTgt spid="80"/>
                                        </p:tgtEl>
                                        <p:attrNameLst>
                                          <p:attrName>style.visibility</p:attrName>
                                        </p:attrNameLst>
                                      </p:cBhvr>
                                      <p:to>
                                        <p:strVal val="visible"/>
                                      </p:to>
                                    </p:set>
                                    <p:animEffect transition="in" filter="wipe(left)">
                                      <p:cBhvr>
                                        <p:cTn id="30" dur="500"/>
                                        <p:tgtEl>
                                          <p:spTgt spid="80"/>
                                        </p:tgtEl>
                                      </p:cBhvr>
                                    </p:animEffect>
                                  </p:childTnLst>
                                </p:cTn>
                              </p:par>
                              <p:par>
                                <p:cTn id="31" presetID="22" presetClass="entr" presetSubtype="2" fill="hold" nodeType="withEffect">
                                  <p:stCondLst>
                                    <p:cond delay="500"/>
                                  </p:stCondLst>
                                  <p:childTnLst>
                                    <p:set>
                                      <p:cBhvr>
                                        <p:cTn id="32" dur="1" fill="hold">
                                          <p:stCondLst>
                                            <p:cond delay="0"/>
                                          </p:stCondLst>
                                        </p:cTn>
                                        <p:tgtEl>
                                          <p:spTgt spid="86"/>
                                        </p:tgtEl>
                                        <p:attrNameLst>
                                          <p:attrName>style.visibility</p:attrName>
                                        </p:attrNameLst>
                                      </p:cBhvr>
                                      <p:to>
                                        <p:strVal val="visible"/>
                                      </p:to>
                                    </p:set>
                                    <p:animEffect transition="in" filter="wipe(right)">
                                      <p:cBhvr>
                                        <p:cTn id="33" dur="500"/>
                                        <p:tgtEl>
                                          <p:spTgt spid="86"/>
                                        </p:tgtEl>
                                      </p:cBhvr>
                                    </p:animEffect>
                                  </p:childTnLst>
                                </p:cTn>
                              </p:par>
                              <p:par>
                                <p:cTn id="34" presetID="42" presetClass="entr" presetSubtype="0" fill="hold" nodeType="withEffect">
                                  <p:stCondLst>
                                    <p:cond delay="1000"/>
                                  </p:stCondLst>
                                  <p:childTnLst>
                                    <p:set>
                                      <p:cBhvr>
                                        <p:cTn id="35" dur="1" fill="hold">
                                          <p:stCondLst>
                                            <p:cond delay="0"/>
                                          </p:stCondLst>
                                        </p:cTn>
                                        <p:tgtEl>
                                          <p:spTgt spid="108"/>
                                        </p:tgtEl>
                                        <p:attrNameLst>
                                          <p:attrName>style.visibility</p:attrName>
                                        </p:attrNameLst>
                                      </p:cBhvr>
                                      <p:to>
                                        <p:strVal val="visible"/>
                                      </p:to>
                                    </p:set>
                                    <p:animEffect transition="in" filter="fade">
                                      <p:cBhvr>
                                        <p:cTn id="36" dur="1000"/>
                                        <p:tgtEl>
                                          <p:spTgt spid="108"/>
                                        </p:tgtEl>
                                      </p:cBhvr>
                                    </p:animEffect>
                                    <p:anim calcmode="lin" valueType="num">
                                      <p:cBhvr>
                                        <p:cTn id="37" dur="1000" fill="hold"/>
                                        <p:tgtEl>
                                          <p:spTgt spid="108"/>
                                        </p:tgtEl>
                                        <p:attrNameLst>
                                          <p:attrName>ppt_x</p:attrName>
                                        </p:attrNameLst>
                                      </p:cBhvr>
                                      <p:tavLst>
                                        <p:tav tm="0">
                                          <p:val>
                                            <p:strVal val="#ppt_x"/>
                                          </p:val>
                                        </p:tav>
                                        <p:tav tm="100000">
                                          <p:val>
                                            <p:strVal val="#ppt_x"/>
                                          </p:val>
                                        </p:tav>
                                      </p:tavLst>
                                    </p:anim>
                                    <p:anim calcmode="lin" valueType="num">
                                      <p:cBhvr>
                                        <p:cTn id="38" dur="1000" fill="hold"/>
                                        <p:tgtEl>
                                          <p:spTgt spid="10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00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par>
                                <p:cTn id="44" presetID="53" presetClass="entr" presetSubtype="528" fill="hold" nodeType="withEffect">
                                  <p:stCondLst>
                                    <p:cond delay="2000"/>
                                  </p:stCondLst>
                                  <p:childTnLst>
                                    <p:set>
                                      <p:cBhvr>
                                        <p:cTn id="45" dur="1" fill="hold">
                                          <p:stCondLst>
                                            <p:cond delay="0"/>
                                          </p:stCondLst>
                                        </p:cTn>
                                        <p:tgtEl>
                                          <p:spTgt spid="2"/>
                                        </p:tgtEl>
                                        <p:attrNameLst>
                                          <p:attrName>style.visibility</p:attrName>
                                        </p:attrNameLst>
                                      </p:cBhvr>
                                      <p:to>
                                        <p:strVal val="visible"/>
                                      </p:to>
                                    </p:set>
                                    <p:anim calcmode="lin" valueType="num">
                                      <p:cBhvr>
                                        <p:cTn id="46" dur="1250" fill="hold"/>
                                        <p:tgtEl>
                                          <p:spTgt spid="2"/>
                                        </p:tgtEl>
                                        <p:attrNameLst>
                                          <p:attrName>ppt_w</p:attrName>
                                        </p:attrNameLst>
                                      </p:cBhvr>
                                      <p:tavLst>
                                        <p:tav tm="0">
                                          <p:val>
                                            <p:fltVal val="0"/>
                                          </p:val>
                                        </p:tav>
                                        <p:tav tm="100000">
                                          <p:val>
                                            <p:strVal val="#ppt_w"/>
                                          </p:val>
                                        </p:tav>
                                      </p:tavLst>
                                    </p:anim>
                                    <p:anim calcmode="lin" valueType="num">
                                      <p:cBhvr>
                                        <p:cTn id="47" dur="1250" fill="hold"/>
                                        <p:tgtEl>
                                          <p:spTgt spid="2"/>
                                        </p:tgtEl>
                                        <p:attrNameLst>
                                          <p:attrName>ppt_h</p:attrName>
                                        </p:attrNameLst>
                                      </p:cBhvr>
                                      <p:tavLst>
                                        <p:tav tm="0">
                                          <p:val>
                                            <p:fltVal val="0"/>
                                          </p:val>
                                        </p:tav>
                                        <p:tav tm="100000">
                                          <p:val>
                                            <p:strVal val="#ppt_h"/>
                                          </p:val>
                                        </p:tav>
                                      </p:tavLst>
                                    </p:anim>
                                    <p:animEffect transition="in" filter="fade">
                                      <p:cBhvr>
                                        <p:cTn id="48" dur="1250"/>
                                        <p:tgtEl>
                                          <p:spTgt spid="2"/>
                                        </p:tgtEl>
                                      </p:cBhvr>
                                    </p:animEffect>
                                    <p:anim calcmode="lin" valueType="num">
                                      <p:cBhvr>
                                        <p:cTn id="49" dur="1250" fill="hold"/>
                                        <p:tgtEl>
                                          <p:spTgt spid="2"/>
                                        </p:tgtEl>
                                        <p:attrNameLst>
                                          <p:attrName>ppt_x</p:attrName>
                                        </p:attrNameLst>
                                      </p:cBhvr>
                                      <p:tavLst>
                                        <p:tav tm="0">
                                          <p:val>
                                            <p:fltVal val="0.5"/>
                                          </p:val>
                                        </p:tav>
                                        <p:tav tm="100000">
                                          <p:val>
                                            <p:strVal val="#ppt_x"/>
                                          </p:val>
                                        </p:tav>
                                      </p:tavLst>
                                    </p:anim>
                                    <p:anim calcmode="lin" valueType="num">
                                      <p:cBhvr>
                                        <p:cTn id="50" dur="12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25"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18" y="275291"/>
            <a:ext cx="7669435" cy="4598457"/>
          </a:xfrm>
          <a:prstGeom prst="rect">
            <a:avLst/>
          </a:prstGeom>
        </p:spPr>
      </p:pic>
      <p:sp>
        <p:nvSpPr>
          <p:cNvPr id="3" name="Google Shape;516;p18"/>
          <p:cNvSpPr/>
          <p:nvPr/>
        </p:nvSpPr>
        <p:spPr>
          <a:xfrm>
            <a:off x="4876977" y="1229697"/>
            <a:ext cx="1210796" cy="318499"/>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accent2"/>
              </a:solidFill>
              <a:latin typeface="Arial"/>
              <a:ea typeface="Arial"/>
              <a:cs typeface="Arial"/>
              <a:sym typeface="Arial"/>
            </a:endParaRPr>
          </a:p>
        </p:txBody>
      </p:sp>
      <p:sp>
        <p:nvSpPr>
          <p:cNvPr id="4" name="Google Shape;516;p18"/>
          <p:cNvSpPr/>
          <p:nvPr/>
        </p:nvSpPr>
        <p:spPr>
          <a:xfrm>
            <a:off x="3228778" y="1195462"/>
            <a:ext cx="304394" cy="386252"/>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accent2"/>
              </a:solidFill>
              <a:latin typeface="Arial"/>
              <a:ea typeface="Arial"/>
              <a:cs typeface="Arial"/>
              <a:sym typeface="Arial"/>
            </a:endParaRPr>
          </a:p>
        </p:txBody>
      </p:sp>
      <p:sp>
        <p:nvSpPr>
          <p:cNvPr id="5" name="Google Shape;516;p18"/>
          <p:cNvSpPr/>
          <p:nvPr/>
        </p:nvSpPr>
        <p:spPr>
          <a:xfrm>
            <a:off x="2782895" y="1583821"/>
            <a:ext cx="558291" cy="319215"/>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accent2"/>
              </a:solidFill>
              <a:latin typeface="Arial"/>
              <a:ea typeface="Arial"/>
              <a:cs typeface="Arial"/>
              <a:sym typeface="Arial"/>
            </a:endParaRPr>
          </a:p>
        </p:txBody>
      </p:sp>
    </p:spTree>
    <p:extLst>
      <p:ext uri="{BB962C8B-B14F-4D97-AF65-F5344CB8AC3E}">
        <p14:creationId xmlns:p14="http://schemas.microsoft.com/office/powerpoint/2010/main" val="391568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19"/>
          <p:cNvPicPr preferRelativeResize="0"/>
          <p:nvPr/>
        </p:nvPicPr>
        <p:blipFill rotWithShape="1">
          <a:blip r:embed="rId3">
            <a:alphaModFix/>
          </a:blip>
          <a:srcRect/>
          <a:stretch/>
        </p:blipFill>
        <p:spPr>
          <a:xfrm>
            <a:off x="2549491" y="546129"/>
            <a:ext cx="4045018" cy="40512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3"/>
                                        </p:tgtEl>
                                        <p:attrNameLst>
                                          <p:attrName>style.visibility</p:attrName>
                                        </p:attrNameLst>
                                      </p:cBhvr>
                                      <p:to>
                                        <p:strVal val="visible"/>
                                      </p:to>
                                    </p:set>
                                    <p:animEffect transition="in" filter="fade">
                                      <p:cBhvr>
                                        <p:cTn id="7" dur="5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6" name="Google Shape;576;p21"/>
          <p:cNvSpPr/>
          <p:nvPr/>
        </p:nvSpPr>
        <p:spPr>
          <a:xfrm>
            <a:off x="4672041" y="2434742"/>
            <a:ext cx="1990165" cy="63470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rgbClr val="FF0000"/>
                </a:solidFill>
                <a:latin typeface="Times New Roman" pitchFamily="18" charset="0"/>
                <a:ea typeface="Arial Rounded"/>
                <a:cs typeface="Times New Roman" pitchFamily="18" charset="0"/>
                <a:sym typeface="Arial Rounded"/>
              </a:rPr>
              <a:t>ch</a:t>
            </a:r>
            <a:r>
              <a:rPr lang="en-US" sz="3200" b="1" dirty="0">
                <a:solidFill>
                  <a:schemeClr val="dk1"/>
                </a:solidFill>
                <a:latin typeface="Times New Roman" pitchFamily="18" charset="0"/>
                <a:ea typeface="Arial Rounded"/>
                <a:cs typeface="Times New Roman" pitchFamily="18" charset="0"/>
                <a:sym typeface="Arial Rounded"/>
              </a:rPr>
              <a:t>ữ cái</a:t>
            </a:r>
            <a:endParaRPr sz="3200" b="1" dirty="0">
              <a:solidFill>
                <a:schemeClr val="dk1"/>
              </a:solidFill>
              <a:latin typeface="Times New Roman" pitchFamily="18" charset="0"/>
              <a:ea typeface="Arial Rounded"/>
              <a:cs typeface="Times New Roman" pitchFamily="18" charset="0"/>
              <a:sym typeface="Arial Rounded"/>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131" y="162027"/>
            <a:ext cx="5742797" cy="6056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97" y="1352707"/>
            <a:ext cx="7774245" cy="583260"/>
          </a:xfrm>
          <a:prstGeom prst="rect">
            <a:avLst/>
          </a:prstGeom>
        </p:spPr>
      </p:pic>
      <p:sp>
        <p:nvSpPr>
          <p:cNvPr id="16" name="Google Shape;573;p21"/>
          <p:cNvSpPr/>
          <p:nvPr/>
        </p:nvSpPr>
        <p:spPr>
          <a:xfrm>
            <a:off x="2594760" y="1335663"/>
            <a:ext cx="2020987" cy="58326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dirty="0">
                <a:solidFill>
                  <a:schemeClr val="dk1"/>
                </a:solidFill>
                <a:latin typeface="Times New Roman" pitchFamily="18" charset="0"/>
                <a:ea typeface="Arial Rounded"/>
                <a:cs typeface="Times New Roman" pitchFamily="18" charset="0"/>
                <a:sym typeface="Arial Rounded"/>
              </a:rPr>
              <a:t>đôi </a:t>
            </a:r>
            <a:r>
              <a:rPr lang="vi-VN" sz="3200" dirty="0">
                <a:solidFill>
                  <a:srgbClr val="FF0000"/>
                </a:solidFill>
                <a:latin typeface="Times New Roman" pitchFamily="18" charset="0"/>
                <a:ea typeface="Arial Rounded"/>
                <a:cs typeface="Times New Roman" pitchFamily="18" charset="0"/>
                <a:sym typeface="Arial Rounded"/>
              </a:rPr>
              <a:t>gi</a:t>
            </a:r>
            <a:r>
              <a:rPr lang="vi-VN" sz="3200" dirty="0">
                <a:solidFill>
                  <a:schemeClr val="dk1"/>
                </a:solidFill>
                <a:latin typeface="Times New Roman" pitchFamily="18" charset="0"/>
                <a:ea typeface="Arial Rounded"/>
                <a:cs typeface="Times New Roman" pitchFamily="18" charset="0"/>
                <a:sym typeface="Arial Rounded"/>
              </a:rPr>
              <a:t>ày</a:t>
            </a:r>
            <a:endParaRPr sz="3200" dirty="0">
              <a:solidFill>
                <a:schemeClr val="dk1"/>
              </a:solidFill>
              <a:latin typeface="Times New Roman" pitchFamily="18" charset="0"/>
              <a:ea typeface="Arial Rounded"/>
              <a:cs typeface="Times New Roman" pitchFamily="18" charset="0"/>
              <a:sym typeface="Arial Rounded"/>
            </a:endParaRPr>
          </a:p>
        </p:txBody>
      </p:sp>
      <p:sp>
        <p:nvSpPr>
          <p:cNvPr id="17" name="Google Shape;575;p21"/>
          <p:cNvSpPr/>
          <p:nvPr/>
        </p:nvSpPr>
        <p:spPr>
          <a:xfrm>
            <a:off x="4445219" y="1292296"/>
            <a:ext cx="2352782" cy="63470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dirty="0">
                <a:solidFill>
                  <a:schemeClr val="tx1"/>
                </a:solidFill>
                <a:latin typeface="Times New Roman" pitchFamily="18" charset="0"/>
                <a:ea typeface="Arial Rounded"/>
                <a:cs typeface="Times New Roman" pitchFamily="18" charset="0"/>
                <a:sym typeface="Arial Rounded"/>
              </a:rPr>
              <a:t>nuôi</a:t>
            </a:r>
            <a:r>
              <a:rPr lang="vi-VN" sz="3200" dirty="0">
                <a:solidFill>
                  <a:srgbClr val="FF0000"/>
                </a:solidFill>
                <a:latin typeface="Times New Roman" pitchFamily="18" charset="0"/>
                <a:ea typeface="Arial Rounded"/>
                <a:cs typeface="Times New Roman" pitchFamily="18" charset="0"/>
                <a:sym typeface="Arial Rounded"/>
              </a:rPr>
              <a:t> d</a:t>
            </a:r>
            <a:r>
              <a:rPr lang="vi-VN" sz="3200" dirty="0">
                <a:solidFill>
                  <a:schemeClr val="tx1"/>
                </a:solidFill>
                <a:latin typeface="Times New Roman" pitchFamily="18" charset="0"/>
                <a:ea typeface="Arial Rounded"/>
                <a:cs typeface="Times New Roman" pitchFamily="18" charset="0"/>
                <a:sym typeface="Arial Rounded"/>
              </a:rPr>
              <a:t>ưỡng</a:t>
            </a:r>
            <a:endParaRPr sz="3200" dirty="0">
              <a:solidFill>
                <a:schemeClr val="tx1"/>
              </a:solidFill>
              <a:latin typeface="Times New Roman" pitchFamily="18" charset="0"/>
              <a:ea typeface="Arial Rounded"/>
              <a:cs typeface="Times New Roman" pitchFamily="18" charset="0"/>
              <a:sym typeface="Arial Rounded"/>
            </a:endParaRPr>
          </a:p>
        </p:txBody>
      </p:sp>
      <p:sp>
        <p:nvSpPr>
          <p:cNvPr id="18" name="Google Shape;577;p21"/>
          <p:cNvSpPr/>
          <p:nvPr/>
        </p:nvSpPr>
        <p:spPr>
          <a:xfrm>
            <a:off x="6652410" y="1340088"/>
            <a:ext cx="1990165" cy="63470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dirty="0">
                <a:solidFill>
                  <a:schemeClr val="tx1"/>
                </a:solidFill>
                <a:latin typeface="Times New Roman" pitchFamily="18" charset="0"/>
                <a:ea typeface="Arial Rounded"/>
                <a:cs typeface="Times New Roman" pitchFamily="18" charset="0"/>
                <a:sym typeface="Arial Rounded"/>
              </a:rPr>
              <a:t>tờ </a:t>
            </a:r>
            <a:r>
              <a:rPr lang="vi-VN" sz="3200" dirty="0">
                <a:solidFill>
                  <a:srgbClr val="FF0000"/>
                </a:solidFill>
                <a:latin typeface="Times New Roman" pitchFamily="18" charset="0"/>
                <a:ea typeface="Arial Rounded"/>
                <a:cs typeface="Times New Roman" pitchFamily="18" charset="0"/>
                <a:sym typeface="Arial Rounded"/>
              </a:rPr>
              <a:t>gi</a:t>
            </a:r>
            <a:r>
              <a:rPr lang="vi-VN" sz="3200" dirty="0">
                <a:solidFill>
                  <a:schemeClr val="tx1"/>
                </a:solidFill>
                <a:latin typeface="Times New Roman" pitchFamily="18" charset="0"/>
                <a:ea typeface="Arial Rounded"/>
                <a:cs typeface="Times New Roman" pitchFamily="18" charset="0"/>
                <a:sym typeface="Arial Rounded"/>
              </a:rPr>
              <a:t>ấy</a:t>
            </a:r>
            <a:endParaRPr sz="3200" dirty="0">
              <a:solidFill>
                <a:schemeClr val="tx1"/>
              </a:solidFill>
              <a:latin typeface="Times New Roman" pitchFamily="18" charset="0"/>
              <a:ea typeface="Arial Rounded"/>
              <a:cs typeface="Times New Roman" pitchFamily="18" charset="0"/>
              <a:sym typeface="Arial Rounde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97" y="2401379"/>
            <a:ext cx="8106310" cy="599602"/>
          </a:xfrm>
          <a:prstGeom prst="rect">
            <a:avLst/>
          </a:prstGeom>
        </p:spPr>
      </p:pic>
      <p:sp>
        <p:nvSpPr>
          <p:cNvPr id="20" name="Google Shape;574;p21"/>
          <p:cNvSpPr/>
          <p:nvPr/>
        </p:nvSpPr>
        <p:spPr>
          <a:xfrm>
            <a:off x="2669840" y="2332916"/>
            <a:ext cx="1817109" cy="63470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dirty="0">
                <a:solidFill>
                  <a:srgbClr val="FF0000"/>
                </a:solidFill>
                <a:latin typeface="Times New Roman" pitchFamily="18" charset="0"/>
                <a:ea typeface="Arial Rounded"/>
                <a:cs typeface="Times New Roman" pitchFamily="18" charset="0"/>
                <a:sym typeface="Arial Rounded"/>
              </a:rPr>
              <a:t>ng</a:t>
            </a:r>
            <a:r>
              <a:rPr lang="vi-VN" sz="3200" dirty="0">
                <a:solidFill>
                  <a:schemeClr val="tx1"/>
                </a:solidFill>
                <a:latin typeface="Times New Roman" pitchFamily="18" charset="0"/>
                <a:ea typeface="Arial Rounded"/>
                <a:cs typeface="Times New Roman" pitchFamily="18" charset="0"/>
                <a:sym typeface="Arial Rounded"/>
              </a:rPr>
              <a:t>ày lễ</a:t>
            </a:r>
            <a:endParaRPr sz="3200" dirty="0">
              <a:solidFill>
                <a:schemeClr val="tx1"/>
              </a:solidFill>
              <a:latin typeface="Times New Roman" pitchFamily="18" charset="0"/>
              <a:ea typeface="Arial Rounded"/>
              <a:cs typeface="Times New Roman" pitchFamily="18" charset="0"/>
              <a:sym typeface="Arial Rounded"/>
            </a:endParaRPr>
          </a:p>
        </p:txBody>
      </p:sp>
      <p:sp>
        <p:nvSpPr>
          <p:cNvPr id="21" name="Google Shape;578;p21"/>
          <p:cNvSpPr/>
          <p:nvPr/>
        </p:nvSpPr>
        <p:spPr>
          <a:xfrm>
            <a:off x="4370997" y="2305583"/>
            <a:ext cx="2402641" cy="695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dirty="0">
                <a:solidFill>
                  <a:srgbClr val="FF0000"/>
                </a:solidFill>
                <a:latin typeface="Times New Roman" pitchFamily="18" charset="0"/>
                <a:ea typeface="Arial Rounded"/>
                <a:cs typeface="Times New Roman" pitchFamily="18" charset="0"/>
                <a:sym typeface="Arial Rounded"/>
              </a:rPr>
              <a:t>ngh</a:t>
            </a:r>
            <a:r>
              <a:rPr lang="vi-VN" sz="3200" dirty="0">
                <a:solidFill>
                  <a:schemeClr val="dk1"/>
                </a:solidFill>
                <a:latin typeface="Times New Roman" pitchFamily="18" charset="0"/>
                <a:ea typeface="Arial Rounded"/>
                <a:cs typeface="Times New Roman" pitchFamily="18" charset="0"/>
                <a:sym typeface="Arial Rounded"/>
              </a:rPr>
              <a:t>e nhạc</a:t>
            </a:r>
            <a:endParaRPr sz="3200" dirty="0">
              <a:solidFill>
                <a:schemeClr val="dk1"/>
              </a:solidFill>
              <a:latin typeface="Times New Roman" pitchFamily="18" charset="0"/>
              <a:ea typeface="Arial Rounded"/>
              <a:cs typeface="Times New Roman" pitchFamily="18" charset="0"/>
              <a:sym typeface="Arial Rounded"/>
            </a:endParaRPr>
          </a:p>
        </p:txBody>
      </p:sp>
      <p:sp>
        <p:nvSpPr>
          <p:cNvPr id="22" name="Google Shape;578;p21"/>
          <p:cNvSpPr/>
          <p:nvPr/>
        </p:nvSpPr>
        <p:spPr>
          <a:xfrm>
            <a:off x="6761484" y="2321027"/>
            <a:ext cx="2402641" cy="63470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dirty="0">
                <a:solidFill>
                  <a:srgbClr val="FF0000"/>
                </a:solidFill>
                <a:latin typeface="Times New Roman" pitchFamily="18" charset="0"/>
                <a:ea typeface="Arial Rounded"/>
                <a:cs typeface="Times New Roman" pitchFamily="18" charset="0"/>
                <a:sym typeface="Arial Rounded"/>
              </a:rPr>
              <a:t>ngh</a:t>
            </a:r>
            <a:r>
              <a:rPr lang="vi-VN" sz="3200" dirty="0">
                <a:solidFill>
                  <a:schemeClr val="dk1"/>
                </a:solidFill>
                <a:latin typeface="Times New Roman" pitchFamily="18" charset="0"/>
                <a:ea typeface="Arial Rounded"/>
                <a:cs typeface="Times New Roman" pitchFamily="18" charset="0"/>
                <a:sym typeface="Arial Rounded"/>
              </a:rPr>
              <a:t>ỉ ngơi</a:t>
            </a:r>
            <a:endParaRPr sz="3200" dirty="0">
              <a:solidFill>
                <a:schemeClr val="dk1"/>
              </a:solidFill>
              <a:latin typeface="Times New Roman" pitchFamily="18" charset="0"/>
              <a:ea typeface="Arial Rounded"/>
              <a:cs typeface="Times New Roman" pitchFamily="18" charset="0"/>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5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5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5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455" y="0"/>
            <a:ext cx="8228571" cy="110476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933" y="1232058"/>
            <a:ext cx="3899613" cy="3911442"/>
          </a:xfrm>
          <a:prstGeom prst="rect">
            <a:avLst/>
          </a:prstGeom>
        </p:spPr>
      </p:pic>
    </p:spTree>
    <p:extLst>
      <p:ext uri="{BB962C8B-B14F-4D97-AF65-F5344CB8AC3E}">
        <p14:creationId xmlns:p14="http://schemas.microsoft.com/office/powerpoint/2010/main" val="4212603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B19C75-0738-451D-80D1-763E45965FE1}"/>
              </a:ext>
            </a:extLst>
          </p:cNvPr>
          <p:cNvPicPr>
            <a:picLocks noChangeAspect="1"/>
          </p:cNvPicPr>
          <p:nvPr/>
        </p:nvPicPr>
        <p:blipFill rotWithShape="1">
          <a:blip r:embed="rId2">
            <a:extLst>
              <a:ext uri="{28A0092B-C50C-407E-A947-70E740481C1C}">
                <a14:useLocalDpi xmlns:a14="http://schemas.microsoft.com/office/drawing/2010/main" val="0"/>
              </a:ext>
            </a:extLst>
          </a:blip>
          <a:srcRect t="16355" b="35152"/>
          <a:stretch/>
        </p:blipFill>
        <p:spPr>
          <a:xfrm>
            <a:off x="1119884" y="0"/>
            <a:ext cx="7551506" cy="5139648"/>
          </a:xfrm>
          <a:prstGeom prst="rect">
            <a:avLst/>
          </a:prstGeom>
        </p:spPr>
      </p:pic>
    </p:spTree>
    <p:extLst>
      <p:ext uri="{BB962C8B-B14F-4D97-AF65-F5344CB8AC3E}">
        <p14:creationId xmlns:p14="http://schemas.microsoft.com/office/powerpoint/2010/main" val="139853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103" y="516800"/>
            <a:ext cx="8356962" cy="4524315"/>
          </a:xfrm>
          <a:prstGeom prst="rect">
            <a:avLst/>
          </a:prstGeom>
          <a:noFill/>
        </p:spPr>
        <p:txBody>
          <a:bodyPr wrap="square" rtlCol="0">
            <a:spAutoFit/>
          </a:bodyPr>
          <a:lstStyle/>
          <a:p>
            <a:pPr lvl="0" algn="ctr"/>
            <a:r>
              <a:rPr lang="vi-VN" sz="2400" b="1" dirty="0">
                <a:solidFill>
                  <a:srgbClr val="F14420"/>
                </a:solidFill>
                <a:latin typeface="+mj-lt"/>
                <a:ea typeface="Arial Rounded"/>
                <a:cs typeface="Arial Rounded"/>
                <a:sym typeface="Arial Rounded"/>
              </a:rPr>
              <a:t>Bữa cơm gia đình</a:t>
            </a:r>
            <a:endParaRPr lang="vi-VN" sz="2400" dirty="0">
              <a:latin typeface="+mj-lt"/>
            </a:endParaRPr>
          </a:p>
          <a:p>
            <a:pPr lvl="0" algn="just"/>
            <a:r>
              <a:rPr lang="vi-VN" sz="2400" dirty="0">
                <a:solidFill>
                  <a:srgbClr val="679C31"/>
                </a:solidFill>
                <a:latin typeface="+mj-lt"/>
                <a:ea typeface="Arial Rounded"/>
                <a:cs typeface="Arial Rounded"/>
                <a:sym typeface="Arial Rounded"/>
              </a:rPr>
              <a:t>	</a:t>
            </a:r>
            <a:r>
              <a:rPr lang="vi-VN" sz="2400" dirty="0">
                <a:latin typeface="+mj-lt"/>
                <a:ea typeface="Arial Rounded"/>
                <a:cs typeface="Arial Rounded"/>
                <a:sym typeface="Arial Rounded"/>
              </a:rPr>
              <a:t>Thấy mẹ đi chợ về, Chi hỏi:</a:t>
            </a:r>
          </a:p>
          <a:p>
            <a:pPr lvl="0" algn="just"/>
            <a:r>
              <a:rPr lang="vi-VN" sz="2400" dirty="0">
                <a:latin typeface="+mj-lt"/>
                <a:ea typeface="Arial Rounded"/>
                <a:cs typeface="Arial Rounded"/>
                <a:sym typeface="Arial Rounded"/>
              </a:rPr>
              <a:t>        - Sao mẹ mua nhiều đồ ăn thế ạ? </a:t>
            </a:r>
          </a:p>
          <a:p>
            <a:pPr lvl="0" algn="just"/>
            <a:r>
              <a:rPr lang="vi-VN" sz="2400" dirty="0">
                <a:latin typeface="+mj-lt"/>
                <a:ea typeface="Arial Rounded"/>
                <a:cs typeface="Arial Rounded"/>
                <a:sym typeface="Arial Rounded"/>
              </a:rPr>
              <a:t>        - Đố con hôm nay là ngày gì?</a:t>
            </a:r>
          </a:p>
          <a:p>
            <a:pPr lvl="0" algn="just"/>
            <a:r>
              <a:rPr lang="vi-VN" sz="2400" dirty="0">
                <a:latin typeface="+mj-lt"/>
                <a:ea typeface="Arial Rounded"/>
                <a:cs typeface="Arial Rounded"/>
                <a:sym typeface="Arial Rounded"/>
              </a:rPr>
              <a:t>        Chi chạy lại xem lịch:   </a:t>
            </a:r>
          </a:p>
          <a:p>
            <a:pPr lvl="0" algn="just"/>
            <a:r>
              <a:rPr lang="vi-VN" sz="2400" dirty="0">
                <a:latin typeface="+mj-lt"/>
                <a:ea typeface="Arial Rounded"/>
                <a:cs typeface="Arial Rounded"/>
                <a:sym typeface="Arial Rounded"/>
              </a:rPr>
              <a:t>        </a:t>
            </a:r>
            <a:r>
              <a:rPr lang="vi-VN" sz="2400">
                <a:latin typeface="+mj-lt"/>
                <a:ea typeface="Arial Rounded"/>
                <a:cs typeface="Arial Rounded"/>
                <a:sym typeface="Arial Rounded"/>
              </a:rPr>
              <a:t>- </a:t>
            </a:r>
            <a:r>
              <a:rPr lang="en-US" sz="2400" smtClean="0">
                <a:latin typeface="Times New Roman" pitchFamily="18" charset="0"/>
                <a:ea typeface="Arial Rounded"/>
                <a:cs typeface="Times New Roman" pitchFamily="18" charset="0"/>
                <a:sym typeface="Arial Rounded"/>
              </a:rPr>
              <a:t>A, </a:t>
            </a:r>
            <a:r>
              <a:rPr lang="en-US" sz="2400">
                <a:latin typeface="+mj-lt"/>
                <a:ea typeface="Arial Rounded"/>
                <a:cs typeface="Times New Roman" pitchFamily="18" charset="0"/>
                <a:sym typeface="Arial Rounded"/>
              </a:rPr>
              <a:t>n</a:t>
            </a:r>
            <a:r>
              <a:rPr lang="vi-VN" sz="2400" smtClean="0">
                <a:latin typeface="+mj-lt"/>
                <a:ea typeface="Arial Rounded"/>
                <a:cs typeface="Arial Rounded"/>
                <a:sym typeface="Arial Rounded"/>
              </a:rPr>
              <a:t>gày </a:t>
            </a:r>
            <a:r>
              <a:rPr lang="vi-VN" sz="2400" dirty="0">
                <a:latin typeface="+mj-lt"/>
                <a:ea typeface="Arial Rounded"/>
                <a:cs typeface="Arial Rounded"/>
                <a:sym typeface="Arial Rounded"/>
              </a:rPr>
              <a:t>28 tháng 6</a:t>
            </a:r>
            <a:r>
              <a:rPr lang="vi-VN" sz="2400">
                <a:latin typeface="+mj-lt"/>
                <a:ea typeface="Arial Rounded"/>
                <a:cs typeface="Arial Rounded"/>
                <a:sym typeface="Arial Rounded"/>
              </a:rPr>
              <a:t>, </a:t>
            </a:r>
            <a:r>
              <a:rPr lang="en-US" sz="2400" smtClean="0">
                <a:latin typeface="+mj-lt"/>
                <a:ea typeface="Arial Rounded"/>
                <a:cs typeface="Arial Rounded"/>
                <a:sym typeface="Arial Rounded"/>
              </a:rPr>
              <a:t>n</a:t>
            </a:r>
            <a:r>
              <a:rPr lang="vi-VN" sz="2400" smtClean="0">
                <a:latin typeface="+mj-lt"/>
                <a:ea typeface="Arial Rounded"/>
                <a:cs typeface="Arial Rounded"/>
                <a:sym typeface="Arial Rounded"/>
              </a:rPr>
              <a:t>gày </a:t>
            </a:r>
            <a:r>
              <a:rPr lang="vi-VN" sz="2400" dirty="0">
                <a:latin typeface="+mj-lt"/>
                <a:ea typeface="Arial Rounded"/>
                <a:cs typeface="Arial Rounded"/>
                <a:sym typeface="Arial Rounded"/>
              </a:rPr>
              <a:t>Gia đình Việt Nam.</a:t>
            </a:r>
          </a:p>
          <a:p>
            <a:pPr lvl="0" algn="just"/>
            <a:r>
              <a:rPr lang="vi-VN" sz="2400" dirty="0">
                <a:latin typeface="+mj-lt"/>
                <a:ea typeface="Arial Rounded"/>
                <a:cs typeface="Arial Rounded"/>
                <a:sym typeface="Arial Rounded"/>
              </a:rPr>
              <a:t>        - Đúng rồi. Vì thế hôm nay nhà mình liên hoan con ạ.</a:t>
            </a:r>
          </a:p>
          <a:p>
            <a:pPr lvl="0" algn="just"/>
            <a:r>
              <a:rPr lang="vi-VN" sz="2400" dirty="0">
                <a:latin typeface="+mj-lt"/>
                <a:ea typeface="Arial Rounded"/>
                <a:cs typeface="Arial Rounded"/>
                <a:sym typeface="Arial Rounded"/>
              </a:rPr>
              <a:t>        Chi vui lắm. Em nhặt rau giúp mẹ. Bố dọn nhà, rửa xoong nồi, cốc chén. Ông bà trông em bé để mẹ nấu ăn. Cả nhà quây quần bên nhau. Bữa cơm thật tuyệt. Chi thích ngày nào cũng </a:t>
            </a:r>
            <a:r>
              <a:rPr lang="vi-VN" sz="2400">
                <a:latin typeface="+mj-lt"/>
                <a:ea typeface="Arial Rounded"/>
                <a:cs typeface="Arial Rounded"/>
                <a:sym typeface="Arial Rounded"/>
              </a:rPr>
              <a:t>là </a:t>
            </a:r>
            <a:r>
              <a:rPr lang="en-US" sz="2400">
                <a:latin typeface="Times New Roman" pitchFamily="18" charset="0"/>
                <a:ea typeface="Arial Rounded"/>
                <a:cs typeface="Times New Roman" pitchFamily="18" charset="0"/>
                <a:sym typeface="Arial Rounded"/>
              </a:rPr>
              <a:t>n</a:t>
            </a:r>
            <a:r>
              <a:rPr lang="vi-VN" sz="2400" smtClean="0">
                <a:latin typeface="+mj-lt"/>
                <a:ea typeface="Arial Rounded"/>
                <a:cs typeface="Arial Rounded"/>
                <a:sym typeface="Arial Rounded"/>
              </a:rPr>
              <a:t>gày </a:t>
            </a:r>
            <a:r>
              <a:rPr lang="vi-VN" sz="2400" dirty="0">
                <a:latin typeface="+mj-lt"/>
                <a:ea typeface="Arial Rounded"/>
                <a:cs typeface="Arial Rounded"/>
                <a:sym typeface="Arial Rounded"/>
              </a:rPr>
              <a:t>Gia đình Việt Nam.</a:t>
            </a:r>
            <a:endParaRPr lang="vi-VN" sz="2400" dirty="0">
              <a:latin typeface="+mj-lt"/>
            </a:endParaRPr>
          </a:p>
          <a:p>
            <a:pPr lvl="0" algn="just"/>
            <a:r>
              <a:rPr lang="vi-VN" sz="2400" dirty="0">
                <a:latin typeface="+mj-lt"/>
                <a:ea typeface="Arial Rounded"/>
                <a:cs typeface="Arial Rounded"/>
                <a:sym typeface="Arial Rounded"/>
              </a:rPr>
              <a:t>	                                                             (Châu Anh)</a:t>
            </a:r>
            <a:endParaRPr lang="en-US" sz="2400" dirty="0">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702" y="195944"/>
            <a:ext cx="1192640" cy="457974"/>
          </a:xfrm>
          <a:prstGeom prst="rect">
            <a:avLst/>
          </a:prstGeom>
        </p:spPr>
      </p:pic>
      <p:sp>
        <p:nvSpPr>
          <p:cNvPr id="6" name="Cloud Callout 5"/>
          <p:cNvSpPr/>
          <p:nvPr/>
        </p:nvSpPr>
        <p:spPr>
          <a:xfrm>
            <a:off x="6104467" y="442967"/>
            <a:ext cx="2683822" cy="850006"/>
          </a:xfrm>
          <a:prstGeom prst="cloudCallou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vi-VN" sz="2800" dirty="0">
                <a:solidFill>
                  <a:srgbClr val="00B050"/>
                </a:solidFill>
                <a:latin typeface="+mj-lt"/>
                <a:sym typeface="Arial Rounded"/>
              </a:rPr>
              <a:t>Từ nào có vần mới?</a:t>
            </a:r>
            <a:endParaRPr lang="en-US" sz="2800" dirty="0">
              <a:solidFill>
                <a:srgbClr val="00B050"/>
              </a:solidFill>
              <a:latin typeface="+mj-lt"/>
            </a:endParaRPr>
          </a:p>
        </p:txBody>
      </p:sp>
      <p:sp>
        <p:nvSpPr>
          <p:cNvPr id="7" name="Cloud Callout 6"/>
          <p:cNvSpPr/>
          <p:nvPr/>
        </p:nvSpPr>
        <p:spPr>
          <a:xfrm>
            <a:off x="6104467" y="442967"/>
            <a:ext cx="2585598" cy="850006"/>
          </a:xfrm>
          <a:prstGeom prst="cloudCallou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vi-VN" sz="4000" u="sng" dirty="0">
                <a:solidFill>
                  <a:srgbClr val="FF0000"/>
                </a:solidFill>
                <a:latin typeface="+mj-lt"/>
                <a:ea typeface="Arial Rounded"/>
                <a:cs typeface="Arial Rounded"/>
                <a:sym typeface="Arial Rounded"/>
              </a:rPr>
              <a:t>xoong</a:t>
            </a:r>
            <a:endParaRPr lang="en-US" sz="4000" u="sng" dirty="0">
              <a:solidFill>
                <a:srgbClr val="FF0000"/>
              </a:solidFill>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45" y="4660151"/>
            <a:ext cx="1392833" cy="357881"/>
          </a:xfrm>
          <a:prstGeom prst="rect">
            <a:avLst/>
          </a:prstGeom>
        </p:spPr>
      </p:pic>
      <p:cxnSp>
        <p:nvCxnSpPr>
          <p:cNvPr id="3" name="Straight Connector 2"/>
          <p:cNvCxnSpPr/>
          <p:nvPr/>
        </p:nvCxnSpPr>
        <p:spPr>
          <a:xfrm>
            <a:off x="7835928" y="3491346"/>
            <a:ext cx="811101" cy="118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12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596" y="472179"/>
            <a:ext cx="8626022" cy="4524315"/>
          </a:xfrm>
          <a:prstGeom prst="rect">
            <a:avLst/>
          </a:prstGeom>
          <a:noFill/>
        </p:spPr>
        <p:txBody>
          <a:bodyPr wrap="square" rtlCol="0">
            <a:spAutoFit/>
          </a:bodyPr>
          <a:lstStyle/>
          <a:p>
            <a:pPr lvl="0" algn="ctr"/>
            <a:r>
              <a:rPr lang="vi-VN" sz="2400" b="1" dirty="0">
                <a:solidFill>
                  <a:srgbClr val="F14420"/>
                </a:solidFill>
                <a:latin typeface="+mj-lt"/>
                <a:ea typeface="Arial Rounded"/>
                <a:cs typeface="Arial Rounded"/>
                <a:sym typeface="Arial Rounded"/>
              </a:rPr>
              <a:t>Bữa cơm gia đình</a:t>
            </a:r>
            <a:endParaRPr lang="vi-VN" sz="2400" dirty="0">
              <a:latin typeface="+mj-lt"/>
            </a:endParaRPr>
          </a:p>
          <a:p>
            <a:pPr lvl="0" algn="just"/>
            <a:r>
              <a:rPr lang="vi-VN" sz="2400" dirty="0">
                <a:solidFill>
                  <a:srgbClr val="679C31"/>
                </a:solidFill>
                <a:latin typeface="+mj-lt"/>
                <a:ea typeface="Arial Rounded"/>
                <a:cs typeface="Arial Rounded"/>
                <a:sym typeface="Arial Rounded"/>
              </a:rPr>
              <a:t>	Thấy mẹ đi chợ về, Chi hỏi:</a:t>
            </a:r>
          </a:p>
          <a:p>
            <a:pPr lvl="0" algn="just"/>
            <a:r>
              <a:rPr lang="vi-VN" sz="2400" dirty="0">
                <a:solidFill>
                  <a:srgbClr val="679C31"/>
                </a:solidFill>
                <a:latin typeface="+mj-lt"/>
                <a:ea typeface="Arial Rounded"/>
                <a:cs typeface="Arial Rounded"/>
                <a:sym typeface="Arial Rounded"/>
              </a:rPr>
              <a:t>        </a:t>
            </a:r>
            <a:r>
              <a:rPr lang="vi-VN" sz="2400" dirty="0">
                <a:solidFill>
                  <a:srgbClr val="0070C0"/>
                </a:solidFill>
                <a:latin typeface="+mj-lt"/>
                <a:ea typeface="Arial Rounded"/>
                <a:cs typeface="Arial Rounded"/>
                <a:sym typeface="Arial Rounded"/>
              </a:rPr>
              <a:t>- Sao mẹ mua nhiều đồ ăn thế ạ?</a:t>
            </a:r>
            <a:endParaRPr lang="vi-VN" sz="2400" dirty="0">
              <a:latin typeface="+mj-lt"/>
            </a:endParaRPr>
          </a:p>
          <a:p>
            <a:pPr lvl="0" algn="just"/>
            <a:r>
              <a:rPr lang="vi-VN" sz="2400" dirty="0">
                <a:solidFill>
                  <a:srgbClr val="679C31"/>
                </a:solidFill>
                <a:latin typeface="+mj-lt"/>
                <a:ea typeface="Arial Rounded"/>
                <a:cs typeface="Arial Rounded"/>
                <a:sym typeface="Arial Rounded"/>
              </a:rPr>
              <a:t>        - Đố con hôm nay là ngày gì?</a:t>
            </a:r>
          </a:p>
          <a:p>
            <a:pPr lvl="0" algn="just"/>
            <a:r>
              <a:rPr lang="vi-VN" sz="2400" dirty="0">
                <a:solidFill>
                  <a:srgbClr val="0070C0"/>
                </a:solidFill>
                <a:latin typeface="+mj-lt"/>
                <a:ea typeface="Arial Rounded"/>
                <a:cs typeface="Arial Rounded"/>
                <a:sym typeface="Arial Rounded"/>
              </a:rPr>
              <a:t>        Chi chạy lại xem lịch:   </a:t>
            </a:r>
          </a:p>
          <a:p>
            <a:pPr lvl="0" algn="just"/>
            <a:r>
              <a:rPr lang="vi-VN" sz="2400" dirty="0">
                <a:solidFill>
                  <a:srgbClr val="0070C0"/>
                </a:solidFill>
                <a:latin typeface="+mj-lt"/>
                <a:ea typeface="Arial Rounded"/>
                <a:cs typeface="Arial Rounded"/>
                <a:sym typeface="Arial Rounded"/>
              </a:rPr>
              <a:t>        </a:t>
            </a:r>
            <a:r>
              <a:rPr lang="vi-VN" sz="2400">
                <a:solidFill>
                  <a:srgbClr val="679C31"/>
                </a:solidFill>
                <a:latin typeface="+mj-lt"/>
                <a:ea typeface="Arial Rounded"/>
                <a:cs typeface="Arial Rounded"/>
                <a:sym typeface="Arial Rounded"/>
              </a:rPr>
              <a:t>- </a:t>
            </a:r>
            <a:r>
              <a:rPr lang="en-US" sz="2400" smtClean="0">
                <a:solidFill>
                  <a:srgbClr val="679C31"/>
                </a:solidFill>
                <a:latin typeface="Times New Roman" pitchFamily="18" charset="0"/>
                <a:ea typeface="Arial Rounded"/>
                <a:cs typeface="Times New Roman" pitchFamily="18" charset="0"/>
                <a:sym typeface="Arial Rounded"/>
              </a:rPr>
              <a:t>A, n</a:t>
            </a:r>
            <a:r>
              <a:rPr lang="vi-VN" sz="2400" smtClean="0">
                <a:solidFill>
                  <a:srgbClr val="679C31"/>
                </a:solidFill>
                <a:latin typeface="+mj-lt"/>
                <a:ea typeface="Arial Rounded"/>
                <a:cs typeface="Arial Rounded"/>
                <a:sym typeface="Arial Rounded"/>
              </a:rPr>
              <a:t>gày </a:t>
            </a:r>
            <a:r>
              <a:rPr lang="vi-VN" sz="2400" dirty="0">
                <a:solidFill>
                  <a:srgbClr val="679C31"/>
                </a:solidFill>
                <a:latin typeface="+mj-lt"/>
                <a:ea typeface="Arial Rounded"/>
                <a:cs typeface="Arial Rounded"/>
                <a:sym typeface="Arial Rounded"/>
              </a:rPr>
              <a:t>28 tháng 6</a:t>
            </a:r>
            <a:r>
              <a:rPr lang="vi-VN" sz="2400">
                <a:solidFill>
                  <a:srgbClr val="679C31"/>
                </a:solidFill>
                <a:latin typeface="+mj-lt"/>
                <a:ea typeface="Arial Rounded"/>
                <a:cs typeface="Arial Rounded"/>
                <a:sym typeface="Arial Rounded"/>
              </a:rPr>
              <a:t>, </a:t>
            </a:r>
            <a:r>
              <a:rPr lang="en-US" sz="2400" smtClean="0">
                <a:solidFill>
                  <a:srgbClr val="679C31"/>
                </a:solidFill>
                <a:latin typeface="Times New Roman" pitchFamily="18" charset="0"/>
                <a:ea typeface="Arial Rounded"/>
                <a:cs typeface="Times New Roman" pitchFamily="18" charset="0"/>
                <a:sym typeface="Arial Rounded"/>
              </a:rPr>
              <a:t>n</a:t>
            </a:r>
            <a:r>
              <a:rPr lang="vi-VN" sz="2400" smtClean="0">
                <a:solidFill>
                  <a:srgbClr val="679C31"/>
                </a:solidFill>
                <a:latin typeface="+mj-lt"/>
                <a:ea typeface="Arial Rounded"/>
                <a:cs typeface="Arial Rounded"/>
                <a:sym typeface="Arial Rounded"/>
              </a:rPr>
              <a:t>gày </a:t>
            </a:r>
            <a:r>
              <a:rPr lang="vi-VN" sz="2400" dirty="0">
                <a:solidFill>
                  <a:srgbClr val="679C31"/>
                </a:solidFill>
                <a:latin typeface="+mj-lt"/>
                <a:ea typeface="Arial Rounded"/>
                <a:cs typeface="Arial Rounded"/>
                <a:sym typeface="Arial Rounded"/>
              </a:rPr>
              <a:t>Gia đình Việt Nam.</a:t>
            </a:r>
          </a:p>
          <a:p>
            <a:pPr lvl="0" algn="just"/>
            <a:r>
              <a:rPr lang="vi-VN" sz="2400" dirty="0">
                <a:solidFill>
                  <a:srgbClr val="0070C0"/>
                </a:solidFill>
                <a:latin typeface="+mj-lt"/>
                <a:ea typeface="Arial Rounded"/>
                <a:cs typeface="Arial Rounded"/>
                <a:sym typeface="Arial Rounded"/>
              </a:rPr>
              <a:t>        - Đúng rồi</a:t>
            </a:r>
            <a:r>
              <a:rPr lang="vi-VN" sz="2400">
                <a:solidFill>
                  <a:srgbClr val="0070C0"/>
                </a:solidFill>
                <a:latin typeface="+mj-lt"/>
                <a:ea typeface="Arial Rounded"/>
                <a:cs typeface="Arial Rounded"/>
                <a:sym typeface="Arial Rounded"/>
              </a:rPr>
              <a:t>.  </a:t>
            </a:r>
            <a:r>
              <a:rPr lang="en-US" sz="2400" smtClean="0">
                <a:solidFill>
                  <a:srgbClr val="0070C0"/>
                </a:solidFill>
                <a:latin typeface="+mj-lt"/>
                <a:ea typeface="Arial Rounded"/>
                <a:cs typeface="Arial Rounded"/>
                <a:sym typeface="Arial Rounded"/>
              </a:rPr>
              <a:t>   </a:t>
            </a:r>
            <a:r>
              <a:rPr lang="vi-VN" sz="2400" smtClean="0">
                <a:solidFill>
                  <a:srgbClr val="679C31"/>
                </a:solidFill>
                <a:latin typeface="+mj-lt"/>
                <a:ea typeface="Arial Rounded"/>
                <a:cs typeface="Arial Rounded"/>
                <a:sym typeface="Arial Rounded"/>
              </a:rPr>
              <a:t>Vì </a:t>
            </a:r>
            <a:r>
              <a:rPr lang="vi-VN" sz="2400" dirty="0">
                <a:solidFill>
                  <a:srgbClr val="679C31"/>
                </a:solidFill>
                <a:latin typeface="+mj-lt"/>
                <a:ea typeface="Arial Rounded"/>
                <a:cs typeface="Arial Rounded"/>
                <a:sym typeface="Arial Rounded"/>
              </a:rPr>
              <a:t>thế hôm nay nhà mình liên hoan con ạ.</a:t>
            </a:r>
          </a:p>
          <a:p>
            <a:pPr lvl="0" algn="just"/>
            <a:r>
              <a:rPr lang="vi-VN" sz="2400" dirty="0">
                <a:solidFill>
                  <a:srgbClr val="0070C0"/>
                </a:solidFill>
                <a:latin typeface="+mj-lt"/>
                <a:ea typeface="Arial Rounded"/>
                <a:cs typeface="Arial Rounded"/>
                <a:sym typeface="Arial Rounded"/>
              </a:rPr>
              <a:t>        Chi vui lắm</a:t>
            </a:r>
            <a:r>
              <a:rPr lang="vi-VN" sz="2400">
                <a:solidFill>
                  <a:srgbClr val="0070C0"/>
                </a:solidFill>
                <a:latin typeface="+mj-lt"/>
                <a:ea typeface="Arial Rounded"/>
                <a:cs typeface="Arial Rounded"/>
                <a:sym typeface="Arial Rounded"/>
              </a:rPr>
              <a:t>. </a:t>
            </a:r>
            <a:r>
              <a:rPr lang="en-US" sz="2400" smtClean="0">
                <a:solidFill>
                  <a:srgbClr val="0070C0"/>
                </a:solidFill>
                <a:latin typeface="+mj-lt"/>
                <a:ea typeface="Arial Rounded"/>
                <a:cs typeface="Arial Rounded"/>
                <a:sym typeface="Arial Rounded"/>
              </a:rPr>
              <a:t>   </a:t>
            </a:r>
            <a:r>
              <a:rPr lang="vi-VN" sz="2400" smtClean="0">
                <a:solidFill>
                  <a:srgbClr val="679C31"/>
                </a:solidFill>
                <a:latin typeface="+mj-lt"/>
                <a:ea typeface="Arial Rounded"/>
                <a:cs typeface="Arial Rounded"/>
                <a:sym typeface="Arial Rounded"/>
              </a:rPr>
              <a:t>Em </a:t>
            </a:r>
            <a:r>
              <a:rPr lang="vi-VN" sz="2400" dirty="0">
                <a:solidFill>
                  <a:srgbClr val="679C31"/>
                </a:solidFill>
                <a:latin typeface="+mj-lt"/>
                <a:ea typeface="Arial Rounded"/>
                <a:cs typeface="Arial Rounded"/>
                <a:sym typeface="Arial Rounded"/>
              </a:rPr>
              <a:t>nhặt rau giúp mẹ</a:t>
            </a:r>
            <a:r>
              <a:rPr lang="vi-VN" sz="2400">
                <a:solidFill>
                  <a:srgbClr val="679C31"/>
                </a:solidFill>
                <a:latin typeface="+mj-lt"/>
                <a:ea typeface="Arial Rounded"/>
                <a:cs typeface="Arial Rounded"/>
                <a:sym typeface="Arial Rounded"/>
              </a:rPr>
              <a:t>. </a:t>
            </a:r>
            <a:r>
              <a:rPr lang="en-US" sz="2400" smtClean="0">
                <a:solidFill>
                  <a:srgbClr val="679C31"/>
                </a:solidFill>
                <a:latin typeface="+mj-lt"/>
                <a:ea typeface="Arial Rounded"/>
                <a:cs typeface="Arial Rounded"/>
                <a:sym typeface="Arial Rounded"/>
              </a:rPr>
              <a:t>       </a:t>
            </a:r>
            <a:r>
              <a:rPr lang="vi-VN" sz="2400" smtClean="0">
                <a:solidFill>
                  <a:srgbClr val="0070C0"/>
                </a:solidFill>
                <a:latin typeface="+mj-lt"/>
                <a:ea typeface="Arial Rounded"/>
                <a:cs typeface="Arial Rounded"/>
                <a:sym typeface="Arial Rounded"/>
              </a:rPr>
              <a:t>Bố </a:t>
            </a:r>
            <a:r>
              <a:rPr lang="vi-VN" sz="2400" dirty="0">
                <a:solidFill>
                  <a:srgbClr val="0070C0"/>
                </a:solidFill>
                <a:latin typeface="+mj-lt"/>
                <a:ea typeface="Arial Rounded"/>
                <a:cs typeface="Arial Rounded"/>
                <a:sym typeface="Arial Rounded"/>
              </a:rPr>
              <a:t>dọn nhà, rửa xoong nồi, cốc chén</a:t>
            </a:r>
            <a:r>
              <a:rPr lang="vi-VN" sz="2400">
                <a:solidFill>
                  <a:srgbClr val="0070C0"/>
                </a:solidFill>
                <a:latin typeface="+mj-lt"/>
                <a:ea typeface="Arial Rounded"/>
                <a:cs typeface="Arial Rounded"/>
                <a:sym typeface="Arial Rounded"/>
              </a:rPr>
              <a:t>. </a:t>
            </a:r>
            <a:r>
              <a:rPr lang="en-US" sz="2400" smtClean="0">
                <a:solidFill>
                  <a:srgbClr val="0070C0"/>
                </a:solidFill>
                <a:latin typeface="+mj-lt"/>
                <a:ea typeface="Arial Rounded"/>
                <a:cs typeface="Arial Rounded"/>
                <a:sym typeface="Arial Rounded"/>
              </a:rPr>
              <a:t>       </a:t>
            </a:r>
            <a:r>
              <a:rPr lang="vi-VN" sz="2400" smtClean="0">
                <a:solidFill>
                  <a:srgbClr val="679C31"/>
                </a:solidFill>
                <a:latin typeface="+mj-lt"/>
                <a:ea typeface="Arial Rounded"/>
                <a:cs typeface="Arial Rounded"/>
                <a:sym typeface="Arial Rounded"/>
              </a:rPr>
              <a:t>Ông </a:t>
            </a:r>
            <a:r>
              <a:rPr lang="vi-VN" sz="2400" dirty="0">
                <a:solidFill>
                  <a:srgbClr val="679C31"/>
                </a:solidFill>
                <a:latin typeface="+mj-lt"/>
                <a:ea typeface="Arial Rounded"/>
                <a:cs typeface="Arial Rounded"/>
                <a:sym typeface="Arial Rounded"/>
              </a:rPr>
              <a:t>bà trông em bé để mẹ nấu ăn</a:t>
            </a:r>
            <a:r>
              <a:rPr lang="vi-VN" sz="2400">
                <a:solidFill>
                  <a:srgbClr val="679C31"/>
                </a:solidFill>
                <a:latin typeface="+mj-lt"/>
                <a:ea typeface="Arial Rounded"/>
                <a:cs typeface="Arial Rounded"/>
                <a:sym typeface="Arial Rounded"/>
              </a:rPr>
              <a:t>. </a:t>
            </a:r>
            <a:r>
              <a:rPr lang="en-US" sz="2400" smtClean="0">
                <a:solidFill>
                  <a:srgbClr val="679C31"/>
                </a:solidFill>
                <a:latin typeface="+mj-lt"/>
                <a:ea typeface="Arial Rounded"/>
                <a:cs typeface="Arial Rounded"/>
                <a:sym typeface="Arial Rounded"/>
              </a:rPr>
              <a:t>      </a:t>
            </a:r>
            <a:r>
              <a:rPr lang="vi-VN" sz="2400" smtClean="0">
                <a:solidFill>
                  <a:srgbClr val="0070C0"/>
                </a:solidFill>
                <a:latin typeface="+mj-lt"/>
                <a:ea typeface="Arial Rounded"/>
                <a:cs typeface="Arial Rounded"/>
                <a:sym typeface="Arial Rounded"/>
              </a:rPr>
              <a:t>Cả </a:t>
            </a:r>
            <a:r>
              <a:rPr lang="vi-VN" sz="2400" dirty="0">
                <a:solidFill>
                  <a:srgbClr val="0070C0"/>
                </a:solidFill>
                <a:latin typeface="+mj-lt"/>
                <a:ea typeface="Arial Rounded"/>
                <a:cs typeface="Arial Rounded"/>
                <a:sym typeface="Arial Rounded"/>
              </a:rPr>
              <a:t>nhà quây quần bên nhau</a:t>
            </a:r>
            <a:r>
              <a:rPr lang="vi-VN" sz="2400">
                <a:solidFill>
                  <a:srgbClr val="0070C0"/>
                </a:solidFill>
                <a:latin typeface="+mj-lt"/>
                <a:ea typeface="Arial Rounded"/>
                <a:cs typeface="Arial Rounded"/>
                <a:sym typeface="Arial Rounded"/>
              </a:rPr>
              <a:t>. </a:t>
            </a:r>
            <a:r>
              <a:rPr lang="en-US" sz="2400" smtClean="0">
                <a:solidFill>
                  <a:srgbClr val="0070C0"/>
                </a:solidFill>
                <a:latin typeface="+mj-lt"/>
                <a:ea typeface="Arial Rounded"/>
                <a:cs typeface="Arial Rounded"/>
                <a:sym typeface="Arial Rounded"/>
              </a:rPr>
              <a:t>        </a:t>
            </a:r>
            <a:r>
              <a:rPr lang="vi-VN" sz="2400" smtClean="0">
                <a:solidFill>
                  <a:srgbClr val="679C31"/>
                </a:solidFill>
                <a:latin typeface="+mj-lt"/>
                <a:ea typeface="Arial Rounded"/>
                <a:cs typeface="Arial Rounded"/>
                <a:sym typeface="Arial Rounded"/>
              </a:rPr>
              <a:t>Bữa </a:t>
            </a:r>
            <a:r>
              <a:rPr lang="vi-VN" sz="2400" dirty="0">
                <a:solidFill>
                  <a:srgbClr val="679C31"/>
                </a:solidFill>
                <a:latin typeface="+mj-lt"/>
                <a:ea typeface="Arial Rounded"/>
                <a:cs typeface="Arial Rounded"/>
                <a:sym typeface="Arial Rounded"/>
              </a:rPr>
              <a:t>cơm thật tuyệt</a:t>
            </a:r>
            <a:r>
              <a:rPr lang="vi-VN" sz="2400">
                <a:solidFill>
                  <a:srgbClr val="679C31"/>
                </a:solidFill>
                <a:latin typeface="+mj-lt"/>
                <a:ea typeface="Arial Rounded"/>
                <a:cs typeface="Arial Rounded"/>
                <a:sym typeface="Arial Rounded"/>
              </a:rPr>
              <a:t>. </a:t>
            </a:r>
            <a:r>
              <a:rPr lang="en-US" sz="2400" smtClean="0">
                <a:solidFill>
                  <a:srgbClr val="679C31"/>
                </a:solidFill>
                <a:latin typeface="+mj-lt"/>
                <a:ea typeface="Arial Rounded"/>
                <a:cs typeface="Arial Rounded"/>
                <a:sym typeface="Arial Rounded"/>
              </a:rPr>
              <a:t>     </a:t>
            </a:r>
            <a:r>
              <a:rPr lang="vi-VN" sz="2400" smtClean="0">
                <a:solidFill>
                  <a:srgbClr val="0070C0"/>
                </a:solidFill>
                <a:latin typeface="+mj-lt"/>
                <a:ea typeface="Arial Rounded"/>
                <a:cs typeface="Arial Rounded"/>
                <a:sym typeface="Arial Rounded"/>
              </a:rPr>
              <a:t>Chi </a:t>
            </a:r>
            <a:r>
              <a:rPr lang="vi-VN" sz="2400" dirty="0">
                <a:solidFill>
                  <a:srgbClr val="0070C0"/>
                </a:solidFill>
                <a:latin typeface="+mj-lt"/>
                <a:ea typeface="Arial Rounded"/>
                <a:cs typeface="Arial Rounded"/>
                <a:sym typeface="Arial Rounded"/>
              </a:rPr>
              <a:t>thích ngày nào cũng </a:t>
            </a:r>
            <a:r>
              <a:rPr lang="vi-VN" sz="2400">
                <a:solidFill>
                  <a:srgbClr val="0070C0"/>
                </a:solidFill>
                <a:latin typeface="+mj-lt"/>
                <a:ea typeface="Arial Rounded"/>
                <a:cs typeface="Arial Rounded"/>
                <a:sym typeface="Arial Rounded"/>
              </a:rPr>
              <a:t>là </a:t>
            </a:r>
            <a:r>
              <a:rPr lang="en-US" sz="2400" smtClean="0">
                <a:solidFill>
                  <a:srgbClr val="0070C0"/>
                </a:solidFill>
                <a:latin typeface="Times New Roman" pitchFamily="18" charset="0"/>
                <a:ea typeface="Arial Rounded"/>
                <a:cs typeface="Times New Roman" pitchFamily="18" charset="0"/>
                <a:sym typeface="Arial Rounded"/>
              </a:rPr>
              <a:t>n</a:t>
            </a:r>
            <a:r>
              <a:rPr lang="vi-VN" sz="2400" smtClean="0">
                <a:solidFill>
                  <a:srgbClr val="0070C0"/>
                </a:solidFill>
                <a:latin typeface="+mj-lt"/>
                <a:ea typeface="Arial Rounded"/>
                <a:cs typeface="Arial Rounded"/>
                <a:sym typeface="Arial Rounded"/>
              </a:rPr>
              <a:t>gày </a:t>
            </a:r>
            <a:r>
              <a:rPr lang="vi-VN" sz="2400" dirty="0">
                <a:solidFill>
                  <a:srgbClr val="0070C0"/>
                </a:solidFill>
                <a:latin typeface="+mj-lt"/>
                <a:ea typeface="Arial Rounded"/>
                <a:cs typeface="Arial Rounded"/>
                <a:sym typeface="Arial Rounded"/>
              </a:rPr>
              <a:t>Gia đình Việt Nam.</a:t>
            </a:r>
            <a:endParaRPr lang="vi-VN" sz="2400" dirty="0">
              <a:latin typeface="+mj-lt"/>
            </a:endParaRPr>
          </a:p>
          <a:p>
            <a:pPr lvl="0" algn="just"/>
            <a:r>
              <a:rPr lang="vi-VN" sz="2400" dirty="0">
                <a:solidFill>
                  <a:srgbClr val="679C31"/>
                </a:solidFill>
                <a:latin typeface="+mj-lt"/>
                <a:ea typeface="Arial Rounded"/>
                <a:cs typeface="Arial Rounded"/>
                <a:sym typeface="Arial Rounded"/>
              </a:rPr>
              <a:t>	                                                               (Châu Anh)</a:t>
            </a:r>
            <a:endParaRPr lang="en-US" sz="2400" dirty="0">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702" y="195944"/>
            <a:ext cx="1192640" cy="457974"/>
          </a:xfrm>
          <a:prstGeom prst="rect">
            <a:avLst/>
          </a:prstGeom>
        </p:spPr>
      </p:pic>
      <p:sp>
        <p:nvSpPr>
          <p:cNvPr id="56" name="Google Shape;241;p6">
            <a:extLst>
              <a:ext uri="{FF2B5EF4-FFF2-40B4-BE49-F238E27FC236}">
                <a16:creationId xmlns:a16="http://schemas.microsoft.com/office/drawing/2014/main" id="{9FB5D12B-BCDF-4CE6-AC6A-0D0CBD3A1208}"/>
              </a:ext>
            </a:extLst>
          </p:cNvPr>
          <p:cNvSpPr/>
          <p:nvPr/>
        </p:nvSpPr>
        <p:spPr>
          <a:xfrm>
            <a:off x="885726" y="850935"/>
            <a:ext cx="363699" cy="351461"/>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Times New Roman" panose="02020603050405020304" pitchFamily="18" charset="0"/>
                <a:ea typeface="Times New Roman"/>
                <a:cs typeface="Times New Roman" panose="02020603050405020304" pitchFamily="18" charset="0"/>
                <a:sym typeface="Times New Roman"/>
              </a:rPr>
              <a:t>1</a:t>
            </a:r>
            <a:endParaRPr sz="2800" b="1" dirty="0">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sp>
        <p:nvSpPr>
          <p:cNvPr id="57" name="Google Shape;241;p6">
            <a:extLst>
              <a:ext uri="{FF2B5EF4-FFF2-40B4-BE49-F238E27FC236}">
                <a16:creationId xmlns:a16="http://schemas.microsoft.com/office/drawing/2014/main" id="{9FB5D12B-BCDF-4CE6-AC6A-0D0CBD3A1208}"/>
              </a:ext>
            </a:extLst>
          </p:cNvPr>
          <p:cNvSpPr/>
          <p:nvPr/>
        </p:nvSpPr>
        <p:spPr>
          <a:xfrm>
            <a:off x="579878" y="1208624"/>
            <a:ext cx="363699" cy="351461"/>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Times New Roman" panose="02020603050405020304" pitchFamily="18" charset="0"/>
                <a:ea typeface="Times New Roman"/>
                <a:cs typeface="Times New Roman" panose="02020603050405020304" pitchFamily="18" charset="0"/>
                <a:sym typeface="Times New Roman"/>
              </a:rPr>
              <a:t>2</a:t>
            </a:r>
            <a:endParaRPr sz="2800" b="1" dirty="0">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sp>
        <p:nvSpPr>
          <p:cNvPr id="60" name="Google Shape;241;p6">
            <a:extLst>
              <a:ext uri="{FF2B5EF4-FFF2-40B4-BE49-F238E27FC236}">
                <a16:creationId xmlns:a16="http://schemas.microsoft.com/office/drawing/2014/main" id="{9FB5D12B-BCDF-4CE6-AC6A-0D0CBD3A1208}"/>
              </a:ext>
            </a:extLst>
          </p:cNvPr>
          <p:cNvSpPr/>
          <p:nvPr/>
        </p:nvSpPr>
        <p:spPr>
          <a:xfrm>
            <a:off x="568002" y="1583835"/>
            <a:ext cx="363699" cy="351461"/>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smtClean="0">
                <a:solidFill>
                  <a:schemeClr val="lt1"/>
                </a:solidFill>
                <a:latin typeface="Times New Roman" panose="02020603050405020304" pitchFamily="18" charset="0"/>
                <a:ea typeface="Times New Roman"/>
                <a:cs typeface="Times New Roman" panose="02020603050405020304" pitchFamily="18" charset="0"/>
                <a:sym typeface="Times New Roman"/>
              </a:rPr>
              <a:t>3</a:t>
            </a:r>
            <a:endParaRPr sz="2800" b="1" dirty="0">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sp>
        <p:nvSpPr>
          <p:cNvPr id="61" name="Google Shape;241;p6">
            <a:extLst>
              <a:ext uri="{FF2B5EF4-FFF2-40B4-BE49-F238E27FC236}">
                <a16:creationId xmlns:a16="http://schemas.microsoft.com/office/drawing/2014/main" id="{9FB5D12B-BCDF-4CE6-AC6A-0D0CBD3A1208}"/>
              </a:ext>
            </a:extLst>
          </p:cNvPr>
          <p:cNvSpPr/>
          <p:nvPr/>
        </p:nvSpPr>
        <p:spPr>
          <a:xfrm>
            <a:off x="909476" y="850935"/>
            <a:ext cx="363699" cy="351461"/>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Times New Roman" panose="02020603050405020304" pitchFamily="18" charset="0"/>
                <a:ea typeface="Times New Roman"/>
                <a:cs typeface="Times New Roman" panose="02020603050405020304" pitchFamily="18" charset="0"/>
                <a:sym typeface="Times New Roman"/>
              </a:rPr>
              <a:t>1</a:t>
            </a:r>
            <a:endParaRPr sz="2800" b="1" dirty="0">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sp>
        <p:nvSpPr>
          <p:cNvPr id="62" name="Google Shape;241;p6">
            <a:extLst>
              <a:ext uri="{FF2B5EF4-FFF2-40B4-BE49-F238E27FC236}">
                <a16:creationId xmlns:a16="http://schemas.microsoft.com/office/drawing/2014/main" id="{9FB5D12B-BCDF-4CE6-AC6A-0D0CBD3A1208}"/>
              </a:ext>
            </a:extLst>
          </p:cNvPr>
          <p:cNvSpPr/>
          <p:nvPr/>
        </p:nvSpPr>
        <p:spPr>
          <a:xfrm>
            <a:off x="580196" y="1964854"/>
            <a:ext cx="363699" cy="351461"/>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smtClean="0">
                <a:solidFill>
                  <a:schemeClr val="lt1"/>
                </a:solidFill>
                <a:latin typeface="Times New Roman" panose="02020603050405020304" pitchFamily="18" charset="0"/>
                <a:ea typeface="Times New Roman"/>
                <a:cs typeface="Times New Roman" panose="02020603050405020304" pitchFamily="18" charset="0"/>
                <a:sym typeface="Times New Roman"/>
              </a:rPr>
              <a:t>4</a:t>
            </a:r>
            <a:endParaRPr sz="2800" b="1" dirty="0">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sp>
        <p:nvSpPr>
          <p:cNvPr id="67" name="Google Shape;241;p6">
            <a:extLst>
              <a:ext uri="{FF2B5EF4-FFF2-40B4-BE49-F238E27FC236}">
                <a16:creationId xmlns:a16="http://schemas.microsoft.com/office/drawing/2014/main" id="{9FB5D12B-BCDF-4CE6-AC6A-0D0CBD3A1208}"/>
              </a:ext>
            </a:extLst>
          </p:cNvPr>
          <p:cNvSpPr/>
          <p:nvPr/>
        </p:nvSpPr>
        <p:spPr>
          <a:xfrm>
            <a:off x="592071" y="2340065"/>
            <a:ext cx="363699" cy="351461"/>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Times New Roman" panose="02020603050405020304" pitchFamily="18" charset="0"/>
                <a:ea typeface="Times New Roman"/>
                <a:cs typeface="Times New Roman" panose="02020603050405020304" pitchFamily="18" charset="0"/>
                <a:sym typeface="Times New Roman"/>
              </a:rPr>
              <a:t>5</a:t>
            </a:r>
            <a:endParaRPr sz="2800" b="1" dirty="0">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sp>
        <p:nvSpPr>
          <p:cNvPr id="68" name="Google Shape;241;p6">
            <a:extLst>
              <a:ext uri="{FF2B5EF4-FFF2-40B4-BE49-F238E27FC236}">
                <a16:creationId xmlns:a16="http://schemas.microsoft.com/office/drawing/2014/main" id="{9FB5D12B-BCDF-4CE6-AC6A-0D0CBD3A1208}"/>
              </a:ext>
            </a:extLst>
          </p:cNvPr>
          <p:cNvSpPr/>
          <p:nvPr/>
        </p:nvSpPr>
        <p:spPr>
          <a:xfrm>
            <a:off x="592071" y="2734336"/>
            <a:ext cx="363699" cy="351461"/>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Times New Roman" panose="02020603050405020304" pitchFamily="18" charset="0"/>
                <a:ea typeface="Times New Roman"/>
                <a:cs typeface="Times New Roman" panose="02020603050405020304" pitchFamily="18" charset="0"/>
                <a:sym typeface="Times New Roman"/>
              </a:rPr>
              <a:t>6</a:t>
            </a:r>
            <a:endParaRPr sz="2800" b="1" dirty="0">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sp>
        <p:nvSpPr>
          <p:cNvPr id="71" name="Google Shape;241;p6">
            <a:extLst>
              <a:ext uri="{FF2B5EF4-FFF2-40B4-BE49-F238E27FC236}">
                <a16:creationId xmlns:a16="http://schemas.microsoft.com/office/drawing/2014/main" id="{9FB5D12B-BCDF-4CE6-AC6A-0D0CBD3A1208}"/>
              </a:ext>
            </a:extLst>
          </p:cNvPr>
          <p:cNvSpPr/>
          <p:nvPr/>
        </p:nvSpPr>
        <p:spPr>
          <a:xfrm>
            <a:off x="2344411" y="2715276"/>
            <a:ext cx="363699" cy="351461"/>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smtClean="0">
                <a:solidFill>
                  <a:schemeClr val="lt1"/>
                </a:solidFill>
                <a:latin typeface="Times New Roman" panose="02020603050405020304" pitchFamily="18" charset="0"/>
                <a:ea typeface="Times New Roman"/>
                <a:cs typeface="Times New Roman" panose="02020603050405020304" pitchFamily="18" charset="0"/>
                <a:sym typeface="Times New Roman"/>
              </a:rPr>
              <a:t>7</a:t>
            </a:r>
            <a:endParaRPr sz="2800" b="1" dirty="0">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sp>
        <p:nvSpPr>
          <p:cNvPr id="72" name="Google Shape;241;p6">
            <a:extLst>
              <a:ext uri="{FF2B5EF4-FFF2-40B4-BE49-F238E27FC236}">
                <a16:creationId xmlns:a16="http://schemas.microsoft.com/office/drawing/2014/main" id="{9FB5D12B-BCDF-4CE6-AC6A-0D0CBD3A1208}"/>
              </a:ext>
            </a:extLst>
          </p:cNvPr>
          <p:cNvSpPr/>
          <p:nvPr/>
        </p:nvSpPr>
        <p:spPr>
          <a:xfrm>
            <a:off x="592070" y="3091605"/>
            <a:ext cx="363699" cy="351461"/>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Times New Roman" panose="02020603050405020304" pitchFamily="18" charset="0"/>
                <a:ea typeface="Times New Roman"/>
                <a:cs typeface="Times New Roman" panose="02020603050405020304" pitchFamily="18" charset="0"/>
                <a:sym typeface="Times New Roman"/>
              </a:rPr>
              <a:t>8</a:t>
            </a:r>
            <a:endParaRPr sz="2800" b="1" dirty="0">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sp>
        <p:nvSpPr>
          <p:cNvPr id="73" name="Google Shape;241;p6">
            <a:extLst>
              <a:ext uri="{FF2B5EF4-FFF2-40B4-BE49-F238E27FC236}">
                <a16:creationId xmlns:a16="http://schemas.microsoft.com/office/drawing/2014/main" id="{9FB5D12B-BCDF-4CE6-AC6A-0D0CBD3A1208}"/>
              </a:ext>
            </a:extLst>
          </p:cNvPr>
          <p:cNvSpPr/>
          <p:nvPr/>
        </p:nvSpPr>
        <p:spPr>
          <a:xfrm>
            <a:off x="2609385" y="3066737"/>
            <a:ext cx="363699" cy="351461"/>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Times New Roman" panose="02020603050405020304" pitchFamily="18" charset="0"/>
                <a:ea typeface="Times New Roman"/>
                <a:cs typeface="Times New Roman" panose="02020603050405020304" pitchFamily="18" charset="0"/>
                <a:sym typeface="Times New Roman"/>
              </a:rPr>
              <a:t>9</a:t>
            </a:r>
            <a:endParaRPr sz="2800" b="1" dirty="0">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sp>
        <p:nvSpPr>
          <p:cNvPr id="74" name="Google Shape;241;p6">
            <a:extLst>
              <a:ext uri="{FF2B5EF4-FFF2-40B4-BE49-F238E27FC236}">
                <a16:creationId xmlns:a16="http://schemas.microsoft.com/office/drawing/2014/main" id="{9FB5D12B-BCDF-4CE6-AC6A-0D0CBD3A1208}"/>
              </a:ext>
            </a:extLst>
          </p:cNvPr>
          <p:cNvSpPr/>
          <p:nvPr/>
        </p:nvSpPr>
        <p:spPr>
          <a:xfrm>
            <a:off x="5907010" y="3066736"/>
            <a:ext cx="826300" cy="351461"/>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b="1" smtClean="0">
                <a:solidFill>
                  <a:schemeClr val="lt1"/>
                </a:solidFill>
                <a:latin typeface="Times New Roman" panose="02020603050405020304" pitchFamily="18" charset="0"/>
                <a:ea typeface="Times New Roman"/>
                <a:cs typeface="Times New Roman" panose="02020603050405020304" pitchFamily="18" charset="0"/>
                <a:sym typeface="Times New Roman"/>
              </a:rPr>
              <a:t>10</a:t>
            </a:r>
            <a:endParaRPr sz="2500" b="1" dirty="0">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sp>
        <p:nvSpPr>
          <p:cNvPr id="75" name="Google Shape;241;p6">
            <a:extLst>
              <a:ext uri="{FF2B5EF4-FFF2-40B4-BE49-F238E27FC236}">
                <a16:creationId xmlns:a16="http://schemas.microsoft.com/office/drawing/2014/main" id="{9FB5D12B-BCDF-4CE6-AC6A-0D0CBD3A1208}"/>
              </a:ext>
            </a:extLst>
          </p:cNvPr>
          <p:cNvSpPr/>
          <p:nvPr/>
        </p:nvSpPr>
        <p:spPr>
          <a:xfrm>
            <a:off x="2961209" y="3443066"/>
            <a:ext cx="613264" cy="351461"/>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smtClean="0">
                <a:solidFill>
                  <a:schemeClr val="lt1"/>
                </a:solidFill>
                <a:latin typeface="Times New Roman" panose="02020603050405020304" pitchFamily="18" charset="0"/>
                <a:ea typeface="Times New Roman"/>
                <a:cs typeface="Times New Roman" panose="02020603050405020304" pitchFamily="18" charset="0"/>
                <a:sym typeface="Times New Roman"/>
              </a:rPr>
              <a:t>11</a:t>
            </a:r>
            <a:endParaRPr sz="1800" b="1" dirty="0">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sp>
        <p:nvSpPr>
          <p:cNvPr id="76" name="Google Shape;241;p6">
            <a:extLst>
              <a:ext uri="{FF2B5EF4-FFF2-40B4-BE49-F238E27FC236}">
                <a16:creationId xmlns:a16="http://schemas.microsoft.com/office/drawing/2014/main" id="{9FB5D12B-BCDF-4CE6-AC6A-0D0CBD3A1208}"/>
              </a:ext>
            </a:extLst>
          </p:cNvPr>
          <p:cNvSpPr/>
          <p:nvPr/>
        </p:nvSpPr>
        <p:spPr>
          <a:xfrm>
            <a:off x="7854981" y="3450233"/>
            <a:ext cx="595159" cy="29046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smtClean="0">
                <a:solidFill>
                  <a:schemeClr val="lt1"/>
                </a:solidFill>
                <a:latin typeface="Times New Roman" panose="02020603050405020304" pitchFamily="18" charset="0"/>
                <a:ea typeface="Times New Roman"/>
                <a:cs typeface="Times New Roman" panose="02020603050405020304" pitchFamily="18" charset="0"/>
                <a:sym typeface="Times New Roman"/>
              </a:rPr>
              <a:t>12</a:t>
            </a:r>
            <a:endParaRPr sz="1800" b="1" dirty="0">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sp>
        <p:nvSpPr>
          <p:cNvPr id="77" name="Google Shape;241;p6">
            <a:extLst>
              <a:ext uri="{FF2B5EF4-FFF2-40B4-BE49-F238E27FC236}">
                <a16:creationId xmlns:a16="http://schemas.microsoft.com/office/drawing/2014/main" id="{9FB5D12B-BCDF-4CE6-AC6A-0D0CBD3A1208}"/>
              </a:ext>
            </a:extLst>
          </p:cNvPr>
          <p:cNvSpPr/>
          <p:nvPr/>
        </p:nvSpPr>
        <p:spPr>
          <a:xfrm>
            <a:off x="3681351" y="3794527"/>
            <a:ext cx="720142" cy="351461"/>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b="1" smtClean="0">
                <a:solidFill>
                  <a:schemeClr val="lt1"/>
                </a:solidFill>
                <a:latin typeface="Times New Roman" panose="02020603050405020304" pitchFamily="18" charset="0"/>
                <a:ea typeface="Times New Roman"/>
                <a:cs typeface="Times New Roman" panose="02020603050405020304" pitchFamily="18" charset="0"/>
                <a:sym typeface="Times New Roman"/>
              </a:rPr>
              <a:t>13</a:t>
            </a:r>
            <a:endParaRPr sz="2500" b="1" dirty="0">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sp>
        <p:nvSpPr>
          <p:cNvPr id="78" name="Google Shape;241;p6">
            <a:extLst>
              <a:ext uri="{FF2B5EF4-FFF2-40B4-BE49-F238E27FC236}">
                <a16:creationId xmlns:a16="http://schemas.microsoft.com/office/drawing/2014/main" id="{9FB5D12B-BCDF-4CE6-AC6A-0D0CBD3A1208}"/>
              </a:ext>
            </a:extLst>
          </p:cNvPr>
          <p:cNvSpPr/>
          <p:nvPr/>
        </p:nvSpPr>
        <p:spPr>
          <a:xfrm>
            <a:off x="6939443" y="3805624"/>
            <a:ext cx="720142" cy="351461"/>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b="1" smtClean="0">
                <a:solidFill>
                  <a:schemeClr val="lt1"/>
                </a:solidFill>
                <a:latin typeface="Times New Roman" panose="02020603050405020304" pitchFamily="18" charset="0"/>
                <a:ea typeface="Times New Roman"/>
                <a:cs typeface="Times New Roman" panose="02020603050405020304" pitchFamily="18" charset="0"/>
                <a:sym typeface="Times New Roman"/>
              </a:rPr>
              <a:t>14</a:t>
            </a:r>
            <a:endParaRPr sz="2500" b="1" dirty="0">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76579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500"/>
                                        <p:tgtEl>
                                          <p:spTgt spid="7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500"/>
                                        <p:tgtEl>
                                          <p:spTgt spid="7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fade">
                                      <p:cBhvr>
                                        <p:cTn id="72" dur="500"/>
                                        <p:tgtEl>
                                          <p:spTgt spid="7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fade">
                                      <p:cBhvr>
                                        <p:cTn id="7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465" y="459032"/>
            <a:ext cx="8356962" cy="4524315"/>
          </a:xfrm>
          <a:prstGeom prst="rect">
            <a:avLst/>
          </a:prstGeom>
          <a:noFill/>
        </p:spPr>
        <p:txBody>
          <a:bodyPr wrap="square" rtlCol="0">
            <a:spAutoFit/>
          </a:bodyPr>
          <a:lstStyle/>
          <a:p>
            <a:pPr lvl="0" algn="ctr"/>
            <a:r>
              <a:rPr lang="vi-VN" sz="2400" b="1" dirty="0">
                <a:solidFill>
                  <a:srgbClr val="F14420"/>
                </a:solidFill>
                <a:latin typeface="+mj-lt"/>
                <a:ea typeface="Arial Rounded"/>
                <a:cs typeface="Arial Rounded"/>
                <a:sym typeface="Arial Rounded"/>
              </a:rPr>
              <a:t>Bữa cơm gia đình</a:t>
            </a:r>
            <a:endParaRPr lang="vi-VN" sz="2400" dirty="0">
              <a:latin typeface="+mj-lt"/>
            </a:endParaRPr>
          </a:p>
          <a:p>
            <a:pPr lvl="0" algn="just"/>
            <a:r>
              <a:rPr lang="vi-VN" sz="2400" dirty="0">
                <a:solidFill>
                  <a:srgbClr val="679C31"/>
                </a:solidFill>
                <a:latin typeface="+mj-lt"/>
                <a:ea typeface="Arial Rounded"/>
                <a:cs typeface="Arial Rounded"/>
                <a:sym typeface="Arial Rounded"/>
              </a:rPr>
              <a:t>	</a:t>
            </a:r>
            <a:r>
              <a:rPr lang="vi-VN" sz="2400" dirty="0">
                <a:solidFill>
                  <a:srgbClr val="0070C0"/>
                </a:solidFill>
                <a:latin typeface="+mj-lt"/>
                <a:ea typeface="Arial Rounded"/>
                <a:cs typeface="Arial Rounded"/>
                <a:sym typeface="Arial Rounded"/>
              </a:rPr>
              <a:t>Thấy mẹ đi chợ về, Chi hỏi:</a:t>
            </a:r>
          </a:p>
          <a:p>
            <a:pPr lvl="0" algn="just"/>
            <a:r>
              <a:rPr lang="vi-VN" sz="2400" dirty="0">
                <a:solidFill>
                  <a:srgbClr val="0070C0"/>
                </a:solidFill>
                <a:latin typeface="+mj-lt"/>
                <a:ea typeface="Arial Rounded"/>
                <a:cs typeface="Arial Rounded"/>
                <a:sym typeface="Arial Rounded"/>
              </a:rPr>
              <a:t>        - Sao mẹ mua nhiều đồ ăn thế ạ?</a:t>
            </a:r>
            <a:endParaRPr lang="vi-VN" sz="2400" dirty="0">
              <a:solidFill>
                <a:srgbClr val="0070C0"/>
              </a:solidFill>
              <a:latin typeface="+mj-lt"/>
            </a:endParaRPr>
          </a:p>
          <a:p>
            <a:pPr lvl="0" algn="just"/>
            <a:r>
              <a:rPr lang="vi-VN" sz="2400" dirty="0">
                <a:solidFill>
                  <a:srgbClr val="0070C0"/>
                </a:solidFill>
                <a:latin typeface="+mj-lt"/>
                <a:ea typeface="Arial Rounded"/>
                <a:cs typeface="Arial Rounded"/>
                <a:sym typeface="Arial Rounded"/>
              </a:rPr>
              <a:t>        - Đố con hôm nay là ngày gì?</a:t>
            </a:r>
          </a:p>
          <a:p>
            <a:pPr lvl="0" algn="just"/>
            <a:r>
              <a:rPr lang="vi-VN" sz="2400" dirty="0">
                <a:solidFill>
                  <a:srgbClr val="0070C0"/>
                </a:solidFill>
                <a:latin typeface="+mj-lt"/>
                <a:ea typeface="Arial Rounded"/>
                <a:cs typeface="Arial Rounded"/>
                <a:sym typeface="Arial Rounded"/>
              </a:rPr>
              <a:t>        Chi chạy lại xem lịch:   </a:t>
            </a:r>
          </a:p>
          <a:p>
            <a:pPr lvl="0" algn="just"/>
            <a:r>
              <a:rPr lang="vi-VN" sz="2400" smtClean="0">
                <a:solidFill>
                  <a:srgbClr val="0070C0"/>
                </a:solidFill>
                <a:latin typeface="+mj-lt"/>
                <a:ea typeface="Arial Rounded"/>
                <a:cs typeface="Arial Rounded"/>
                <a:sym typeface="Arial Rounded"/>
              </a:rPr>
              <a:t>        - </a:t>
            </a:r>
            <a:r>
              <a:rPr lang="en-US" sz="2400" smtClean="0">
                <a:solidFill>
                  <a:srgbClr val="0070C0"/>
                </a:solidFill>
                <a:latin typeface="Times New Roman" pitchFamily="18" charset="0"/>
                <a:ea typeface="Arial Rounded"/>
                <a:cs typeface="Times New Roman" pitchFamily="18" charset="0"/>
                <a:sym typeface="Arial Rounded"/>
              </a:rPr>
              <a:t>A, n</a:t>
            </a:r>
            <a:r>
              <a:rPr lang="vi-VN" sz="2400" smtClean="0">
                <a:solidFill>
                  <a:srgbClr val="0070C0"/>
                </a:solidFill>
                <a:latin typeface="Times New Roman" pitchFamily="18" charset="0"/>
                <a:ea typeface="Arial Rounded"/>
                <a:cs typeface="Times New Roman" pitchFamily="18" charset="0"/>
                <a:sym typeface="Arial Rounded"/>
              </a:rPr>
              <a:t>gày 28 tháng 6, </a:t>
            </a:r>
            <a:r>
              <a:rPr lang="en-US" sz="2400" smtClean="0">
                <a:solidFill>
                  <a:srgbClr val="0070C0"/>
                </a:solidFill>
                <a:latin typeface="Times New Roman" pitchFamily="18" charset="0"/>
                <a:ea typeface="Arial Rounded"/>
                <a:cs typeface="Times New Roman" pitchFamily="18" charset="0"/>
                <a:sym typeface="Arial Rounded"/>
              </a:rPr>
              <a:t>n</a:t>
            </a:r>
            <a:r>
              <a:rPr lang="vi-VN" sz="2400" smtClean="0">
                <a:solidFill>
                  <a:srgbClr val="0070C0"/>
                </a:solidFill>
                <a:latin typeface="+mj-lt"/>
                <a:ea typeface="Arial Rounded"/>
                <a:cs typeface="Arial Rounded"/>
                <a:sym typeface="Arial Rounded"/>
              </a:rPr>
              <a:t>gày Gia </a:t>
            </a:r>
            <a:r>
              <a:rPr lang="vi-VN" sz="2400" dirty="0">
                <a:solidFill>
                  <a:srgbClr val="0070C0"/>
                </a:solidFill>
                <a:latin typeface="+mj-lt"/>
                <a:ea typeface="Arial Rounded"/>
                <a:cs typeface="Arial Rounded"/>
                <a:sym typeface="Arial Rounded"/>
              </a:rPr>
              <a:t>đình Việt Nam.</a:t>
            </a:r>
          </a:p>
          <a:p>
            <a:pPr lvl="0" algn="just"/>
            <a:r>
              <a:rPr lang="vi-VN" sz="2400" dirty="0">
                <a:solidFill>
                  <a:srgbClr val="0070C0"/>
                </a:solidFill>
                <a:latin typeface="+mj-lt"/>
                <a:ea typeface="Arial Rounded"/>
                <a:cs typeface="Arial Rounded"/>
                <a:sym typeface="Arial Rounded"/>
              </a:rPr>
              <a:t>        - Đúng rồi.  Vì thế hôm nay nhà mình liên hoan con ạ.</a:t>
            </a:r>
          </a:p>
          <a:p>
            <a:pPr lvl="0" algn="just"/>
            <a:r>
              <a:rPr lang="vi-VN" sz="2400" dirty="0">
                <a:solidFill>
                  <a:srgbClr val="0070C0"/>
                </a:solidFill>
                <a:latin typeface="+mj-lt"/>
                <a:ea typeface="Arial Rounded"/>
                <a:cs typeface="Arial Rounded"/>
                <a:sym typeface="Arial Rounded"/>
              </a:rPr>
              <a:t>        </a:t>
            </a:r>
            <a:r>
              <a:rPr lang="vi-VN" sz="2400" dirty="0">
                <a:solidFill>
                  <a:schemeClr val="accent2">
                    <a:lumMod val="50000"/>
                  </a:schemeClr>
                </a:solidFill>
                <a:latin typeface="+mj-lt"/>
                <a:ea typeface="Arial Rounded"/>
                <a:cs typeface="Arial Rounded"/>
                <a:sym typeface="Arial Rounded"/>
              </a:rPr>
              <a:t>Chi vui lắm. Em nhặt rau giúp mẹ. Bố dọn nhà, rửa xoong nồi, cốc chén. Ông bà trông em bé để mẹ nấu ăn. Cả nhà quây quần bên nhau. Bữa cơm thật tuyệt. Chi thích ngày nào cũng là ngày gia đình Việt Nam.</a:t>
            </a:r>
            <a:endParaRPr lang="vi-VN" sz="2400" dirty="0">
              <a:solidFill>
                <a:schemeClr val="accent2">
                  <a:lumMod val="50000"/>
                </a:schemeClr>
              </a:solidFill>
              <a:latin typeface="+mj-lt"/>
            </a:endParaRPr>
          </a:p>
          <a:p>
            <a:pPr lvl="0" algn="just"/>
            <a:r>
              <a:rPr lang="vi-VN" sz="2400" dirty="0">
                <a:solidFill>
                  <a:schemeClr val="accent2">
                    <a:lumMod val="50000"/>
                  </a:schemeClr>
                </a:solidFill>
                <a:latin typeface="+mj-lt"/>
                <a:ea typeface="Arial Rounded"/>
                <a:cs typeface="Arial Rounded"/>
                <a:sym typeface="Arial Rounded"/>
              </a:rPr>
              <a:t>	                                                                   </a:t>
            </a:r>
            <a:r>
              <a:rPr lang="vi-VN" sz="2400" dirty="0">
                <a:latin typeface="+mj-lt"/>
                <a:ea typeface="Arial Rounded"/>
                <a:cs typeface="Arial Rounded"/>
                <a:sym typeface="Arial Rounded"/>
              </a:rPr>
              <a:t>(Châu Anh)</a:t>
            </a:r>
            <a:endParaRPr lang="en-US" sz="2400" dirty="0">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514" y="209342"/>
            <a:ext cx="1192640" cy="457974"/>
          </a:xfrm>
          <a:prstGeom prst="rect">
            <a:avLst/>
          </a:prstGeom>
        </p:spPr>
      </p:pic>
      <p:sp>
        <p:nvSpPr>
          <p:cNvPr id="19" name="Google Shape;253;p7"/>
          <p:cNvSpPr/>
          <p:nvPr/>
        </p:nvSpPr>
        <p:spPr>
          <a:xfrm>
            <a:off x="935074" y="881380"/>
            <a:ext cx="383082" cy="329903"/>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2800" b="1">
                <a:solidFill>
                  <a:schemeClr val="lt1"/>
                </a:solidFill>
                <a:latin typeface="Times New Roman"/>
                <a:ea typeface="Times New Roman"/>
                <a:cs typeface="Times New Roman"/>
                <a:sym typeface="Times New Roman"/>
              </a:rPr>
              <a:t>1</a:t>
            </a:r>
            <a:endParaRPr sz="2800" b="1">
              <a:solidFill>
                <a:schemeClr val="lt1"/>
              </a:solidFill>
              <a:latin typeface="Times New Roman"/>
              <a:ea typeface="Times New Roman"/>
              <a:cs typeface="Times New Roman"/>
              <a:sym typeface="Times New Roman"/>
            </a:endParaRPr>
          </a:p>
        </p:txBody>
      </p:sp>
      <p:sp>
        <p:nvSpPr>
          <p:cNvPr id="20" name="Google Shape;253;p7"/>
          <p:cNvSpPr/>
          <p:nvPr/>
        </p:nvSpPr>
        <p:spPr>
          <a:xfrm>
            <a:off x="736598" y="3055933"/>
            <a:ext cx="383082" cy="350976"/>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r>
              <a:rPr lang="vi-VN" sz="2800" b="1" dirty="0">
                <a:solidFill>
                  <a:schemeClr val="lt1"/>
                </a:solidFill>
                <a:latin typeface="Times New Roman"/>
                <a:ea typeface="Times New Roman"/>
                <a:cs typeface="Times New Roman"/>
                <a:sym typeface="Times New Roman"/>
              </a:rPr>
              <a:t>2</a:t>
            </a:r>
            <a:endParaRPr sz="2800" b="1" dirty="0">
              <a:solidFill>
                <a:schemeClr val="lt1"/>
              </a:solidFill>
              <a:latin typeface="Times New Roman"/>
              <a:ea typeface="Times New Roman"/>
              <a:cs typeface="Times New Roman"/>
              <a:sym typeface="Times New Roman"/>
            </a:endParaRPr>
          </a:p>
        </p:txBody>
      </p:sp>
      <p:cxnSp>
        <p:nvCxnSpPr>
          <p:cNvPr id="8" name="Straight Connector 7"/>
          <p:cNvCxnSpPr/>
          <p:nvPr/>
        </p:nvCxnSpPr>
        <p:spPr>
          <a:xfrm>
            <a:off x="8136085" y="3823856"/>
            <a:ext cx="6703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2284" y="4190012"/>
            <a:ext cx="6093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21075" y="3055933"/>
            <a:ext cx="11875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37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9"/>
          <p:cNvSpPr/>
          <p:nvPr/>
        </p:nvSpPr>
        <p:spPr>
          <a:xfrm>
            <a:off x="5410970" y="818137"/>
            <a:ext cx="3656211"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dirty="0">
                <a:solidFill>
                  <a:srgbClr val="4CA420"/>
                </a:solidFill>
                <a:latin typeface="+mj-lt"/>
                <a:ea typeface="Arial Rounded"/>
                <a:cs typeface="Arial Rounded"/>
                <a:sym typeface="Arial Rounded"/>
              </a:rPr>
              <a:t>a) Ngày gia đình Việt Nam là ngày nào?</a:t>
            </a:r>
            <a:endParaRPr sz="2800" b="1" dirty="0">
              <a:solidFill>
                <a:srgbClr val="4CA420"/>
              </a:solidFill>
              <a:latin typeface="+mj-lt"/>
              <a:ea typeface="Arial Rounded"/>
              <a:cs typeface="Arial Rounded"/>
              <a:sym typeface="Arial Rounded"/>
            </a:endParaRPr>
          </a:p>
        </p:txBody>
      </p:sp>
      <p:sp>
        <p:nvSpPr>
          <p:cNvPr id="305" name="Google Shape;305;p9"/>
          <p:cNvSpPr/>
          <p:nvPr/>
        </p:nvSpPr>
        <p:spPr>
          <a:xfrm>
            <a:off x="5410970" y="796871"/>
            <a:ext cx="3432261"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4CA420"/>
                </a:solidFill>
                <a:latin typeface="+mj-lt"/>
                <a:ea typeface="Arial Rounded"/>
                <a:cs typeface="Arial Rounded"/>
                <a:sym typeface="Arial Rounded"/>
              </a:rPr>
              <a:t>b</a:t>
            </a:r>
            <a:r>
              <a:rPr lang="vi-VN" sz="3200" b="1" dirty="0">
                <a:solidFill>
                  <a:srgbClr val="4CA420"/>
                </a:solidFill>
                <a:latin typeface="+mj-lt"/>
                <a:ea typeface="Arial Rounded"/>
                <a:cs typeface="Arial Rounded"/>
                <a:sym typeface="Arial Rounded"/>
              </a:rPr>
              <a:t>) Vào ngày này, gia đình Chi làm gì?</a:t>
            </a:r>
            <a:endParaRPr sz="3200" b="1" dirty="0">
              <a:solidFill>
                <a:srgbClr val="4CA420"/>
              </a:solidFill>
              <a:latin typeface="+mj-lt"/>
              <a:ea typeface="Arial Rounded"/>
              <a:cs typeface="Arial Rounded"/>
              <a:sym typeface="Arial Rounded"/>
            </a:endParaRPr>
          </a:p>
        </p:txBody>
      </p:sp>
      <p:sp>
        <p:nvSpPr>
          <p:cNvPr id="306" name="Google Shape;306;p9"/>
          <p:cNvSpPr/>
          <p:nvPr/>
        </p:nvSpPr>
        <p:spPr>
          <a:xfrm>
            <a:off x="5410971" y="756581"/>
            <a:ext cx="3541644"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4CA420"/>
                </a:solidFill>
                <a:latin typeface="+mj-lt"/>
                <a:ea typeface="Arial Rounded"/>
                <a:cs typeface="Arial Rounded"/>
                <a:sym typeface="Arial Rounded"/>
              </a:rPr>
              <a:t>c</a:t>
            </a:r>
            <a:r>
              <a:rPr lang="vi-VN" sz="3200" b="1" dirty="0">
                <a:solidFill>
                  <a:srgbClr val="4CA420"/>
                </a:solidFill>
                <a:latin typeface="+mj-lt"/>
                <a:ea typeface="Arial Rounded"/>
                <a:cs typeface="Arial Rounded"/>
                <a:sym typeface="Arial Rounded"/>
              </a:rPr>
              <a:t>) Theo em, vì sao Chi rất vui?</a:t>
            </a:r>
            <a:endParaRPr sz="3200" b="1" dirty="0">
              <a:solidFill>
                <a:srgbClr val="4CA420"/>
              </a:solidFill>
              <a:latin typeface="+mj-lt"/>
              <a:ea typeface="Arial Rounded"/>
              <a:cs typeface="Arial Rounded"/>
              <a:sym typeface="Arial Rounde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77" y="935380"/>
            <a:ext cx="4798593" cy="39864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77" y="259190"/>
            <a:ext cx="2726246" cy="6388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500"/>
                                        <p:tgtEl>
                                          <p:spTgt spid="3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304"/>
                                        </p:tgtEl>
                                      </p:cBhvr>
                                    </p:animEffect>
                                    <p:set>
                                      <p:cBhvr>
                                        <p:cTn id="12" dur="1" fill="hold">
                                          <p:stCondLst>
                                            <p:cond delay="250"/>
                                          </p:stCondLst>
                                        </p:cTn>
                                        <p:tgtEl>
                                          <p:spTgt spid="30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05"/>
                                        </p:tgtEl>
                                        <p:attrNameLst>
                                          <p:attrName>style.visibility</p:attrName>
                                        </p:attrNameLst>
                                      </p:cBhvr>
                                      <p:to>
                                        <p:strVal val="visible"/>
                                      </p:to>
                                    </p:set>
                                    <p:animEffect transition="in" filter="fade">
                                      <p:cBhvr>
                                        <p:cTn id="15" dur="500"/>
                                        <p:tgtEl>
                                          <p:spTgt spid="30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50"/>
                                        <p:tgtEl>
                                          <p:spTgt spid="305"/>
                                        </p:tgtEl>
                                      </p:cBhvr>
                                    </p:animEffect>
                                    <p:set>
                                      <p:cBhvr>
                                        <p:cTn id="20" dur="1" fill="hold">
                                          <p:stCondLst>
                                            <p:cond delay="250"/>
                                          </p:stCondLst>
                                        </p:cTn>
                                        <p:tgtEl>
                                          <p:spTgt spid="30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06"/>
                                        </p:tgtEl>
                                        <p:attrNameLst>
                                          <p:attrName>style.visibility</p:attrName>
                                        </p:attrNameLst>
                                      </p:cBhvr>
                                      <p:to>
                                        <p:strVal val="visible"/>
                                      </p:to>
                                    </p:set>
                                    <p:animEffect transition="in" filter="fade">
                                      <p:cBhvr>
                                        <p:cTn id="23"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2" name="Google Shape;362;p12"/>
          <p:cNvSpPr/>
          <p:nvPr/>
        </p:nvSpPr>
        <p:spPr>
          <a:xfrm>
            <a:off x="1178831" y="1460129"/>
            <a:ext cx="760966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4400" b="1" dirty="0">
                <a:solidFill>
                  <a:srgbClr val="0070C0"/>
                </a:solidFill>
                <a:latin typeface="+mj-lt"/>
                <a:ea typeface="Arial Rounded"/>
                <a:cs typeface="Arial Rounded"/>
                <a:sym typeface="Arial Rounded"/>
              </a:rPr>
              <a:t>Vào ngày này, gia </a:t>
            </a:r>
            <a:r>
              <a:rPr lang="vi-VN" sz="4400" b="1">
                <a:solidFill>
                  <a:srgbClr val="0070C0"/>
                </a:solidFill>
                <a:latin typeface="+mj-lt"/>
                <a:ea typeface="Arial Rounded"/>
                <a:cs typeface="Arial Rounded"/>
                <a:sym typeface="Arial Rounded"/>
              </a:rPr>
              <a:t>đình </a:t>
            </a:r>
            <a:r>
              <a:rPr lang="vi-VN" sz="4400" b="1" smtClean="0">
                <a:solidFill>
                  <a:srgbClr val="0070C0"/>
                </a:solidFill>
                <a:latin typeface="+mj-lt"/>
                <a:ea typeface="Arial Rounded"/>
                <a:cs typeface="Arial Rounded"/>
                <a:sym typeface="Arial Rounded"/>
              </a:rPr>
              <a:t>Chi </a:t>
            </a:r>
            <a:endParaRPr sz="4400" b="1" dirty="0">
              <a:solidFill>
                <a:srgbClr val="0070C0"/>
              </a:solidFill>
              <a:latin typeface="+mj-lt"/>
              <a:sym typeface="Arial"/>
            </a:endParaRPr>
          </a:p>
        </p:txBody>
      </p:sp>
      <p:sp>
        <p:nvSpPr>
          <p:cNvPr id="363" name="Google Shape;363;p12"/>
          <p:cNvSpPr/>
          <p:nvPr/>
        </p:nvSpPr>
        <p:spPr>
          <a:xfrm>
            <a:off x="402403" y="2148791"/>
            <a:ext cx="317331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0070C0"/>
                </a:solidFill>
                <a:latin typeface="Times New Roman" pitchFamily="18" charset="0"/>
                <a:ea typeface="Arial Rounded"/>
                <a:cs typeface="Times New Roman" pitchFamily="18" charset="0"/>
                <a:sym typeface="Arial Rounded"/>
              </a:rPr>
              <a:t>(…).</a:t>
            </a:r>
            <a:endParaRPr sz="4400" b="1" dirty="0">
              <a:solidFill>
                <a:srgbClr val="0070C0"/>
              </a:solidFill>
              <a:latin typeface="Times New Roman" pitchFamily="18" charset="0"/>
              <a:cs typeface="Times New Roman" pitchFamily="18" charset="0"/>
              <a:sym typeface="Arial"/>
            </a:endParaRPr>
          </a:p>
        </p:txBody>
      </p:sp>
      <p:sp>
        <p:nvSpPr>
          <p:cNvPr id="364" name="Google Shape;364;p12"/>
          <p:cNvSpPr/>
          <p:nvPr/>
        </p:nvSpPr>
        <p:spPr>
          <a:xfrm>
            <a:off x="402403" y="2158280"/>
            <a:ext cx="299460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4400" b="1" dirty="0">
                <a:solidFill>
                  <a:srgbClr val="FF0000"/>
                </a:solidFill>
                <a:latin typeface="+mj-lt"/>
                <a:ea typeface="Arial Rounded"/>
                <a:cs typeface="Arial Rounded"/>
                <a:sym typeface="Arial Rounded"/>
              </a:rPr>
              <a:t>liên hoan</a:t>
            </a:r>
            <a:r>
              <a:rPr lang="vi-VN" sz="4400" b="1" dirty="0">
                <a:solidFill>
                  <a:schemeClr val="tx1"/>
                </a:solidFill>
                <a:latin typeface="+mj-lt"/>
                <a:ea typeface="Arial Rounded"/>
                <a:cs typeface="Arial Rounded"/>
                <a:sym typeface="Arial Rounded"/>
              </a:rPr>
              <a:t>.</a:t>
            </a:r>
            <a:endParaRPr sz="4400" b="1" dirty="0">
              <a:solidFill>
                <a:schemeClr val="tx1"/>
              </a:solidFill>
              <a:latin typeface="+mj-lt"/>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522" y="300047"/>
            <a:ext cx="7256553" cy="941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500"/>
                                        <p:tgtEl>
                                          <p:spTgt spid="362"/>
                                        </p:tgtEl>
                                      </p:cBhvr>
                                    </p:animEffect>
                                  </p:childTnLst>
                                </p:cTn>
                              </p:par>
                              <p:par>
                                <p:cTn id="8" presetID="10" presetClass="entr" presetSubtype="0" fill="hold" nodeType="withEffect">
                                  <p:stCondLst>
                                    <p:cond delay="0"/>
                                  </p:stCondLst>
                                  <p:childTnLst>
                                    <p:set>
                                      <p:cBhvr>
                                        <p:cTn id="9" dur="1" fill="hold">
                                          <p:stCondLst>
                                            <p:cond delay="0"/>
                                          </p:stCondLst>
                                        </p:cTn>
                                        <p:tgtEl>
                                          <p:spTgt spid="363"/>
                                        </p:tgtEl>
                                        <p:attrNameLst>
                                          <p:attrName>style.visibility</p:attrName>
                                        </p:attrNameLst>
                                      </p:cBhvr>
                                      <p:to>
                                        <p:strVal val="visible"/>
                                      </p:to>
                                    </p:set>
                                    <p:animEffect transition="in" filter="fade">
                                      <p:cBhvr>
                                        <p:cTn id="10" dur="500"/>
                                        <p:tgtEl>
                                          <p:spTgt spid="3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63"/>
                                        </p:tgtEl>
                                      </p:cBhvr>
                                    </p:animEffect>
                                    <p:set>
                                      <p:cBhvr>
                                        <p:cTn id="15" dur="1" fill="hold">
                                          <p:stCondLst>
                                            <p:cond delay="500"/>
                                          </p:stCondLst>
                                        </p:cTn>
                                        <p:tgtEl>
                                          <p:spTgt spid="36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64"/>
                                        </p:tgtEl>
                                        <p:attrNameLst>
                                          <p:attrName>style.visibility</p:attrName>
                                        </p:attrNameLst>
                                      </p:cBhvr>
                                      <p:to>
                                        <p:strVal val="visible"/>
                                      </p:to>
                                    </p:set>
                                    <p:animEffect transition="in" filter="fade">
                                      <p:cBhvr>
                                        <p:cTn id="18"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4"/>
          <p:cNvSpPr/>
          <p:nvPr/>
        </p:nvSpPr>
        <p:spPr>
          <a:xfrm>
            <a:off x="1213665" y="1376772"/>
            <a:ext cx="6716670" cy="1077178"/>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lang="vi-VN" sz="3200" b="1" dirty="0">
              <a:solidFill>
                <a:srgbClr val="4CA420"/>
              </a:solidFill>
              <a:latin typeface="+mj-lt"/>
              <a:ea typeface="Arial Rounded"/>
              <a:cs typeface="Arial Rounded"/>
              <a:sym typeface="Arial Rounded"/>
            </a:endParaRPr>
          </a:p>
          <a:p>
            <a:pPr marL="0" marR="0" lvl="0" indent="0" algn="l" rtl="0">
              <a:spcBef>
                <a:spcPts val="0"/>
              </a:spcBef>
              <a:spcAft>
                <a:spcPts val="0"/>
              </a:spcAft>
              <a:buNone/>
            </a:pPr>
            <a:endParaRPr sz="3200" b="1" dirty="0">
              <a:solidFill>
                <a:srgbClr val="4CA420"/>
              </a:solidFill>
              <a:latin typeface="+mj-lt"/>
              <a:ea typeface="Arial Rounded"/>
              <a:cs typeface="Arial Rounded"/>
              <a:sym typeface="Arial Rounded"/>
            </a:endParaRPr>
          </a:p>
        </p:txBody>
      </p:sp>
      <p:sp>
        <p:nvSpPr>
          <p:cNvPr id="414" name="Google Shape;414;p14"/>
          <p:cNvSpPr/>
          <p:nvPr/>
        </p:nvSpPr>
        <p:spPr>
          <a:xfrm>
            <a:off x="1420223" y="1660917"/>
            <a:ext cx="267353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b="1" dirty="0">
                <a:solidFill>
                  <a:schemeClr val="dk1"/>
                </a:solidFill>
                <a:latin typeface="+mj-lt"/>
                <a:ea typeface="Arial Rounded"/>
                <a:cs typeface="Arial Rounded"/>
                <a:sym typeface="Arial Rounded"/>
              </a:rPr>
              <a:t>liên hoan</a:t>
            </a:r>
            <a:endParaRPr sz="3200" b="1" dirty="0">
              <a:solidFill>
                <a:schemeClr val="dk1"/>
              </a:solidFill>
              <a:latin typeface="+mj-lt"/>
              <a:ea typeface="Arial Rounded"/>
              <a:cs typeface="Arial Rounded"/>
              <a:sym typeface="Arial Rounded"/>
            </a:endParaRPr>
          </a:p>
        </p:txBody>
      </p:sp>
      <p:sp>
        <p:nvSpPr>
          <p:cNvPr id="415" name="Google Shape;415;p14"/>
          <p:cNvSpPr/>
          <p:nvPr/>
        </p:nvSpPr>
        <p:spPr>
          <a:xfrm>
            <a:off x="701749" y="3146670"/>
            <a:ext cx="8229599"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b="1" dirty="0">
                <a:solidFill>
                  <a:srgbClr val="0070C0"/>
                </a:solidFill>
                <a:latin typeface="+mj-lt"/>
                <a:ea typeface="Arial Rounded"/>
                <a:cs typeface="Arial Rounded"/>
                <a:sym typeface="Arial Rounded"/>
              </a:rPr>
              <a:t>   Buổi tối, gia đình em thường                     bên</a:t>
            </a:r>
            <a:r>
              <a:rPr lang="en-US" sz="3200" b="1" dirty="0">
                <a:solidFill>
                  <a:srgbClr val="0070C0"/>
                </a:solidFill>
                <a:latin typeface="+mj-lt"/>
                <a:ea typeface="Arial Rounded"/>
                <a:cs typeface="Arial Rounded"/>
                <a:sym typeface="Arial Rounded"/>
              </a:rPr>
              <a:t> </a:t>
            </a:r>
            <a:r>
              <a:rPr lang="vi-VN" sz="3200" b="1" dirty="0">
                <a:solidFill>
                  <a:srgbClr val="0070C0"/>
                </a:solidFill>
                <a:latin typeface="+mj-lt"/>
                <a:ea typeface="Arial Rounded"/>
                <a:cs typeface="Arial Rounded"/>
                <a:sym typeface="Arial Rounded"/>
              </a:rPr>
              <a:t>nhau.</a:t>
            </a:r>
            <a:endParaRPr sz="3200" b="1" dirty="0">
              <a:solidFill>
                <a:srgbClr val="0070C0"/>
              </a:solidFill>
              <a:latin typeface="+mj-lt"/>
              <a:ea typeface="Arial Rounded"/>
              <a:cs typeface="Arial Rounded"/>
              <a:sym typeface="Arial Rounded"/>
            </a:endParaRPr>
          </a:p>
        </p:txBody>
      </p:sp>
      <p:sp>
        <p:nvSpPr>
          <p:cNvPr id="416" name="Google Shape;416;p14"/>
          <p:cNvSpPr/>
          <p:nvPr/>
        </p:nvSpPr>
        <p:spPr>
          <a:xfrm>
            <a:off x="3640806" y="1660877"/>
            <a:ext cx="267353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b="1" dirty="0">
                <a:solidFill>
                  <a:schemeClr val="dk1"/>
                </a:solidFill>
                <a:latin typeface="+mj-lt"/>
                <a:ea typeface="Arial Rounded"/>
                <a:cs typeface="Arial Rounded"/>
                <a:sym typeface="Arial Rounded"/>
              </a:rPr>
              <a:t>quây quần</a:t>
            </a:r>
            <a:endParaRPr sz="3200" b="1" dirty="0">
              <a:solidFill>
                <a:schemeClr val="dk1"/>
              </a:solidFill>
              <a:latin typeface="+mj-lt"/>
              <a:ea typeface="Arial Rounded"/>
              <a:cs typeface="Arial Rounded"/>
              <a:sym typeface="Arial Rounded"/>
            </a:endParaRPr>
          </a:p>
        </p:txBody>
      </p:sp>
      <p:sp>
        <p:nvSpPr>
          <p:cNvPr id="417" name="Google Shape;417;p14"/>
          <p:cNvSpPr/>
          <p:nvPr/>
        </p:nvSpPr>
        <p:spPr>
          <a:xfrm>
            <a:off x="6504841" y="3146670"/>
            <a:ext cx="90424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070C0"/>
                </a:solidFill>
                <a:latin typeface="Times New Roman" pitchFamily="18" charset="0"/>
                <a:ea typeface="Arial Rounded"/>
                <a:cs typeface="Times New Roman" pitchFamily="18" charset="0"/>
                <a:sym typeface="Arial Rounded"/>
              </a:rPr>
              <a:t>(…)</a:t>
            </a:r>
            <a:endParaRPr sz="3200" b="1" dirty="0">
              <a:solidFill>
                <a:srgbClr val="0070C0"/>
              </a:solidFill>
              <a:latin typeface="Times New Roman" pitchFamily="18" charset="0"/>
              <a:ea typeface="Arial Rounded"/>
              <a:cs typeface="Times New Roman" pitchFamily="18" charset="0"/>
              <a:sym typeface="Arial Rounded"/>
            </a:endParaRPr>
          </a:p>
        </p:txBody>
      </p:sp>
      <p:sp>
        <p:nvSpPr>
          <p:cNvPr id="9" name="Google Shape;416;p14"/>
          <p:cNvSpPr/>
          <p:nvPr/>
        </p:nvSpPr>
        <p:spPr>
          <a:xfrm>
            <a:off x="6504841" y="1625826"/>
            <a:ext cx="86702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b="1" dirty="0">
                <a:solidFill>
                  <a:schemeClr val="dk1"/>
                </a:solidFill>
                <a:latin typeface="+mj-lt"/>
                <a:ea typeface="Arial Rounded"/>
                <a:cs typeface="Arial Rounded"/>
                <a:sym typeface="Arial Rounded"/>
              </a:rPr>
              <a:t>gặp</a:t>
            </a:r>
            <a:endParaRPr sz="3200" b="1" dirty="0">
              <a:solidFill>
                <a:schemeClr val="dk1"/>
              </a:solidFill>
              <a:latin typeface="+mj-lt"/>
              <a:ea typeface="Arial Rounded"/>
              <a:cs typeface="Arial Rounded"/>
              <a:sym typeface="Arial Rounde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06" y="334865"/>
            <a:ext cx="7778129" cy="494473"/>
          </a:xfrm>
          <a:prstGeom prst="rect">
            <a:avLst/>
          </a:prstGeom>
        </p:spPr>
      </p:pic>
      <p:sp>
        <p:nvSpPr>
          <p:cNvPr id="11" name="Google Shape;416;p14"/>
          <p:cNvSpPr/>
          <p:nvPr/>
        </p:nvSpPr>
        <p:spPr>
          <a:xfrm>
            <a:off x="3640804" y="1660877"/>
            <a:ext cx="267353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b="1" dirty="0">
                <a:solidFill>
                  <a:schemeClr val="tx1"/>
                </a:solidFill>
                <a:latin typeface="+mj-lt"/>
                <a:ea typeface="Arial Rounded"/>
                <a:cs typeface="Arial Rounded"/>
                <a:sym typeface="Arial Rounded"/>
              </a:rPr>
              <a:t>quây quần</a:t>
            </a:r>
            <a:endParaRPr sz="3200" b="1" dirty="0">
              <a:solidFill>
                <a:schemeClr val="tx1"/>
              </a:solidFill>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250"/>
                                        <p:tgtEl>
                                          <p:spTgt spid="41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Effect transition="in" filter="fade">
                                      <p:cBhvr>
                                        <p:cTn id="11" dur="250"/>
                                        <p:tgtEl>
                                          <p:spTgt spid="414"/>
                                        </p:tgtEl>
                                      </p:cBhvr>
                                    </p:animEffect>
                                  </p:childTnLst>
                                </p:cTn>
                              </p:par>
                              <p:par>
                                <p:cTn id="12" presetID="10" presetClass="entr" presetSubtype="0" fill="hold" nodeType="withEffect">
                                  <p:stCondLst>
                                    <p:cond delay="0"/>
                                  </p:stCondLst>
                                  <p:childTnLst>
                                    <p:set>
                                      <p:cBhvr>
                                        <p:cTn id="13" dur="1" fill="hold">
                                          <p:stCondLst>
                                            <p:cond delay="0"/>
                                          </p:stCondLst>
                                        </p:cTn>
                                        <p:tgtEl>
                                          <p:spTgt spid="416"/>
                                        </p:tgtEl>
                                        <p:attrNameLst>
                                          <p:attrName>style.visibility</p:attrName>
                                        </p:attrNameLst>
                                      </p:cBhvr>
                                      <p:to>
                                        <p:strVal val="visible"/>
                                      </p:to>
                                    </p:set>
                                    <p:animEffect transition="in" filter="fade">
                                      <p:cBhvr>
                                        <p:cTn id="14" dur="250"/>
                                        <p:tgtEl>
                                          <p:spTgt spid="416"/>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15"/>
                                        </p:tgtEl>
                                        <p:attrNameLst>
                                          <p:attrName>style.visibility</p:attrName>
                                        </p:attrNameLst>
                                      </p:cBhvr>
                                      <p:to>
                                        <p:strVal val="visible"/>
                                      </p:to>
                                    </p:set>
                                    <p:animEffect transition="in" filter="fade">
                                      <p:cBhvr>
                                        <p:cTn id="18" dur="250"/>
                                        <p:tgtEl>
                                          <p:spTgt spid="415"/>
                                        </p:tgtEl>
                                      </p:cBhvr>
                                    </p:animEffect>
                                  </p:childTnLst>
                                </p:cTn>
                              </p:par>
                              <p:par>
                                <p:cTn id="19" presetID="10" presetClass="entr" presetSubtype="0" fill="hold" nodeType="withEffect">
                                  <p:stCondLst>
                                    <p:cond delay="0"/>
                                  </p:stCondLst>
                                  <p:childTnLst>
                                    <p:set>
                                      <p:cBhvr>
                                        <p:cTn id="20" dur="1" fill="hold">
                                          <p:stCondLst>
                                            <p:cond delay="0"/>
                                          </p:stCondLst>
                                        </p:cTn>
                                        <p:tgtEl>
                                          <p:spTgt spid="417"/>
                                        </p:tgtEl>
                                        <p:attrNameLst>
                                          <p:attrName>style.visibility</p:attrName>
                                        </p:attrNameLst>
                                      </p:cBhvr>
                                      <p:to>
                                        <p:strVal val="visible"/>
                                      </p:to>
                                    </p:set>
                                    <p:animEffect transition="in" filter="fade">
                                      <p:cBhvr>
                                        <p:cTn id="21" dur="250"/>
                                        <p:tgtEl>
                                          <p:spTgt spid="417"/>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5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417"/>
                                        </p:tgtEl>
                                      </p:cBhvr>
                                    </p:animEffect>
                                    <p:set>
                                      <p:cBhvr>
                                        <p:cTn id="29" dur="1" fill="hold">
                                          <p:stCondLst>
                                            <p:cond delay="500"/>
                                          </p:stCondLst>
                                        </p:cTn>
                                        <p:tgtEl>
                                          <p:spTgt spid="417"/>
                                        </p:tgtEl>
                                        <p:attrNameLst>
                                          <p:attrName>style.visibility</p:attrName>
                                        </p:attrNameLst>
                                      </p:cBhvr>
                                      <p:to>
                                        <p:strVal val="hidden"/>
                                      </p:to>
                                    </p:set>
                                  </p:childTnLst>
                                </p:cTn>
                              </p:par>
                            </p:childTnLst>
                          </p:cTn>
                        </p:par>
                        <p:par>
                          <p:cTn id="30" fill="hold">
                            <p:stCondLst>
                              <p:cond delay="501"/>
                            </p:stCondLst>
                            <p:childTnLst>
                              <p:par>
                                <p:cTn id="31" presetID="24" presetClass="emph" presetSubtype="0" fill="hold" nodeType="afterEffect">
                                  <p:stCondLst>
                                    <p:cond delay="0"/>
                                  </p:stCondLst>
                                  <p:childTnLst>
                                    <p:animClr clrSpc="hsl" dir="cw">
                                      <p:cBhvr override="childStyle">
                                        <p:cTn id="32" dur="500" fill="hold"/>
                                        <p:tgtEl>
                                          <p:spTgt spid="416"/>
                                        </p:tgtEl>
                                        <p:attrNameLst>
                                          <p:attrName>style.color</p:attrName>
                                        </p:attrNameLst>
                                      </p:cBhvr>
                                      <p:by>
                                        <p:hsl h="0" s="-12549" l="-25098"/>
                                      </p:by>
                                    </p:animClr>
                                    <p:animClr clrSpc="hsl" dir="cw">
                                      <p:cBhvr>
                                        <p:cTn id="33" dur="500" fill="hold"/>
                                        <p:tgtEl>
                                          <p:spTgt spid="416"/>
                                        </p:tgtEl>
                                        <p:attrNameLst>
                                          <p:attrName>fillcolor</p:attrName>
                                        </p:attrNameLst>
                                      </p:cBhvr>
                                      <p:by>
                                        <p:hsl h="0" s="-12549" l="-25098"/>
                                      </p:by>
                                    </p:animClr>
                                    <p:animClr clrSpc="hsl" dir="cw">
                                      <p:cBhvr>
                                        <p:cTn id="34" dur="500" fill="hold"/>
                                        <p:tgtEl>
                                          <p:spTgt spid="416"/>
                                        </p:tgtEl>
                                        <p:attrNameLst>
                                          <p:attrName>stroke.color</p:attrName>
                                        </p:attrNameLst>
                                      </p:cBhvr>
                                      <p:by>
                                        <p:hsl h="0" s="-12549" l="-25098"/>
                                      </p:by>
                                    </p:animClr>
                                    <p:set>
                                      <p:cBhvr>
                                        <p:cTn id="35" dur="500" fill="hold"/>
                                        <p:tgtEl>
                                          <p:spTgt spid="416"/>
                                        </p:tgtEl>
                                        <p:attrNameLst>
                                          <p:attrName>fill.type</p:attrName>
                                        </p:attrNameLst>
                                      </p:cBhvr>
                                      <p:to>
                                        <p:strVal val="solid"/>
                                      </p:to>
                                    </p:se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50"/>
                                        <p:tgtEl>
                                          <p:spTgt spid="11"/>
                                        </p:tgtEl>
                                      </p:cBhvr>
                                    </p:animEffect>
                                  </p:childTnLst>
                                </p:cTn>
                              </p:par>
                            </p:childTnLst>
                          </p:cTn>
                        </p:par>
                        <p:par>
                          <p:cTn id="39" fill="hold">
                            <p:stCondLst>
                              <p:cond delay="1001"/>
                            </p:stCondLst>
                            <p:childTnLst>
                              <p:par>
                                <p:cTn id="40" presetID="24" presetClass="emph" presetSubtype="0" fill="hold" nodeType="afterEffect">
                                  <p:stCondLst>
                                    <p:cond delay="0"/>
                                  </p:stCondLst>
                                  <p:childTnLst>
                                    <p:animClr clrSpc="hsl" dir="cw">
                                      <p:cBhvr override="childStyle">
                                        <p:cTn id="41" dur="500" fill="hold"/>
                                        <p:tgtEl>
                                          <p:spTgt spid="11"/>
                                        </p:tgtEl>
                                        <p:attrNameLst>
                                          <p:attrName>style.color</p:attrName>
                                        </p:attrNameLst>
                                      </p:cBhvr>
                                      <p:by>
                                        <p:hsl h="0" s="-12549" l="-25098"/>
                                      </p:by>
                                    </p:animClr>
                                    <p:animClr clrSpc="hsl" dir="cw">
                                      <p:cBhvr>
                                        <p:cTn id="42" dur="500" fill="hold"/>
                                        <p:tgtEl>
                                          <p:spTgt spid="11"/>
                                        </p:tgtEl>
                                        <p:attrNameLst>
                                          <p:attrName>fillcolor</p:attrName>
                                        </p:attrNameLst>
                                      </p:cBhvr>
                                      <p:by>
                                        <p:hsl h="0" s="-12549" l="-25098"/>
                                      </p:by>
                                    </p:animClr>
                                    <p:animClr clrSpc="hsl" dir="cw">
                                      <p:cBhvr>
                                        <p:cTn id="43" dur="500" fill="hold"/>
                                        <p:tgtEl>
                                          <p:spTgt spid="11"/>
                                        </p:tgtEl>
                                        <p:attrNameLst>
                                          <p:attrName>stroke.color</p:attrName>
                                        </p:attrNameLst>
                                      </p:cBhvr>
                                      <p:by>
                                        <p:hsl h="0" s="-12549" l="-25098"/>
                                      </p:by>
                                    </p:animClr>
                                    <p:set>
                                      <p:cBhvr>
                                        <p:cTn id="44" dur="500" fill="hold"/>
                                        <p:tgtEl>
                                          <p:spTgt spid="11"/>
                                        </p:tgtEl>
                                        <p:attrNameLst>
                                          <p:attrName>fill.type</p:attrName>
                                        </p:attrNameLst>
                                      </p:cBhvr>
                                      <p:to>
                                        <p:strVal val="solid"/>
                                      </p:to>
                                    </p:set>
                                  </p:childTnLst>
                                </p:cTn>
                              </p:par>
                            </p:childTnLst>
                          </p:cTn>
                        </p:par>
                        <p:par>
                          <p:cTn id="45" fill="hold">
                            <p:stCondLst>
                              <p:cond delay="1501"/>
                            </p:stCondLst>
                            <p:childTnLst>
                              <p:par>
                                <p:cTn id="46" presetID="42" presetClass="path" presetSubtype="0" accel="50000" decel="50000" fill="hold" grpId="0" nodeType="afterEffect">
                                  <p:stCondLst>
                                    <p:cond delay="0"/>
                                  </p:stCondLst>
                                  <p:childTnLst>
                                    <p:animMotion origin="layout" path="M -8.33333E-7 3.16456E-6 L 0.27014 0.28836 " pathEditMode="relative" rAng="0" ptsTypes="AA">
                                      <p:cBhvr>
                                        <p:cTn id="47" dur="250" fill="hold"/>
                                        <p:tgtEl>
                                          <p:spTgt spid="11"/>
                                        </p:tgtEl>
                                        <p:attrNameLst>
                                          <p:attrName>ppt_x</p:attrName>
                                          <p:attrName>ppt_y</p:attrName>
                                        </p:attrNameLst>
                                      </p:cBhvr>
                                      <p:rCtr x="13507" y="144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68" y="1222625"/>
            <a:ext cx="7310600" cy="377610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854" y="183160"/>
            <a:ext cx="7760438" cy="89857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694</TotalTime>
  <Words>133</Words>
  <Application>Microsoft Office PowerPoint</Application>
  <PresentationFormat>On-screen Show (16:9)</PresentationFormat>
  <Paragraphs>70</Paragraphs>
  <Slides>13</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 Rounded</vt:lpstr>
      <vt:lpstr>Arial-Rounded</vt:lpstr>
      <vt:lpstr>DFPOP1-W9</vt:lpstr>
      <vt:lpstr>宋体</vt:lpstr>
      <vt:lpstr>华康少女文字W5</vt:lpstr>
      <vt:lpstr>Arial</vt:lpstr>
      <vt:lpstr>Calibri</vt:lpstr>
      <vt:lpstr>Calibri Light</vt:lpstr>
      <vt:lpstr>Times New Roman</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Thi Minh Phuong</dc:creator>
  <cp:lastModifiedBy>Windows User</cp:lastModifiedBy>
  <cp:revision>27</cp:revision>
  <dcterms:created xsi:type="dcterms:W3CDTF">2020-08-13T09:19:08Z</dcterms:created>
  <dcterms:modified xsi:type="dcterms:W3CDTF">2025-04-05T07:25:55Z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