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3"/>
  </p:notesMasterIdLst>
  <p:sldIdLst>
    <p:sldId id="279" r:id="rId2"/>
    <p:sldId id="299" r:id="rId3"/>
    <p:sldId id="480" r:id="rId4"/>
    <p:sldId id="513" r:id="rId5"/>
    <p:sldId id="514" r:id="rId6"/>
    <p:sldId id="343" r:id="rId7"/>
    <p:sldId id="516" r:id="rId8"/>
    <p:sldId id="470" r:id="rId9"/>
    <p:sldId id="471" r:id="rId10"/>
    <p:sldId id="519" r:id="rId11"/>
    <p:sldId id="501" r:id="rId12"/>
    <p:sldId id="502" r:id="rId13"/>
    <p:sldId id="504" r:id="rId14"/>
    <p:sldId id="505" r:id="rId15"/>
    <p:sldId id="506" r:id="rId16"/>
    <p:sldId id="511" r:id="rId17"/>
    <p:sldId id="508" r:id="rId18"/>
    <p:sldId id="518" r:id="rId19"/>
    <p:sldId id="521" r:id="rId20"/>
    <p:sldId id="510" r:id="rId21"/>
    <p:sldId id="520" r:id="rId22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13CB"/>
    <a:srgbClr val="FF0000"/>
    <a:srgbClr val="66FF66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>
      <p:cViewPr varScale="1">
        <p:scale>
          <a:sx n="68" d="100"/>
          <a:sy n="68" d="100"/>
        </p:scale>
        <p:origin x="876" y="48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E4D5D444-2268-4C0C-B01F-0FC8265D5B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13099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D8ED76E-0A92-48AA-A586-983C3CC91F64}" type="slidenum">
              <a:rPr lang="en-US" altLang="en-US">
                <a:latin typeface="Arial" panose="020B0604020202020204" pitchFamily="34" charset="0"/>
              </a:rPr>
              <a:pPr/>
              <a:t>3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0BE79A2-E869-4D74-BDDB-40CCB8904A77}" type="slidenum">
              <a:rPr lang="en-US" altLang="en-US">
                <a:latin typeface="Arial" panose="020B0604020202020204" pitchFamily="34" charset="0"/>
              </a:rPr>
              <a:pPr/>
              <a:t>8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E2D11E0-541D-4D35-87CF-B56DB7CBDE80}" type="slidenum">
              <a:rPr lang="en-US" altLang="en-US">
                <a:latin typeface="Arial" panose="020B0604020202020204" pitchFamily="34" charset="0"/>
              </a:rPr>
              <a:pPr/>
              <a:t>14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7F1E807-B207-44CA-8772-7012E10BC6FD}" type="slidenum">
              <a:rPr lang="en-US" altLang="en-US">
                <a:latin typeface="Arial" panose="020B0604020202020204" pitchFamily="34" charset="0"/>
              </a:rPr>
              <a:pPr/>
              <a:t>16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60E1C2-899B-49B9-B163-598FF39EF0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4023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3EE8FC-90EF-4B13-ABF0-B57545A853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2978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EC0DCA-CE4D-4CEA-B471-C7DBE409E5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42938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51C37F-069D-4135-96A1-08E286DC73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70713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369CC4-07CD-4227-970C-2EADA228E8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8378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728447-C3CA-4833-8FA9-2ED60BF483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0384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87C7EF-C3FA-4F3B-B245-577BA5E86D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2618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415EFC-FA54-46D5-897C-28C48B3BC7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2107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43F18C-52C4-4DEC-80D1-7585A1596E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9271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772013-9CE8-4C26-8F9E-B004589357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0415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207439-84F8-46A8-A8FE-CC0C276341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3680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2F503B-2F04-49E2-83DB-1A8C969608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6676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B67697-CD4D-415E-B066-F2A2A7126C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9327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panose="020B0604020202020204" pitchFamily="34" charset="0"/>
              </a:defRPr>
            </a:lvl1pPr>
          </a:lstStyle>
          <a:p>
            <a:fld id="{5460E425-1C73-44CA-ADAC-3B5EE6616ED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microsoft.com/office/2007/relationships/media" Target="../media/media4.mp3"/><Relationship Id="rId7" Type="http://schemas.openxmlformats.org/officeDocument/2006/relationships/image" Target="../media/image5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p3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jpe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5.gif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jpe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5.jpeg"/><Relationship Id="rId5" Type="http://schemas.openxmlformats.org/officeDocument/2006/relationships/image" Target="../media/image5.gif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9.jpeg"/><Relationship Id="rId4" Type="http://schemas.openxmlformats.org/officeDocument/2006/relationships/image" Target="../media/image5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jpeg"/><Relationship Id="rId5" Type="http://schemas.openxmlformats.org/officeDocument/2006/relationships/image" Target="../media/image5.gif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1.jpeg"/><Relationship Id="rId5" Type="http://schemas.openxmlformats.org/officeDocument/2006/relationships/image" Target="../media/image5.gif"/><Relationship Id="rId4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jpeg"/><Relationship Id="rId12" Type="http://schemas.openxmlformats.org/officeDocument/2006/relationships/image" Target="../media/image5.gif"/><Relationship Id="rId2" Type="http://schemas.openxmlformats.org/officeDocument/2006/relationships/audio" Target="file:///C:\Users\NGUYEN\Desktop\danh%20sach%20HS\tiet%2015%20lop%203\Sang%20Xuan%20Doc%20Tau%20dan%20tranh%20-%20Linh%20Thao%20(mp3cut.net).mp3" TargetMode="External"/><Relationship Id="rId1" Type="http://schemas.openxmlformats.org/officeDocument/2006/relationships/audio" Target="file:///C:\Users\thanhthoi\Desktop\THI%20GVDG\V.A%20&#8211;%20&#272;&#224;n%20G&#224;%20Con%20(mp3cut.net).mp3" TargetMode="Externa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5.gif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gif"/><Relationship Id="rId4" Type="http://schemas.openxmlformats.org/officeDocument/2006/relationships/image" Target="../media/image2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5.gif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jpeg"/><Relationship Id="rId5" Type="http://schemas.openxmlformats.org/officeDocument/2006/relationships/image" Target="../media/image5.gif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52A7B3-4185-0371-A2BD-9E16A79AE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963" y="215537"/>
            <a:ext cx="10972800" cy="64269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4ACBA8-EB26-9707-EB49-972E4AA98829}"/>
              </a:ext>
            </a:extLst>
          </p:cNvPr>
          <p:cNvSpPr txBox="1"/>
          <p:nvPr/>
        </p:nvSpPr>
        <p:spPr>
          <a:xfrm>
            <a:off x="235268" y="88175"/>
            <a:ext cx="10852785" cy="118603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822960" eaLnBrk="1" hangingPunct="1">
              <a:lnSpc>
                <a:spcPct val="150000"/>
              </a:lnSpc>
              <a:defRPr/>
            </a:pP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endParaRPr lang="en-US" altLang="en-US" sz="252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22960" eaLnBrk="1" hangingPunct="1">
              <a:lnSpc>
                <a:spcPct val="150000"/>
              </a:lnSpc>
              <a:defRPr/>
            </a:pP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ANH DŨNG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FCCDC35-F492-32CE-091F-DAD2AD3C2D82}"/>
              </a:ext>
            </a:extLst>
          </p:cNvPr>
          <p:cNvCxnSpPr/>
          <p:nvPr/>
        </p:nvCxnSpPr>
        <p:spPr>
          <a:xfrm>
            <a:off x="4282441" y="1531776"/>
            <a:ext cx="2758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572CF85-EB3C-6B85-3170-9893331DF119}"/>
              </a:ext>
            </a:extLst>
          </p:cNvPr>
          <p:cNvSpPr txBox="1"/>
          <p:nvPr/>
        </p:nvSpPr>
        <p:spPr>
          <a:xfrm>
            <a:off x="661865" y="2492896"/>
            <a:ext cx="9865096" cy="5373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6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NHẠC</a:t>
            </a:r>
          </a:p>
          <a:p>
            <a:pPr algn="ctr">
              <a:lnSpc>
                <a:spcPct val="150000"/>
              </a:lnSpc>
            </a:pPr>
            <a:r>
              <a:rPr lang="en-US" sz="486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TIẾT </a:t>
            </a:r>
            <a:r>
              <a:rPr lang="en-US" sz="4860" b="1" dirty="0">
                <a:solidFill>
                  <a:srgbClr val="FF0000"/>
                </a:solidFill>
                <a:cs typeface="Times New Roman" panose="02020603050405020304" pitchFamily="18" charset="0"/>
              </a:rPr>
              <a:t>10</a:t>
            </a:r>
            <a:endParaRPr lang="en-US" sz="486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b="1" spc="-1" dirty="0">
                <a:solidFill>
                  <a:srgbClr val="FF0000"/>
                </a:solidFill>
                <a:latin typeface="Times New Roman" panose="02020603050405020304" pitchFamily="18" charset="0"/>
                <a:ea typeface="SimSun-ExtG" panose="02010609060101010101" pitchFamily="49" charset="-122"/>
                <a:cs typeface="Times New Roman" panose="02020603050405020304" pitchFamily="18" charset="0"/>
              </a:rPr>
              <a:t>ÔN TẬP BÀI HÁT :</a:t>
            </a:r>
            <a:r>
              <a:rPr lang="en-US" sz="4000" b="1" spc="-1" dirty="0">
                <a:solidFill>
                  <a:srgbClr val="FF0000"/>
                </a:solidFill>
                <a:ea typeface="SimSun-ExtG" panose="02010609060101010101" pitchFamily="49" charset="-122"/>
                <a:cs typeface="Times New Roman" panose="02020603050405020304" pitchFamily="18" charset="0"/>
              </a:rPr>
              <a:t>LỚP MỘT THÂN YÊU</a:t>
            </a:r>
          </a:p>
          <a:p>
            <a:pPr algn="ctr">
              <a:lnSpc>
                <a:spcPct val="150000"/>
              </a:lnSpc>
            </a:pPr>
            <a:r>
              <a:rPr lang="en-US" sz="4000" b="1" spc="-1" dirty="0">
                <a:solidFill>
                  <a:srgbClr val="FF0000"/>
                </a:solidFill>
                <a:ea typeface="SimSun-ExtG" panose="02010609060101010101" pitchFamily="49" charset="-122"/>
                <a:cs typeface="Times New Roman" panose="02020603050405020304" pitchFamily="18" charset="0"/>
              </a:rPr>
              <a:t>- ĐỌC NHẠC : BAN NHẠC ĐÔ RÊ MI  </a:t>
            </a:r>
            <a:endParaRPr lang="en-US" sz="4000" b="1" spc="-1" dirty="0">
              <a:solidFill>
                <a:srgbClr val="FF0000"/>
              </a:solidFill>
              <a:latin typeface="Times New Roman" panose="02020603050405020304" pitchFamily="18" charset="0"/>
              <a:ea typeface="SimSun-ExtG" panose="02010609060101010101" pitchFamily="49" charset="-122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4860" b="1" dirty="0">
                <a:solidFill>
                  <a:srgbClr val="FF0000"/>
                </a:solidFill>
                <a:latin typeface="#9Slide05 SVNUT Triumph" panose="00000500000000000000" pitchFamily="2" charset="0"/>
              </a:rPr>
              <a:t> </a:t>
            </a:r>
            <a:endParaRPr lang="en-US" sz="4860" dirty="0">
              <a:solidFill>
                <a:srgbClr val="00B050"/>
              </a:solidFill>
              <a:latin typeface="#9Slide05 SVNUT Triumph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0807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11" descr="D:\GIÁO ÁN 1 2020-2021\HÌNH SOẠN GIÁO ÁN\Học hát\Lớp 1 thân yêu\Các bạn nhỏ vui đến trường_HTS.png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6"/>
          <a:stretch>
            <a:fillRect/>
          </a:stretch>
        </p:blipFill>
        <p:spPr bwMode="auto">
          <a:xfrm>
            <a:off x="414338" y="1000125"/>
            <a:ext cx="10215562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Text Box 9"/>
          <p:cNvSpPr txBox="1">
            <a:spLocks noChangeArrowheads="1"/>
          </p:cNvSpPr>
          <p:nvPr/>
        </p:nvSpPr>
        <p:spPr bwMode="auto">
          <a:xfrm>
            <a:off x="414338" y="1071563"/>
            <a:ext cx="2643187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Ôn tập bài hát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1273" name="Text Box 10"/>
          <p:cNvSpPr txBox="1">
            <a:spLocks noChangeArrowheads="1"/>
          </p:cNvSpPr>
          <p:nvPr/>
        </p:nvSpPr>
        <p:spPr bwMode="auto">
          <a:xfrm>
            <a:off x="771525" y="1714500"/>
            <a:ext cx="54292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500" b="1"/>
              <a:t>LỚP MỘT THÂN YÊU</a:t>
            </a:r>
          </a:p>
        </p:txBody>
      </p:sp>
      <p:sp>
        <p:nvSpPr>
          <p:cNvPr id="11274" name="Rectangle 3"/>
          <p:cNvSpPr>
            <a:spLocks noChangeArrowheads="1"/>
          </p:cNvSpPr>
          <p:nvPr/>
        </p:nvSpPr>
        <p:spPr bwMode="auto">
          <a:xfrm>
            <a:off x="3986213" y="2357438"/>
            <a:ext cx="250031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000" i="1">
                <a:solidFill>
                  <a:srgbClr val="FF0000"/>
                </a:solidFill>
                <a:cs typeface="Times New Roman" panose="02020603050405020304" pitchFamily="18" charset="0"/>
              </a:rPr>
              <a:t>Bùi Anh Tôn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8" descr="000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9" descr="000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10" descr="000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11" descr="000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7" descr="D:\GIÁO ÁN 1 2020-2021\HÌNH SOẠN GIÁO ÁN\Nhạc cụ\Trống con - Copy (4).jpg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8" r="9702"/>
          <a:stretch>
            <a:fillRect/>
          </a:stretch>
        </p:blipFill>
        <p:spPr bwMode="auto">
          <a:xfrm>
            <a:off x="485775" y="642938"/>
            <a:ext cx="10144125" cy="592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Text Box 9"/>
          <p:cNvSpPr txBox="1">
            <a:spLocks noChangeArrowheads="1"/>
          </p:cNvSpPr>
          <p:nvPr/>
        </p:nvSpPr>
        <p:spPr bwMode="auto">
          <a:xfrm>
            <a:off x="4557713" y="1071563"/>
            <a:ext cx="1971675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1713CB"/>
                </a:solidFill>
                <a:cs typeface="Times New Roman" panose="02020603050405020304" pitchFamily="18" charset="0"/>
              </a:rPr>
              <a:t>Đọc nhạc</a:t>
            </a:r>
            <a:endParaRPr lang="en-US" altLang="en-US" sz="44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3320" name="Text Box 10"/>
          <p:cNvSpPr txBox="1">
            <a:spLocks noChangeArrowheads="1"/>
          </p:cNvSpPr>
          <p:nvPr/>
        </p:nvSpPr>
        <p:spPr bwMode="auto">
          <a:xfrm>
            <a:off x="2700338" y="1714500"/>
            <a:ext cx="5929312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00"/>
                </a:solidFill>
              </a:rPr>
              <a:t>BAN NHẠC ĐÔ – RÊ - MI</a:t>
            </a:r>
          </a:p>
        </p:txBody>
      </p:sp>
      <p:pic>
        <p:nvPicPr>
          <p:cNvPr id="13321" name="Picture 7" descr="D:\GIÁO ÁN 1 2020-2021\HÌNH SOẠN GIÁO ÁN\Nhạc cụ\Trống con - Copy (4).jpg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38" y="2357438"/>
            <a:ext cx="7715250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8" descr="000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9" descr="000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10" descr="000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1" descr="000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 Box 10"/>
          <p:cNvSpPr txBox="1">
            <a:spLocks noChangeArrowheads="1"/>
          </p:cNvSpPr>
          <p:nvPr/>
        </p:nvSpPr>
        <p:spPr bwMode="auto">
          <a:xfrm>
            <a:off x="414338" y="157163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</a:rPr>
              <a:t>BAN NHẠC ĐÔ-RÊ-MI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7272338" y="214313"/>
            <a:ext cx="257175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000" b="1">
                <a:solidFill>
                  <a:schemeClr val="bg1"/>
                </a:solidFill>
                <a:cs typeface="Times New Roman" panose="02020603050405020304" pitchFamily="18" charset="0"/>
              </a:rPr>
              <a:t>Nghe đọc mẫu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7343775" y="214313"/>
            <a:ext cx="257175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000" b="1">
                <a:solidFill>
                  <a:schemeClr val="bg1"/>
                </a:solidFill>
                <a:cs typeface="Times New Roman" panose="02020603050405020304" pitchFamily="18" charset="0"/>
              </a:rPr>
              <a:t>Nghe giai điệu</a:t>
            </a:r>
          </a:p>
        </p:txBody>
      </p:sp>
      <p:pic>
        <p:nvPicPr>
          <p:cNvPr id="14346" name="Picture 13" descr="D:\GIÁO ÁN 1 2020-2021\HÌNH SOẠN GIÁO ÁN\Đọc nhạc\BAN NHẠC ĐRM\Ban nhạc Đô Rê Mi.jpg"/>
          <p:cNvPicPr>
            <a:picLocks noChangeAspect="1" noChangeArrowheads="1"/>
          </p:cNvPicPr>
          <p:nvPr/>
        </p:nvPicPr>
        <p:blipFill>
          <a:blip r:embed="rId8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1143000"/>
            <a:ext cx="9929812" cy="421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AN NHẠC ĐÔ-RÊ-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26160" y="5949280"/>
            <a:ext cx="609600" cy="609600"/>
          </a:xfrm>
          <a:prstGeom prst="rect">
            <a:avLst/>
          </a:prstGeom>
        </p:spPr>
      </p:pic>
      <p:pic>
        <p:nvPicPr>
          <p:cNvPr id="3" name="BEAT BAN NHẠC ĐÔ RÊ M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38975" y="5949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37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9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utoUpdateAnimBg="0"/>
      <p:bldP spid="9" grpId="1"/>
      <p:bldP spid="10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1" descr="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8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9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0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11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Text Box 10"/>
          <p:cNvSpPr txBox="1">
            <a:spLocks noChangeArrowheads="1"/>
          </p:cNvSpPr>
          <p:nvPr/>
        </p:nvSpPr>
        <p:spPr bwMode="auto">
          <a:xfrm>
            <a:off x="485775" y="1071563"/>
            <a:ext cx="32861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1713CB"/>
                </a:solidFill>
              </a:rPr>
              <a:t>ĐỌC TỪNG CÂU</a:t>
            </a:r>
          </a:p>
        </p:txBody>
      </p:sp>
      <p:sp>
        <p:nvSpPr>
          <p:cNvPr id="15368" name="Text Box 10"/>
          <p:cNvSpPr txBox="1">
            <a:spLocks noChangeArrowheads="1"/>
          </p:cNvSpPr>
          <p:nvPr/>
        </p:nvSpPr>
        <p:spPr bwMode="auto">
          <a:xfrm>
            <a:off x="4629150" y="1500188"/>
            <a:ext cx="1643063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</a:rPr>
              <a:t>CÂU 1</a:t>
            </a:r>
          </a:p>
        </p:txBody>
      </p:sp>
      <p:sp>
        <p:nvSpPr>
          <p:cNvPr id="15369" name="Text Box 10"/>
          <p:cNvSpPr txBox="1">
            <a:spLocks noChangeArrowheads="1"/>
          </p:cNvSpPr>
          <p:nvPr/>
        </p:nvSpPr>
        <p:spPr bwMode="auto">
          <a:xfrm>
            <a:off x="414338" y="157163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</a:rPr>
              <a:t>BAN NHẠC ĐÔ-RÊ-MI</a:t>
            </a:r>
          </a:p>
        </p:txBody>
      </p:sp>
      <p:pic>
        <p:nvPicPr>
          <p:cNvPr id="15370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4" t="31725" r="77586" b="51193"/>
          <a:stretch>
            <a:fillRect/>
          </a:stretch>
        </p:blipFill>
        <p:spPr bwMode="auto">
          <a:xfrm>
            <a:off x="2090738" y="4391025"/>
            <a:ext cx="823912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13" descr="D:\GIÁO ÁN 1 2020-2021\HÌNH SOẠN GIÁO ÁN\Đọc nhạc\BAN NHẠC ĐRM\Ban nhạc Đô Rê Mi.jpg"/>
          <p:cNvPicPr>
            <a:picLocks noChangeAspect="1" noChangeArrowheads="1"/>
          </p:cNvPicPr>
          <p:nvPr/>
        </p:nvPicPr>
        <p:blipFill>
          <a:blip r:embed="rId8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48"/>
          <a:stretch>
            <a:fillRect/>
          </a:stretch>
        </p:blipFill>
        <p:spPr bwMode="auto">
          <a:xfrm>
            <a:off x="517525" y="2278063"/>
            <a:ext cx="9929813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5057775" y="4495800"/>
            <a:ext cx="100012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3271838" y="4429125"/>
            <a:ext cx="85725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4" t="31725" r="77586" b="51193"/>
          <a:stretch>
            <a:fillRect/>
          </a:stretch>
        </p:blipFill>
        <p:spPr bwMode="auto">
          <a:xfrm>
            <a:off x="6415088" y="4429125"/>
            <a:ext cx="79375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9272588" y="4495800"/>
            <a:ext cx="100012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6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7613650" y="4459288"/>
            <a:ext cx="830263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39113" y="149284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Text Box 10"/>
          <p:cNvSpPr txBox="1">
            <a:spLocks noChangeArrowheads="1"/>
          </p:cNvSpPr>
          <p:nvPr/>
        </p:nvSpPr>
        <p:spPr bwMode="auto">
          <a:xfrm>
            <a:off x="414338" y="157163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</a:rPr>
              <a:t>BAN NHẠC ĐÔ-RÊ-MI</a:t>
            </a:r>
          </a:p>
        </p:txBody>
      </p:sp>
      <p:sp>
        <p:nvSpPr>
          <p:cNvPr id="16392" name="Text Box 10"/>
          <p:cNvSpPr txBox="1">
            <a:spLocks noChangeArrowheads="1"/>
          </p:cNvSpPr>
          <p:nvPr/>
        </p:nvSpPr>
        <p:spPr bwMode="auto">
          <a:xfrm>
            <a:off x="414338" y="1143000"/>
            <a:ext cx="32861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1713CB"/>
                </a:solidFill>
              </a:rPr>
              <a:t>ĐỌC TỪNG CÂU</a:t>
            </a:r>
          </a:p>
        </p:txBody>
      </p:sp>
      <p:sp>
        <p:nvSpPr>
          <p:cNvPr id="16393" name="Text Box 10"/>
          <p:cNvSpPr txBox="1">
            <a:spLocks noChangeArrowheads="1"/>
          </p:cNvSpPr>
          <p:nvPr/>
        </p:nvSpPr>
        <p:spPr bwMode="auto">
          <a:xfrm>
            <a:off x="4700588" y="1571625"/>
            <a:ext cx="16430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</a:rPr>
              <a:t>CÂU 2</a:t>
            </a:r>
          </a:p>
        </p:txBody>
      </p:sp>
      <p:pic>
        <p:nvPicPr>
          <p:cNvPr id="16394" name="Picture 13" descr="D:\GIÁO ÁN 1 2020-2021\HÌNH SOẠN GIÁO ÁN\Đọc nhạc\BAN NHẠC ĐRM\Ban nhạc Đô Rê Mi.jpg"/>
          <p:cNvPicPr>
            <a:picLocks noChangeAspect="1" noChangeArrowheads="1"/>
          </p:cNvPicPr>
          <p:nvPr/>
        </p:nvPicPr>
        <p:blipFill>
          <a:blip r:embed="rId6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32"/>
          <a:stretch>
            <a:fillRect/>
          </a:stretch>
        </p:blipFill>
        <p:spPr bwMode="auto">
          <a:xfrm>
            <a:off x="509588" y="2227263"/>
            <a:ext cx="9929812" cy="219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4" t="31725" r="77586" b="51193"/>
          <a:stretch>
            <a:fillRect/>
          </a:stretch>
        </p:blipFill>
        <p:spPr bwMode="auto">
          <a:xfrm>
            <a:off x="1590675" y="4391025"/>
            <a:ext cx="823913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4179888" y="4479925"/>
            <a:ext cx="100012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2771775" y="4429125"/>
            <a:ext cx="85725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8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5414963" y="4429125"/>
            <a:ext cx="85725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9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4" t="31725" r="77586" b="51193"/>
          <a:stretch>
            <a:fillRect/>
          </a:stretch>
        </p:blipFill>
        <p:spPr bwMode="auto">
          <a:xfrm>
            <a:off x="6877050" y="4391025"/>
            <a:ext cx="823913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0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4" t="31725" r="77586" b="51193"/>
          <a:stretch>
            <a:fillRect/>
          </a:stretch>
        </p:blipFill>
        <p:spPr bwMode="auto">
          <a:xfrm>
            <a:off x="8701088" y="4391025"/>
            <a:ext cx="823912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91488" y="14160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9" descr="D:\GIÁO ÁN 1 2020-2021\HÌNH SOẠN GIÁO ÁN\Đọc nhạc\BAN NHẠC ĐRM\Pictur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0" b="21353"/>
          <a:stretch>
            <a:fillRect/>
          </a:stretch>
        </p:blipFill>
        <p:spPr bwMode="auto">
          <a:xfrm>
            <a:off x="295275" y="642938"/>
            <a:ext cx="10677525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ext Box 10"/>
          <p:cNvSpPr txBox="1">
            <a:spLocks noChangeArrowheads="1"/>
          </p:cNvSpPr>
          <p:nvPr/>
        </p:nvSpPr>
        <p:spPr bwMode="auto">
          <a:xfrm>
            <a:off x="2343150" y="157163"/>
            <a:ext cx="6215063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FF0000"/>
                </a:solidFill>
              </a:rPr>
              <a:t>ĐỌC CẢ BÀI</a:t>
            </a:r>
          </a:p>
        </p:txBody>
      </p:sp>
      <p:pic>
        <p:nvPicPr>
          <p:cNvPr id="17416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746375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5429250"/>
            <a:ext cx="72231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213" y="5375275"/>
            <a:ext cx="72231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5429250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714625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1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3303588" y="2825750"/>
            <a:ext cx="714375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2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8058150" y="2786063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3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5772150" y="5500688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4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2914650" y="5491163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5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5343525" y="2781300"/>
            <a:ext cx="92868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6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9772650" y="2786063"/>
            <a:ext cx="92868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7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4414838" y="5491163"/>
            <a:ext cx="928687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271588" y="1500188"/>
            <a:ext cx="8443912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ĐỌC NHẠC</a:t>
            </a:r>
          </a:p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THEO KÍ HIỆU BÀN TAY</a:t>
            </a:r>
          </a:p>
        </p:txBody>
      </p:sp>
      <p:pic>
        <p:nvPicPr>
          <p:cNvPr id="18436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0" name="Text Box 10"/>
          <p:cNvSpPr txBox="1">
            <a:spLocks noChangeArrowheads="1"/>
          </p:cNvSpPr>
          <p:nvPr/>
        </p:nvSpPr>
        <p:spPr bwMode="auto">
          <a:xfrm>
            <a:off x="3128963" y="857250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</a:rPr>
              <a:t>BAN NHẠC ĐÔ-RÊ-MI</a:t>
            </a:r>
          </a:p>
        </p:txBody>
      </p:sp>
      <p:pic>
        <p:nvPicPr>
          <p:cNvPr id="12" name="Picture 2" descr="D:\GIÁO ÁN 1 2020-2021\HÌNH SOẠN GIÁO ÁN\Đọc nhạc\DO RE MI.jpg"/>
          <p:cNvPicPr>
            <a:picLocks noChangeAspect="1" noChangeArrowheads="1"/>
          </p:cNvPicPr>
          <p:nvPr/>
        </p:nvPicPr>
        <p:blipFill>
          <a:blip r:embed="rId4">
            <a:lum contrast="20000"/>
          </a:blip>
          <a:srcRect r="40234" b="36028"/>
          <a:stretch>
            <a:fillRect/>
          </a:stretch>
        </p:blipFill>
        <p:spPr bwMode="auto">
          <a:xfrm>
            <a:off x="2343128" y="3500438"/>
            <a:ext cx="6200780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9" descr="D:\GIÁO ÁN 1 2020-2021\HÌNH SOẠN GIÁO ÁN\Đọc nhạc\BAN NHẠC ĐRM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0" b="21353"/>
          <a:stretch>
            <a:fillRect/>
          </a:stretch>
        </p:blipFill>
        <p:spPr bwMode="auto">
          <a:xfrm>
            <a:off x="295275" y="642938"/>
            <a:ext cx="10677525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Text Box 10"/>
          <p:cNvSpPr txBox="1">
            <a:spLocks noChangeArrowheads="1"/>
          </p:cNvSpPr>
          <p:nvPr/>
        </p:nvSpPr>
        <p:spPr bwMode="auto">
          <a:xfrm>
            <a:off x="2343150" y="157163"/>
            <a:ext cx="6215063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FF0000"/>
                </a:solidFill>
              </a:rPr>
              <a:t>BAN NHẠC ĐÔ - RÊ - MI</a:t>
            </a:r>
          </a:p>
        </p:txBody>
      </p:sp>
      <p:pic>
        <p:nvPicPr>
          <p:cNvPr id="19464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746375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5429250"/>
            <a:ext cx="72231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213" y="5375275"/>
            <a:ext cx="72231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5429250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714625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3303588" y="2825750"/>
            <a:ext cx="714375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8058150" y="2786063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1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5772150" y="5500688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2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2914650" y="5491163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3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5343525" y="2781300"/>
            <a:ext cx="92868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4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9772650" y="2786063"/>
            <a:ext cx="92868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5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4414838" y="5491163"/>
            <a:ext cx="928687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BEAT BAN NHẠC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05925" y="279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2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237928" y="2708920"/>
            <a:ext cx="8422287" cy="1592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800" b="1" dirty="0">
                <a:solidFill>
                  <a:srgbClr val="0000FF"/>
                </a:solidFill>
                <a:cs typeface="Times New Roman" panose="02020603050405020304" pitchFamily="18" charset="0"/>
              </a:rPr>
              <a:t>ĐỌC NHẠC VỚI NHẠC ĐỆM</a:t>
            </a:r>
          </a:p>
          <a:p>
            <a:pPr eaLnBrk="1" hangingPunct="1"/>
            <a:r>
              <a:rPr lang="en-US" altLang="en-US" sz="4800" b="1" dirty="0">
                <a:solidFill>
                  <a:srgbClr val="0000FF"/>
                </a:solidFill>
                <a:cs typeface="Times New Roman" panose="02020603050405020304" pitchFamily="18" charset="0"/>
              </a:rPr>
              <a:t>KẾT HỢP GÕ ĐỆM</a:t>
            </a:r>
          </a:p>
        </p:txBody>
      </p:sp>
      <p:pic>
        <p:nvPicPr>
          <p:cNvPr id="20484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9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5"/>
          <p:cNvSpPr>
            <a:spLocks noChangeArrowheads="1"/>
          </p:cNvSpPr>
          <p:nvPr/>
        </p:nvSpPr>
        <p:spPr bwMode="auto">
          <a:xfrm>
            <a:off x="3771900" y="857250"/>
            <a:ext cx="3482975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000" b="1">
                <a:solidFill>
                  <a:srgbClr val="C00000"/>
                </a:solidFill>
                <a:cs typeface="Times New Roman" panose="02020603050405020304" pitchFamily="18" charset="0"/>
              </a:rPr>
              <a:t>ÂM NHẠC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128713" y="2000250"/>
            <a:ext cx="9001125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buFontTx/>
              <a:buChar char="-"/>
            </a:pPr>
            <a:endParaRPr lang="en-US" altLang="en-US" sz="1500" b="1">
              <a:solidFill>
                <a:srgbClr val="1713CB"/>
              </a:solidFill>
              <a:cs typeface="Times New Roman" panose="02020603050405020304" pitchFamily="18" charset="0"/>
            </a:endParaRPr>
          </a:p>
          <a:p>
            <a:r>
              <a:rPr lang="en-US" altLang="en-US" sz="9600" b="1">
                <a:solidFill>
                  <a:srgbClr val="1713CB"/>
                </a:solidFill>
                <a:cs typeface="Times New Roman" panose="02020603050405020304" pitchFamily="18" charset="0"/>
              </a:rPr>
              <a:t>KHỞI ĐỘNG</a:t>
            </a:r>
            <a:r>
              <a:rPr lang="en-US" altLang="en-US" sz="5400" b="1" i="1">
                <a:solidFill>
                  <a:srgbClr val="1713CB"/>
                </a:solidFill>
                <a:cs typeface="Times New Roman" panose="02020603050405020304" pitchFamily="18" charset="0"/>
              </a:rPr>
              <a:t>                                </a:t>
            </a:r>
            <a:endParaRPr lang="en-US" altLang="en-US" sz="6600" b="1" i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pic>
        <p:nvPicPr>
          <p:cNvPr id="3077" name="Picture 4" descr="pcp_download_12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4643438"/>
            <a:ext cx="835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AG00130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095487">
            <a:off x="6469062" y="5035551"/>
            <a:ext cx="741363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Text Box 10"/>
          <p:cNvSpPr txBox="1">
            <a:spLocks noChangeArrowheads="1"/>
          </p:cNvSpPr>
          <p:nvPr/>
        </p:nvSpPr>
        <p:spPr bwMode="auto">
          <a:xfrm>
            <a:off x="414338" y="157163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</a:rPr>
              <a:t>BAN NHẠC ĐÔ-RÊ-MI</a:t>
            </a:r>
          </a:p>
        </p:txBody>
      </p:sp>
      <p:pic>
        <p:nvPicPr>
          <p:cNvPr id="21512" name="Picture 9" descr="D:\GIÁO ÁN 1 2020-2021\HÌNH SOẠN GIÁO ÁN\Đọc nhạc\BAN NHẠC ĐRM\Picture1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99" b="11046"/>
          <a:stretch>
            <a:fillRect/>
          </a:stretch>
        </p:blipFill>
        <p:spPr bwMode="auto">
          <a:xfrm>
            <a:off x="414338" y="1143000"/>
            <a:ext cx="10144125" cy="439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EAT BAN NHẠC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48575" y="15716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11" descr="D:\GIÁO ÁN 1 2020-2021\HÌNH SOẠN GIÁO ÁN\Học hát\Lớp 1 thân yêu\Các bạn nhỏ vui đến trường_HTS.png"/>
          <p:cNvPicPr>
            <a:picLocks noChangeAspect="1" noChangeArrowheads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6"/>
          <a:stretch>
            <a:fillRect/>
          </a:stretch>
        </p:blipFill>
        <p:spPr bwMode="auto">
          <a:xfrm>
            <a:off x="3343275" y="1087438"/>
            <a:ext cx="7286625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414338" y="1071563"/>
            <a:ext cx="2643187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1713CB"/>
                </a:solidFill>
                <a:cs typeface="Times New Roman" panose="02020603050405020304" pitchFamily="18" charset="0"/>
              </a:rPr>
              <a:t>Ôn tập bài hát</a:t>
            </a:r>
            <a:endParaRPr lang="en-US" altLang="en-US" sz="32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700088" y="1571625"/>
            <a:ext cx="5429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LỚP MỘT THÂN YÊU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4057650" y="2000250"/>
            <a:ext cx="2500313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2400" i="1">
                <a:solidFill>
                  <a:srgbClr val="FF0000"/>
                </a:solidFill>
                <a:cs typeface="Times New Roman" panose="02020603050405020304" pitchFamily="18" charset="0"/>
              </a:rPr>
              <a:t>Bùi Anh Tôn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485775" y="2357438"/>
            <a:ext cx="2095500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1713CB"/>
                </a:solidFill>
                <a:cs typeface="Times New Roman" panose="02020603050405020304" pitchFamily="18" charset="0"/>
              </a:rPr>
              <a:t>Đọc nhạc: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485900" y="3000375"/>
            <a:ext cx="48577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BAN NHẠC ĐÔ – RÊ - MI</a:t>
            </a:r>
          </a:p>
        </p:txBody>
      </p:sp>
      <p:pic>
        <p:nvPicPr>
          <p:cNvPr id="22541" name="Picture 7" descr="D:\GIÁO ÁN 1 2020-2021\HÌNH SOẠN GIÁO ÁN\Nhạc cụ\Trống con - Copy (4).jpg"/>
          <p:cNvPicPr>
            <a:picLocks noChangeAspect="1" noChangeArrowheads="1"/>
          </p:cNvPicPr>
          <p:nvPr/>
        </p:nvPicPr>
        <p:blipFill>
          <a:blip r:embed="rId5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8" r="9702"/>
          <a:stretch>
            <a:fillRect/>
          </a:stretch>
        </p:blipFill>
        <p:spPr bwMode="auto">
          <a:xfrm>
            <a:off x="985838" y="3643313"/>
            <a:ext cx="328612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2" name="Rectangle 3"/>
          <p:cNvSpPr>
            <a:spLocks noChangeArrowheads="1"/>
          </p:cNvSpPr>
          <p:nvPr/>
        </p:nvSpPr>
        <p:spPr bwMode="auto">
          <a:xfrm>
            <a:off x="4700588" y="222250"/>
            <a:ext cx="1457325" cy="608013"/>
          </a:xfrm>
          <a:prstGeom prst="rect">
            <a:avLst/>
          </a:prstGeom>
          <a:solidFill>
            <a:srgbClr val="66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FF0000"/>
                </a:solidFill>
                <a:cs typeface="Times New Roman" panose="02020603050405020304" pitchFamily="18" charset="0"/>
              </a:rPr>
              <a:t>Tiết 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20490" grpId="0"/>
      <p:bldP spid="13" grpId="0" autoUpdateAnimBg="0"/>
      <p:bldP spid="12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V.A – Đàn Gà Con (mp3cut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2571750"/>
            <a:ext cx="365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Sang Xuan Doc Tau dan tranh - Linh Thao (mp3cut.net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5032138" y="1046518"/>
            <a:ext cx="1064736" cy="8141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109728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102" name="Rectangle 63"/>
          <p:cNvSpPr>
            <a:spLocks noChangeArrowheads="1"/>
          </p:cNvSpPr>
          <p:nvPr/>
        </p:nvSpPr>
        <p:spPr bwMode="gray">
          <a:xfrm rot="5400000">
            <a:off x="7250906" y="122793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753229" y="5937704"/>
            <a:ext cx="6086518" cy="636600"/>
            <a:chOff x="384" y="1344"/>
            <a:chExt cx="1294" cy="381"/>
          </a:xfr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grpSpPr>
        <p:sp>
          <p:nvSpPr>
            <p:cNvPr id="8198" name="AutoShape 6"/>
            <p:cNvSpPr>
              <a:spLocks noChangeArrowheads="1"/>
            </p:cNvSpPr>
            <p:nvPr/>
          </p:nvSpPr>
          <p:spPr bwMode="gray">
            <a:xfrm>
              <a:off x="384" y="1344"/>
              <a:ext cx="1294" cy="381"/>
            </a:xfrm>
            <a:prstGeom prst="roundRect">
              <a:avLst>
                <a:gd name="adj" fmla="val 10889"/>
              </a:avLst>
            </a:prstGeom>
            <a:grpFill/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00" name="Freeform 8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6255" name="Text Box 10"/>
            <p:cNvSpPr txBox="1">
              <a:spLocks noChangeArrowheads="1"/>
            </p:cNvSpPr>
            <p:nvPr/>
          </p:nvSpPr>
          <p:spPr bwMode="gray">
            <a:xfrm>
              <a:off x="400" y="1382"/>
              <a:ext cx="1258" cy="313"/>
            </a:xfrm>
            <a:prstGeom prst="rect">
              <a:avLst/>
            </a:prstGeom>
            <a:grpFill/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1pPr>
              <a:lvl2pPr marL="742950" indent="-28575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2pPr>
              <a:lvl3pPr marL="11430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3pPr>
              <a:lvl4pPr marL="16002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4pPr>
              <a:lvl5pPr marL="20574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Lớp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thân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yêu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209" name="AutoShape 17"/>
          <p:cNvSpPr>
            <a:spLocks noChangeArrowheads="1"/>
          </p:cNvSpPr>
          <p:nvPr/>
        </p:nvSpPr>
        <p:spPr bwMode="gray">
          <a:xfrm>
            <a:off x="597552" y="214290"/>
            <a:ext cx="9824119" cy="928694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 cap="rnd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h="12700"/>
            <a:bevelB/>
          </a:sp3d>
        </p:spPr>
        <p:txBody>
          <a:bodyPr lIns="36000" tIns="36000" rIns="36000" bIns="360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4107" name="Group 27"/>
          <p:cNvGrpSpPr>
            <a:grpSpLocks/>
          </p:cNvGrpSpPr>
          <p:nvPr/>
        </p:nvGrpSpPr>
        <p:grpSpPr bwMode="auto">
          <a:xfrm>
            <a:off x="1543050" y="5848350"/>
            <a:ext cx="1190625" cy="930275"/>
            <a:chOff x="1872" y="1824"/>
            <a:chExt cx="2014" cy="1821"/>
          </a:xfrm>
        </p:grpSpPr>
        <p:sp>
          <p:nvSpPr>
            <p:cNvPr id="8220" name="AutoShape 28"/>
            <p:cNvSpPr>
              <a:spLocks noChangeArrowheads="1"/>
            </p:cNvSpPr>
            <p:nvPr/>
          </p:nvSpPr>
          <p:spPr bwMode="gray">
            <a:xfrm rot="16200000" flipH="1">
              <a:off x="1822" y="2704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21" name="AutoShape 29"/>
            <p:cNvSpPr>
              <a:spLocks noChangeArrowheads="1"/>
            </p:cNvSpPr>
            <p:nvPr/>
          </p:nvSpPr>
          <p:spPr bwMode="gray">
            <a:xfrm rot="5400000" flipH="1">
              <a:off x="3629" y="2670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22" name="AutoShape 30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4238" name="Oval 31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239" name="Oval 32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25" name="Oval 33"/>
            <p:cNvSpPr>
              <a:spLocks noChangeArrowheads="1"/>
            </p:cNvSpPr>
            <p:nvPr/>
          </p:nvSpPr>
          <p:spPr bwMode="gray">
            <a:xfrm>
              <a:off x="2256" y="2001"/>
              <a:ext cx="438" cy="101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</p:grpSp>
      <p:sp>
        <p:nvSpPr>
          <p:cNvPr id="3084" name="Text Box 26"/>
          <p:cNvSpPr txBox="1">
            <a:spLocks noChangeArrowheads="1"/>
          </p:cNvSpPr>
          <p:nvPr/>
        </p:nvSpPr>
        <p:spPr bwMode="gray">
          <a:xfrm>
            <a:off x="1057275" y="390525"/>
            <a:ext cx="91090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  <a:cs typeface="Times New Roman" panose="02020603050405020304" pitchFamily="18" charset="0"/>
              </a:rPr>
              <a:t>Bức tranh làm các em liên tưởng đến nội dung bài hát nào?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1543050" y="1239838"/>
            <a:ext cx="8143875" cy="44751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5" charset="-128"/>
            </a:endParaRPr>
          </a:p>
        </p:txBody>
      </p:sp>
      <p:grpSp>
        <p:nvGrpSpPr>
          <p:cNvPr id="4110" name="Group 79"/>
          <p:cNvGrpSpPr>
            <a:grpSpLocks/>
          </p:cNvGrpSpPr>
          <p:nvPr/>
        </p:nvGrpSpPr>
        <p:grpSpPr bwMode="auto">
          <a:xfrm>
            <a:off x="1800225" y="1293813"/>
            <a:ext cx="7629525" cy="4206875"/>
            <a:chOff x="2000726" y="634536"/>
            <a:chExt cx="4304139" cy="4878451"/>
          </a:xfrm>
        </p:grpSpPr>
        <p:sp>
          <p:nvSpPr>
            <p:cNvPr id="29744" name="Rectangle 18"/>
            <p:cNvSpPr>
              <a:spLocks noChangeArrowheads="1"/>
            </p:cNvSpPr>
            <p:nvPr/>
          </p:nvSpPr>
          <p:spPr bwMode="auto">
            <a:xfrm>
              <a:off x="2000726" y="890424"/>
              <a:ext cx="4304139" cy="462256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dist="22987" dir="5400000" algn="tl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grpSp>
          <p:nvGrpSpPr>
            <p:cNvPr id="4122" name="Group 6"/>
            <p:cNvGrpSpPr>
              <a:grpSpLocks/>
            </p:cNvGrpSpPr>
            <p:nvPr/>
          </p:nvGrpSpPr>
          <p:grpSpPr bwMode="auto">
            <a:xfrm rot="5400000">
              <a:off x="4011106" y="-1209869"/>
              <a:ext cx="409004" cy="4097814"/>
              <a:chOff x="647700" y="1895914"/>
              <a:chExt cx="687637" cy="4092212"/>
            </a:xfrm>
          </p:grpSpPr>
          <p:grpSp>
            <p:nvGrpSpPr>
              <p:cNvPr id="4123" name="Gruppe 165"/>
              <p:cNvGrpSpPr>
                <a:grpSpLocks/>
              </p:cNvGrpSpPr>
              <p:nvPr/>
            </p:nvGrpSpPr>
            <p:grpSpPr bwMode="auto">
              <a:xfrm rot="-5400000">
                <a:off x="-62911" y="2592803"/>
                <a:ext cx="2098530" cy="697975"/>
                <a:chOff x="2377545" y="1309160"/>
                <a:chExt cx="1969032" cy="428624"/>
              </a:xfrm>
            </p:grpSpPr>
            <p:grpSp>
              <p:nvGrpSpPr>
                <p:cNvPr id="4180" name="Gruppe 131"/>
                <p:cNvGrpSpPr>
                  <a:grpSpLocks/>
                </p:cNvGrpSpPr>
                <p:nvPr/>
              </p:nvGrpSpPr>
              <p:grpSpPr bwMode="auto">
                <a:xfrm>
                  <a:off x="4105406" y="1312335"/>
                  <a:ext cx="241171" cy="425449"/>
                  <a:chOff x="4003802" y="1329269"/>
                  <a:chExt cx="241171" cy="425449"/>
                </a:xfrm>
              </p:grpSpPr>
              <p:sp>
                <p:nvSpPr>
                  <p:cNvPr id="21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6" name="Freeform 191"/>
                  <p:cNvSpPr>
                    <a:spLocks/>
                  </p:cNvSpPr>
                  <p:nvPr/>
                </p:nvSpPr>
                <p:spPr bwMode="auto">
                  <a:xfrm>
                    <a:off x="3954006" y="1322937"/>
                    <a:ext cx="265176" cy="406741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1" name="Gruppe 132"/>
                <p:cNvGrpSpPr>
                  <a:grpSpLocks/>
                </p:cNvGrpSpPr>
                <p:nvPr/>
              </p:nvGrpSpPr>
              <p:grpSpPr bwMode="auto">
                <a:xfrm>
                  <a:off x="3934048" y="1312335"/>
                  <a:ext cx="242758" cy="425449"/>
                  <a:chOff x="4004898" y="1329269"/>
                  <a:chExt cx="242758" cy="425449"/>
                </a:xfrm>
              </p:grpSpPr>
              <p:sp>
                <p:nvSpPr>
                  <p:cNvPr id="213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4" name="Freeform 191"/>
                  <p:cNvSpPr>
                    <a:spLocks/>
                  </p:cNvSpPr>
                  <p:nvPr/>
                </p:nvSpPr>
                <p:spPr bwMode="auto">
                  <a:xfrm>
                    <a:off x="3979607" y="1322937"/>
                    <a:ext cx="254266" cy="406741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2" name="Gruppe 135"/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211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2" name="Freeform 191"/>
                  <p:cNvSpPr>
                    <a:spLocks/>
                  </p:cNvSpPr>
                  <p:nvPr/>
                </p:nvSpPr>
                <p:spPr bwMode="auto">
                  <a:xfrm>
                    <a:off x="3960734" y="1322937"/>
                    <a:ext cx="271889" cy="406741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3" name="Gruppe 138"/>
                <p:cNvGrpSpPr>
                  <a:grpSpLocks/>
                </p:cNvGrpSpPr>
                <p:nvPr/>
              </p:nvGrpSpPr>
              <p:grpSpPr bwMode="auto">
                <a:xfrm>
                  <a:off x="3586573" y="1312335"/>
                  <a:ext cx="241171" cy="425449"/>
                  <a:chOff x="4002335" y="1329269"/>
                  <a:chExt cx="241171" cy="425449"/>
                </a:xfrm>
              </p:grpSpPr>
              <p:sp>
                <p:nvSpPr>
                  <p:cNvPr id="20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0" name="Freeform 191"/>
                  <p:cNvSpPr>
                    <a:spLocks/>
                  </p:cNvSpPr>
                  <p:nvPr/>
                </p:nvSpPr>
                <p:spPr bwMode="auto">
                  <a:xfrm>
                    <a:off x="3959483" y="1322937"/>
                    <a:ext cx="246714" cy="406741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4" name="Gruppe 141"/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207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8" name="Freeform 191"/>
                  <p:cNvSpPr>
                    <a:spLocks/>
                  </p:cNvSpPr>
                  <p:nvPr/>
                </p:nvSpPr>
                <p:spPr bwMode="auto">
                  <a:xfrm>
                    <a:off x="3961590" y="1322937"/>
                    <a:ext cx="263497" cy="406741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5" name="Gruppe 144"/>
                <p:cNvGrpSpPr>
                  <a:grpSpLocks/>
                </p:cNvGrpSpPr>
                <p:nvPr/>
              </p:nvGrpSpPr>
              <p:grpSpPr bwMode="auto">
                <a:xfrm>
                  <a:off x="3239096" y="1309160"/>
                  <a:ext cx="241171" cy="428624"/>
                  <a:chOff x="3999770" y="1326094"/>
                  <a:chExt cx="241171" cy="428624"/>
                </a:xfrm>
              </p:grpSpPr>
              <p:sp>
                <p:nvSpPr>
                  <p:cNvPr id="20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6" name="Freeform 191"/>
                  <p:cNvSpPr>
                    <a:spLocks/>
                  </p:cNvSpPr>
                  <p:nvPr/>
                </p:nvSpPr>
                <p:spPr bwMode="auto">
                  <a:xfrm>
                    <a:off x="3977122" y="1321037"/>
                    <a:ext cx="218182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6" name="Gruppe 147"/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203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4" name="Freeform 191"/>
                  <p:cNvSpPr>
                    <a:spLocks/>
                  </p:cNvSpPr>
                  <p:nvPr/>
                </p:nvSpPr>
                <p:spPr bwMode="auto">
                  <a:xfrm>
                    <a:off x="3946501" y="1321037"/>
                    <a:ext cx="285315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7" name="Gruppe 150"/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201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2" name="Freeform 191"/>
                  <p:cNvSpPr>
                    <a:spLocks/>
                  </p:cNvSpPr>
                  <p:nvPr/>
                </p:nvSpPr>
                <p:spPr bwMode="auto">
                  <a:xfrm>
                    <a:off x="3950286" y="1321037"/>
                    <a:ext cx="300420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8" name="Gruppe 153"/>
                <p:cNvGrpSpPr>
                  <a:grpSpLocks/>
                </p:cNvGrpSpPr>
                <p:nvPr/>
              </p:nvGrpSpPr>
              <p:grpSpPr bwMode="auto">
                <a:xfrm>
                  <a:off x="2721849" y="1309160"/>
                  <a:ext cx="241171" cy="428624"/>
                  <a:chOff x="3999891" y="1326094"/>
                  <a:chExt cx="241171" cy="428624"/>
                </a:xfrm>
              </p:grpSpPr>
              <p:sp>
                <p:nvSpPr>
                  <p:cNvPr id="19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0" name="Freeform 191"/>
                  <p:cNvSpPr>
                    <a:spLocks/>
                  </p:cNvSpPr>
                  <p:nvPr/>
                </p:nvSpPr>
                <p:spPr bwMode="auto">
                  <a:xfrm>
                    <a:off x="3970853" y="1321037"/>
                    <a:ext cx="229931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9" name="Gruppe 156"/>
                <p:cNvGrpSpPr>
                  <a:grpSpLocks/>
                </p:cNvGrpSpPr>
                <p:nvPr/>
              </p:nvGrpSpPr>
              <p:grpSpPr bwMode="auto">
                <a:xfrm>
                  <a:off x="2550490" y="1309160"/>
                  <a:ext cx="241171" cy="428624"/>
                  <a:chOff x="4000988" y="1326094"/>
                  <a:chExt cx="241171" cy="428624"/>
                </a:xfrm>
              </p:grpSpPr>
              <p:sp>
                <p:nvSpPr>
                  <p:cNvPr id="19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8" name="Freeform 191"/>
                  <p:cNvSpPr>
                    <a:spLocks/>
                  </p:cNvSpPr>
                  <p:nvPr/>
                </p:nvSpPr>
                <p:spPr bwMode="auto">
                  <a:xfrm>
                    <a:off x="3987225" y="1321037"/>
                    <a:ext cx="219861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90" name="Gruppe 159"/>
                <p:cNvGrpSpPr>
                  <a:grpSpLocks/>
                </p:cNvGrpSpPr>
                <p:nvPr/>
              </p:nvGrpSpPr>
              <p:grpSpPr bwMode="auto">
                <a:xfrm>
                  <a:off x="2377545" y="1309160"/>
                  <a:ext cx="241171" cy="428624"/>
                  <a:chOff x="4000499" y="1326094"/>
                  <a:chExt cx="241171" cy="428624"/>
                </a:xfrm>
              </p:grpSpPr>
              <p:sp>
                <p:nvSpPr>
                  <p:cNvPr id="18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1" name="Freeform 191"/>
                  <p:cNvSpPr>
                    <a:spLocks/>
                  </p:cNvSpPr>
                  <p:nvPr/>
                </p:nvSpPr>
                <p:spPr bwMode="auto">
                  <a:xfrm>
                    <a:off x="3987653" y="1321037"/>
                    <a:ext cx="202238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  <p:grpSp>
            <p:nvGrpSpPr>
              <p:cNvPr id="4124" name="Gruppe 165"/>
              <p:cNvGrpSpPr>
                <a:grpSpLocks/>
              </p:cNvGrpSpPr>
              <p:nvPr/>
            </p:nvGrpSpPr>
            <p:grpSpPr bwMode="auto">
              <a:xfrm rot="-5400000">
                <a:off x="-62900" y="4589867"/>
                <a:ext cx="2098530" cy="697979"/>
                <a:chOff x="2377546" y="1309160"/>
                <a:chExt cx="1969032" cy="428624"/>
              </a:xfrm>
            </p:grpSpPr>
            <p:grpSp>
              <p:nvGrpSpPr>
                <p:cNvPr id="4125" name="Gruppe 131"/>
                <p:cNvGrpSpPr>
                  <a:grpSpLocks/>
                </p:cNvGrpSpPr>
                <p:nvPr/>
              </p:nvGrpSpPr>
              <p:grpSpPr bwMode="auto">
                <a:xfrm>
                  <a:off x="4105407" y="1312335"/>
                  <a:ext cx="241171" cy="425449"/>
                  <a:chOff x="4003803" y="1329269"/>
                  <a:chExt cx="241171" cy="425449"/>
                </a:xfrm>
              </p:grpSpPr>
              <p:sp>
                <p:nvSpPr>
                  <p:cNvPr id="17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7" name="Freeform 191"/>
                  <p:cNvSpPr>
                    <a:spLocks/>
                  </p:cNvSpPr>
                  <p:nvPr/>
                </p:nvSpPr>
                <p:spPr bwMode="auto">
                  <a:xfrm>
                    <a:off x="3985036" y="1326732"/>
                    <a:ext cx="219861" cy="4048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6" name="Gruppe 132"/>
                <p:cNvGrpSpPr>
                  <a:grpSpLocks/>
                </p:cNvGrpSpPr>
                <p:nvPr/>
              </p:nvGrpSpPr>
              <p:grpSpPr bwMode="auto">
                <a:xfrm>
                  <a:off x="3934048" y="1312334"/>
                  <a:ext cx="242757" cy="425450"/>
                  <a:chOff x="4004898" y="1329268"/>
                  <a:chExt cx="242757" cy="425450"/>
                </a:xfrm>
              </p:grpSpPr>
              <p:sp>
                <p:nvSpPr>
                  <p:cNvPr id="174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5" name="Freeform 191"/>
                  <p:cNvSpPr>
                    <a:spLocks/>
                  </p:cNvSpPr>
                  <p:nvPr/>
                </p:nvSpPr>
                <p:spPr bwMode="auto">
                  <a:xfrm>
                    <a:off x="3967840" y="1326732"/>
                    <a:ext cx="202238" cy="4048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7" name="Gruppe 135"/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172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3" name="Freeform 191"/>
                  <p:cNvSpPr>
                    <a:spLocks/>
                  </p:cNvSpPr>
                  <p:nvPr/>
                </p:nvSpPr>
                <p:spPr bwMode="auto">
                  <a:xfrm>
                    <a:off x="3943932" y="1326732"/>
                    <a:ext cx="268532" cy="4048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8" name="Gruppe 138"/>
                <p:cNvGrpSpPr>
                  <a:grpSpLocks/>
                </p:cNvGrpSpPr>
                <p:nvPr/>
              </p:nvGrpSpPr>
              <p:grpSpPr bwMode="auto">
                <a:xfrm>
                  <a:off x="3586572" y="1312335"/>
                  <a:ext cx="241171" cy="425449"/>
                  <a:chOff x="4002334" y="1329269"/>
                  <a:chExt cx="241171" cy="425449"/>
                </a:xfrm>
              </p:grpSpPr>
              <p:sp>
                <p:nvSpPr>
                  <p:cNvPr id="170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1" name="Freeform 191"/>
                  <p:cNvSpPr>
                    <a:spLocks/>
                  </p:cNvSpPr>
                  <p:nvPr/>
                </p:nvSpPr>
                <p:spPr bwMode="auto">
                  <a:xfrm>
                    <a:off x="3960304" y="1326732"/>
                    <a:ext cx="226574" cy="4048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9" name="Gruppe 141"/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168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9" name="Freeform 191"/>
                  <p:cNvSpPr>
                    <a:spLocks/>
                  </p:cNvSpPr>
                  <p:nvPr/>
                </p:nvSpPr>
                <p:spPr bwMode="auto">
                  <a:xfrm>
                    <a:off x="3964088" y="1326732"/>
                    <a:ext cx="227413" cy="4048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0" name="Gruppe 144"/>
                <p:cNvGrpSpPr>
                  <a:grpSpLocks/>
                </p:cNvGrpSpPr>
                <p:nvPr/>
              </p:nvGrpSpPr>
              <p:grpSpPr bwMode="auto">
                <a:xfrm>
                  <a:off x="3239097" y="1309160"/>
                  <a:ext cx="241171" cy="428624"/>
                  <a:chOff x="3999771" y="1326094"/>
                  <a:chExt cx="241171" cy="428624"/>
                </a:xfrm>
              </p:grpSpPr>
              <p:sp>
                <p:nvSpPr>
                  <p:cNvPr id="16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7" name="Freeform 191"/>
                  <p:cNvSpPr>
                    <a:spLocks/>
                  </p:cNvSpPr>
                  <p:nvPr/>
                </p:nvSpPr>
                <p:spPr bwMode="auto">
                  <a:xfrm>
                    <a:off x="3941020" y="1326732"/>
                    <a:ext cx="219022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1" name="Gruppe 147"/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164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5" name="Freeform 191"/>
                  <p:cNvSpPr>
                    <a:spLocks/>
                  </p:cNvSpPr>
                  <p:nvPr/>
                </p:nvSpPr>
                <p:spPr bwMode="auto">
                  <a:xfrm>
                    <a:off x="3967461" y="1326732"/>
                    <a:ext cx="213147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2" name="Gruppe 150"/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162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3" name="Freeform 191"/>
                  <p:cNvSpPr>
                    <a:spLocks/>
                  </p:cNvSpPr>
                  <p:nvPr/>
                </p:nvSpPr>
                <p:spPr bwMode="auto">
                  <a:xfrm>
                    <a:off x="3967050" y="1326732"/>
                    <a:ext cx="217344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3" name="Gruppe 153"/>
                <p:cNvGrpSpPr>
                  <a:grpSpLocks/>
                </p:cNvGrpSpPr>
                <p:nvPr/>
              </p:nvGrpSpPr>
              <p:grpSpPr bwMode="auto">
                <a:xfrm>
                  <a:off x="2721850" y="1309160"/>
                  <a:ext cx="241171" cy="428624"/>
                  <a:chOff x="3999892" y="1326094"/>
                  <a:chExt cx="241171" cy="428624"/>
                </a:xfrm>
              </p:grpSpPr>
              <p:sp>
                <p:nvSpPr>
                  <p:cNvPr id="160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1" name="Freeform 191"/>
                  <p:cNvSpPr>
                    <a:spLocks/>
                  </p:cNvSpPr>
                  <p:nvPr/>
                </p:nvSpPr>
                <p:spPr bwMode="auto">
                  <a:xfrm>
                    <a:off x="3938946" y="1326732"/>
                    <a:ext cx="261819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4" name="Gruppe 156"/>
                <p:cNvGrpSpPr>
                  <a:grpSpLocks/>
                </p:cNvGrpSpPr>
                <p:nvPr/>
              </p:nvGrpSpPr>
              <p:grpSpPr bwMode="auto">
                <a:xfrm>
                  <a:off x="2550491" y="1309160"/>
                  <a:ext cx="241171" cy="428624"/>
                  <a:chOff x="4000989" y="1326094"/>
                  <a:chExt cx="241171" cy="428624"/>
                </a:xfrm>
              </p:grpSpPr>
              <p:sp>
                <p:nvSpPr>
                  <p:cNvPr id="158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9" name="Freeform 191"/>
                  <p:cNvSpPr>
                    <a:spLocks/>
                  </p:cNvSpPr>
                  <p:nvPr/>
                </p:nvSpPr>
                <p:spPr bwMode="auto">
                  <a:xfrm>
                    <a:off x="3936017" y="1326732"/>
                    <a:ext cx="265176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5" name="Gruppe 159"/>
                <p:cNvGrpSpPr>
                  <a:grpSpLocks/>
                </p:cNvGrpSpPr>
                <p:nvPr/>
              </p:nvGrpSpPr>
              <p:grpSpPr bwMode="auto">
                <a:xfrm>
                  <a:off x="2377546" y="1309160"/>
                  <a:ext cx="241171" cy="428624"/>
                  <a:chOff x="4000500" y="1326094"/>
                  <a:chExt cx="241171" cy="428624"/>
                </a:xfrm>
              </p:grpSpPr>
              <p:sp>
                <p:nvSpPr>
                  <p:cNvPr id="15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7" name="Freeform 191"/>
                  <p:cNvSpPr>
                    <a:spLocks/>
                  </p:cNvSpPr>
                  <p:nvPr/>
                </p:nvSpPr>
                <p:spPr bwMode="auto">
                  <a:xfrm>
                    <a:off x="3949032" y="1326732"/>
                    <a:ext cx="244197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</p:grpSp>
      </p:grpSp>
      <p:pic>
        <p:nvPicPr>
          <p:cNvPr id="4111" name="Picture 13" descr="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5643563"/>
            <a:ext cx="1368425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12" descr="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5332413"/>
            <a:ext cx="1477963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12" descr="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100013"/>
            <a:ext cx="1193800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13" descr="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117475"/>
            <a:ext cx="942975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8" descr="000o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9" descr="000o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10" descr="000o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11" descr="000o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9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4120" name="Picture 12" descr="D:\GIÁO ÁN 1 2020-2021\HÌNH SOẠN GIÁO ÁN\Học hát\Lớp 1 thân yêu\Untitled.png"/>
          <p:cNvPicPr>
            <a:picLocks noChangeAspect="1" noChangeArrowheads="1"/>
          </p:cNvPicPr>
          <p:nvPr/>
        </p:nvPicPr>
        <p:blipFill>
          <a:blip r:embed="rId1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525" y="1500188"/>
            <a:ext cx="7643813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9"/>
                </p:tgtEl>
              </p:cMediaNode>
            </p:audio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08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1" descr="D:\GIÁO ÁN 1 2020-2021\HÌNH SOẠN GIÁO ÁN\Học hát\Lớp 1 thân yêu\Các bạn nhỏ vui đến trường_HTS.png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6"/>
          <a:stretch>
            <a:fillRect/>
          </a:stretch>
        </p:blipFill>
        <p:spPr bwMode="auto">
          <a:xfrm>
            <a:off x="414338" y="1000125"/>
            <a:ext cx="10215562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414338" y="1071563"/>
            <a:ext cx="2643187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Ôn tập bài hát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771525" y="1714500"/>
            <a:ext cx="54292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500" b="1"/>
              <a:t>LỚP MỘT THÂN YÊU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3986213" y="2357438"/>
            <a:ext cx="250031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000" i="1">
                <a:solidFill>
                  <a:srgbClr val="FF0000"/>
                </a:solidFill>
                <a:cs typeface="Times New Roman" panose="02020603050405020304" pitchFamily="18" charset="0"/>
              </a:rPr>
              <a:t>Bùi Anh Tôn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20490" grpId="0"/>
      <p:bldP spid="13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0" descr="D:\GIÁO ÁN 1 2020-2021\HÌNH SOẠN GIÁO ÁN\Học hát\Lớp 1 thân yêu\Nhịp - Copy.jpg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73025"/>
            <a:ext cx="10501313" cy="664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942975" y="285750"/>
            <a:ext cx="257175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000" b="1">
                <a:solidFill>
                  <a:srgbClr val="FF0000"/>
                </a:solidFill>
                <a:cs typeface="Times New Roman" panose="02020603050405020304" pitchFamily="18" charset="0"/>
              </a:rPr>
              <a:t>Nghe hát mẫu</a:t>
            </a:r>
          </a:p>
        </p:txBody>
      </p:sp>
      <p:pic>
        <p:nvPicPr>
          <p:cNvPr id="6148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HÁT MẪU LỚ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70776" y="2698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6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6" descr="ag00373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34405">
            <a:off x="6854825" y="4481513"/>
            <a:ext cx="2478088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13" y="4654550"/>
            <a:ext cx="2713037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985838" y="2571750"/>
            <a:ext cx="8836025" cy="159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800" b="1">
                <a:solidFill>
                  <a:srgbClr val="0000FF"/>
                </a:solidFill>
                <a:cs typeface="Times New Roman" panose="02020603050405020304" pitchFamily="18" charset="0"/>
              </a:rPr>
              <a:t>HÁT KẾT HỢP</a:t>
            </a:r>
          </a:p>
          <a:p>
            <a:pPr eaLnBrk="1" hangingPunct="1"/>
            <a:r>
              <a:rPr lang="en-US" altLang="en-US" sz="4800" b="1">
                <a:solidFill>
                  <a:srgbClr val="0000FF"/>
                </a:solidFill>
                <a:cs typeface="Times New Roman" panose="02020603050405020304" pitchFamily="18" charset="0"/>
              </a:rPr>
              <a:t>VẬN ĐỘNG THEO NHỊP ĐIỆU</a:t>
            </a:r>
          </a:p>
        </p:txBody>
      </p:sp>
      <p:pic>
        <p:nvPicPr>
          <p:cNvPr id="7174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GIÁO ÁN 1 2020-2021\HÌNH SOẠN GIÁO ÁN\Học hát\Lớp 1 thân yêu\Vỗ tay nhịp - Copy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88" y="0"/>
            <a:ext cx="8429625" cy="679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EAT LƠ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18848" y="26064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3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414463" y="2500313"/>
            <a:ext cx="8008937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HÁT KẾT HỢP</a:t>
            </a:r>
          </a:p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VẬN ĐỘNG MINH HỌA</a:t>
            </a:r>
          </a:p>
        </p:txBody>
      </p:sp>
      <p:pic>
        <p:nvPicPr>
          <p:cNvPr id="9220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8" descr="D:\GIÁO ÁN 1 2020-2021\HÌNH SOẠN GIÁO ÁN\Học hát\Lớp 1 thân yêu\Phách.jpg"/>
          <p:cNvPicPr>
            <a:picLocks noChangeAspect="1" noChangeArrowheads="1"/>
          </p:cNvPicPr>
          <p:nvPr/>
        </p:nvPicPr>
        <p:blipFill>
          <a:blip r:embed="rId4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0"/>
            <a:ext cx="7343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2" descr="Girl singing with microphone. — Stock Vector © yavi #88327996"/>
          <p:cNvPicPr>
            <a:picLocks noChangeAspect="1" noChangeArrowheads="1"/>
          </p:cNvPicPr>
          <p:nvPr/>
        </p:nvPicPr>
        <p:blipFill>
          <a:blip r:embed="rId6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8" r="28093"/>
          <a:stretch>
            <a:fillRect/>
          </a:stretch>
        </p:blipFill>
        <p:spPr bwMode="auto">
          <a:xfrm>
            <a:off x="7343775" y="285750"/>
            <a:ext cx="3357563" cy="634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EAT LƠ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1904" y="14202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54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6957</TotalTime>
  <Words>188</Words>
  <Application>Microsoft Office PowerPoint</Application>
  <PresentationFormat>Custom</PresentationFormat>
  <Paragraphs>52</Paragraphs>
  <Slides>21</Slides>
  <Notes>4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#9Slide05 SVNUT Triumph</vt:lpstr>
      <vt:lpstr>Arial</vt:lpstr>
      <vt:lpstr>Calibri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Đinh Thị Thanh Mai</cp:lastModifiedBy>
  <cp:revision>590</cp:revision>
  <dcterms:created xsi:type="dcterms:W3CDTF">2010-04-30T18:19:48Z</dcterms:created>
  <dcterms:modified xsi:type="dcterms:W3CDTF">2025-03-19T13:40:19Z</dcterms:modified>
</cp:coreProperties>
</file>