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80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056" y="7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308FEDC-91E5-43E3-886D-3F49DAF05F19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7828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3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099471BB-C385-4C08-96A9-2A2396080C24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7F239-DF26-428B-6015-FA6E99606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A4616-09F6-FDDD-2D29-B8BB7A814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1C37BE-8E79-41E6-4990-3E047757C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8B7FE-99E8-44A7-A8D9-DB08DFC6BF4C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E9138-DA3F-87A0-1F8F-33A2A71E8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6C31C-81C0-222D-5291-99C56AED9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EDFE2-68A4-4368-A23B-529D54543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37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C8A366FA-17DD-479D-87C3-08618C6CCBC6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2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2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52A7B3-4185-0371-A2BD-9E16A79AE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63" y="342900"/>
            <a:ext cx="10972800" cy="64269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4ACBA8-EB26-9707-EB49-972E4AA98829}"/>
              </a:ext>
            </a:extLst>
          </p:cNvPr>
          <p:cNvSpPr txBox="1"/>
          <p:nvPr/>
        </p:nvSpPr>
        <p:spPr>
          <a:xfrm>
            <a:off x="235268" y="88175"/>
            <a:ext cx="10852785" cy="118603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822960" eaLnBrk="1" hangingPunct="1">
              <a:lnSpc>
                <a:spcPct val="150000"/>
              </a:lnSpc>
              <a:defRPr/>
            </a:pP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endParaRPr lang="en-US" altLang="en-US" sz="252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22960" eaLnBrk="1" hangingPunct="1">
              <a:lnSpc>
                <a:spcPct val="150000"/>
              </a:lnSpc>
              <a:defRPr/>
            </a:pP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ANH DŨNG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CCDC35-F492-32CE-091F-DAD2AD3C2D82}"/>
              </a:ext>
            </a:extLst>
          </p:cNvPr>
          <p:cNvCxnSpPr/>
          <p:nvPr/>
        </p:nvCxnSpPr>
        <p:spPr>
          <a:xfrm>
            <a:off x="4282441" y="1531776"/>
            <a:ext cx="2758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572CF85-EB3C-6B85-3170-9893331DF119}"/>
              </a:ext>
            </a:extLst>
          </p:cNvPr>
          <p:cNvSpPr txBox="1"/>
          <p:nvPr/>
        </p:nvSpPr>
        <p:spPr>
          <a:xfrm>
            <a:off x="-159247" y="2666947"/>
            <a:ext cx="10972800" cy="4066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18: - HỌC </a:t>
            </a:r>
            <a:r>
              <a:rPr lang="en-US" sz="4000" b="1" spc="-1" dirty="0">
                <a:solidFill>
                  <a:srgbClr val="FF0000"/>
                </a:solidFill>
                <a:latin typeface="Times New Roman" panose="02020603050405020304" pitchFamily="18" charset="0"/>
                <a:ea typeface="SimSun-ExtG" panose="02010609060101010101" pitchFamily="49" charset="-122"/>
                <a:cs typeface="Times New Roman" panose="02020603050405020304" pitchFamily="18" charset="0"/>
              </a:rPr>
              <a:t> BÀI HÁT XÚC XẮC XÚC XẺ</a:t>
            </a:r>
          </a:p>
          <a:p>
            <a:pPr algn="ctr">
              <a:lnSpc>
                <a:spcPct val="150000"/>
              </a:lnSpc>
            </a:pPr>
            <a:r>
              <a:rPr lang="en-US" sz="4000" b="1" spc="-1">
                <a:solidFill>
                  <a:srgbClr val="FF0000"/>
                </a:solidFill>
                <a:latin typeface="Times New Roman" panose="02020603050405020304" pitchFamily="18" charset="0"/>
                <a:ea typeface="SimSun-ExtG" panose="02010609060101010101" pitchFamily="49" charset="-122"/>
                <a:cs typeface="Times New Roman" panose="02020603050405020304" pitchFamily="18" charset="0"/>
              </a:rPr>
              <a:t>-VÂN </a:t>
            </a:r>
            <a:r>
              <a:rPr lang="en-US" sz="4000" b="1" spc="-1" dirty="0">
                <a:solidFill>
                  <a:srgbClr val="FF0000"/>
                </a:solidFill>
                <a:latin typeface="Times New Roman" panose="02020603050405020304" pitchFamily="18" charset="0"/>
                <a:ea typeface="SimSun-ExtG" panose="02010609060101010101" pitchFamily="49" charset="-122"/>
                <a:cs typeface="Times New Roman" panose="02020603050405020304" pitchFamily="18" charset="0"/>
              </a:rPr>
              <a:t>DỤNG SÁNG TẠO  </a:t>
            </a:r>
          </a:p>
          <a:p>
            <a:pPr algn="ctr">
              <a:lnSpc>
                <a:spcPct val="150000"/>
              </a:lnSpc>
            </a:pPr>
            <a:r>
              <a:rPr lang="en-US" sz="4860" b="1" dirty="0">
                <a:solidFill>
                  <a:srgbClr val="FF0000"/>
                </a:solidFill>
                <a:latin typeface="#9Slide05 SVNUT Triumph" panose="00000500000000000000" pitchFamily="2" charset="0"/>
              </a:rPr>
              <a:t> </a:t>
            </a:r>
            <a:endParaRPr lang="en-US" sz="4860" dirty="0">
              <a:solidFill>
                <a:srgbClr val="00B050"/>
              </a:solidFill>
              <a:latin typeface="#9Slide05 SVNUT Triumph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080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35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6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7" name="Rectangle 3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8" name="Rectangle 14"/>
          <p:cNvSpPr/>
          <p:nvPr/>
        </p:nvSpPr>
        <p:spPr>
          <a:xfrm>
            <a:off x="2506320" y="1000080"/>
            <a:ext cx="5959800" cy="82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9" name="Picture 13" descr="D:\GIÁO ÁN 1 2020-2021\HÌNH SOẠN GIÁO ÁN\Học hát\Xuc xac xúc xe\2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30200" y="1833480"/>
            <a:ext cx="10144080" cy="3786120"/>
          </a:xfrm>
          <a:prstGeom prst="rect">
            <a:avLst/>
          </a:prstGeom>
          <a:ln w="0"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42400" y="1152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41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2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3" name="Rectangle 3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4" name="Rectangle 14"/>
          <p:cNvSpPr/>
          <p:nvPr/>
        </p:nvSpPr>
        <p:spPr>
          <a:xfrm>
            <a:off x="2271600" y="1000080"/>
            <a:ext cx="7220160" cy="82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5" name="Picture 2" descr="D:\GIÁO ÁN 1 2020-2021\HÌNH SOẠN GIÁO ÁN\Học hát\Xuc xac xúc xe\3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30200" y="1857240"/>
            <a:ext cx="10144080" cy="3738600"/>
          </a:xfrm>
          <a:prstGeom prst="rect">
            <a:avLst/>
          </a:prstGeom>
          <a:ln w="0"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91445" y="116223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47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8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9" name="Rectangle 3"/>
          <p:cNvSpPr/>
          <p:nvPr/>
        </p:nvSpPr>
        <p:spPr>
          <a:xfrm>
            <a:off x="463680" y="9921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3+4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0" name="Rectangle 14"/>
          <p:cNvSpPr/>
          <p:nvPr/>
        </p:nvSpPr>
        <p:spPr>
          <a:xfrm>
            <a:off x="2225520" y="1079640"/>
            <a:ext cx="6958080" cy="1068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1" name="Picture 13" descr="D:\GIÁO ÁN 1 2020-2021\HÌNH SOẠN GIÁO ÁN\Học hát\Xuc xac xúc xe\2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14360" y="2357280"/>
            <a:ext cx="5000760" cy="326232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2" descr="D:\GIÁO ÁN 1 2020-2021\HÌNH SOẠN GIÁO ÁN\Học hát\Xuc xac xúc xe\3.pn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5415120" y="2357280"/>
            <a:ext cx="5159160" cy="3238560"/>
          </a:xfrm>
          <a:prstGeom prst="rect">
            <a:avLst/>
          </a:prstGeom>
          <a:ln w="0"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2600" y="111651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sp>
        <p:nvSpPr>
          <p:cNvPr id="254" name="Rectangle 3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0330" y="2529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8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58" name="Rectangle 1"/>
          <p:cNvSpPr/>
          <p:nvPr/>
        </p:nvSpPr>
        <p:spPr>
          <a:xfrm>
            <a:off x="1377360" y="2571840"/>
            <a:ext cx="8181360" cy="952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9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3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0330" y="2529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67" name="Rectangle 1"/>
          <p:cNvSpPr/>
          <p:nvPr/>
        </p:nvSpPr>
        <p:spPr>
          <a:xfrm>
            <a:off x="959760" y="2286000"/>
            <a:ext cx="895536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VỖ TAY THEO NHỊP ĐIỆU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05748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462924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6843600" y="214308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55828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1440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12912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41512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05824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05732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2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129120" y="5000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915160" y="5000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05824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8568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277164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491508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784368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9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05832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0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60330" y="2529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91" name="Picture 2" descr="D:\GIÁO ÁN 1 2020-2021\HÌNH SOẠN GIÁO ÁN\Học hát\Xuc xac xúc xe\2.png"/>
          <p:cNvPicPr/>
          <p:nvPr/>
        </p:nvPicPr>
        <p:blipFill>
          <a:blip r:embed="rId3"/>
          <a:stretch/>
        </p:blipFill>
        <p:spPr>
          <a:xfrm>
            <a:off x="457200" y="990720"/>
            <a:ext cx="10058400" cy="4518000"/>
          </a:xfrm>
          <a:prstGeom prst="rect">
            <a:avLst/>
          </a:prstGeom>
          <a:ln w="0">
            <a:noFill/>
          </a:ln>
        </p:spPr>
      </p:pic>
      <p:sp>
        <p:nvSpPr>
          <p:cNvPr id="292" name="Text Box 9"/>
          <p:cNvSpPr/>
          <p:nvPr/>
        </p:nvSpPr>
        <p:spPr>
          <a:xfrm>
            <a:off x="1843200" y="208080"/>
            <a:ext cx="14284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3" name="Text Box 10"/>
          <p:cNvSpPr/>
          <p:nvPr/>
        </p:nvSpPr>
        <p:spPr>
          <a:xfrm>
            <a:off x="2698920" y="990720"/>
            <a:ext cx="525780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</a:rPr>
              <a:t>XÚC XẮC XÚC XẺ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4" name="Rectangle 3"/>
          <p:cNvSpPr/>
          <p:nvPr/>
        </p:nvSpPr>
        <p:spPr>
          <a:xfrm>
            <a:off x="5334120" y="1676520"/>
            <a:ext cx="2895480" cy="663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Nhạc: Nguyễn Ngọc Thiện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Lời: Phỏng theo đồng dao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96" name="Text Box 9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7" name="Text Box 10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8" name="Picture 11" descr="D:\GIÁO ÁN 1 2020-2021\HÌNH SOẠN GIÁO ÁN\Vận dụng sáng tạo\Dài ngắn\Dài ngắn - Copy (2).jpg"/>
          <p:cNvPicPr/>
          <p:nvPr/>
        </p:nvPicPr>
        <p:blipFill>
          <a:blip r:embed="rId3"/>
          <a:stretch/>
        </p:blipFill>
        <p:spPr>
          <a:xfrm>
            <a:off x="485640" y="2000160"/>
            <a:ext cx="10072800" cy="2928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00" name="Text Box 9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1" name="Text Box 10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2" name="Picture 11" descr="D:\GIÁO ÁN 1 2020-2021\HÌNH SOẠN GIÁO ÁN\Vận dụng sáng tạo\Dài ngắn\Dài ngắn - Copy (2).jpg"/>
          <p:cNvPicPr/>
          <p:nvPr/>
        </p:nvPicPr>
        <p:blipFill>
          <a:blip r:embed="rId3"/>
          <a:srcRect r="51068" b="68307"/>
          <a:stretch/>
        </p:blipFill>
        <p:spPr>
          <a:xfrm>
            <a:off x="557280" y="1785960"/>
            <a:ext cx="6929280" cy="92880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11" descr="D:\GIÁO ÁN 1 2020-2021\HÌNH SOẠN GIÁO ÁN\Vận dụng sáng tạo\Dài ngắn\Dài ngắn - Copy (2).jpg"/>
          <p:cNvPicPr/>
          <p:nvPr/>
        </p:nvPicPr>
        <p:blipFill>
          <a:blip r:embed="rId3"/>
          <a:srcRect l="5672" t="31721" r="73763" b="7312"/>
          <a:stretch/>
        </p:blipFill>
        <p:spPr>
          <a:xfrm>
            <a:off x="3486240" y="2857680"/>
            <a:ext cx="4000320" cy="23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05" name="Text Box 9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6" name="Text Box 10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7" name="Picture 11" descr="D:\GIÁO ÁN 1 2020-2021\HÌNH SOẠN GIÁO ÁN\Vận dụng sáng tạo\Dài ngắn\Dài ngắn - Copy (2).jpg"/>
          <p:cNvPicPr/>
          <p:nvPr/>
        </p:nvPicPr>
        <p:blipFill>
          <a:blip r:embed="rId3"/>
          <a:srcRect l="37593" t="31721" r="41136" b="4893"/>
          <a:stretch/>
        </p:blipFill>
        <p:spPr>
          <a:xfrm>
            <a:off x="3343320" y="2786040"/>
            <a:ext cx="4174920" cy="2428920"/>
          </a:xfrm>
          <a:prstGeom prst="rect">
            <a:avLst/>
          </a:prstGeom>
          <a:ln w="0">
            <a:noFill/>
          </a:ln>
        </p:spPr>
      </p:pic>
      <p:pic>
        <p:nvPicPr>
          <p:cNvPr id="308" name="Picture 11" descr="D:\GIÁO ÁN 1 2020-2021\HÌNH SOẠN GIÁO ÁN\Vận dụng sáng tạo\Dài ngắn\Dài ngắn - Copy (2).jpg"/>
          <p:cNvPicPr/>
          <p:nvPr/>
        </p:nvPicPr>
        <p:blipFill>
          <a:blip r:embed="rId3"/>
          <a:srcRect r="51068" b="68307"/>
          <a:stretch/>
        </p:blipFill>
        <p:spPr>
          <a:xfrm>
            <a:off x="557280" y="1785960"/>
            <a:ext cx="6929280" cy="928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10" name="Text Box 9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1" name="Text Box 10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2" name="Picture 11" descr="D:\GIÁO ÁN 1 2020-2021\HÌNH SOẠN GIÁO ÁN\Vận dụng sáng tạo\Dài ngắn\Dài ngắn - Copy (2).jpg"/>
          <p:cNvPicPr/>
          <p:nvPr/>
        </p:nvPicPr>
        <p:blipFill>
          <a:blip r:embed="rId3"/>
          <a:srcRect l="73763" t="31721" r="6384" b="4893"/>
          <a:stretch/>
        </p:blipFill>
        <p:spPr>
          <a:xfrm>
            <a:off x="3557520" y="2786040"/>
            <a:ext cx="3643560" cy="2500200"/>
          </a:xfrm>
          <a:prstGeom prst="rect">
            <a:avLst/>
          </a:prstGeom>
          <a:ln w="0">
            <a:noFill/>
          </a:ln>
        </p:spPr>
      </p:pic>
      <p:pic>
        <p:nvPicPr>
          <p:cNvPr id="313" name="Picture 11" descr="D:\GIÁO ÁN 1 2020-2021\HÌNH SOẠN GIÁO ÁN\Vận dụng sáng tạo\Dài ngắn\Dài ngắn - Copy (2).jpg"/>
          <p:cNvPicPr/>
          <p:nvPr/>
        </p:nvPicPr>
        <p:blipFill>
          <a:blip r:embed="rId3"/>
          <a:srcRect r="51068" b="68307"/>
          <a:stretch/>
        </p:blipFill>
        <p:spPr>
          <a:xfrm>
            <a:off x="557280" y="1785960"/>
            <a:ext cx="6929280" cy="928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15" name="Text Box 9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6" name="Text Box 10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7" name="Picture 11" descr="D:\GIÁO ÁN 1 2020-2021\HÌNH SOẠN GIÁO ÁN\Vận dụng sáng tạo\Dài ngắn\Dài ngắn - Copy (2).jpg"/>
          <p:cNvPicPr/>
          <p:nvPr/>
        </p:nvPicPr>
        <p:blipFill>
          <a:blip r:embed="rId3"/>
          <a:stretch/>
        </p:blipFill>
        <p:spPr>
          <a:xfrm>
            <a:off x="485640" y="2000160"/>
            <a:ext cx="10072800" cy="2928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19" name="Picture 137" descr="D:\GIÁO ÁN 1 2020-2021\HÌNH SOẠN GIÁO ÁN\Học hát\Xuc xac xúc xe\4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00080"/>
            <a:ext cx="10215720" cy="4619520"/>
          </a:xfrm>
          <a:prstGeom prst="rect">
            <a:avLst/>
          </a:prstGeom>
          <a:ln w="0">
            <a:noFill/>
          </a:ln>
        </p:spPr>
      </p:pic>
      <p:pic>
        <p:nvPicPr>
          <p:cNvPr id="32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2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2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24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5" name="Text Box 9"/>
          <p:cNvSpPr/>
          <p:nvPr/>
        </p:nvSpPr>
        <p:spPr>
          <a:xfrm>
            <a:off x="2343240" y="114300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6" name="Text Box 10"/>
          <p:cNvSpPr/>
          <p:nvPr/>
        </p:nvSpPr>
        <p:spPr>
          <a:xfrm>
            <a:off x="3057480" y="1785960"/>
            <a:ext cx="45007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XÚC XẮC XÚC XẺ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7" name="Text Box 9"/>
          <p:cNvSpPr/>
          <p:nvPr/>
        </p:nvSpPr>
        <p:spPr>
          <a:xfrm>
            <a:off x="2271600" y="235728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8" name="Text Box 10"/>
          <p:cNvSpPr/>
          <p:nvPr/>
        </p:nvSpPr>
        <p:spPr>
          <a:xfrm>
            <a:off x="2836800" y="3000240"/>
            <a:ext cx="4929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DÀI – NGẮN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3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4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5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0" name="Group 5"/>
          <p:cNvPicPr/>
          <p:nvPr/>
        </p:nvPicPr>
        <p:blipFill>
          <a:blip r:embed="rId6"/>
          <a:stretch/>
        </p:blipFill>
        <p:spPr>
          <a:xfrm>
            <a:off x="4389480" y="5907240"/>
            <a:ext cx="2286000" cy="785520"/>
          </a:xfrm>
          <a:prstGeom prst="rect">
            <a:avLst/>
          </a:prstGeom>
          <a:ln w="0">
            <a:noFill/>
          </a:ln>
        </p:spPr>
      </p:pic>
      <p:grpSp>
        <p:nvGrpSpPr>
          <p:cNvPr id="71" name="AutoShape 17"/>
          <p:cNvGrpSpPr/>
          <p:nvPr/>
        </p:nvGrpSpPr>
        <p:grpSpPr>
          <a:xfrm>
            <a:off x="542880" y="-49320"/>
            <a:ext cx="10051920" cy="1384560"/>
            <a:chOff x="542880" y="-49320"/>
            <a:chExt cx="10051920" cy="1384560"/>
          </a:xfrm>
        </p:grpSpPr>
        <p:pic>
          <p:nvPicPr>
            <p:cNvPr id="72" name="AutoShape 17"/>
            <p:cNvPicPr/>
            <p:nvPr/>
          </p:nvPicPr>
          <p:blipFill>
            <a:blip r:embed="rId7"/>
            <a:stretch/>
          </p:blipFill>
          <p:spPr>
            <a:xfrm>
              <a:off x="542880" y="-49320"/>
              <a:ext cx="10051920" cy="1384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3" name="Freeform 72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4" name="Text Box 26"/>
          <p:cNvSpPr/>
          <p:nvPr/>
        </p:nvSpPr>
        <p:spPr>
          <a:xfrm>
            <a:off x="985680" y="111240"/>
            <a:ext cx="9109080" cy="1068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Hình ảnh sau làm em liên tưởng đến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dịp nào trong năm?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6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7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8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79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0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1" name="Freeform 149"/>
                  <p:cNvGrpSpPr/>
                  <p:nvPr/>
                </p:nvGrpSpPr>
                <p:grpSpPr>
                  <a:xfrm>
                    <a:off x="9164520" y="1545480"/>
                    <a:ext cx="182880" cy="101520"/>
                    <a:chOff x="9164520" y="1545480"/>
                    <a:chExt cx="182880" cy="101520"/>
                  </a:xfrm>
                </p:grpSpPr>
                <p:pic>
                  <p:nvPicPr>
                    <p:cNvPr id="8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9164520" y="1545480"/>
                      <a:ext cx="182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3" name="Freeform 82"/>
                    <p:cNvSpPr/>
                    <p:nvPr/>
                  </p:nvSpPr>
                  <p:spPr>
                    <a:xfrm>
                      <a:off x="9179640" y="1563480"/>
                      <a:ext cx="153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4" name="Freeform 191"/>
                  <p:cNvSpPr/>
                  <p:nvPr/>
                </p:nvSpPr>
                <p:spPr>
                  <a:xfrm>
                    <a:off x="890316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5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6" name="Freeform 149"/>
                  <p:cNvGrpSpPr/>
                  <p:nvPr/>
                </p:nvGrpSpPr>
                <p:grpSpPr>
                  <a:xfrm>
                    <a:off x="8804160" y="1545480"/>
                    <a:ext cx="197640" cy="101520"/>
                    <a:chOff x="8804160" y="1545480"/>
                    <a:chExt cx="197640" cy="10152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804160" y="1545480"/>
                      <a:ext cx="19764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8" name="Freeform 87"/>
                    <p:cNvSpPr/>
                    <p:nvPr/>
                  </p:nvSpPr>
                  <p:spPr>
                    <a:xfrm>
                      <a:off x="8822880" y="1563480"/>
                      <a:ext cx="1605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Freeform 191"/>
                  <p:cNvSpPr/>
                  <p:nvPr/>
                </p:nvSpPr>
                <p:spPr>
                  <a:xfrm>
                    <a:off x="8579160" y="1296720"/>
                    <a:ext cx="458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1" name="Freeform 149"/>
                  <p:cNvGrpSpPr/>
                  <p:nvPr/>
                </p:nvGrpSpPr>
                <p:grpSpPr>
                  <a:xfrm>
                    <a:off x="8493120" y="1545480"/>
                    <a:ext cx="178200" cy="101520"/>
                    <a:chOff x="8493120" y="1545480"/>
                    <a:chExt cx="178200" cy="10152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493120" y="1545480"/>
                      <a:ext cx="17820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3" name="Freeform 92"/>
                    <p:cNvSpPr/>
                    <p:nvPr/>
                  </p:nvSpPr>
                  <p:spPr>
                    <a:xfrm>
                      <a:off x="8507520" y="1563480"/>
                      <a:ext cx="149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Freeform 191"/>
                  <p:cNvSpPr/>
                  <p:nvPr/>
                </p:nvSpPr>
                <p:spPr>
                  <a:xfrm>
                    <a:off x="824940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6" name="Freeform 149"/>
                  <p:cNvGrpSpPr/>
                  <p:nvPr/>
                </p:nvGrpSpPr>
                <p:grpSpPr>
                  <a:xfrm>
                    <a:off x="8181720" y="1545480"/>
                    <a:ext cx="196200" cy="101520"/>
                    <a:chOff x="8181720" y="1545480"/>
                    <a:chExt cx="196200" cy="10152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181720" y="1545480"/>
                      <a:ext cx="19620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8" name="Freeform 97"/>
                    <p:cNvSpPr/>
                    <p:nvPr/>
                  </p:nvSpPr>
                  <p:spPr>
                    <a:xfrm>
                      <a:off x="8200080" y="1563480"/>
                      <a:ext cx="159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Freeform 191"/>
                  <p:cNvSpPr/>
                  <p:nvPr/>
                </p:nvSpPr>
                <p:spPr>
                  <a:xfrm>
                    <a:off x="7922160" y="1296720"/>
                    <a:ext cx="44172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1" name="Freeform 149"/>
                  <p:cNvGrpSpPr/>
                  <p:nvPr/>
                </p:nvGrpSpPr>
                <p:grpSpPr>
                  <a:xfrm>
                    <a:off x="7848720" y="1545480"/>
                    <a:ext cx="183960" cy="101520"/>
                    <a:chOff x="7848720" y="1545480"/>
                    <a:chExt cx="183960" cy="10152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848720" y="1545480"/>
                      <a:ext cx="1839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3" name="Freeform 102"/>
                    <p:cNvSpPr/>
                    <p:nvPr/>
                  </p:nvSpPr>
                  <p:spPr>
                    <a:xfrm>
                      <a:off x="7863480" y="1563480"/>
                      <a:ext cx="154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Freeform 191"/>
                  <p:cNvSpPr/>
                  <p:nvPr/>
                </p:nvSpPr>
                <p:spPr>
                  <a:xfrm>
                    <a:off x="759852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6" name="Freeform 149"/>
                  <p:cNvGrpSpPr/>
                  <p:nvPr/>
                </p:nvGrpSpPr>
                <p:grpSpPr>
                  <a:xfrm>
                    <a:off x="7510680" y="1544760"/>
                    <a:ext cx="210600" cy="101880"/>
                    <a:chOff x="7510680" y="1544760"/>
                    <a:chExt cx="210600" cy="10188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510680" y="1544760"/>
                      <a:ext cx="2106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8" name="Freeform 107"/>
                    <p:cNvSpPr/>
                    <p:nvPr/>
                  </p:nvSpPr>
                  <p:spPr>
                    <a:xfrm>
                      <a:off x="7530120" y="1562760"/>
                      <a:ext cx="171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Freeform 191"/>
                  <p:cNvSpPr/>
                  <p:nvPr/>
                </p:nvSpPr>
                <p:spPr>
                  <a:xfrm>
                    <a:off x="7265520" y="1293840"/>
                    <a:ext cx="4194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1" name="Freeform 149"/>
                  <p:cNvGrpSpPr/>
                  <p:nvPr/>
                </p:nvGrpSpPr>
                <p:grpSpPr>
                  <a:xfrm>
                    <a:off x="7193880" y="1544760"/>
                    <a:ext cx="169920" cy="101880"/>
                    <a:chOff x="7193880" y="1544760"/>
                    <a:chExt cx="169920" cy="10188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19388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3" name="Freeform 112"/>
                    <p:cNvSpPr/>
                    <p:nvPr/>
                  </p:nvSpPr>
                  <p:spPr>
                    <a:xfrm>
                      <a:off x="720720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6" name="Freeform 149"/>
                  <p:cNvGrpSpPr/>
                  <p:nvPr/>
                </p:nvGrpSpPr>
                <p:grpSpPr>
                  <a:xfrm>
                    <a:off x="6849000" y="1544760"/>
                    <a:ext cx="166320" cy="101880"/>
                    <a:chOff x="6849000" y="1544760"/>
                    <a:chExt cx="166320" cy="10188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84900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8" name="Freeform 117"/>
                    <p:cNvSpPr/>
                    <p:nvPr/>
                  </p:nvSpPr>
                  <p:spPr>
                    <a:xfrm>
                      <a:off x="686412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1" name="Freeform 149"/>
                  <p:cNvGrpSpPr/>
                  <p:nvPr/>
                </p:nvGrpSpPr>
                <p:grpSpPr>
                  <a:xfrm>
                    <a:off x="6543360" y="1544760"/>
                    <a:ext cx="200160" cy="101880"/>
                    <a:chOff x="6543360" y="1544760"/>
                    <a:chExt cx="200160" cy="10188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543360" y="1544760"/>
                      <a:ext cx="2001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3" name="Freeform 122"/>
                    <p:cNvSpPr/>
                    <p:nvPr/>
                  </p:nvSpPr>
                  <p:spPr>
                    <a:xfrm>
                      <a:off x="6558840" y="1562760"/>
                      <a:ext cx="1674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Freeform 191"/>
                  <p:cNvSpPr/>
                  <p:nvPr/>
                </p:nvSpPr>
                <p:spPr>
                  <a:xfrm>
                    <a:off x="6287760" y="1293840"/>
                    <a:ext cx="433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6" name="Freeform 149"/>
                  <p:cNvGrpSpPr/>
                  <p:nvPr/>
                </p:nvGrpSpPr>
                <p:grpSpPr>
                  <a:xfrm>
                    <a:off x="6199920" y="1544760"/>
                    <a:ext cx="219600" cy="101880"/>
                    <a:chOff x="6199920" y="1544760"/>
                    <a:chExt cx="219600" cy="10188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199920" y="1544760"/>
                      <a:ext cx="2196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8" name="Freeform 127"/>
                    <p:cNvSpPr/>
                    <p:nvPr/>
                  </p:nvSpPr>
                  <p:spPr>
                    <a:xfrm>
                      <a:off x="6219720" y="1562760"/>
                      <a:ext cx="178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Freeform 191"/>
                  <p:cNvSpPr/>
                  <p:nvPr/>
                </p:nvSpPr>
                <p:spPr>
                  <a:xfrm>
                    <a:off x="5963760" y="1293840"/>
                    <a:ext cx="441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1" name="Freeform 149"/>
                  <p:cNvGrpSpPr/>
                  <p:nvPr/>
                </p:nvGrpSpPr>
                <p:grpSpPr>
                  <a:xfrm>
                    <a:off x="5877360" y="1544760"/>
                    <a:ext cx="215280" cy="101880"/>
                    <a:chOff x="5877360" y="1544760"/>
                    <a:chExt cx="215280" cy="10188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877360" y="1544760"/>
                      <a:ext cx="2152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3" name="Freeform 132"/>
                    <p:cNvSpPr/>
                    <p:nvPr/>
                  </p:nvSpPr>
                  <p:spPr>
                    <a:xfrm>
                      <a:off x="5893920" y="1562760"/>
                      <a:ext cx="180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Freeform 191"/>
                  <p:cNvSpPr/>
                  <p:nvPr/>
                </p:nvSpPr>
                <p:spPr>
                  <a:xfrm>
                    <a:off x="5636880" y="1293840"/>
                    <a:ext cx="409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5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6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7" name="Freeform 149"/>
                  <p:cNvGrpSpPr/>
                  <p:nvPr/>
                </p:nvGrpSpPr>
                <p:grpSpPr>
                  <a:xfrm>
                    <a:off x="5598720" y="1544040"/>
                    <a:ext cx="218160" cy="102240"/>
                    <a:chOff x="5598720" y="1544040"/>
                    <a:chExt cx="218160" cy="10224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598720" y="1544040"/>
                      <a:ext cx="21816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9" name="Freeform 138"/>
                    <p:cNvSpPr/>
                    <p:nvPr/>
                  </p:nvSpPr>
                  <p:spPr>
                    <a:xfrm>
                      <a:off x="5619240" y="1561680"/>
                      <a:ext cx="1771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Freeform 191"/>
                  <p:cNvSpPr/>
                  <p:nvPr/>
                </p:nvSpPr>
                <p:spPr>
                  <a:xfrm>
                    <a:off x="5361120" y="1296360"/>
                    <a:ext cx="437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296320" y="1544040"/>
                    <a:ext cx="199440" cy="102240"/>
                    <a:chOff x="5296320" y="1544040"/>
                    <a:chExt cx="199440" cy="10224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296320" y="1544040"/>
                      <a:ext cx="19944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312520" y="1561680"/>
                      <a:ext cx="16668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037120" y="1296360"/>
                    <a:ext cx="379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7" name="Freeform 149"/>
                  <p:cNvGrpSpPr/>
                  <p:nvPr/>
                </p:nvGrpSpPr>
                <p:grpSpPr>
                  <a:xfrm>
                    <a:off x="4978440" y="1544040"/>
                    <a:ext cx="184680" cy="102240"/>
                    <a:chOff x="4978440" y="1544040"/>
                    <a:chExt cx="184680" cy="10224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978440" y="1544040"/>
                      <a:ext cx="18468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9" name="Freeform 148"/>
                    <p:cNvSpPr/>
                    <p:nvPr/>
                  </p:nvSpPr>
                  <p:spPr>
                    <a:xfrm>
                      <a:off x="4995720" y="1561680"/>
                      <a:ext cx="1501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Freeform 191"/>
                  <p:cNvSpPr/>
                  <p:nvPr/>
                </p:nvSpPr>
                <p:spPr>
                  <a:xfrm>
                    <a:off x="4707360" y="1296360"/>
                    <a:ext cx="453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2" name="Freeform 149"/>
                  <p:cNvGrpSpPr/>
                  <p:nvPr/>
                </p:nvGrpSpPr>
                <p:grpSpPr>
                  <a:xfrm>
                    <a:off x="4643640" y="1544040"/>
                    <a:ext cx="192240" cy="102240"/>
                    <a:chOff x="4643640" y="1544040"/>
                    <a:chExt cx="192240" cy="10224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643640" y="1544040"/>
                      <a:ext cx="19224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4" name="Freeform 153"/>
                    <p:cNvSpPr/>
                    <p:nvPr/>
                  </p:nvSpPr>
                  <p:spPr>
                    <a:xfrm>
                      <a:off x="4659120" y="1561680"/>
                      <a:ext cx="1609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Freeform 191"/>
                  <p:cNvSpPr/>
                  <p:nvPr/>
                </p:nvSpPr>
                <p:spPr>
                  <a:xfrm>
                    <a:off x="4380120" y="1296360"/>
                    <a:ext cx="4096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7" name="Freeform 149"/>
                  <p:cNvGrpSpPr/>
                  <p:nvPr/>
                </p:nvGrpSpPr>
                <p:grpSpPr>
                  <a:xfrm>
                    <a:off x="4312440" y="1544040"/>
                    <a:ext cx="199800" cy="102240"/>
                    <a:chOff x="4312440" y="1544040"/>
                    <a:chExt cx="199800" cy="10224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312440" y="1544040"/>
                      <a:ext cx="19980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9" name="Freeform 158"/>
                    <p:cNvSpPr/>
                    <p:nvPr/>
                  </p:nvSpPr>
                  <p:spPr>
                    <a:xfrm>
                      <a:off x="4330800" y="1561680"/>
                      <a:ext cx="16236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Freeform 191"/>
                  <p:cNvSpPr/>
                  <p:nvPr/>
                </p:nvSpPr>
                <p:spPr>
                  <a:xfrm>
                    <a:off x="4056480" y="1296360"/>
                    <a:ext cx="4147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2" name="Freeform 149"/>
                  <p:cNvGrpSpPr/>
                  <p:nvPr/>
                </p:nvGrpSpPr>
                <p:grpSpPr>
                  <a:xfrm>
                    <a:off x="4000680" y="1543320"/>
                    <a:ext cx="178560" cy="102960"/>
                    <a:chOff x="4000680" y="1543320"/>
                    <a:chExt cx="178560" cy="10296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000680" y="1543320"/>
                      <a:ext cx="178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4" name="Freeform 163"/>
                    <p:cNvSpPr/>
                    <p:nvPr/>
                  </p:nvSpPr>
                  <p:spPr>
                    <a:xfrm>
                      <a:off x="4014720" y="1560960"/>
                      <a:ext cx="1494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Freeform 191"/>
                  <p:cNvSpPr/>
                  <p:nvPr/>
                </p:nvSpPr>
                <p:spPr>
                  <a:xfrm>
                    <a:off x="3723480" y="1293840"/>
                    <a:ext cx="3675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7" name="Freeform 149"/>
                  <p:cNvGrpSpPr/>
                  <p:nvPr/>
                </p:nvGrpSpPr>
                <p:grpSpPr>
                  <a:xfrm>
                    <a:off x="3650040" y="1543320"/>
                    <a:ext cx="202320" cy="102960"/>
                    <a:chOff x="3650040" y="1543320"/>
                    <a:chExt cx="202320" cy="10296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650040" y="1543320"/>
                      <a:ext cx="2023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9" name="Freeform 168"/>
                    <p:cNvSpPr/>
                    <p:nvPr/>
                  </p:nvSpPr>
                  <p:spPr>
                    <a:xfrm>
                      <a:off x="3668400" y="1560960"/>
                      <a:ext cx="1641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Freeform 191"/>
                  <p:cNvSpPr/>
                  <p:nvPr/>
                </p:nvSpPr>
                <p:spPr>
                  <a:xfrm>
                    <a:off x="3396600" y="1293840"/>
                    <a:ext cx="3938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2" name="Freeform 149"/>
                  <p:cNvGrpSpPr/>
                  <p:nvPr/>
                </p:nvGrpSpPr>
                <p:grpSpPr>
                  <a:xfrm>
                    <a:off x="3331080" y="1543320"/>
                    <a:ext cx="197280" cy="102960"/>
                    <a:chOff x="3331080" y="1543320"/>
                    <a:chExt cx="197280" cy="10296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331080" y="1543320"/>
                      <a:ext cx="1972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4" name="Freeform 173"/>
                    <p:cNvSpPr/>
                    <p:nvPr/>
                  </p:nvSpPr>
                  <p:spPr>
                    <a:xfrm>
                      <a:off x="3346560" y="1560960"/>
                      <a:ext cx="164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Freeform 191"/>
                  <p:cNvSpPr/>
                  <p:nvPr/>
                </p:nvSpPr>
                <p:spPr>
                  <a:xfrm>
                    <a:off x="3072600" y="1293840"/>
                    <a:ext cx="403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7" name="Freeform 149"/>
                  <p:cNvGrpSpPr/>
                  <p:nvPr/>
                </p:nvGrpSpPr>
                <p:grpSpPr>
                  <a:xfrm>
                    <a:off x="3020400" y="1543320"/>
                    <a:ext cx="181080" cy="102960"/>
                    <a:chOff x="3020400" y="1543320"/>
                    <a:chExt cx="181080" cy="10296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020400" y="1543320"/>
                      <a:ext cx="1810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9" name="Freeform 178"/>
                    <p:cNvSpPr/>
                    <p:nvPr/>
                  </p:nvSpPr>
                  <p:spPr>
                    <a:xfrm>
                      <a:off x="3036600" y="1560960"/>
                      <a:ext cx="146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Freeform 191"/>
                  <p:cNvSpPr/>
                  <p:nvPr/>
                </p:nvSpPr>
                <p:spPr>
                  <a:xfrm>
                    <a:off x="2745720" y="1293840"/>
                    <a:ext cx="433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2" name="Freeform 149"/>
                  <p:cNvGrpSpPr/>
                  <p:nvPr/>
                </p:nvGrpSpPr>
                <p:grpSpPr>
                  <a:xfrm>
                    <a:off x="2702520" y="1543320"/>
                    <a:ext cx="174960" cy="102960"/>
                    <a:chOff x="2702520" y="1543320"/>
                    <a:chExt cx="174960" cy="10296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702520" y="1543320"/>
                      <a:ext cx="1749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4" name="Freeform 183"/>
                    <p:cNvSpPr/>
                    <p:nvPr/>
                  </p:nvSpPr>
                  <p:spPr>
                    <a:xfrm>
                      <a:off x="2715840" y="1560960"/>
                      <a:ext cx="146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Freeform 191"/>
                  <p:cNvSpPr/>
                  <p:nvPr/>
                </p:nvSpPr>
                <p:spPr>
                  <a:xfrm>
                    <a:off x="2421720" y="1293840"/>
                    <a:ext cx="4366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7" name="Freeform 149"/>
                  <p:cNvGrpSpPr/>
                  <p:nvPr/>
                </p:nvGrpSpPr>
                <p:grpSpPr>
                  <a:xfrm>
                    <a:off x="2362680" y="1543320"/>
                    <a:ext cx="187920" cy="102960"/>
                    <a:chOff x="2362680" y="1543320"/>
                    <a:chExt cx="187920" cy="10296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362680" y="1543320"/>
                      <a:ext cx="1879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9" name="Freeform 188"/>
                    <p:cNvSpPr/>
                    <p:nvPr/>
                  </p:nvSpPr>
                  <p:spPr>
                    <a:xfrm>
                      <a:off x="2379240" y="1560960"/>
                      <a:ext cx="152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Freeform 191"/>
                  <p:cNvSpPr/>
                  <p:nvPr/>
                </p:nvSpPr>
                <p:spPr>
                  <a:xfrm>
                    <a:off x="2094840" y="1293840"/>
                    <a:ext cx="419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1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2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195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199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0" name="Picture 137" descr="D:\GIÁO ÁN 1 2020-2021\HÌNH SOẠN GIÁO ÁN\Học hát\Xuc xac xúc xe\4.png"/>
          <p:cNvPicPr/>
          <p:nvPr/>
        </p:nvPicPr>
        <p:blipFill>
          <a:blip r:embed="rId15">
            <a:lum contrast="30000"/>
          </a:blip>
          <a:stretch/>
        </p:blipFill>
        <p:spPr>
          <a:xfrm>
            <a:off x="1803240" y="1500120"/>
            <a:ext cx="7604280" cy="4016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2" descr="D:\GIÁO ÁN 1 2020-2021\HÌNH SOẠN GIÁO ÁN\Học hát\Xuc xac xúc xe\2.png"/>
          <p:cNvPicPr/>
          <p:nvPr/>
        </p:nvPicPr>
        <p:blipFill>
          <a:blip r:embed="rId3"/>
          <a:stretch/>
        </p:blipFill>
        <p:spPr>
          <a:xfrm>
            <a:off x="457200" y="990720"/>
            <a:ext cx="10058400" cy="4518000"/>
          </a:xfrm>
          <a:prstGeom prst="rect">
            <a:avLst/>
          </a:prstGeom>
          <a:ln w="0">
            <a:noFill/>
          </a:ln>
        </p:spPr>
      </p:pic>
      <p:sp>
        <p:nvSpPr>
          <p:cNvPr id="203" name="Text Box 9"/>
          <p:cNvSpPr/>
          <p:nvPr/>
        </p:nvSpPr>
        <p:spPr>
          <a:xfrm>
            <a:off x="1200240" y="214200"/>
            <a:ext cx="14288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4" name="Text Box 10"/>
          <p:cNvSpPr/>
          <p:nvPr/>
        </p:nvSpPr>
        <p:spPr>
          <a:xfrm>
            <a:off x="2698920" y="990720"/>
            <a:ext cx="525780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</a:rPr>
              <a:t>XÚC XẮC XÚC XẺ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5" name="Rectangle 3"/>
          <p:cNvSpPr/>
          <p:nvPr/>
        </p:nvSpPr>
        <p:spPr>
          <a:xfrm>
            <a:off x="5334120" y="1676520"/>
            <a:ext cx="2895480" cy="663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Nhạc: Nguyễn Ngọc Thiện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Lời: Phỏng theo đồng dao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2"/>
          <p:cNvPicPr/>
          <p:nvPr/>
        </p:nvPicPr>
        <p:blipFill>
          <a:blip r:embed="rId6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sp>
        <p:nvSpPr>
          <p:cNvPr id="207" name="Rectangle 3"/>
          <p:cNvSpPr/>
          <p:nvPr/>
        </p:nvSpPr>
        <p:spPr>
          <a:xfrm>
            <a:off x="94284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Rectangle 3"/>
          <p:cNvSpPr/>
          <p:nvPr/>
        </p:nvSpPr>
        <p:spPr>
          <a:xfrm>
            <a:off x="930240" y="29376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HÁ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96200" y="17640"/>
            <a:ext cx="609600" cy="609600"/>
          </a:xfrm>
          <a:prstGeom prst="rect">
            <a:avLst/>
          </a:prstGeom>
        </p:spPr>
      </p:pic>
      <p:pic>
        <p:nvPicPr>
          <p:cNvPr id="6" name="BEAT XÚC XẮC XÚC XẺ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91600" y="4156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8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8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1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2" name="Rectangle 4"/>
          <p:cNvSpPr/>
          <p:nvPr/>
        </p:nvSpPr>
        <p:spPr>
          <a:xfrm>
            <a:off x="700200" y="2071800"/>
            <a:ext cx="9783720" cy="422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3" name="Rectangle 7"/>
          <p:cNvSpPr/>
          <p:nvPr/>
        </p:nvSpPr>
        <p:spPr>
          <a:xfrm>
            <a:off x="3156480" y="714240"/>
            <a:ext cx="460440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XÚC XẮC XÚC XẺ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" name="Rectangle 10"/>
          <p:cNvSpPr/>
          <p:nvPr/>
        </p:nvSpPr>
        <p:spPr>
          <a:xfrm>
            <a:off x="6077160" y="1285920"/>
            <a:ext cx="3574800" cy="119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Nhạc: Nguyễn Ngọc Thiện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Lời: Phỏng theo đồng dao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16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7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8" name="Rectangle 3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9" name="Rectangle 14"/>
          <p:cNvSpPr/>
          <p:nvPr/>
        </p:nvSpPr>
        <p:spPr>
          <a:xfrm>
            <a:off x="2506320" y="1000080"/>
            <a:ext cx="5959800" cy="82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0" name="Picture 13" descr="D:\GIÁO ÁN 1 2020-2021\HÌNH SOẠN GIÁO ÁN\Học hát\Xuc xac xúc xe\2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30200" y="1833480"/>
            <a:ext cx="10144080" cy="3786120"/>
          </a:xfrm>
          <a:prstGeom prst="rect">
            <a:avLst/>
          </a:prstGeom>
          <a:ln w="0"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32684" y="11078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2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3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4" name="Rectangle 3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2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5" name="Rectangle 14"/>
          <p:cNvSpPr/>
          <p:nvPr/>
        </p:nvSpPr>
        <p:spPr>
          <a:xfrm>
            <a:off x="2271600" y="1000080"/>
            <a:ext cx="7220160" cy="82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6" name="Picture 2" descr="D:\GIÁO ÁN 1 2020-2021\HÌNH SOẠN GIÁO ÁN\Học hát\Xuc xac xúc xe\5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30200" y="1857240"/>
            <a:ext cx="10144080" cy="3754440"/>
          </a:xfrm>
          <a:prstGeom prst="rect">
            <a:avLst/>
          </a:prstGeom>
          <a:ln w="0"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65502" y="1152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8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0" name="Rectangle 3"/>
          <p:cNvSpPr/>
          <p:nvPr/>
        </p:nvSpPr>
        <p:spPr>
          <a:xfrm>
            <a:off x="463680" y="9921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1+2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1" name="Rectangle 14"/>
          <p:cNvSpPr/>
          <p:nvPr/>
        </p:nvSpPr>
        <p:spPr>
          <a:xfrm>
            <a:off x="2225520" y="1079640"/>
            <a:ext cx="6958080" cy="1068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2" name="Picture 13" descr="D:\GIÁO ÁN 1 2020-2021\HÌNH SOẠN GIÁO ÁN\Học hát\Xuc xac xúc xe\2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14360" y="2357280"/>
            <a:ext cx="5143320" cy="326232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2" descr="D:\GIÁO ÁN 1 2020-2021\HÌNH SOẠN GIÁO ÁN\Học hát\Xuc xac xúc xe\5.pn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5557680" y="2357280"/>
            <a:ext cx="5016600" cy="3254400"/>
          </a:xfrm>
          <a:prstGeom prst="rect">
            <a:avLst/>
          </a:prstGeom>
          <a:ln w="0"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2600" y="13092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7343</TotalTime>
  <Words>335</Words>
  <Application>Microsoft Office PowerPoint</Application>
  <PresentationFormat>Custom</PresentationFormat>
  <Paragraphs>69</Paragraphs>
  <Slides>24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#9Slide05 SVNUT Triumph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Đinh Thị Thanh Mai</cp:lastModifiedBy>
  <cp:revision>614</cp:revision>
  <dcterms:created xsi:type="dcterms:W3CDTF">2010-04-30T20:19:48Z</dcterms:created>
  <dcterms:modified xsi:type="dcterms:W3CDTF">2025-03-19T13:53:02Z</dcterms:modified>
  <dc:language>en-US</dc:language>
</cp:coreProperties>
</file>