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3"/>
  </p:notesMasterIdLst>
  <p:sldIdLst>
    <p:sldId id="316" r:id="rId5"/>
    <p:sldId id="299" r:id="rId6"/>
    <p:sldId id="303" r:id="rId7"/>
    <p:sldId id="304" r:id="rId8"/>
    <p:sldId id="312" r:id="rId9"/>
    <p:sldId id="279" r:id="rId10"/>
    <p:sldId id="313" r:id="rId11"/>
    <p:sldId id="314" r:id="rId12"/>
    <p:sldId id="280" r:id="rId13"/>
    <p:sldId id="282" r:id="rId14"/>
    <p:sldId id="283" r:id="rId15"/>
    <p:sldId id="284" r:id="rId16"/>
    <p:sldId id="315" r:id="rId17"/>
    <p:sldId id="285" r:id="rId18"/>
    <p:sldId id="286" r:id="rId19"/>
    <p:sldId id="287" r:id="rId20"/>
    <p:sldId id="309" r:id="rId21"/>
    <p:sldId id="310" r:id="rId22"/>
  </p:sldIdLst>
  <p:sldSz cx="9144000" cy="5143500" type="screen16x9"/>
  <p:notesSz cx="6858000" cy="9144000"/>
  <p:embeddedFontLst>
    <p:embeddedFont>
      <p:font typeface="Arial-Rounded" panose="020B0500000000000000" charset="0"/>
      <p:regular r:id="rId24"/>
    </p:embeddedFont>
    <p:embeddedFont>
      <p:font typeface="宋体" panose="02010600030101010101" pitchFamily="2" charset="-122"/>
      <p:regular r:id="rId25"/>
    </p:embeddedFont>
    <p:embeddedFont>
      <p:font typeface="DFPOP1-W9" panose="02010609010101010101" pitchFamily="1" charset="-128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16"/>
            <p14:sldId id="299"/>
            <p14:sldId id="303"/>
            <p14:sldId id="304"/>
            <p14:sldId id="312"/>
            <p14:sldId id="279"/>
            <p14:sldId id="313"/>
            <p14:sldId id="314"/>
            <p14:sldId id="280"/>
            <p14:sldId id="282"/>
            <p14:sldId id="283"/>
            <p14:sldId id="284"/>
            <p14:sldId id="315"/>
            <p14:sldId id="285"/>
            <p14:sldId id="286"/>
            <p14:sldId id="287"/>
            <p14:sldId id="309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679C31"/>
    <a:srgbClr val="00CC00"/>
    <a:srgbClr val="FF6600"/>
    <a:srgbClr val="F14420"/>
    <a:srgbClr val="FF3399"/>
    <a:srgbClr val="92000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912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72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34346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6754" y="2840391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3: CHÚA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TỂ RỪNG XANH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3739" y="2171411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488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78121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30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328613" y="630582"/>
            <a:ext cx="857811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b="1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42874" y="71440"/>
            <a:ext cx="8958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5. </a:t>
            </a:r>
            <a:r>
              <a:rPr lang="en-US" altLang="zh-CN" sz="28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Chọn</a:t>
            </a:r>
            <a:r>
              <a:rPr lang="en-US" altLang="zh-CN" sz="28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từ</a:t>
            </a:r>
            <a:r>
              <a:rPr lang="en-US" altLang="zh-CN" sz="28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ngữ</a:t>
            </a:r>
            <a:r>
              <a:rPr lang="en-US" altLang="zh-CN" sz="28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để</a:t>
            </a:r>
            <a:r>
              <a:rPr lang="en-US" altLang="zh-CN" sz="28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hoàn</a:t>
            </a:r>
            <a:r>
              <a:rPr lang="en-US" altLang="zh-CN" sz="28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thiện</a:t>
            </a:r>
            <a:r>
              <a:rPr lang="en-US" altLang="zh-CN" sz="28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câu</a:t>
            </a:r>
            <a:r>
              <a:rPr lang="en-US" altLang="zh-CN" sz="28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</a:t>
            </a:r>
            <a:r>
              <a:rPr lang="en-US" altLang="zh-CN" sz="28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viết</a:t>
            </a:r>
            <a:r>
              <a:rPr lang="en-US" altLang="zh-CN" sz="28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câu</a:t>
            </a:r>
            <a:r>
              <a:rPr lang="en-US" altLang="zh-CN" sz="28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vào</a:t>
            </a:r>
            <a:r>
              <a:rPr lang="en-US" altLang="zh-CN" sz="28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vở</a:t>
            </a:r>
            <a:endParaRPr lang="zh-CN" altLang="en-US" sz="2800" b="1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28613" y="619237"/>
            <a:ext cx="1957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hung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dữ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28613" y="1367184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a.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Gấu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khỉ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hổ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báo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đều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sống</a:t>
            </a:r>
            <a:endParaRPr lang="zh-CN" altLang="en-US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4948258" y="619236"/>
            <a:ext cx="1835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êm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tối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85053" y="641927"/>
            <a:ext cx="2274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trong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rừng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7018253" y="633523"/>
            <a:ext cx="2088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chúa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tể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28613" y="1925656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b. </a:t>
            </a:r>
            <a:r>
              <a:rPr lang="en-US" altLang="zh-CN" sz="3200" b="1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Trong</a:t>
            </a:r>
            <a:r>
              <a:rPr lang="en-US" altLang="zh-CN" sz="3200" b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      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hổ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vẫn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thể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nhìn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rõ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mọi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vật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endParaRPr lang="zh-CN" altLang="en-US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1035" y="1312307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charset="0"/>
                <a:cs typeface="Times New Roman" pitchFamily="18" charset="0"/>
              </a:rPr>
              <a:t>(…..)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2972" y="1897082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charset="0"/>
                <a:cs typeface="Times New Roman" pitchFamily="18" charset="0"/>
              </a:rPr>
              <a:t>(…..)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pic>
        <p:nvPicPr>
          <p:cNvPr id="4098" name="Picture 2" descr="C:\Users\Administrator\Desktop\file ảnh TV\Chúa tể rừng xanh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2510432"/>
            <a:ext cx="8763854" cy="263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48842E-6 L 0.32864 0.1361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67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013E-6 L -0.33316 0.2500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1250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75794" y="12642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122" name="Picture 2" descr="C:\Users\Admin\Downloads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81439" cy="51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9714" y="85785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098" name="Picture 2" descr="C:\Users\Admin\Downloads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84"/>
            <a:ext cx="9229060" cy="51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6693003" y="1827877"/>
            <a:ext cx="723500" cy="43021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1468181" y="2391736"/>
            <a:ext cx="657727" cy="52056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p:transition spd="med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file ảnh TV\Chúa tể rừng xanh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3" y="528639"/>
            <a:ext cx="8180953" cy="385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9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4325" y="541788"/>
            <a:ext cx="86582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ăt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ăc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oai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oay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s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026"/>
            <a:ext cx="8229599" cy="482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18595" y="275617"/>
            <a:ext cx="50743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Thảo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luận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nhóm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đôi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8540" y="1371603"/>
            <a:ext cx="4714875" cy="31908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tin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phù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hổ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3.To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Thường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săn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bắt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hươu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nai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8.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giỏi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leo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trèo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9. Hung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dữ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28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4591050" y="1085843"/>
            <a:ext cx="4552950" cy="33909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tin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phù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mèo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Nhỏ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bé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Thường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bắt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chuột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Giỏi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leo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trèo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10.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Dễ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thương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dễ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gần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28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82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18594" y="275618"/>
            <a:ext cx="8215805" cy="101025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1. Con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tể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</a:p>
        </p:txBody>
      </p:sp>
      <p:sp>
        <p:nvSpPr>
          <p:cNvPr id="4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18594" y="1256693"/>
            <a:ext cx="8215805" cy="81499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 </a:t>
            </a:r>
          </a:p>
        </p:txBody>
      </p:sp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18593" y="2004405"/>
            <a:ext cx="8215805" cy="102454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khả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năng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đặc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biệt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1484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91015" y="286877"/>
            <a:ext cx="2276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sz="2800" b="1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sz="2800" b="1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sz="2800" b="1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</a:t>
            </a:r>
            <a:endParaRPr lang="vi-VN" sz="2800" b="1" dirty="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475" y="548487"/>
            <a:ext cx="6508513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</a:t>
            </a:r>
            <a:r>
              <a:rPr lang="en-US" sz="2800" b="1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Lông</a:t>
            </a:r>
            <a:r>
              <a:rPr lang="en-US" sz="28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vằn lông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vện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mắt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xanh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</a:p>
          <a:p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Dáng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đi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uyển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chuyển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nhe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nanh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tìm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mồi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</a:t>
            </a:r>
          </a:p>
          <a:p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Thỏ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nai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gặp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phải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hỡi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ôi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</a:t>
            </a:r>
          </a:p>
          <a:p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Muông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thú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khiếp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sợ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tôn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ngôi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chúa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rừng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</a:t>
            </a:r>
          </a:p>
          <a:p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</a:p>
          <a:p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                                        (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Là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con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gì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?)</a:t>
            </a:r>
            <a:endParaRPr lang="vi-VN" sz="2800" b="1" dirty="0" smtClean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pic>
        <p:nvPicPr>
          <p:cNvPr id="4" name="Picture 3" descr="C:\Users\Admin\Desktop\TV 2 - KN - CD 6 BÀI 3 CHÚA TỂ RỪNG XANH\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0" t="31775" r="12179" b="29885"/>
          <a:stretch/>
        </p:blipFill>
        <p:spPr bwMode="auto">
          <a:xfrm>
            <a:off x="144232" y="2314574"/>
            <a:ext cx="6442306" cy="2828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58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86685" y="40293"/>
            <a:ext cx="9081531" cy="515885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Chúa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tể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rừng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xanh</a:t>
            </a:r>
            <a:endParaRPr lang="vi-VN" altLang="zh-C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r>
              <a:rPr lang="vi-VN" altLang="zh-CN" sz="2900" b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</a:t>
            </a:r>
            <a:r>
              <a:rPr lang="en-US" altLang="zh-CN" sz="29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</a:t>
            </a:r>
            <a:r>
              <a:rPr lang="en-US" altLang="zh-CN" sz="2900" b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Hổ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là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loài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thú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dữ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ăn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thịt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sống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trong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rừng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Lông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hổ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thường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có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pha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những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vằn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đen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Răng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sắc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nhọn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mắt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nhìn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rõ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mọi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vật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trong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đêm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tối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Bốn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chân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khỏe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có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vuốt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sắc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Đuôi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dài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cứng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như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roi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sắt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Hổ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di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chuyển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nhanh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có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thể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nhảy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xa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săn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mồi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rất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giỏi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Hổ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rất</a:t>
            </a:r>
            <a:r>
              <a:rPr lang="en-US" altLang="zh-CN" sz="2900" b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khỏe</a:t>
            </a:r>
            <a:r>
              <a:rPr lang="en-US" altLang="zh-CN" sz="29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 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hung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dữ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29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endParaRPr lang="en-US" altLang="zh-CN" sz="29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r>
              <a:rPr lang="en-US" altLang="zh-CN" sz="29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   Hầu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hết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các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con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vật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sống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trong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rừng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đều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sợ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hổ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Vì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vậy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hổ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được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xem</a:t>
            </a:r>
            <a:r>
              <a:rPr lang="en-US" altLang="zh-CN" sz="2900" b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là </a:t>
            </a:r>
            <a:r>
              <a:rPr lang="en-US" altLang="zh-CN" sz="29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chúa</a:t>
            </a:r>
            <a:r>
              <a:rPr lang="en-US" altLang="zh-CN" sz="2900" b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tể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rừng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xanh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</a:p>
          <a:p>
            <a:r>
              <a:rPr lang="en-US" altLang="zh-CN" sz="2900" b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                  ( 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Theo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Từ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điển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tranh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về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các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con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vật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77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1282296" y="69789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300881" y="2477236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299087" y="2072222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127139" y="1611313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115264" y="114667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111000" y="2942538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1108101" y="3875556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1294171" y="3393588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127139" y="2048472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238" y="234799"/>
            <a:ext cx="8592355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Chúa tể rừng xanh</a:t>
            </a:r>
            <a:endParaRPr lang="vi-VN" altLang="zh-C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r>
              <a:rPr lang="vi-VN" altLang="zh-CN" sz="2900" b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</a:t>
            </a:r>
            <a:r>
              <a:rPr lang="en-US" altLang="zh-CN" sz="2900" b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Hổ là loài thú dữ ăn thịt, sống trong rừng. </a:t>
            </a:r>
            <a:r>
              <a:rPr lang="en-US" altLang="zh-CN" sz="29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Lông </a:t>
            </a:r>
            <a:r>
              <a:rPr lang="en-US" altLang="zh-CN" sz="2900" b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hổ thường có màu vàng, pha những vằn đen. </a:t>
            </a:r>
            <a:r>
              <a:rPr lang="en-US" altLang="zh-CN" sz="29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Răng </a:t>
            </a:r>
            <a:r>
              <a:rPr lang="en-US" altLang="zh-CN" sz="2900" b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sắc nhọn, mắt nhìn rõ mọi vật trong đêm tối. </a:t>
            </a:r>
            <a:r>
              <a:rPr lang="en-US" altLang="zh-CN" sz="29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Bốn </a:t>
            </a:r>
            <a:r>
              <a:rPr lang="en-US" altLang="zh-CN" sz="2900" b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chân khỏe và có vuốt sắc. </a:t>
            </a:r>
            <a:r>
              <a:rPr lang="en-US" altLang="zh-CN" sz="29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Đuôi </a:t>
            </a:r>
            <a:r>
              <a:rPr lang="en-US" altLang="zh-CN" sz="2900" b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dài và cứng như roi sắt. </a:t>
            </a:r>
            <a:r>
              <a:rPr lang="en-US" altLang="zh-CN" sz="29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Hổ </a:t>
            </a:r>
            <a:r>
              <a:rPr lang="en-US" altLang="zh-CN" sz="2900" b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di chuyển nhanh, có thể nhảy xa và săn mồi rất giỏi. </a:t>
            </a:r>
            <a:r>
              <a:rPr lang="en-US" altLang="zh-CN" sz="29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Hổ </a:t>
            </a:r>
            <a:r>
              <a:rPr lang="en-US" altLang="zh-CN" sz="2900" b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rất khỏe và hung dữ.  </a:t>
            </a:r>
          </a:p>
          <a:p>
            <a:r>
              <a:rPr lang="en-US" altLang="zh-CN" sz="2900" b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    Hầu hết các con vật sống trong rừng đều sợ hổ. </a:t>
            </a:r>
            <a:r>
              <a:rPr lang="en-US" altLang="zh-CN" sz="29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Vì </a:t>
            </a:r>
            <a:r>
              <a:rPr lang="en-US" altLang="zh-CN" sz="2900" b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vậy, hổ được xem là </a:t>
            </a:r>
            <a:r>
              <a:rPr lang="en-US" altLang="zh-CN" sz="29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chúa </a:t>
            </a:r>
            <a:r>
              <a:rPr lang="en-US" altLang="zh-CN" sz="2900" b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tể rừng xanh. </a:t>
            </a:r>
          </a:p>
          <a:p>
            <a:r>
              <a:rPr lang="en-US" altLang="zh-CN" sz="2900" b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                  ( Theo Từ điển tranh về các con vật)</a:t>
            </a:r>
            <a:endParaRPr lang="en-US" altLang="zh-CN" sz="2900" b="1" dirty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648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515885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Chúa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tể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rừng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xanh</a:t>
            </a:r>
            <a:endParaRPr lang="vi-VN" altLang="zh-C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r>
              <a:rPr lang="vi-VN" altLang="zh-CN" sz="2900" b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</a:t>
            </a:r>
            <a:r>
              <a:rPr lang="en-US" altLang="zh-CN" sz="29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</a:t>
            </a:r>
            <a:r>
              <a:rPr lang="en-US" altLang="zh-CN" sz="2900" b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Hổ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là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loài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thú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dữ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ăn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thịt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sống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trong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rừng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Lông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hổ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thường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có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pha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những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vằn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đen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Răng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sắc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nhọn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mắt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nhìn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rõ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mọi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vật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trong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đêm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tối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Bốn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chân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khỏe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có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vuốt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sắc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Đuôi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dài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cứng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như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roi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sắt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Hổ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di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chuyển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nhanh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có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thể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nhảy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xa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săn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mồi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rất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giỏi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Hổ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rất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khỏe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hung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dữ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29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endParaRPr lang="en-US" altLang="zh-CN" sz="29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r>
              <a:rPr lang="en-US" altLang="zh-CN" sz="29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   Hầu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hết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các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con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vật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sống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trong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rừng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đều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sợ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hổ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Vì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vậy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hổ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được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xem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là</a:t>
            </a:r>
            <a:r>
              <a:rPr lang="en-US" altLang="zh-CN" sz="2900" b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chúa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tể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rừng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xanh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</a:p>
          <a:p>
            <a:r>
              <a:rPr lang="en-US" altLang="zh-CN" sz="2900" b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                  ( 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Theo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Từ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điển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tranh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về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các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con </a:t>
            </a:r>
            <a:r>
              <a:rPr lang="en-US" altLang="zh-CN" sz="29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vật</a:t>
            </a:r>
            <a:r>
              <a:rPr lang="en-US" altLang="zh-CN" sz="29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)</a:t>
            </a:r>
          </a:p>
        </p:txBody>
      </p:sp>
      <p:sp>
        <p:nvSpPr>
          <p:cNvPr id="3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1078425" y="83209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1054675" y="349854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28902" y="857599"/>
            <a:ext cx="1543050" cy="0"/>
          </a:xfrm>
          <a:prstGeom prst="line">
            <a:avLst/>
          </a:prstGeom>
          <a:ln w="38100">
            <a:solidFill>
              <a:srgbClr val="4CA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36475" y="2638771"/>
            <a:ext cx="719845" cy="0"/>
          </a:xfrm>
          <a:prstGeom prst="line">
            <a:avLst/>
          </a:prstGeom>
          <a:ln w="38100">
            <a:solidFill>
              <a:srgbClr val="4CA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98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ownloads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"/>
            <a:ext cx="9144000" cy="513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\Downloads\3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1" b="89810"/>
          <a:stretch/>
        </p:blipFill>
        <p:spPr bwMode="auto">
          <a:xfrm>
            <a:off x="638837" y="136464"/>
            <a:ext cx="4744073" cy="16267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638837" y="293447"/>
            <a:ext cx="7784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c.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Hổ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có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những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khả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năng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gì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đặc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biệt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?</a:t>
            </a:r>
          </a:p>
          <a:p>
            <a:endParaRPr lang="zh-CN" altLang="en-US" sz="3600" b="1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38354" y="298247"/>
            <a:ext cx="850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a.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Hổ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ăn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gì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sống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ở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đâu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?</a:t>
            </a:r>
            <a:endParaRPr lang="zh-CN" altLang="en-US" sz="3600" b="1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638837" y="287640"/>
            <a:ext cx="8505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b.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Đuôi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hổ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như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thế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nào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?</a:t>
            </a:r>
          </a:p>
          <a:p>
            <a:endParaRPr lang="zh-CN" altLang="en-US" sz="3600" b="1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4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file ảnh TV\Chúa tể rừng xanh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42" y="233613"/>
            <a:ext cx="8591033" cy="448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46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file ảnh TV\Chúa tể rừng xanh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400050"/>
            <a:ext cx="8472487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9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508724" y="255155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4. Viết câu trả lời cho câu </a:t>
            </a:r>
            <a:r>
              <a:rPr lang="vi-VN" altLang="zh-CN" sz="32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 </a:t>
            </a:r>
            <a:r>
              <a:rPr lang="en-US" altLang="zh-CN" sz="32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 và b</a:t>
            </a:r>
            <a:r>
              <a:rPr lang="vi-VN" altLang="zh-CN" sz="32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mục 3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42888" y="778970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*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32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….  và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 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86458" y="778969"/>
            <a:ext cx="2151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vi-VN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0934" y="768664"/>
            <a:ext cx="785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vi-VN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42887" y="1353439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*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1748" y="1349456"/>
            <a:ext cx="4206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074" name="Picture 2" descr="C:\Users\Administrator\Desktop\file ảnh TV\Chúa tể rừng xanh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9" y="1938213"/>
            <a:ext cx="8667056" cy="3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5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954521b-b4ab-4ce3-8aa8-8bfa99a4c36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684</Words>
  <Application>Microsoft Office PowerPoint</Application>
  <PresentationFormat>On-screen Show (16:9)</PresentationFormat>
  <Paragraphs>73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Times New Roman</vt:lpstr>
      <vt:lpstr>Arial</vt:lpstr>
      <vt:lpstr>Arial-Rounded</vt:lpstr>
      <vt:lpstr>宋体</vt:lpstr>
      <vt:lpstr>DFPOP1-W9</vt:lpstr>
      <vt:lpstr>Calibri</vt:lpstr>
      <vt:lpstr>华康少女文字W5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61</cp:revision>
  <dcterms:created xsi:type="dcterms:W3CDTF">2020-08-13T09:19:08Z</dcterms:created>
  <dcterms:modified xsi:type="dcterms:W3CDTF">2025-04-02T23:08:51Z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