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3" r:id="rId3"/>
    <p:sldId id="261" r:id="rId4"/>
    <p:sldId id="259" r:id="rId5"/>
    <p:sldId id="262" r:id="rId6"/>
    <p:sldId id="260" r:id="rId7"/>
    <p:sldId id="270" r:id="rId8"/>
    <p:sldId id="272" r:id="rId9"/>
    <p:sldId id="271" r:id="rId10"/>
    <p:sldId id="263" r:id="rId11"/>
    <p:sldId id="266" r:id="rId12"/>
    <p:sldId id="267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A6904-D6C9-4E12-945E-420E882EA33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AFF36-3B18-4313-A471-359D1A736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0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04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2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8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5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42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8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0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3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3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6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0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1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D27BD-9D9A-46BD-80FE-D392F7F524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2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6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1178523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6" y="225845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2182908" y="3733726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800"/>
            <a:r>
              <a:rPr lang="en-US" altLang="zh-CN" sz="3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LỚN LÊN BẠN LÀM GÌ?</a:t>
            </a:r>
            <a:endParaRPr lang="zh-CN" altLang="en-US" sz="3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9811" y="2467402"/>
            <a:ext cx="1620957" cy="955919"/>
            <a:chOff x="3282361" y="1815065"/>
            <a:chExt cx="1620957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zh-CN" sz="5400" b="1" dirty="0" err="1">
                  <a:ln w="10795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zh-CN" sz="5400" b="1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rgbClr val="ED7D31">
                      <a:lumMod val="75000"/>
                    </a:srgb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620957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defTabSz="685800"/>
              <a:r>
                <a:rPr lang="en-US" altLang="zh-CN" sz="5400" b="1" dirty="0" err="1">
                  <a:solidFill>
                    <a:srgbClr val="7030A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7030A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7030A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0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814940" y="148568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80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570331" y="77873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5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42"/>
    </mc:Choice>
    <mc:Fallback xmlns="">
      <p:transition advTm="16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5" grpId="0"/>
      <p:bldP spid="92" grpId="0" animBg="1"/>
      <p:bldP spid="111" grpId="0" animBg="1"/>
      <p:bldP spid="112" grpId="0" animBg="1"/>
      <p:bldP spid="24" grpId="0"/>
    </p:bldLst>
  </p:timing>
  <p:extLst mod="1">
    <p:ext uri="{E180D4A7-C9FB-4DFB-919C-405C955672EB}">
      <p14:showEvtLst xmlns:p14="http://schemas.microsoft.com/office/powerpoint/2010/main">
        <p14:playEvt time="1" objId="3"/>
        <p14:stopEvt time="16042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970" y="404664"/>
            <a:ext cx="8894030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smtClean="0">
                <a:solidFill>
                  <a:srgbClr val="002060"/>
                </a:solidFill>
                <a:ea typeface="SVN-Gilroy Medium" charset="0"/>
                <a:cs typeface="Calibri" panose="020F0502020204030204" pitchFamily="34" charset="0"/>
              </a:rPr>
              <a:t>4. Trả lời câu hỏi</a:t>
            </a:r>
            <a:endParaRPr lang="en-US" sz="2800" b="1" dirty="0">
              <a:solidFill>
                <a:srgbClr val="002060"/>
              </a:solidFill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69" y="143668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+mj-lt"/>
              </a:rPr>
              <a:t>a. Bạn nhỏ muốn trở thành thủy thủ để làm gì?</a:t>
            </a:r>
            <a:endParaRPr lang="en-US" sz="2800" b="1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719" y="2256581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+mj-lt"/>
              </a:rPr>
              <a:t>b. Bạn nhỏ muốn trở thành đầu bếp để làm gì?</a:t>
            </a:r>
            <a:endParaRPr lang="en-US" sz="2800" b="1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97663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+mj-lt"/>
              </a:rPr>
              <a:t>c. Bạn nhỏ trong khổ thơ thứ ba muốn làm nghề gì?</a:t>
            </a:r>
            <a:endParaRPr lang="en-US" sz="28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38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970" y="260648"/>
            <a:ext cx="8894030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b="1" smtClean="0">
                <a:solidFill>
                  <a:schemeClr val="bg1"/>
                </a:solidFill>
                <a:ea typeface="SVN-Gilroy Medium" charset="0"/>
                <a:cs typeface="Calibri" panose="020F0502020204030204" pitchFamily="34" charset="0"/>
              </a:rPr>
              <a:t>5. Học thuộc lòng hai khổ thơ cuối</a:t>
            </a:r>
            <a:endParaRPr lang="en-US" sz="3200" b="1" dirty="0">
              <a:solidFill>
                <a:schemeClr val="bg1"/>
              </a:solidFill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183410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FFFF00"/>
                </a:solidFill>
                <a:latin typeface="+mj-lt"/>
              </a:rPr>
              <a:t>Lớn lên bạn làm gì?</a:t>
            </a:r>
          </a:p>
          <a:p>
            <a:r>
              <a:rPr lang="vi-VN" sz="2800" b="1" smtClean="0">
                <a:solidFill>
                  <a:srgbClr val="FFFF00"/>
                </a:solidFill>
                <a:latin typeface="+mj-lt"/>
              </a:rPr>
              <a:t>À, tớ đi gieo hạt...</a:t>
            </a:r>
          </a:p>
          <a:p>
            <a:r>
              <a:rPr lang="vi-VN" sz="2800" b="1" smtClean="0">
                <a:solidFill>
                  <a:srgbClr val="FFFF00"/>
                </a:solidFill>
                <a:latin typeface="+mj-lt"/>
              </a:rPr>
              <a:t>Mỗi khi vào mùa gặt</a:t>
            </a:r>
          </a:p>
          <a:p>
            <a:r>
              <a:rPr lang="vi-VN" sz="2800" b="1" smtClean="0">
                <a:solidFill>
                  <a:srgbClr val="FFFF00"/>
                </a:solidFill>
                <a:latin typeface="+mj-lt"/>
              </a:rPr>
              <a:t>Lúa vàng reo trên đồng.</a:t>
            </a:r>
            <a:endParaRPr lang="en-US" sz="28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3018029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FFFF00"/>
                </a:solidFill>
              </a:defRPr>
            </a:lvl1pPr>
          </a:lstStyle>
          <a:p>
            <a:r>
              <a:rPr lang="vi-VN" b="1">
                <a:latin typeface="+mj-lt"/>
              </a:rPr>
              <a:t>Lớn lên bạn làm gì?</a:t>
            </a:r>
          </a:p>
          <a:p>
            <a:r>
              <a:rPr lang="vi-VN" b="1">
                <a:latin typeface="+mj-lt"/>
              </a:rPr>
              <a:t>Câu hỏi này...khó quá</a:t>
            </a:r>
          </a:p>
          <a:p>
            <a:r>
              <a:rPr lang="vi-VN" b="1" smtClean="0">
                <a:latin typeface="+mj-lt"/>
              </a:rPr>
              <a:t>Để tớ làm bài </a:t>
            </a:r>
            <a:r>
              <a:rPr lang="vi-VN" b="1">
                <a:latin typeface="+mj-lt"/>
              </a:rPr>
              <a:t>đã...</a:t>
            </a:r>
          </a:p>
          <a:p>
            <a:r>
              <a:rPr lang="vi-VN" b="1">
                <a:latin typeface="+mj-lt"/>
              </a:rPr>
              <a:t>Rồi ngày mai, nghĩ dần...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075669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FFFF00"/>
                </a:solidFill>
                <a:latin typeface="+mj-lt"/>
              </a:rPr>
              <a:t>Lớn lên .....</a:t>
            </a:r>
          </a:p>
          <a:p>
            <a:r>
              <a:rPr lang="vi-VN" sz="2800" b="1" smtClean="0">
                <a:solidFill>
                  <a:srgbClr val="FFFF00"/>
                </a:solidFill>
                <a:latin typeface="+mj-lt"/>
              </a:rPr>
              <a:t>À, ....</a:t>
            </a:r>
          </a:p>
          <a:p>
            <a:r>
              <a:rPr lang="vi-VN" sz="2800" b="1" smtClean="0">
                <a:solidFill>
                  <a:srgbClr val="FFFF00"/>
                </a:solidFill>
                <a:latin typeface="+mj-lt"/>
              </a:rPr>
              <a:t>Mỗi khi ......</a:t>
            </a:r>
          </a:p>
          <a:p>
            <a:r>
              <a:rPr lang="vi-VN" sz="2800" b="1" smtClean="0">
                <a:solidFill>
                  <a:srgbClr val="FFFF00"/>
                </a:solidFill>
                <a:latin typeface="+mj-lt"/>
              </a:rPr>
              <a:t>Lúa vàng .....</a:t>
            </a:r>
            <a:endParaRPr lang="en-US" sz="28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3910288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FFFF00"/>
                </a:solidFill>
              </a:defRPr>
            </a:lvl1pPr>
          </a:lstStyle>
          <a:p>
            <a:r>
              <a:rPr lang="vi-VN" b="1">
                <a:latin typeface="+mj-lt"/>
              </a:rPr>
              <a:t>Lớn </a:t>
            </a:r>
            <a:r>
              <a:rPr lang="vi-VN" b="1" smtClean="0">
                <a:latin typeface="+mj-lt"/>
              </a:rPr>
              <a:t>lên .....</a:t>
            </a:r>
            <a:endParaRPr lang="vi-VN" b="1">
              <a:latin typeface="+mj-lt"/>
            </a:endParaRPr>
          </a:p>
          <a:p>
            <a:r>
              <a:rPr lang="vi-VN" b="1">
                <a:latin typeface="+mj-lt"/>
              </a:rPr>
              <a:t>Câu hỏi </a:t>
            </a:r>
            <a:r>
              <a:rPr lang="vi-VN" b="1" smtClean="0">
                <a:latin typeface="+mj-lt"/>
              </a:rPr>
              <a:t>....</a:t>
            </a:r>
            <a:endParaRPr lang="vi-VN" b="1">
              <a:latin typeface="+mj-lt"/>
            </a:endParaRPr>
          </a:p>
          <a:p>
            <a:r>
              <a:rPr lang="vi-VN" b="1" smtClean="0">
                <a:latin typeface="+mj-lt"/>
              </a:rPr>
              <a:t>Tớ...</a:t>
            </a:r>
            <a:endParaRPr lang="vi-VN" b="1">
              <a:latin typeface="+mj-lt"/>
            </a:endParaRPr>
          </a:p>
          <a:p>
            <a:r>
              <a:rPr lang="vi-VN" b="1" smtClean="0">
                <a:latin typeface="+mj-lt"/>
              </a:rPr>
              <a:t>Rồi...</a:t>
            </a:r>
            <a:endParaRPr lang="vi-VN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38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9970" y="620688"/>
            <a:ext cx="8894030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b="1" smtClean="0">
                <a:solidFill>
                  <a:srgbClr val="002060"/>
                </a:solidFill>
                <a:ea typeface="SVN-Gilroy Medium" charset="0"/>
                <a:cs typeface="Calibri" panose="020F0502020204030204" pitchFamily="34" charset="0"/>
              </a:rPr>
              <a:t>6. Trao đổi: Lớn lên em thích làm nghề gì? Vì sao?</a:t>
            </a:r>
            <a:endParaRPr lang="en-US" sz="3200" b="1" dirty="0">
              <a:solidFill>
                <a:srgbClr val="002060"/>
              </a:solidFill>
              <a:ea typeface="SVN-Gilroy Medium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4" y="365126"/>
            <a:ext cx="7886700" cy="922762"/>
          </a:xfrm>
        </p:spPr>
        <p:txBody>
          <a:bodyPr>
            <a:normAutofit/>
          </a:bodyPr>
          <a:lstStyle/>
          <a:p>
            <a:pPr algn="l"/>
            <a:r>
              <a:rPr lang="vi-VN" sz="2800" b="1" smtClean="0">
                <a:solidFill>
                  <a:srgbClr val="002060"/>
                </a:solidFill>
                <a:ea typeface="SVN-Gilroy Medium" charset="0"/>
                <a:cs typeface="Calibri" panose="020F0502020204030204" pitchFamily="34" charset="0"/>
              </a:rPr>
              <a:t>1. Quan sát các hình dưới đây</a:t>
            </a:r>
            <a:endParaRPr lang="en-US" sz="2800" b="1" dirty="0">
              <a:solidFill>
                <a:srgbClr val="002060"/>
              </a:solidFill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2807" y="3501008"/>
            <a:ext cx="7886700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smtClean="0">
                <a:solidFill>
                  <a:srgbClr val="002060"/>
                </a:solidFill>
                <a:ea typeface="SVN-Gilroy Medium" charset="0"/>
                <a:cs typeface="Calibri" panose="020F0502020204030204" pitchFamily="34" charset="0"/>
              </a:rPr>
              <a:t>Mỗi người trong hình làm nghề gì?</a:t>
            </a:r>
            <a:endParaRPr lang="en-US" sz="2800" b="1" dirty="0">
              <a:solidFill>
                <a:srgbClr val="002060"/>
              </a:solidFill>
              <a:ea typeface="SVN-Gilroy Medium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810272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9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2" y="1412776"/>
            <a:ext cx="144016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7974" y="3447755"/>
            <a:ext cx="1343085" cy="7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2060"/>
                </a:solidFill>
                <a:ea typeface="SVN-Gilroy Medium" charset="0"/>
                <a:cs typeface="Calibri" panose="020F0502020204030204" pitchFamily="34" charset="0"/>
              </a:rPr>
              <a:t>Đầu bếp</a:t>
            </a:r>
            <a:endParaRPr lang="en-US" sz="2400" b="1" dirty="0">
              <a:solidFill>
                <a:srgbClr val="002060"/>
              </a:solidFill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5931" y="3461610"/>
            <a:ext cx="1343085" cy="7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2060"/>
                </a:solidFill>
                <a:ea typeface="SVN-Gilroy Medium" charset="0"/>
                <a:cs typeface="Calibri" panose="020F0502020204030204" pitchFamily="34" charset="0"/>
              </a:rPr>
              <a:t>   Bác sĩ</a:t>
            </a:r>
            <a:endParaRPr lang="en-US" sz="2400" b="1" dirty="0">
              <a:solidFill>
                <a:srgbClr val="002060"/>
              </a:solidFill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74272" y="3410381"/>
            <a:ext cx="1343085" cy="7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2060"/>
                </a:solidFill>
                <a:ea typeface="SVN-Gilroy Medium" charset="0"/>
                <a:cs typeface="Calibri" panose="020F0502020204030204" pitchFamily="34" charset="0"/>
              </a:rPr>
              <a:t>Kĩ sư</a:t>
            </a:r>
            <a:endParaRPr lang="en-US" sz="2400" b="1" dirty="0">
              <a:solidFill>
                <a:srgbClr val="002060"/>
              </a:solidFill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04903" y="3433900"/>
            <a:ext cx="1343085" cy="7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2060"/>
                </a:solidFill>
                <a:ea typeface="SVN-Gilroy Medium" charset="0"/>
                <a:cs typeface="Calibri" panose="020F0502020204030204" pitchFamily="34" charset="0"/>
              </a:rPr>
              <a:t>Giáo viên</a:t>
            </a:r>
            <a:endParaRPr lang="en-US" sz="2400" b="1" dirty="0">
              <a:solidFill>
                <a:srgbClr val="002060"/>
              </a:solidFill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07288" y="3420200"/>
            <a:ext cx="1343085" cy="7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2060"/>
                </a:solidFill>
                <a:ea typeface="SVN-Gilroy Medium" charset="0"/>
                <a:cs typeface="Calibri" panose="020F0502020204030204" pitchFamily="34" charset="0"/>
              </a:rPr>
              <a:t>Thủy thủ</a:t>
            </a:r>
            <a:endParaRPr lang="en-US" sz="2400" b="1" dirty="0">
              <a:solidFill>
                <a:srgbClr val="002060"/>
              </a:solidFill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0922" y="365126"/>
            <a:ext cx="7886700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smtClean="0">
                <a:solidFill>
                  <a:srgbClr val="002060"/>
                </a:solidFill>
                <a:ea typeface="SVN-Gilroy Medium" charset="0"/>
                <a:cs typeface="Calibri" panose="020F0502020204030204" pitchFamily="34" charset="0"/>
              </a:rPr>
              <a:t>1. Quan sát các hình dưới đây</a:t>
            </a:r>
            <a:endParaRPr lang="en-US" sz="2800" b="1" dirty="0">
              <a:solidFill>
                <a:srgbClr val="002060"/>
              </a:solidFill>
              <a:ea typeface="SVN-Gilroy Medium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60" y="1556792"/>
            <a:ext cx="1520660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01" y="1613148"/>
            <a:ext cx="1518889" cy="184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22" y="1569145"/>
            <a:ext cx="1448856" cy="183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88" y="1556792"/>
            <a:ext cx="1518889" cy="19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0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9970" y="116632"/>
            <a:ext cx="2595388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smtClean="0">
                <a:solidFill>
                  <a:srgbClr val="002060"/>
                </a:solidFill>
                <a:ea typeface="SVN-Gilroy Medium" charset="0"/>
                <a:cs typeface="Calibri" panose="020F0502020204030204" pitchFamily="34" charset="0"/>
              </a:rPr>
              <a:t>2. Đọc</a:t>
            </a:r>
            <a:endParaRPr lang="en-US" sz="2800" b="1" dirty="0">
              <a:solidFill>
                <a:srgbClr val="002060"/>
              </a:solidFill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83768" y="330324"/>
            <a:ext cx="3518218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FF0000"/>
                </a:solidFill>
                <a:ea typeface="SVN-Gilroy Medium" charset="0"/>
                <a:cs typeface="Calibri" panose="020F0502020204030204" pitchFamily="34" charset="0"/>
              </a:rPr>
              <a:t>Lớn lên bạn làm gì?</a:t>
            </a:r>
            <a:endParaRPr lang="en-US" sz="2400" b="1" dirty="0">
              <a:solidFill>
                <a:srgbClr val="FF0000"/>
              </a:solidFill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108254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Lớn lên bạn làm gì?</a:t>
            </a: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Tớ muốn làm thủy thủ</a:t>
            </a: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Lái tàu vượt sóng dữ,</a:t>
            </a: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Băng qua nhiều đại dương.</a:t>
            </a:r>
            <a:endParaRPr lang="en-US"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8435" y="2386458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FFFF00"/>
                </a:solidFill>
              </a:defRPr>
            </a:lvl1pPr>
          </a:lstStyle>
          <a:p>
            <a:r>
              <a:rPr lang="vi-VN" sz="2000" b="1">
                <a:solidFill>
                  <a:srgbClr val="002060"/>
                </a:solidFill>
                <a:latin typeface="+mj-lt"/>
              </a:rPr>
              <a:t>Lớn lên bạn làm gì?</a:t>
            </a: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Tớ sẽ làm đầu bếp</a:t>
            </a:r>
            <a:endParaRPr lang="vi-VN" sz="2000" b="1">
              <a:solidFill>
                <a:srgbClr val="002060"/>
              </a:solidFill>
              <a:latin typeface="+mj-lt"/>
            </a:endParaRP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Làm bánh ngọt thật đẹp</a:t>
            </a:r>
            <a:endParaRPr lang="vi-VN" sz="2000" b="1">
              <a:solidFill>
                <a:srgbClr val="002060"/>
              </a:solidFill>
              <a:latin typeface="+mj-lt"/>
            </a:endParaRP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Nấu món mì... siêu ngon.</a:t>
            </a:r>
            <a:endParaRPr lang="vi-VN"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3635011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Lớn lên bạn làm gì?</a:t>
            </a: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À, tớ đi gieo hạt...</a:t>
            </a: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Mỗi khi vào mùa gặt</a:t>
            </a: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Lúa vàng reo trên đồng.</a:t>
            </a:r>
            <a:endParaRPr lang="en-US"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4958450"/>
            <a:ext cx="511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FFFF00"/>
                </a:solidFill>
              </a:defRPr>
            </a:lvl1pPr>
          </a:lstStyle>
          <a:p>
            <a:r>
              <a:rPr lang="vi-VN" sz="2000" b="1">
                <a:solidFill>
                  <a:srgbClr val="002060"/>
                </a:solidFill>
                <a:latin typeface="+mj-lt"/>
              </a:rPr>
              <a:t>Lớn lên bạn làm gì?</a:t>
            </a:r>
          </a:p>
          <a:p>
            <a:r>
              <a:rPr lang="vi-VN" sz="2000" b="1">
                <a:solidFill>
                  <a:srgbClr val="002060"/>
                </a:solidFill>
                <a:latin typeface="+mj-lt"/>
              </a:rPr>
              <a:t>Câu hỏi này...khó quá</a:t>
            </a: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Để tớ làm bài </a:t>
            </a:r>
            <a:r>
              <a:rPr lang="vi-VN" sz="2000" b="1">
                <a:solidFill>
                  <a:srgbClr val="002060"/>
                </a:solidFill>
                <a:latin typeface="+mj-lt"/>
              </a:rPr>
              <a:t>đã...</a:t>
            </a:r>
          </a:p>
          <a:p>
            <a:r>
              <a:rPr lang="vi-VN" sz="2000" b="1">
                <a:solidFill>
                  <a:srgbClr val="002060"/>
                </a:solidFill>
                <a:latin typeface="+mj-lt"/>
              </a:rPr>
              <a:t>Rồi ngày mai, nghĩ dần</a:t>
            </a:r>
            <a:r>
              <a:rPr lang="vi-VN" sz="2000" b="1" smtClean="0">
                <a:solidFill>
                  <a:srgbClr val="002060"/>
                </a:solidFill>
                <a:latin typeface="+mj-lt"/>
              </a:rPr>
              <a:t>...</a:t>
            </a:r>
          </a:p>
          <a:p>
            <a:r>
              <a:rPr lang="vi-VN" sz="2000" b="1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b="1" smtClean="0">
                <a:solidFill>
                  <a:srgbClr val="002060"/>
                </a:solidFill>
                <a:latin typeface="+mj-lt"/>
              </a:rPr>
              <a:t>                       (Thái Dương)</a:t>
            </a:r>
            <a:endParaRPr lang="vi-VN"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668309" y="1077649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247217" y="2386458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+mj-lt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798958" y="3635011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+mj-lt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664604" y="4958450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06375" y="1769973"/>
            <a:ext cx="971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6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5126"/>
            <a:ext cx="6768752" cy="623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03648" y="836712"/>
            <a:ext cx="1343085" cy="7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i="1" smtClean="0">
                <a:solidFill>
                  <a:srgbClr val="0070C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Thủy thủ</a:t>
            </a:r>
            <a:endParaRPr lang="en-US" sz="2400" b="1" i="1" dirty="0">
              <a:solidFill>
                <a:srgbClr val="0070C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9970" y="116632"/>
            <a:ext cx="2595388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smtClean="0">
                <a:solidFill>
                  <a:srgbClr val="002060"/>
                </a:solidFill>
                <a:ea typeface="SVN-Gilroy Medium" charset="0"/>
                <a:cs typeface="Calibri" panose="020F0502020204030204" pitchFamily="34" charset="0"/>
              </a:rPr>
              <a:t>2. Đọc</a:t>
            </a:r>
            <a:endParaRPr lang="en-US" sz="2800" b="1" dirty="0">
              <a:solidFill>
                <a:srgbClr val="002060"/>
              </a:solidFill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83768" y="330324"/>
            <a:ext cx="3518218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FF0000"/>
                </a:solidFill>
                <a:ea typeface="SVN-Gilroy Medium" charset="0"/>
                <a:cs typeface="Calibri" panose="020F0502020204030204" pitchFamily="34" charset="0"/>
              </a:rPr>
              <a:t>Lớn lên bạn làm gì?</a:t>
            </a:r>
            <a:endParaRPr lang="en-US" sz="2400" b="1" dirty="0">
              <a:solidFill>
                <a:srgbClr val="FF0000"/>
              </a:solidFill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108254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Lớn lên bạn làm gì?</a:t>
            </a: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Tớ muốn làm thủy thủ</a:t>
            </a: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Lái tàu vượt sóng dữ,</a:t>
            </a: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Băng qua nhiều đại dương.</a:t>
            </a:r>
            <a:endParaRPr lang="en-US"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8435" y="2386458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FFFF00"/>
                </a:solidFill>
              </a:defRPr>
            </a:lvl1pPr>
          </a:lstStyle>
          <a:p>
            <a:r>
              <a:rPr lang="vi-VN" sz="2000" b="1">
                <a:solidFill>
                  <a:srgbClr val="002060"/>
                </a:solidFill>
                <a:latin typeface="+mj-lt"/>
              </a:rPr>
              <a:t>Lớn lên bạn làm gì?</a:t>
            </a: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Tớ sẽ làm đầu bếp</a:t>
            </a:r>
            <a:endParaRPr lang="vi-VN" sz="2000" b="1">
              <a:solidFill>
                <a:srgbClr val="002060"/>
              </a:solidFill>
              <a:latin typeface="+mj-lt"/>
            </a:endParaRP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Làm bánh ngọt thật đẹp</a:t>
            </a:r>
            <a:endParaRPr lang="vi-VN" sz="2000" b="1">
              <a:solidFill>
                <a:srgbClr val="002060"/>
              </a:solidFill>
              <a:latin typeface="+mj-lt"/>
            </a:endParaRP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Nấu món mì... siêu ngon.</a:t>
            </a:r>
            <a:endParaRPr lang="vi-VN"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3635011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Lớn lên bạn làm gì?</a:t>
            </a: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À, tớ đi gieo hạt...</a:t>
            </a: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Mỗi khi vào mùa gặt</a:t>
            </a: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Lúa vàng reo trên đồng.</a:t>
            </a:r>
            <a:endParaRPr lang="en-US"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4958450"/>
            <a:ext cx="511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FFFF00"/>
                </a:solidFill>
              </a:defRPr>
            </a:lvl1pPr>
          </a:lstStyle>
          <a:p>
            <a:r>
              <a:rPr lang="vi-VN" sz="2000" b="1">
                <a:solidFill>
                  <a:srgbClr val="002060"/>
                </a:solidFill>
                <a:latin typeface="+mj-lt"/>
              </a:rPr>
              <a:t>Lớn lên bạn làm gì?</a:t>
            </a:r>
          </a:p>
          <a:p>
            <a:r>
              <a:rPr lang="vi-VN" sz="2000" b="1">
                <a:solidFill>
                  <a:srgbClr val="002060"/>
                </a:solidFill>
                <a:latin typeface="+mj-lt"/>
              </a:rPr>
              <a:t>Câu hỏi này...khó quá</a:t>
            </a:r>
          </a:p>
          <a:p>
            <a:r>
              <a:rPr lang="vi-VN" sz="2000" b="1" smtClean="0">
                <a:solidFill>
                  <a:srgbClr val="002060"/>
                </a:solidFill>
                <a:latin typeface="+mj-lt"/>
              </a:rPr>
              <a:t>Để tớ làm bài </a:t>
            </a:r>
            <a:r>
              <a:rPr lang="vi-VN" sz="2000" b="1">
                <a:solidFill>
                  <a:srgbClr val="002060"/>
                </a:solidFill>
                <a:latin typeface="+mj-lt"/>
              </a:rPr>
              <a:t>đã...</a:t>
            </a:r>
          </a:p>
          <a:p>
            <a:r>
              <a:rPr lang="vi-VN" sz="2000" b="1">
                <a:solidFill>
                  <a:srgbClr val="002060"/>
                </a:solidFill>
                <a:latin typeface="+mj-lt"/>
              </a:rPr>
              <a:t>Rồi ngày mai, nghĩ dần</a:t>
            </a:r>
            <a:r>
              <a:rPr lang="vi-VN" sz="2000" b="1" smtClean="0">
                <a:solidFill>
                  <a:srgbClr val="002060"/>
                </a:solidFill>
                <a:latin typeface="+mj-lt"/>
              </a:rPr>
              <a:t>...</a:t>
            </a:r>
          </a:p>
          <a:p>
            <a:r>
              <a:rPr lang="vi-VN" sz="2000" b="1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b="1" smtClean="0">
                <a:solidFill>
                  <a:srgbClr val="002060"/>
                </a:solidFill>
                <a:latin typeface="+mj-lt"/>
              </a:rPr>
              <a:t>                       (Thái Dương)</a:t>
            </a:r>
            <a:endParaRPr lang="vi-VN"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668309" y="1077649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247217" y="2386458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+mj-lt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798958" y="3635011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+mj-lt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664604" y="4958450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06375" y="1769973"/>
            <a:ext cx="971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6697" y="2060848"/>
            <a:ext cx="971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76171" y="3048177"/>
            <a:ext cx="971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12225" y="4296730"/>
            <a:ext cx="548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file ảnh TV\Lớn lên bạn làm gì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8" y="1268760"/>
            <a:ext cx="8552382" cy="39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file ảnh TV\Lớn lên bạn làm gì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8" y="1124744"/>
            <a:ext cx="8609524" cy="402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6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9970" y="404664"/>
            <a:ext cx="8894030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3. Tìm trong khổ thơ thứ hai và thứ ba những tiếng có vần at, ep, êp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8" name="12-Point Star 7"/>
          <p:cNvSpPr/>
          <p:nvPr/>
        </p:nvSpPr>
        <p:spPr>
          <a:xfrm>
            <a:off x="2285392" y="1196752"/>
            <a:ext cx="2411593" cy="2376264"/>
          </a:xfrm>
          <a:prstGeom prst="star12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</a:rPr>
              <a:t>hạt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60032" y="1484784"/>
            <a:ext cx="604867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hạt</a:t>
            </a:r>
            <a:r>
              <a:rPr lang="vi-VN" sz="36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, </a:t>
            </a:r>
            <a:r>
              <a:rPr lang="en-US" sz="36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đẹp, </a:t>
            </a:r>
            <a:r>
              <a:rPr lang="vi-VN" sz="36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bếp</a:t>
            </a:r>
            <a:r>
              <a:rPr lang="en-US" sz="3600" b="1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.</a:t>
            </a:r>
            <a:r>
              <a:rPr lang="vi-VN" sz="36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C:\Users\Administrator\Desktop\file ảnh TV\Lớn lên bạn làm gì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3" y="3933056"/>
            <a:ext cx="8495239" cy="25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486</Words>
  <Application>Microsoft Office PowerPoint</Application>
  <PresentationFormat>On-screen Show (4:3)</PresentationFormat>
  <Paragraphs>88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宋体</vt:lpstr>
      <vt:lpstr>SVN-Gilroy Medium</vt:lpstr>
      <vt:lpstr>华康少女文字W5</vt:lpstr>
      <vt:lpstr>Arial</vt:lpstr>
      <vt:lpstr>Arial-Rounded</vt:lpstr>
      <vt:lpstr>Calibri</vt:lpstr>
      <vt:lpstr>DFPOP1-W9</vt:lpstr>
      <vt:lpstr>Times New Roman</vt:lpstr>
      <vt:lpstr>Office Theme</vt:lpstr>
      <vt:lpstr>Office 主题</vt:lpstr>
      <vt:lpstr>PowerPoint Presentation</vt:lpstr>
      <vt:lpstr>1. Quan sát các hình dưới đây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Windows User</cp:lastModifiedBy>
  <cp:revision>17</cp:revision>
  <dcterms:created xsi:type="dcterms:W3CDTF">2020-08-16T00:55:13Z</dcterms:created>
  <dcterms:modified xsi:type="dcterms:W3CDTF">2025-04-05T02:26:02Z</dcterms:modified>
</cp:coreProperties>
</file>