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90" r:id="rId3"/>
    <p:sldId id="288" r:id="rId4"/>
    <p:sldId id="279" r:id="rId5"/>
    <p:sldId id="270" r:id="rId6"/>
    <p:sldId id="289" r:id="rId7"/>
    <p:sldId id="271" r:id="rId8"/>
    <p:sldId id="272" r:id="rId9"/>
    <p:sldId id="280" r:id="rId10"/>
    <p:sldId id="275" r:id="rId11"/>
    <p:sldId id="276" r:id="rId12"/>
  </p:sldIdLst>
  <p:sldSz cx="9144000" cy="5143500" type="screen16x9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ết 1" id="{50E1AC05-E808-47C5-ACCE-5BE89D6A3B62}">
          <p14:sldIdLst>
            <p14:sldId id="290"/>
            <p14:sldId id="288"/>
            <p14:sldId id="279"/>
            <p14:sldId id="270"/>
            <p14:sldId id="289"/>
            <p14:sldId id="271"/>
            <p14:sldId id="272"/>
            <p14:sldId id="280"/>
          </p14:sldIdLst>
        </p14:section>
        <p14:section name="Tiết 2" id="{296681D4-24D5-4E6B-BA02-9A1D8E4D5F1E}">
          <p14:sldIdLst>
            <p14:sldId id="275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8C26"/>
    <a:srgbClr val="9CBE5B"/>
    <a:srgbClr val="CD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01" autoAdjust="0"/>
    <p:restoredTop sz="94660" autoAdjust="0"/>
  </p:normalViewPr>
  <p:slideViewPr>
    <p:cSldViewPr snapToGrid="0" showGuides="1">
      <p:cViewPr varScale="1">
        <p:scale>
          <a:sx n="93" d="100"/>
          <a:sy n="93" d="100"/>
        </p:scale>
        <p:origin x="906" y="84"/>
      </p:cViewPr>
      <p:guideLst>
        <p:guide orient="horz" pos="159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201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69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4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4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9" y="273846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6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58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4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66" indent="0" algn="ctr">
              <a:buNone/>
              <a:defRPr sz="1500"/>
            </a:lvl2pPr>
            <a:lvl3pPr marL="685532" indent="0" algn="ctr">
              <a:buNone/>
              <a:defRPr sz="1350"/>
            </a:lvl3pPr>
            <a:lvl4pPr marL="1028297" indent="0" algn="ctr">
              <a:buNone/>
              <a:defRPr sz="1200"/>
            </a:lvl4pPr>
            <a:lvl5pPr marL="1371063" indent="0" algn="ctr">
              <a:buNone/>
              <a:defRPr sz="1200"/>
            </a:lvl5pPr>
            <a:lvl6pPr marL="1713828" indent="0" algn="ctr">
              <a:buNone/>
              <a:defRPr sz="1200"/>
            </a:lvl6pPr>
            <a:lvl7pPr marL="2056594" indent="0" algn="ctr">
              <a:buNone/>
              <a:defRPr sz="1200"/>
            </a:lvl7pPr>
            <a:lvl8pPr marL="2399360" indent="0" algn="ctr">
              <a:buNone/>
              <a:defRPr sz="1200"/>
            </a:lvl8pPr>
            <a:lvl9pPr marL="2742126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93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37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5"/>
            <a:ext cx="7886700" cy="2139553"/>
          </a:xfrm>
        </p:spPr>
        <p:txBody>
          <a:bodyPr anchor="b"/>
          <a:lstStyle>
            <a:lvl1pPr>
              <a:defRPr sz="44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3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8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3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1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11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42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66" indent="0">
              <a:buNone/>
              <a:defRPr sz="1500" b="1"/>
            </a:lvl2pPr>
            <a:lvl3pPr marL="685532" indent="0">
              <a:buNone/>
              <a:defRPr sz="1350" b="1"/>
            </a:lvl3pPr>
            <a:lvl4pPr marL="1028297" indent="0">
              <a:buNone/>
              <a:defRPr sz="1200" b="1"/>
            </a:lvl4pPr>
            <a:lvl5pPr marL="1371063" indent="0">
              <a:buNone/>
              <a:defRPr sz="1200" b="1"/>
            </a:lvl5pPr>
            <a:lvl6pPr marL="1713828" indent="0">
              <a:buNone/>
              <a:defRPr sz="1200" b="1"/>
            </a:lvl6pPr>
            <a:lvl7pPr marL="2056594" indent="0">
              <a:buNone/>
              <a:defRPr sz="1200" b="1"/>
            </a:lvl7pPr>
            <a:lvl8pPr marL="2399360" indent="0">
              <a:buNone/>
              <a:defRPr sz="1200" b="1"/>
            </a:lvl8pPr>
            <a:lvl9pPr marL="2742126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66" indent="0">
              <a:buNone/>
              <a:defRPr sz="1500" b="1"/>
            </a:lvl2pPr>
            <a:lvl3pPr marL="685532" indent="0">
              <a:buNone/>
              <a:defRPr sz="1350" b="1"/>
            </a:lvl3pPr>
            <a:lvl4pPr marL="1028297" indent="0">
              <a:buNone/>
              <a:defRPr sz="1200" b="1"/>
            </a:lvl4pPr>
            <a:lvl5pPr marL="1371063" indent="0">
              <a:buNone/>
              <a:defRPr sz="1200" b="1"/>
            </a:lvl5pPr>
            <a:lvl6pPr marL="1713828" indent="0">
              <a:buNone/>
              <a:defRPr sz="1200" b="1"/>
            </a:lvl6pPr>
            <a:lvl7pPr marL="2056594" indent="0">
              <a:buNone/>
              <a:defRPr sz="1200" b="1"/>
            </a:lvl7pPr>
            <a:lvl8pPr marL="2399360" indent="0">
              <a:buNone/>
              <a:defRPr sz="1200" b="1"/>
            </a:lvl8pPr>
            <a:lvl9pPr marL="2742126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7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56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2998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6" y="3505219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7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6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3435862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39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6" y="3505219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4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3435862"/>
            <a:ext cx="618427" cy="9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5" y="4178076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6" y="3987534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4642338"/>
            <a:ext cx="9155017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12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69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1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8" cy="120015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399"/>
            </a:lvl1pPr>
            <a:lvl2pPr>
              <a:defRPr sz="2099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66" indent="0">
              <a:buNone/>
              <a:defRPr sz="1050"/>
            </a:lvl2pPr>
            <a:lvl3pPr marL="685532" indent="0">
              <a:buNone/>
              <a:defRPr sz="900"/>
            </a:lvl3pPr>
            <a:lvl4pPr marL="1028297" indent="0">
              <a:buNone/>
              <a:defRPr sz="750"/>
            </a:lvl4pPr>
            <a:lvl5pPr marL="1371063" indent="0">
              <a:buNone/>
              <a:defRPr sz="750"/>
            </a:lvl5pPr>
            <a:lvl6pPr marL="1713828" indent="0">
              <a:buNone/>
              <a:defRPr sz="750"/>
            </a:lvl6pPr>
            <a:lvl7pPr marL="2056594" indent="0">
              <a:buNone/>
              <a:defRPr sz="750"/>
            </a:lvl7pPr>
            <a:lvl8pPr marL="2399360" indent="0">
              <a:buNone/>
              <a:defRPr sz="750"/>
            </a:lvl8pPr>
            <a:lvl9pPr marL="2742126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39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8" cy="120015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399"/>
            </a:lvl1pPr>
            <a:lvl2pPr marL="342766" indent="0">
              <a:buNone/>
              <a:defRPr sz="2099"/>
            </a:lvl2pPr>
            <a:lvl3pPr marL="685532" indent="0">
              <a:buNone/>
              <a:defRPr sz="1800"/>
            </a:lvl3pPr>
            <a:lvl4pPr marL="1028297" indent="0">
              <a:buNone/>
              <a:defRPr sz="1500"/>
            </a:lvl4pPr>
            <a:lvl5pPr marL="1371063" indent="0">
              <a:buNone/>
              <a:defRPr sz="1500"/>
            </a:lvl5pPr>
            <a:lvl6pPr marL="1713828" indent="0">
              <a:buNone/>
              <a:defRPr sz="1500"/>
            </a:lvl6pPr>
            <a:lvl7pPr marL="2056594" indent="0">
              <a:buNone/>
              <a:defRPr sz="1500"/>
            </a:lvl7pPr>
            <a:lvl8pPr marL="2399360" indent="0">
              <a:buNone/>
              <a:defRPr sz="1500"/>
            </a:lvl8pPr>
            <a:lvl9pPr marL="2742126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66" indent="0">
              <a:buNone/>
              <a:defRPr sz="1050"/>
            </a:lvl2pPr>
            <a:lvl3pPr marL="685532" indent="0">
              <a:buNone/>
              <a:defRPr sz="900"/>
            </a:lvl3pPr>
            <a:lvl4pPr marL="1028297" indent="0">
              <a:buNone/>
              <a:defRPr sz="750"/>
            </a:lvl4pPr>
            <a:lvl5pPr marL="1371063" indent="0">
              <a:buNone/>
              <a:defRPr sz="750"/>
            </a:lvl5pPr>
            <a:lvl6pPr marL="1713828" indent="0">
              <a:buNone/>
              <a:defRPr sz="750"/>
            </a:lvl6pPr>
            <a:lvl7pPr marL="2056594" indent="0">
              <a:buNone/>
              <a:defRPr sz="750"/>
            </a:lvl7pPr>
            <a:lvl8pPr marL="2399360" indent="0">
              <a:buNone/>
              <a:defRPr sz="750"/>
            </a:lvl8pPr>
            <a:lvl9pPr marL="2742126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49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30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30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369219"/>
            <a:ext cx="3886201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1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08571" y="46997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342900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1543052"/>
            <a:ext cx="294917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342900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1543052"/>
            <a:ext cx="294917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4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4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49" y="4767263"/>
            <a:ext cx="20574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4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95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532" rtl="0" eaLnBrk="1" latinLnBrk="0" hangingPunct="1">
        <a:lnSpc>
          <a:spcPct val="90000"/>
        </a:lnSpc>
        <a:spcBef>
          <a:spcPct val="0"/>
        </a:spcBef>
        <a:buNone/>
        <a:defRPr sz="3299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3" indent="-171383" algn="l" defTabSz="6855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14148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6914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80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46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212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77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0743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3508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766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532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97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63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28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94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360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126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2.png"/><Relationship Id="rId10" Type="http://schemas.openxmlformats.org/officeDocument/2006/relationships/image" Target="../media/image23.png"/><Relationship Id="rId4" Type="http://schemas.openxmlformats.org/officeDocument/2006/relationships/image" Target="../media/image11.png"/><Relationship Id="rId9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59" y="528781"/>
            <a:ext cx="1995511" cy="668383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655" y="1829070"/>
            <a:ext cx="9140692" cy="3003152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" y="3432686"/>
            <a:ext cx="9610081" cy="1507486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8049" y="1343912"/>
            <a:ext cx="6251415" cy="3500658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32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967697" y="2840295"/>
            <a:ext cx="5151335" cy="1153577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defTabSz="685532">
              <a:defRPr/>
            </a:pPr>
            <a:r>
              <a:rPr lang="en-US" altLang="zh-CN" sz="3599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3599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599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33: </a:t>
            </a:r>
            <a:r>
              <a:rPr lang="en-US" altLang="zh-CN" sz="3599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en</a:t>
            </a:r>
            <a:r>
              <a:rPr lang="en-US" altLang="zh-CN" sz="3599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</a:t>
            </a:r>
            <a:r>
              <a:rPr lang="en-US" altLang="zh-CN" sz="3599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ên</a:t>
            </a:r>
            <a:r>
              <a:rPr lang="en-US" altLang="zh-CN" sz="3599" b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in  un</a:t>
            </a:r>
            <a:endParaRPr lang="zh-CN" altLang="en-US" sz="3599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7776" y="-23775"/>
            <a:ext cx="2544573" cy="2462901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1654" y="3630235"/>
            <a:ext cx="2062832" cy="121517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81260" y="2610917"/>
            <a:ext cx="1053578" cy="2014861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4811" y="3600172"/>
            <a:ext cx="2087536" cy="121517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1710" y="2497759"/>
            <a:ext cx="1631828" cy="2532007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3278" y="4625777"/>
            <a:ext cx="9140694" cy="51447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32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3278" y="4718022"/>
            <a:ext cx="9140694" cy="42661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32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3278" y="4864770"/>
            <a:ext cx="9140694" cy="274130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32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34838" y="2171557"/>
            <a:ext cx="5962185" cy="584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532">
              <a:defRPr/>
            </a:pPr>
            <a:r>
              <a:rPr lang="en-US" altLang="zh-CN" sz="3199" b="1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 VIỆT</a:t>
            </a:r>
            <a:endParaRPr lang="zh-CN" altLang="en-US" sz="3199" b="1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98846" y="135769"/>
            <a:ext cx="7970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532">
              <a:defRPr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685532">
              <a:defRPr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53241" y="781866"/>
            <a:ext cx="246189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10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ÓI XIN LỖI.png"/>
          <p:cNvPicPr/>
          <p:nvPr/>
        </p:nvPicPr>
        <p:blipFill>
          <a:blip r:embed="rId2"/>
          <a:srcRect r="25129" b="20111"/>
          <a:stretch>
            <a:fillRect/>
          </a:stretch>
        </p:blipFill>
        <p:spPr>
          <a:xfrm>
            <a:off x="2048663" y="0"/>
            <a:ext cx="4971262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71900" y="142876"/>
            <a:ext cx="1790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Xin lỗi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431516" y="788545"/>
            <a:ext cx="2960269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.VnAvant" pitchFamily="34" charset="0"/>
              </a:rPr>
              <a:t>ngän tre</a:t>
            </a:r>
            <a:endParaRPr lang="en-US" sz="5400" b="1" dirty="0">
              <a:solidFill>
                <a:srgbClr val="FF000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3465013" y="796697"/>
            <a:ext cx="2682173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5400" b="1">
                <a:solidFill>
                  <a:srgbClr val="00B050"/>
                </a:solidFill>
                <a:latin typeface=".VnAvant" pitchFamily="34" charset="0"/>
              </a:rPr>
              <a:t>sè bèn</a:t>
            </a:r>
            <a:endParaRPr lang="en-US" sz="5400" b="1" dirty="0">
              <a:solidFill>
                <a:srgbClr val="00B05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6110665" y="788545"/>
            <a:ext cx="2852582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5400" b="1">
                <a:solidFill>
                  <a:srgbClr val="FFC000"/>
                </a:solidFill>
                <a:latin typeface=".VnAvant" pitchFamily="34" charset="0"/>
              </a:rPr>
              <a:t>c¬n giã</a:t>
            </a:r>
            <a:endParaRPr lang="en-US" sz="5400" b="1" dirty="0">
              <a:solidFill>
                <a:srgbClr val="FFC00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431517" y="2151725"/>
            <a:ext cx="8340344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4500" b="1">
                <a:solidFill>
                  <a:srgbClr val="0070C0"/>
                </a:solidFill>
                <a:latin typeface=".VnAvant" pitchFamily="34" charset="0"/>
                <a:cs typeface="Times New Roman" panose="02020603050405020304" pitchFamily="18" charset="0"/>
              </a:rPr>
              <a:t>- </a:t>
            </a:r>
            <a:r>
              <a:rPr lang="en-US" sz="4500" b="1" smtClean="0">
                <a:solidFill>
                  <a:srgbClr val="0070C0"/>
                </a:solidFill>
                <a:latin typeface=".VnAvant" pitchFamily="34" charset="0"/>
              </a:rPr>
              <a:t>BÐ </a:t>
            </a:r>
            <a:r>
              <a:rPr lang="en-US" sz="4500" b="1">
                <a:solidFill>
                  <a:srgbClr val="0070C0"/>
                </a:solidFill>
                <a:latin typeface=".VnAvant" pitchFamily="34" charset="0"/>
              </a:rPr>
              <a:t>lon ton ra ngâ ®ãn bµ.</a:t>
            </a:r>
            <a:endParaRPr lang="en-US" sz="4500" b="1" dirty="0">
              <a:solidFill>
                <a:srgbClr val="0070C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380563" y="3485781"/>
            <a:ext cx="8442252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2060"/>
                </a:solidFill>
                <a:latin typeface=".VnAvant" pitchFamily="34" charset="0"/>
                <a:cs typeface="Times New Roman" panose="02020603050405020304" pitchFamily="18" charset="0"/>
              </a:rPr>
              <a:t>- BÐ h«n m¸ mÑ thñ thØ: con nhí mÑ.</a:t>
            </a:r>
            <a:endParaRPr lang="en-US" sz="3600" b="1" dirty="0">
              <a:solidFill>
                <a:srgbClr val="C0000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63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2020-2021\GIÁO ÁN\ANH TV1-T1\file-hinh-anh-sgk-tieng-viet-bo-ket-noi-tri-thuc-voi-cuoc-song\1\79.jpg"/>
          <p:cNvPicPr/>
          <p:nvPr/>
        </p:nvPicPr>
        <p:blipFill>
          <a:blip r:embed="rId2"/>
          <a:srcRect t="7614" b="69415"/>
          <a:stretch>
            <a:fillRect/>
          </a:stretch>
        </p:blipFill>
        <p:spPr bwMode="auto">
          <a:xfrm>
            <a:off x="393403" y="99516"/>
            <a:ext cx="8378455" cy="424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276445" y="4446786"/>
            <a:ext cx="8835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Cón con nhin thÊy dÕ mÌn trªn tµu l¸.</a:t>
            </a:r>
            <a:endParaRPr lang="vi-VN" sz="3600" dirty="0">
              <a:latin typeface="Arial-Rounded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640740" y="4454631"/>
            <a:ext cx="74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un</a:t>
            </a:r>
            <a:endParaRPr lang="vi-VN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6602823" y="4454637"/>
            <a:ext cx="1254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ª</a:t>
            </a:r>
            <a:r>
              <a:rPr lang="en-US" sz="36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  <a:endParaRPr lang="vi-VN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5623533" y="4452898"/>
            <a:ext cx="1160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en</a:t>
            </a:r>
            <a:endParaRPr lang="vi-VN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2855860" y="4452899"/>
            <a:ext cx="74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i</a:t>
            </a:r>
            <a:r>
              <a:rPr lang="en-US" sz="36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  <a:endParaRPr lang="vi-VN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2859678" y="4331754"/>
            <a:ext cx="371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`</a:t>
            </a:r>
            <a:endParaRPr lang="vi-VN" sz="36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5">
            <a:extLst>
              <a:ext uri="{FF2B5EF4-FFF2-40B4-BE49-F238E27FC236}">
                <a16:creationId xmlns:a16="http://schemas.microsoft.com/office/drawing/2014/main" id="{DC8B94CC-3D27-46E6-A6B8-73D71DFB0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26" y="112240"/>
            <a:ext cx="8898468" cy="5031260"/>
          </a:xfrm>
          <a:prstGeom prst="rect">
            <a:avLst/>
          </a:prstGeom>
        </p:spPr>
      </p:pic>
      <p:pic>
        <p:nvPicPr>
          <p:cNvPr id="8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26" y="2"/>
            <a:ext cx="2032133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3525020" y="635321"/>
            <a:ext cx="13556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ª</a:t>
            </a:r>
            <a:r>
              <a:rPr lang="en-US" sz="54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7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1959655" y="596923"/>
            <a:ext cx="13480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en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8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5159088" y="618387"/>
            <a:ext cx="993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in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9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6708471" y="592983"/>
            <a:ext cx="14148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un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572341"/>
              </p:ext>
            </p:extLst>
          </p:nvPr>
        </p:nvGraphicFramePr>
        <p:xfrm>
          <a:off x="3111955" y="1859622"/>
          <a:ext cx="2940050" cy="144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0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318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6482">
                <a:tc gridSpan="2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19472" y="1715786"/>
            <a:ext cx="14493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400" b="1" dirty="0">
                <a:latin typeface=".VnAvant" pitchFamily="34" charset="0"/>
              </a:rPr>
              <a:t>m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592659" y="1715786"/>
            <a:ext cx="14493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en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859925" y="2487109"/>
            <a:ext cx="17029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400" b="1" smtClean="0">
                <a:latin typeface=".VnAvant" pitchFamily="34" charset="0"/>
              </a:rPr>
              <a:t>m</a:t>
            </a:r>
            <a:r>
              <a:rPr lang="en-US" sz="5400" b="1" dirty="0" err="1">
                <a:latin typeface=".VnAvant" pitchFamily="34" charset="0"/>
              </a:rPr>
              <a:t>Ì</a:t>
            </a:r>
            <a:r>
              <a:rPr lang="en-US" sz="5400" b="1" smtClean="0">
                <a:latin typeface=".VnAvant" pitchFamily="34" charset="0"/>
              </a:rPr>
              <a:t>n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308196" y="2484872"/>
            <a:ext cx="14493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12" grpId="0"/>
      <p:bldP spid="13" grpId="0"/>
      <p:bldP spid="14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2265537" y="447664"/>
            <a:ext cx="4816843" cy="830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4800" b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khÌn</a:t>
            </a:r>
            <a:r>
              <a:rPr lang="vi-VN" sz="4800" b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</a:t>
            </a:r>
            <a:r>
              <a:rPr lang="en-US" sz="4800" b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sen</a:t>
            </a:r>
            <a:endParaRPr lang="vi-VN" sz="4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3" name="Hộp Văn bản 9">
            <a:extLst>
              <a:ext uri="{FF2B5EF4-FFF2-40B4-BE49-F238E27FC236}">
                <a16:creationId xmlns:a16="http://schemas.microsoft.com/office/drawing/2014/main" id="{7F5C172D-D216-42B1-8867-28688D266DED}"/>
              </a:ext>
            </a:extLst>
          </p:cNvPr>
          <p:cNvSpPr txBox="1"/>
          <p:nvPr/>
        </p:nvSpPr>
        <p:spPr>
          <a:xfrm>
            <a:off x="2275720" y="2582784"/>
            <a:ext cx="4716634" cy="830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4800" b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chÝn</a:t>
            </a:r>
            <a:r>
              <a:rPr lang="vi-VN" sz="4800" b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</a:t>
            </a:r>
            <a:r>
              <a:rPr lang="en-US" sz="4800" b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mÞn</a:t>
            </a:r>
            <a:endParaRPr lang="vi-VN" sz="4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14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2976668" y="1230114"/>
            <a:ext cx="84579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5269382" y="1230114"/>
            <a:ext cx="84579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2699053" y="2329615"/>
            <a:ext cx="84579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5999339" y="2329615"/>
            <a:ext cx="84579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3113134" y="3381882"/>
            <a:ext cx="57768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5286561" y="3413781"/>
            <a:ext cx="76890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3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31448" y="1"/>
            <a:ext cx="1970606" cy="863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2265536" y="1553482"/>
            <a:ext cx="4816843" cy="83099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4800" b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nÕn</a:t>
            </a:r>
            <a:r>
              <a:rPr lang="vi-VN" sz="4800" b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</a:t>
            </a:r>
            <a:r>
              <a:rPr lang="en-US" sz="4800" b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nghÓn</a:t>
            </a:r>
            <a:endParaRPr lang="vi-VN" sz="4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2" name="Hộp Văn bản 9">
            <a:extLst>
              <a:ext uri="{FF2B5EF4-FFF2-40B4-BE49-F238E27FC236}">
                <a16:creationId xmlns:a16="http://schemas.microsoft.com/office/drawing/2014/main" id="{7F5C172D-D216-42B1-8867-28688D266DED}"/>
              </a:ext>
            </a:extLst>
          </p:cNvPr>
          <p:cNvSpPr txBox="1"/>
          <p:nvPr/>
        </p:nvSpPr>
        <p:spPr>
          <a:xfrm>
            <a:off x="2276169" y="3642155"/>
            <a:ext cx="4716634" cy="830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4800" b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cón</a:t>
            </a:r>
            <a:r>
              <a:rPr lang="vi-VN" sz="4800" b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</a:t>
            </a:r>
            <a:r>
              <a:rPr lang="en-US" sz="4800" b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vun</a:t>
            </a:r>
            <a:endParaRPr lang="vi-VN" sz="4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15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5365099" y="4409354"/>
            <a:ext cx="76890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2745488" y="4427807"/>
            <a:ext cx="76890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5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24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5">
            <a:extLst>
              <a:ext uri="{FF2B5EF4-FFF2-40B4-BE49-F238E27FC236}">
                <a16:creationId xmlns:a16="http://schemas.microsoft.com/office/drawing/2014/main" id="{DC8B94CC-3D27-46E6-A6B8-73D71DFB0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99" y="120707"/>
            <a:ext cx="8303051" cy="5031260"/>
          </a:xfrm>
          <a:prstGeom prst="rect">
            <a:avLst/>
          </a:prstGeom>
        </p:spPr>
      </p:pic>
      <p:pic>
        <p:nvPicPr>
          <p:cNvPr id="3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26" y="2"/>
            <a:ext cx="2032133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D:\2020-2021\GIÁO ÁN\ANH TV1-T1\file-hinh-anh-sgk-tieng-viet-bo-ket-noi-tri-thuc-voi-cuoc-song\1\79.jpg"/>
          <p:cNvPicPr/>
          <p:nvPr/>
        </p:nvPicPr>
        <p:blipFill>
          <a:blip r:embed="rId4"/>
          <a:srcRect l="21374" t="55404" r="61728" b="34027"/>
          <a:stretch>
            <a:fillRect/>
          </a:stretch>
        </p:blipFill>
        <p:spPr bwMode="auto">
          <a:xfrm>
            <a:off x="1148734" y="1232379"/>
            <a:ext cx="1585998" cy="172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:\2020-2021\GIÁO ÁN\ANH TV1-T1\file-hinh-anh-sgk-tieng-viet-bo-ket-noi-tri-thuc-voi-cuoc-song\1\79.jpg"/>
          <p:cNvPicPr/>
          <p:nvPr/>
        </p:nvPicPr>
        <p:blipFill>
          <a:blip r:embed="rId4"/>
          <a:srcRect l="45677" t="55404" r="36023" b="34027"/>
          <a:stretch>
            <a:fillRect/>
          </a:stretch>
        </p:blipFill>
        <p:spPr bwMode="auto">
          <a:xfrm>
            <a:off x="3631568" y="1350917"/>
            <a:ext cx="1541564" cy="1476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:\2020-2021\GIÁO ÁN\ANH TV1-T1\file-hinh-anh-sgk-tieng-viet-bo-ket-noi-tri-thuc-voi-cuoc-song\1\79.jpg"/>
          <p:cNvPicPr/>
          <p:nvPr/>
        </p:nvPicPr>
        <p:blipFill>
          <a:blip r:embed="rId4"/>
          <a:srcRect l="71491" t="56605" r="15969" b="34027"/>
          <a:stretch>
            <a:fillRect/>
          </a:stretch>
        </p:blipFill>
        <p:spPr bwMode="auto">
          <a:xfrm>
            <a:off x="6392345" y="1278473"/>
            <a:ext cx="1532466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586167" y="3186863"/>
            <a:ext cx="31245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ngän nÕn</a:t>
            </a:r>
            <a:endParaRPr lang="vi-VN" sz="44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3490244" y="3144523"/>
            <a:ext cx="2514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®Ìn pin</a:t>
            </a:r>
            <a:endParaRPr lang="vi-VN" sz="44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6004844" y="3144517"/>
            <a:ext cx="2533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cón con</a:t>
            </a:r>
            <a:endParaRPr lang="vi-VN" sz="4400" b="1" dirty="0">
              <a:latin typeface=".cu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6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3859631" y="3144331"/>
            <a:ext cx="13480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en</a:t>
            </a:r>
            <a:endParaRPr lang="vi-VN" sz="4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7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2482726" y="3186495"/>
            <a:ext cx="13556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ª</a:t>
            </a:r>
            <a:r>
              <a:rPr lang="en-US" sz="44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  <a:endParaRPr lang="vi-VN" sz="4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8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5075159" y="3147779"/>
            <a:ext cx="9934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in</a:t>
            </a:r>
            <a:endParaRPr lang="vi-VN" sz="4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67729" y="3139078"/>
            <a:ext cx="8611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un</a:t>
            </a:r>
            <a:endParaRPr lang="vi-VN" sz="4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6" grpId="0"/>
      <p:bldP spid="17" grpId="0"/>
      <p:bldP spid="18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5">
            <a:extLst>
              <a:ext uri="{FF2B5EF4-FFF2-40B4-BE49-F238E27FC236}">
                <a16:creationId xmlns:a16="http://schemas.microsoft.com/office/drawing/2014/main" id="{DC8B94CC-3D27-46E6-A6B8-73D71DFB0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99" y="112240"/>
            <a:ext cx="8303051" cy="5031260"/>
          </a:xfrm>
          <a:prstGeom prst="rect">
            <a:avLst/>
          </a:prstGeom>
        </p:spPr>
      </p:pic>
      <p:pic>
        <p:nvPicPr>
          <p:cNvPr id="3" name="Picture 2" descr="D:\2020-2021\GIÁO ÁN\ANH TV1-T1\file-hinh-anh-sgk-tieng-viet-bo-ket-noi-tri-thuc-voi-cuoc-song\1\79.jpg"/>
          <p:cNvPicPr/>
          <p:nvPr/>
        </p:nvPicPr>
        <p:blipFill>
          <a:blip r:embed="rId3"/>
          <a:srcRect l="8518" t="34267" r="3304" b="28252"/>
          <a:stretch>
            <a:fillRect/>
          </a:stretch>
        </p:blipFill>
        <p:spPr bwMode="auto">
          <a:xfrm>
            <a:off x="237069" y="263319"/>
            <a:ext cx="8432798" cy="4579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2020-2021\GIÁO ÁN\ANH TV1-T1\file-hinh-anh-sgk-tieng-viet-bo-ket-noi-tri-thuc-voi-cuoc-song\1\79.jpg"/>
          <p:cNvPicPr/>
          <p:nvPr/>
        </p:nvPicPr>
        <p:blipFill>
          <a:blip r:embed="rId2"/>
          <a:srcRect l="9254" t="74788" r="21109" b="6078"/>
          <a:stretch>
            <a:fillRect/>
          </a:stretch>
        </p:blipFill>
        <p:spPr bwMode="auto">
          <a:xfrm>
            <a:off x="389888" y="724219"/>
            <a:ext cx="7707385" cy="3046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2020-2021\GIÁO ÁN\ANH TV1-T1\file-hinh-anh-sgk-tieng-viet-bo-ket-noi-tri-thuc-voi-cuoc-song\1\80.jpg"/>
          <p:cNvPicPr/>
          <p:nvPr/>
        </p:nvPicPr>
        <p:blipFill>
          <a:blip r:embed="rId2"/>
          <a:srcRect l="4730" t="5984" r="14665" b="55502"/>
          <a:stretch>
            <a:fillRect/>
          </a:stretch>
        </p:blipFill>
        <p:spPr bwMode="auto">
          <a:xfrm>
            <a:off x="-2" y="0"/>
            <a:ext cx="891797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3954117" y="3233473"/>
            <a:ext cx="364318" cy="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4780291" y="3715481"/>
            <a:ext cx="364318" cy="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4243545" y="4188826"/>
            <a:ext cx="400750" cy="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4815755" y="4667327"/>
            <a:ext cx="440825" cy="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1813</TotalTime>
  <Words>92</Words>
  <Application>Microsoft Office PowerPoint</Application>
  <PresentationFormat>On-screen Show (16:9)</PresentationFormat>
  <Paragraphs>36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.cu</vt:lpstr>
      <vt:lpstr>Arial-Rounded</vt:lpstr>
      <vt:lpstr>等线</vt:lpstr>
      <vt:lpstr>等线 Light</vt:lpstr>
      <vt:lpstr>DFPOP1-W9</vt:lpstr>
      <vt:lpstr>宋体</vt:lpstr>
      <vt:lpstr>华康少女文字W5</vt:lpstr>
      <vt:lpstr>.VnAvant</vt:lpstr>
      <vt:lpstr>Arial</vt:lpstr>
      <vt:lpstr>Calibri</vt:lpstr>
      <vt:lpstr>Calibri Light</vt:lpstr>
      <vt:lpstr>Times New Roman</vt:lpstr>
      <vt:lpstr>Office 主题​​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Windows User</cp:lastModifiedBy>
  <cp:revision>871</cp:revision>
  <dcterms:created xsi:type="dcterms:W3CDTF">2017-07-29T07:38:32Z</dcterms:created>
  <dcterms:modified xsi:type="dcterms:W3CDTF">2025-04-06T00:10:35Z</dcterms:modified>
</cp:coreProperties>
</file>