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77" r:id="rId3"/>
    <p:sldId id="276" r:id="rId4"/>
    <p:sldId id="260" r:id="rId5"/>
    <p:sldId id="273" r:id="rId6"/>
    <p:sldId id="274" r:id="rId7"/>
    <p:sldId id="263" r:id="rId8"/>
    <p:sldId id="275" r:id="rId9"/>
    <p:sldId id="264" r:id="rId10"/>
    <p:sldId id="265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9C04"/>
    <a:srgbClr val="18029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6D3F8-30B2-4ECC-AFCB-59EA9BD05896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74DC-C913-4BFD-8345-AE2C1B93DE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2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1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74DC-C913-4BFD-8345-AE2C1B93DEE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9" y="62662"/>
            <a:ext cx="8890779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  <p:transition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6" indent="0" algn="ctr">
              <a:buNone/>
              <a:defRPr sz="1500"/>
            </a:lvl2pPr>
            <a:lvl3pPr marL="685532" indent="0" algn="ctr">
              <a:buNone/>
              <a:defRPr sz="1350"/>
            </a:lvl3pPr>
            <a:lvl4pPr marL="1028297" indent="0" algn="ctr">
              <a:buNone/>
              <a:defRPr sz="1200"/>
            </a:lvl4pPr>
            <a:lvl5pPr marL="1371063" indent="0" algn="ctr">
              <a:buNone/>
              <a:defRPr sz="1200"/>
            </a:lvl5pPr>
            <a:lvl6pPr marL="1713828" indent="0" algn="ctr">
              <a:buNone/>
              <a:defRPr sz="1200"/>
            </a:lvl6pPr>
            <a:lvl7pPr marL="2056594" indent="0" algn="ctr">
              <a:buNone/>
              <a:defRPr sz="1200"/>
            </a:lvl7pPr>
            <a:lvl8pPr marL="2399360" indent="0" algn="ctr">
              <a:buNone/>
              <a:defRPr sz="1200"/>
            </a:lvl8pPr>
            <a:lvl9pPr marL="27421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2505077"/>
            <a:ext cx="386834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7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1"/>
            <a:ext cx="9143998" cy="40056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1"/>
            <a:ext cx="9613558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4673626"/>
            <a:ext cx="9130145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5356592"/>
            <a:ext cx="9157857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7" y="4254139"/>
            <a:ext cx="694959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4581150"/>
            <a:ext cx="618427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9144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32952"/>
            <a:ext cx="2545493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9613558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4673626"/>
            <a:ext cx="9130145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9144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9" y="4581150"/>
            <a:ext cx="618427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32952"/>
            <a:ext cx="2545493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5570768"/>
            <a:ext cx="9613558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7" y="5316712"/>
            <a:ext cx="9130145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6189784"/>
            <a:ext cx="9155017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9144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9144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32952"/>
            <a:ext cx="2545493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6" indent="0">
              <a:buNone/>
              <a:defRPr sz="2099"/>
            </a:lvl2pPr>
            <a:lvl3pPr marL="685532" indent="0">
              <a:buNone/>
              <a:defRPr sz="1800"/>
            </a:lvl3pPr>
            <a:lvl4pPr marL="1028297" indent="0">
              <a:buNone/>
              <a:defRPr sz="1500"/>
            </a:lvl4pPr>
            <a:lvl5pPr marL="1371063" indent="0">
              <a:buNone/>
              <a:defRPr sz="1500"/>
            </a:lvl5pPr>
            <a:lvl6pPr marL="1713828" indent="0">
              <a:buNone/>
              <a:defRPr sz="1500"/>
            </a:lvl6pPr>
            <a:lvl7pPr marL="2056594" indent="0">
              <a:buNone/>
              <a:defRPr sz="1500"/>
            </a:lvl7pPr>
            <a:lvl8pPr marL="2399360" indent="0">
              <a:buNone/>
              <a:defRPr sz="1500"/>
            </a:lvl8pPr>
            <a:lvl9pPr marL="27421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9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32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5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532" rtl="0" eaLnBrk="1" latinLnBrk="0" hangingPunct="1">
        <a:lnSpc>
          <a:spcPct val="90000"/>
        </a:lnSpc>
        <a:spcBef>
          <a:spcPct val="0"/>
        </a:spcBef>
        <a:buNone/>
        <a:defRPr sz="32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3" indent="-171383" algn="l" defTabSz="685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914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80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46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12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77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43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0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2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7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3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8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94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6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2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0" y="1386032"/>
            <a:ext cx="1995511" cy="66838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655" y="2686320"/>
            <a:ext cx="9140692" cy="300315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4289936"/>
            <a:ext cx="9610081" cy="150748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8050" y="2201162"/>
            <a:ext cx="6251415" cy="350065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4003" y="2891379"/>
            <a:ext cx="5151335" cy="1153577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685532">
              <a:defRPr/>
            </a:pPr>
            <a:r>
              <a:rPr lang="en-US" altLang="zh-CN" sz="3599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599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77: </a:t>
            </a:r>
            <a:r>
              <a:rPr lang="en-US" altLang="zh-CN" sz="3599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oai</a:t>
            </a:r>
            <a:r>
              <a:rPr lang="en-US" altLang="zh-CN" sz="35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599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uê</a:t>
            </a:r>
            <a:r>
              <a:rPr lang="en-US" altLang="zh-CN" sz="35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3599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uy</a:t>
            </a:r>
            <a:endParaRPr lang="zh-CN" altLang="en-US" sz="3599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7777" y="833476"/>
            <a:ext cx="2544573" cy="24629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654" y="4487486"/>
            <a:ext cx="2062832" cy="121517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1260" y="3468168"/>
            <a:ext cx="1053578" cy="201486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4811" y="4457423"/>
            <a:ext cx="2087536" cy="12151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1710" y="3355010"/>
            <a:ext cx="1631828" cy="2532007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3278" y="5483028"/>
            <a:ext cx="9140694" cy="51447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3278" y="5575273"/>
            <a:ext cx="9140694" cy="42661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3278" y="5722020"/>
            <a:ext cx="9140694" cy="27413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32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90908" y="2373796"/>
            <a:ext cx="5962185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32">
              <a:defRPr/>
            </a:pPr>
            <a:r>
              <a:rPr lang="en-US" altLang="zh-CN" sz="3199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199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28151" y="151312"/>
            <a:ext cx="7970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532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685532">
              <a:defRPr/>
            </a:pP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99986" y="833476"/>
            <a:ext cx="24618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6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ỚP 1\77.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505" y="-241491"/>
            <a:ext cx="9144000" cy="4357718"/>
          </a:xfrm>
          <a:prstGeom prst="rect">
            <a:avLst/>
          </a:prstGeom>
          <a:noFill/>
        </p:spPr>
      </p:pic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0" y="2942034"/>
            <a:ext cx="9135495" cy="39159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</a:t>
            </a:r>
            <a:r>
              <a:rPr lang="en-US" sz="32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Ngµy nghØ, Hµ tho¶i m¸i vui ®ïa víi hoa tr¸i v­ên nhµ. Hµ th× thÇm víi c©y xoµi lóc lØu qu¶. Hµ cói trªu ®¸m d©y khoai lang ®ang bß trªn mÆt ®Êt. Em cïng giã n« giìn bªn nh÷ng b«ng huÖ tr¾ng. Em ®­a tay vuèt ve nh÷ng c¸nh thuû tiªn ®ang thi nhau khoe s¾c.</a:t>
            </a:r>
            <a:endParaRPr lang="vi-VN" sz="3200" b="1" dirty="0">
              <a:solidFill>
                <a:schemeClr val="tx1"/>
              </a:solidFill>
              <a:latin typeface="Arial-Rounded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205138" y="3638202"/>
            <a:ext cx="9389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756118" y="4116227"/>
            <a:ext cx="9389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18592" y="4596894"/>
            <a:ext cx="11361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56090" y="5645482"/>
            <a:ext cx="93893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08239" y="6156360"/>
            <a:ext cx="93893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85728"/>
            <a:ext cx="9144000" cy="6500834"/>
            <a:chOff x="0" y="357190"/>
            <a:chExt cx="9154718" cy="6500834"/>
          </a:xfrm>
        </p:grpSpPr>
        <p:pic>
          <p:nvPicPr>
            <p:cNvPr id="1026" name="Picture 2" descr="C:\Users\Admin\Desktop\LỚP 1\77.15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57190"/>
              <a:ext cx="9154718" cy="6500834"/>
            </a:xfrm>
            <a:prstGeom prst="rect">
              <a:avLst/>
            </a:prstGeom>
            <a:noFill/>
          </p:spPr>
        </p:pic>
        <p:sp>
          <p:nvSpPr>
            <p:cNvPr id="5" name="Oval 4"/>
            <p:cNvSpPr/>
            <p:nvPr/>
          </p:nvSpPr>
          <p:spPr>
            <a:xfrm>
              <a:off x="7887382" y="5943398"/>
              <a:ext cx="857256" cy="78579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67544" y="476672"/>
            <a:ext cx="3359217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latin typeface=".VnAvant" pitchFamily="34" charset="0"/>
              </a:rPr>
              <a:t>®oµn kÕt</a:t>
            </a:r>
            <a:endParaRPr lang="en-US" sz="5400" b="1" dirty="0">
              <a:solidFill>
                <a:srgbClr val="0070C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283968" y="451115"/>
            <a:ext cx="364436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xo¾n d©y</a:t>
            </a:r>
            <a:endParaRPr lang="en-US" sz="54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653783" y="1594032"/>
            <a:ext cx="380664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C000"/>
                </a:solidFill>
                <a:latin typeface=".VnAvant" pitchFamily="34" charset="0"/>
              </a:rPr>
              <a:t>b­íc ngoÆt </a:t>
            </a:r>
            <a:endParaRPr lang="en-US" sz="54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51520" y="2705869"/>
            <a:ext cx="8568952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      - </a:t>
            </a:r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Trong </a:t>
            </a:r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tiÕt häc to¸n, c« gi¸o d¹y chóng em kÎ c¸c ®o¹n </a:t>
            </a:r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th¼ng</a:t>
            </a:r>
            <a:r>
              <a:rPr lang="en-US" sz="4800" b="1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25128" y="5030450"/>
            <a:ext cx="8874492" cy="163891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b="1" smtClean="0">
                <a:solidFill>
                  <a:srgbClr val="F22EDB"/>
                </a:solidFill>
                <a:latin typeface=".VnAvant" pitchFamily="34" charset="0"/>
              </a:rPr>
              <a:t>      </a:t>
            </a:r>
            <a:r>
              <a:rPr lang="en-US" sz="5400" b="1" smtClean="0">
                <a:solidFill>
                  <a:srgbClr val="7030A0"/>
                </a:solidFill>
                <a:latin typeface=".VnAvant" pitchFamily="34" charset="0"/>
              </a:rPr>
              <a:t>- </a:t>
            </a:r>
            <a:r>
              <a:rPr lang="en-US" sz="4800" b="1" smtClean="0">
                <a:solidFill>
                  <a:srgbClr val="7030A0"/>
                </a:solidFill>
                <a:latin typeface=".VnAvant" pitchFamily="34" charset="0"/>
              </a:rPr>
              <a:t>B¹n Loan </a:t>
            </a:r>
            <a:r>
              <a:rPr lang="en-US" sz="4800" b="1">
                <a:solidFill>
                  <a:srgbClr val="7030A0"/>
                </a:solidFill>
                <a:latin typeface=".VnAvant" pitchFamily="34" charset="0"/>
              </a:rPr>
              <a:t>gi÷ g×n s¸ch gi¸o khoa rÊt cÈn thËn. </a:t>
            </a:r>
            <a:endParaRPr lang="en-US" sz="48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67544" y="1628800"/>
            <a:ext cx="4186239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C00000"/>
                </a:solidFill>
                <a:latin typeface=".VnAvant" pitchFamily="34" charset="0"/>
                <a:cs typeface="Times New Roman" panose="02020603050405020304" pitchFamily="18" charset="0"/>
              </a:rPr>
              <a:t>thanh tho¸t</a:t>
            </a:r>
            <a:endParaRPr lang="en-US" sz="5400" b="1" dirty="0">
              <a:solidFill>
                <a:srgbClr val="C0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13913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86388"/>
            <a:ext cx="9144000" cy="1571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Admin\Desktop\LỚP 1\bài 77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542928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43914" y="5286388"/>
            <a:ext cx="8832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latin typeface=".VnAvant" pitchFamily="34" charset="0"/>
              </a:rPr>
              <a:t>       Quª ngo¹i cña Hµ cã luü tre xanh, cã c©y tr¸i xum xuª.</a:t>
            </a:r>
            <a:endParaRPr lang="en-US" sz="4200" b="1">
              <a:latin typeface=".VnAvant" pitchFamily="34" charset="0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201726" y="5284443"/>
            <a:ext cx="1036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oai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7180054" y="5289022"/>
            <a:ext cx="1036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uy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347490" y="5925049"/>
            <a:ext cx="1036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uª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551691"/>
              </p:ext>
            </p:extLst>
          </p:nvPr>
        </p:nvGraphicFramePr>
        <p:xfrm>
          <a:off x="2930746" y="2835349"/>
          <a:ext cx="3661440" cy="276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0925"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36" marB="4573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36" marB="4573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539">
                <a:tc gridSpan="2">
                  <a:txBody>
                    <a:bodyPr/>
                    <a:lstStyle/>
                    <a:p>
                      <a:endParaRPr lang="en-US" sz="1900" dirty="0">
                        <a:solidFill>
                          <a:schemeClr val="bg1"/>
                        </a:solidFill>
                      </a:endParaRPr>
                    </a:p>
                  </a:txBody>
                  <a:tcPr marL="91453" marR="91453" marT="45736" marB="45736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067050" y="2996952"/>
            <a:ext cx="1546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 smtClean="0">
                <a:latin typeface=".VnAvant" pitchFamily="34" charset="0"/>
              </a:rPr>
              <a:t>ng</a:t>
            </a:r>
            <a:endParaRPr lang="en-US" altLang="en-US" sz="5400">
              <a:latin typeface=".VnAvant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908551" y="2996952"/>
            <a:ext cx="1546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 smtClean="0">
                <a:solidFill>
                  <a:srgbClr val="FF0000"/>
                </a:solidFill>
                <a:latin typeface=".VnAvant" pitchFamily="34" charset="0"/>
              </a:rPr>
              <a:t>oai</a:t>
            </a:r>
            <a:endParaRPr lang="en-US" altLang="en-US" sz="540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429000" y="4377878"/>
            <a:ext cx="25831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 smtClean="0">
                <a:latin typeface=".VnAvant" pitchFamily="34" charset="0"/>
              </a:rPr>
              <a:t>ngo¹i</a:t>
            </a:r>
            <a:endParaRPr lang="en-US" altLang="en-US" sz="5400">
              <a:latin typeface=".VnAvant" pitchFamily="34" charset="0"/>
            </a:endParaRPr>
          </a:p>
        </p:txBody>
      </p:sp>
      <p:sp>
        <p:nvSpPr>
          <p:cNvPr id="15" name="Hộp Văn bản 6"/>
          <p:cNvSpPr txBox="1">
            <a:spLocks noChangeArrowheads="1"/>
          </p:cNvSpPr>
          <p:nvPr/>
        </p:nvSpPr>
        <p:spPr bwMode="auto">
          <a:xfrm>
            <a:off x="1544638" y="941388"/>
            <a:ext cx="1884362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7200" smtClean="0">
                <a:solidFill>
                  <a:srgbClr val="FF0000"/>
                </a:solidFill>
                <a:latin typeface=".VnAvant" pitchFamily="34" charset="0"/>
                <a:ea typeface="Arial-Rounded"/>
                <a:cs typeface="Arial-Rounded"/>
              </a:rPr>
              <a:t>oai</a:t>
            </a:r>
            <a:endParaRPr lang="vi-VN" sz="720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16" name="Hộp Văn bản 6"/>
          <p:cNvSpPr txBox="1">
            <a:spLocks noChangeArrowheads="1"/>
          </p:cNvSpPr>
          <p:nvPr/>
        </p:nvSpPr>
        <p:spPr bwMode="auto">
          <a:xfrm>
            <a:off x="6248400" y="912814"/>
            <a:ext cx="198120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7200" smtClean="0">
                <a:solidFill>
                  <a:srgbClr val="FF0000"/>
                </a:solidFill>
                <a:latin typeface=".VnAvant" pitchFamily="34" charset="0"/>
                <a:ea typeface="Arial-Rounded"/>
                <a:cs typeface="Arial-Rounded"/>
              </a:rPr>
              <a:t>uy</a:t>
            </a:r>
            <a:endParaRPr lang="vi-VN" sz="7200">
              <a:solidFill>
                <a:srgbClr val="FF0000"/>
              </a:solidFill>
              <a:latin typeface="Arial-Rounded"/>
              <a:ea typeface="Arial-Rounded"/>
              <a:cs typeface="Arial-Rounded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78275" y="957263"/>
            <a:ext cx="18605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uª</a:t>
            </a:r>
            <a:endParaRPr lang="en-US" sz="72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71742" y="4377878"/>
            <a:ext cx="1546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 smtClean="0">
                <a:solidFill>
                  <a:srgbClr val="FF0000"/>
                </a:solidFill>
                <a:latin typeface=".VnAvant" pitchFamily="34" charset="0"/>
              </a:rPr>
              <a:t>oai</a:t>
            </a:r>
            <a:endParaRPr lang="en-US" altLang="en-US" sz="540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1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223" y="100414"/>
            <a:ext cx="2601389" cy="1056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3593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15" grpId="0"/>
      <p:bldP spid="16" grpId="0"/>
      <p:bldP spid="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689546" y="710099"/>
            <a:ext cx="258047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khoai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3449811" y="687558"/>
            <a:ext cx="23087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ngo¸i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657243" y="2770767"/>
            <a:ext cx="233354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huÖ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3408753" y="2749539"/>
            <a:ext cx="208081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thuÕ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CB14D-2B00-40C7-A796-5DC89180659B}"/>
              </a:ext>
            </a:extLst>
          </p:cNvPr>
          <p:cNvSpPr txBox="1"/>
          <p:nvPr/>
        </p:nvSpPr>
        <p:spPr>
          <a:xfrm>
            <a:off x="657242" y="4651171"/>
            <a:ext cx="233354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huy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3436096" y="4663002"/>
            <a:ext cx="201779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luü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584528" y="700767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oai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116597" y="2770771"/>
            <a:ext cx="122564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uª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119214" y="4652917"/>
            <a:ext cx="169339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207488" y="653470"/>
            <a:ext cx="23087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ngo¹i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6137307" y="2733705"/>
            <a:ext cx="208081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tuÕ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6254989" y="4633938"/>
            <a:ext cx="2017797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thuû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4408171" y="692462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oai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7161812" y="660931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oai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4099476" y="2756218"/>
            <a:ext cx="122564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uª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358851" y="2733704"/>
            <a:ext cx="122564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uª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3615964" y="4668683"/>
            <a:ext cx="169339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923284" y="4628426"/>
            <a:ext cx="169339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uy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0099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9" grpId="0"/>
      <p:bldP spid="22" grpId="0"/>
      <p:bldP spid="25" grpId="0"/>
      <p:bldP spid="8" grpId="0"/>
      <p:bldP spid="10" grpId="0"/>
      <p:bldP spid="16" grpId="0"/>
      <p:bldP spid="17" grpId="0"/>
      <p:bldP spid="20" grpId="0"/>
      <p:bldP spid="23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LỚP 1\77.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844824"/>
            <a:ext cx="2786082" cy="2736304"/>
          </a:xfrm>
          <a:prstGeom prst="rect">
            <a:avLst/>
          </a:prstGeom>
          <a:noFill/>
        </p:spPr>
      </p:pic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pic>
        <p:nvPicPr>
          <p:cNvPr id="3074" name="Picture 2" descr="C:\Users\Admin\Desktop\LỚP 1\77.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844824"/>
            <a:ext cx="2891720" cy="2736304"/>
          </a:xfrm>
          <a:prstGeom prst="rect">
            <a:avLst/>
          </a:prstGeom>
          <a:noFill/>
        </p:spPr>
      </p:pic>
      <p:pic>
        <p:nvPicPr>
          <p:cNvPr id="3075" name="Picture 3" descr="C:\Users\Admin\Desktop\LỚP 1\77.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2071678"/>
            <a:ext cx="2677406" cy="2509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LỚP 1\77.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844824"/>
            <a:ext cx="2786082" cy="2736304"/>
          </a:xfrm>
          <a:prstGeom prst="rect">
            <a:avLst/>
          </a:prstGeom>
          <a:noFill/>
        </p:spPr>
      </p:pic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28604"/>
            <a:ext cx="2500330" cy="1143008"/>
          </a:xfrm>
          <a:prstGeom prst="rect">
            <a:avLst/>
          </a:prstGeom>
          <a:noFill/>
        </p:spPr>
      </p:pic>
      <p:pic>
        <p:nvPicPr>
          <p:cNvPr id="3074" name="Picture 2" descr="C:\Users\Admin\Desktop\LỚP 1\77.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844824"/>
            <a:ext cx="2891720" cy="2736304"/>
          </a:xfrm>
          <a:prstGeom prst="rect">
            <a:avLst/>
          </a:prstGeom>
          <a:noFill/>
        </p:spPr>
      </p:pic>
      <p:pic>
        <p:nvPicPr>
          <p:cNvPr id="3075" name="Picture 3" descr="C:\Users\Admin\Desktop\LỚP 1\77.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687" y="2071678"/>
            <a:ext cx="2677406" cy="25094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32354" y="5046275"/>
            <a:ext cx="26965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latin typeface=".VnAvant" panose="020B7200000000000000" pitchFamily="34" charset="0"/>
              </a:rPr>
              <a:t>khoai sä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2480" y="5037886"/>
            <a:ext cx="24240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latin typeface=".VnAvant" panose="020B7200000000000000" pitchFamily="34" charset="0"/>
              </a:rPr>
              <a:t>v¹n tuÕ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1484" y="5030306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mtClean="0">
                <a:latin typeface=".VnAvant" panose="020B7200000000000000" pitchFamily="34" charset="0"/>
              </a:rPr>
              <a:t>tµu thuû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991766" y="5049427"/>
            <a:ext cx="149306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oai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7910369" y="5024775"/>
            <a:ext cx="1002121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uy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4677485" y="5021510"/>
            <a:ext cx="1002121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anose="020B7200000000000000" pitchFamily="34" charset="0"/>
              </a:rPr>
              <a:t>uª</a:t>
            </a:r>
            <a:endParaRPr lang="en-US" sz="48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57077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LỚP 1\77.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20688" y="-111648"/>
            <a:ext cx="11809312" cy="7141048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-1500166" y="-127960"/>
            <a:ext cx="1895702" cy="78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26" y="229206"/>
            <a:ext cx="2071702" cy="857256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49" y="465041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844824"/>
            <a:ext cx="8501122" cy="238204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785786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785786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214546" y="5857892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2143108" y="6357958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428992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>
            <a:off x="3428992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192</Words>
  <Application>Microsoft Office PowerPoint</Application>
  <PresentationFormat>On-screen Show (4:3)</PresentationFormat>
  <Paragraphs>54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Arial-Rounded</vt:lpstr>
      <vt:lpstr>DFPOP1-W9</vt:lpstr>
      <vt:lpstr>宋体</vt:lpstr>
      <vt:lpstr>华康少女文字W5</vt:lpstr>
      <vt:lpstr>.VnAvant</vt:lpstr>
      <vt:lpstr>Arial</vt:lpstr>
      <vt:lpstr>Calibri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67</cp:revision>
  <dcterms:created xsi:type="dcterms:W3CDTF">2020-08-18T01:23:07Z</dcterms:created>
  <dcterms:modified xsi:type="dcterms:W3CDTF">2025-04-07T13:53:25Z</dcterms:modified>
</cp:coreProperties>
</file>