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8" r:id="rId2"/>
    <p:sldId id="329" r:id="rId3"/>
    <p:sldId id="261" r:id="rId4"/>
    <p:sldId id="351" r:id="rId5"/>
    <p:sldId id="352" r:id="rId6"/>
    <p:sldId id="353" r:id="rId7"/>
    <p:sldId id="309" r:id="rId8"/>
    <p:sldId id="310" r:id="rId9"/>
    <p:sldId id="354" r:id="rId10"/>
    <p:sldId id="313" r:id="rId11"/>
    <p:sldId id="355" r:id="rId12"/>
    <p:sldId id="326" r:id="rId13"/>
    <p:sldId id="359" r:id="rId14"/>
    <p:sldId id="325" r:id="rId15"/>
    <p:sldId id="363" r:id="rId16"/>
    <p:sldId id="357" r:id="rId17"/>
    <p:sldId id="358" r:id="rId18"/>
    <p:sldId id="360" r:id="rId19"/>
    <p:sldId id="361" r:id="rId20"/>
    <p:sldId id="324" r:id="rId21"/>
    <p:sldId id="341" r:id="rId22"/>
    <p:sldId id="364" r:id="rId23"/>
    <p:sldId id="365" r:id="rId24"/>
    <p:sldId id="366" r:id="rId25"/>
    <p:sldId id="367" r:id="rId26"/>
    <p:sldId id="3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68"/>
            <p14:sldId id="329"/>
          </p14:sldIdLst>
        </p14:section>
        <p14:section name="Warm up" id="{D1495900-0294-4E4B-B222-42C1C4111C3B}">
          <p14:sldIdLst>
            <p14:sldId id="261"/>
            <p14:sldId id="351"/>
            <p14:sldId id="352"/>
            <p14:sldId id="353"/>
            <p14:sldId id="309"/>
            <p14:sldId id="310"/>
            <p14:sldId id="354"/>
            <p14:sldId id="313"/>
            <p14:sldId id="355"/>
          </p14:sldIdLst>
        </p14:section>
        <p14:section name="Listen and Repeat" id="{A19BAC87-BCFB-4574-8660-01CA430C80FC}">
          <p14:sldIdLst>
            <p14:sldId id="326"/>
            <p14:sldId id="359"/>
          </p14:sldIdLst>
        </p14:section>
        <p14:section name="Let's talk" id="{2BDD28A9-A492-4992-95B6-C3F323141136}">
          <p14:sldIdLst>
            <p14:sldId id="325"/>
            <p14:sldId id="363"/>
            <p14:sldId id="357"/>
            <p14:sldId id="358"/>
            <p14:sldId id="360"/>
            <p14:sldId id="361"/>
          </p14:sldIdLst>
        </p14:section>
        <p14:section name="Let's sing" id="{2AEB3651-FF4D-4DA7-8B81-1630E3BFEF71}">
          <p14:sldIdLst>
            <p14:sldId id="324"/>
            <p14:sldId id="341"/>
          </p14:sldIdLst>
        </p14:section>
        <p14:section name="Game" id="{57DAB1AB-E4E8-4625-B006-57129C776835}">
          <p14:sldIdLst/>
        </p14:section>
        <p14:section name="Wrap up" id="{6D2004DD-EBF3-44B0-A348-5731FAB54851}">
          <p14:sldIdLst>
            <p14:sldId id="364"/>
            <p14:sldId id="365"/>
            <p14:sldId id="366"/>
            <p14:sldId id="367"/>
            <p14:sldId id="3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1" autoAdjust="0"/>
    <p:restoredTop sz="94364" autoAdjust="0"/>
  </p:normalViewPr>
  <p:slideViewPr>
    <p:cSldViewPr snapToGrid="0">
      <p:cViewPr varScale="1">
        <p:scale>
          <a:sx n="59" d="100"/>
          <a:sy n="59" d="100"/>
        </p:scale>
        <p:origin x="1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051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9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 </a:t>
            </a:r>
            <a:r>
              <a:rPr lang="en-US" dirty="0"/>
              <a:t>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sound and the meaning of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see_____?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Point to a flashcard for tiger and say </a:t>
            </a:r>
            <a:r>
              <a:rPr lang="en-US" i="1" dirty="0"/>
              <a:t>I can see a tiger</a:t>
            </a:r>
            <a:r>
              <a:rPr lang="en-US" dirty="0"/>
              <a:t>. Use TPR to demonstrate the meaning of “see”.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sentence many times and ask pupils to repeat once.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if they understand the sentence and explain in mother tongue if it is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repeat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can see a tiger.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 in chorus, groups and in pairs with different voice for fun.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talk is divided into 2 steps. </a:t>
            </a:r>
          </a:p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28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2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13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6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07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6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r>
              <a:rPr lang="en-US" dirty="0"/>
              <a:t>Teacher and pupils say goodbye to the words.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4108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13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652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34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 Have pupils look at the slide and guess what it is.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 First correct answer will earn a star.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 Have pupils say out loud the word after each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03/04/202525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355353">
            <a:off x="8228711" y="280791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355353">
            <a:off x="-1363752" y="-1543898"/>
            <a:ext cx="4525542" cy="4525542"/>
          </a:xfrm>
          <a:custGeom>
            <a:avLst/>
            <a:gdLst/>
            <a:ahLst/>
            <a:cxnLst/>
            <a:rect l="l" t="t" r="r" b="b"/>
            <a:pathLst>
              <a:path w="6788313" h="6788313" extrusionOk="0">
                <a:moveTo>
                  <a:pt x="0" y="0"/>
                </a:moveTo>
                <a:lnTo>
                  <a:pt x="6788313" y="0"/>
                </a:lnTo>
                <a:lnTo>
                  <a:pt x="6788313" y="6788313"/>
                </a:lnTo>
                <a:lnTo>
                  <a:pt x="0" y="6788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/>
          <p:nvPr/>
        </p:nvSpPr>
        <p:spPr>
          <a:xfrm rot="5400000">
            <a:off x="3143740" y="-2037861"/>
            <a:ext cx="5908429" cy="10875109"/>
          </a:xfrm>
          <a:custGeom>
            <a:avLst/>
            <a:gdLst/>
            <a:ahLst/>
            <a:cxnLst/>
            <a:rect l="l" t="t" r="r" b="b"/>
            <a:pathLst>
              <a:path w="8031162" h="15631762" extrusionOk="0">
                <a:moveTo>
                  <a:pt x="0" y="0"/>
                </a:moveTo>
                <a:lnTo>
                  <a:pt x="8031162" y="0"/>
                </a:lnTo>
                <a:lnTo>
                  <a:pt x="8031162" y="15631762"/>
                </a:lnTo>
                <a:lnTo>
                  <a:pt x="0" y="15631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21" r="-37832"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1114600" y="2833276"/>
            <a:ext cx="10039710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400" b="1">
                <a:solidFill>
                  <a:srgbClr val="0000FF"/>
                </a:solidFill>
                <a:latin typeface="Federo"/>
                <a:ea typeface="Federo"/>
                <a:cs typeface="Federo"/>
                <a:sym typeface="Federo"/>
              </a:rPr>
              <a:t>HELLO AND WELCOME TO MY ENGLISH CLASS</a:t>
            </a:r>
            <a:endParaRPr sz="1200" dirty="0"/>
          </a:p>
        </p:txBody>
      </p:sp>
      <p:sp>
        <p:nvSpPr>
          <p:cNvPr id="192" name="Google Shape;192;p8"/>
          <p:cNvSpPr/>
          <p:nvPr/>
        </p:nvSpPr>
        <p:spPr>
          <a:xfrm>
            <a:off x="10399096" y="121073"/>
            <a:ext cx="1792904" cy="988081"/>
          </a:xfrm>
          <a:custGeom>
            <a:avLst/>
            <a:gdLst/>
            <a:ahLst/>
            <a:cxnLst/>
            <a:rect l="l" t="t" r="r" b="b"/>
            <a:pathLst>
              <a:path w="1774389" h="977877" extrusionOk="0">
                <a:moveTo>
                  <a:pt x="0" y="0"/>
                </a:moveTo>
                <a:lnTo>
                  <a:pt x="1774389" y="0"/>
                </a:lnTo>
                <a:lnTo>
                  <a:pt x="1774389" y="977877"/>
                </a:lnTo>
                <a:lnTo>
                  <a:pt x="0" y="977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72308" y="5530809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4505" y="972258"/>
            <a:ext cx="74281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4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3334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1" name="Google Shape;193;p8"/>
          <p:cNvSpPr/>
          <p:nvPr/>
        </p:nvSpPr>
        <p:spPr>
          <a:xfrm>
            <a:off x="1206491" y="5497490"/>
            <a:ext cx="740492" cy="1045905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93;p8"/>
          <p:cNvSpPr/>
          <p:nvPr/>
        </p:nvSpPr>
        <p:spPr>
          <a:xfrm>
            <a:off x="526508" y="4550904"/>
            <a:ext cx="1176184" cy="1306871"/>
          </a:xfrm>
          <a:custGeom>
            <a:avLst/>
            <a:gdLst/>
            <a:ahLst/>
            <a:cxnLst/>
            <a:rect l="l" t="t" r="r" b="b"/>
            <a:pathLst>
              <a:path w="1164038" h="1293376" extrusionOk="0">
                <a:moveTo>
                  <a:pt x="0" y="0"/>
                </a:moveTo>
                <a:lnTo>
                  <a:pt x="1164038" y="0"/>
                </a:lnTo>
                <a:lnTo>
                  <a:pt x="1164038" y="1293376"/>
                </a:lnTo>
                <a:lnTo>
                  <a:pt x="0" y="1293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29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64F90-4680-4EA8-9D30-63CA667C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83" y="1117514"/>
            <a:ext cx="5486661" cy="32388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3122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spc="300" dirty="0">
                <a:latin typeface=".VnAvant" panose="020B7200000000000000" pitchFamily="34" charset="0"/>
              </a:rPr>
              <a:t>urtle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B9352860-8A43-4615-A704-EC07997B52D5}"/>
              </a:ext>
            </a:extLst>
          </p:cNvPr>
          <p:cNvSpPr/>
          <p:nvPr/>
        </p:nvSpPr>
        <p:spPr>
          <a:xfrm>
            <a:off x="-6129926" y="-7340232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30977 0.29653 L -0.28438 0.2831 L -0.27734 -0.35625 L 0.28958 -0.35625 L 0.29883 0.22917 L -0.203 0.20232 L -0.19987 -0.24815 L 0.19544 -0.25532 L 0.19544 0.12199 L 0.0194 -0.14398 L -0.11602 0.04468 L 0.01667 0.1625 L 0.2582 -0.01273 L 0.01198 -0.31574 L -0.23138 -0.00926 L 0.01667 0.26621 L 0.30977 0.01366 L 0.01198 -0.37477 L -0.30534 -0.00301 L 0.01667 0.33148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26" y="677740"/>
            <a:ext cx="4599174" cy="44029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3727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uts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B9F3A1BA-80DA-4813-BDB0-5784E749BBD8}"/>
              </a:ext>
            </a:extLst>
          </p:cNvPr>
          <p:cNvSpPr/>
          <p:nvPr/>
        </p:nvSpPr>
        <p:spPr>
          <a:xfrm>
            <a:off x="-6129926" y="-7046318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30977 0.29652 L -0.28438 0.2831 L -0.27734 -0.35625 L 0.28958 -0.35625 L 0.29883 0.22916 L -0.203 0.20231 L -0.19987 -0.24815 L 0.19544 -0.25533 L 0.19544 0.12199 L 0.0194 -0.14398 L -0.11602 0.04467 L 0.01667 0.1625 L 0.2582 -0.01273 L 0.01198 -0.31574 L -0.23138 -0.00926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20680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50" y="1357959"/>
            <a:ext cx="1943183" cy="19395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23" y="3474987"/>
            <a:ext cx="1951444" cy="19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6D03C-A555-6D70-FA31-F585E8C64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2928"/>
            <a:ext cx="12192000" cy="4922528"/>
          </a:xfrm>
          <a:prstGeom prst="rect">
            <a:avLst/>
          </a:prstGeom>
        </p:spPr>
      </p:pic>
      <p:pic>
        <p:nvPicPr>
          <p:cNvPr id="6" name="Track 082">
            <a:hlinkClick r:id="" action="ppaction://media"/>
            <a:extLst>
              <a:ext uri="{FF2B5EF4-FFF2-40B4-BE49-F238E27FC236}">
                <a16:creationId xmlns:a16="http://schemas.microsoft.com/office/drawing/2014/main" id="{41830D75-EDC9-4526-1B28-89C8CE328B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6225" y="843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 txBox="1">
            <a:spLocks/>
          </p:cNvSpPr>
          <p:nvPr/>
        </p:nvSpPr>
        <p:spPr>
          <a:xfrm>
            <a:off x="1378393" y="3404299"/>
            <a:ext cx="9426806" cy="14244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>
                <a:solidFill>
                  <a:srgbClr val="1B1B1B"/>
                </a:solidFill>
              </a:rPr>
              <a:t>Let’s talk</a:t>
            </a:r>
            <a:endParaRPr lang="en-US" sz="4800" b="1" dirty="0">
              <a:solidFill>
                <a:srgbClr val="1B1B1B"/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6" y="1145075"/>
            <a:ext cx="2560320" cy="2555579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690688"/>
            <a:ext cx="10119360" cy="38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6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4939916" y="4934203"/>
            <a:ext cx="1662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F7C34-2DFF-46E8-8DCE-E88FC64B6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087" y="365556"/>
            <a:ext cx="4577826" cy="47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348317" y="5087814"/>
            <a:ext cx="5170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>
                <a:latin typeface=".VnAvant" panose="020B7200000000000000" pitchFamily="34" charset="0"/>
              </a:rPr>
              <a:t>eddy bear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8" y="497846"/>
            <a:ext cx="4712803" cy="43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1A5D9E-F5EA-4484-8F49-5A0D1A6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6286"/>
          <a:stretch/>
        </p:blipFill>
        <p:spPr bwMode="auto">
          <a:xfrm>
            <a:off x="2233531" y="507942"/>
            <a:ext cx="6160477" cy="58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3EFC2-4A98-461D-8464-42C6F94FBE6E}"/>
              </a:ext>
            </a:extLst>
          </p:cNvPr>
          <p:cNvSpPr txBox="1"/>
          <p:nvPr/>
        </p:nvSpPr>
        <p:spPr>
          <a:xfrm>
            <a:off x="8394008" y="4274312"/>
            <a:ext cx="23718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ony</a:t>
            </a:r>
          </a:p>
        </p:txBody>
      </p:sp>
    </p:spTree>
    <p:extLst>
      <p:ext uri="{BB962C8B-B14F-4D97-AF65-F5344CB8AC3E}">
        <p14:creationId xmlns:p14="http://schemas.microsoft.com/office/powerpoint/2010/main" val="17282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D64F90-4680-4EA8-9D30-63CA667C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83" y="840700"/>
            <a:ext cx="6874562" cy="40581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1D97FD-2887-41B2-A005-5FD513ECF244}"/>
              </a:ext>
            </a:extLst>
          </p:cNvPr>
          <p:cNvSpPr txBox="1"/>
          <p:nvPr/>
        </p:nvSpPr>
        <p:spPr>
          <a:xfrm>
            <a:off x="5112193" y="4734809"/>
            <a:ext cx="28184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</a:rPr>
              <a:t>t</a:t>
            </a:r>
            <a:r>
              <a:rPr lang="en-US" sz="8800" b="1" dirty="0"/>
              <a:t>urtle</a:t>
            </a:r>
          </a:p>
        </p:txBody>
      </p:sp>
    </p:spTree>
    <p:extLst>
      <p:ext uri="{BB962C8B-B14F-4D97-AF65-F5344CB8AC3E}">
        <p14:creationId xmlns:p14="http://schemas.microsoft.com/office/powerpoint/2010/main" val="340046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4" y="1851990"/>
            <a:ext cx="6004341" cy="2076333"/>
          </a:xfrm>
        </p:spPr>
        <p:txBody>
          <a:bodyPr anchor="t">
            <a:normAutofit fontScale="90000"/>
          </a:bodyPr>
          <a:lstStyle/>
          <a:p>
            <a:r>
              <a:rPr lang="en-US" sz="4000" b="1" dirty="0"/>
              <a:t>Unit 14</a:t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7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toyshop</a:t>
            </a:r>
            <a:br>
              <a:rPr lang="en-US" sz="7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83E2C-8F6E-4B80-8250-7D5B66D70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3" r="1" b="1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782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4176831"/>
            <a:ext cx="1764030" cy="196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52" y="880959"/>
            <a:ext cx="9589164" cy="5977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7482" y="735106"/>
            <a:ext cx="2277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Let’s sing</a:t>
            </a:r>
          </a:p>
        </p:txBody>
      </p:sp>
      <p:pic>
        <p:nvPicPr>
          <p:cNvPr id="5" name="Track 0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4933" y="1066134"/>
            <a:ext cx="249624" cy="2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10" y="2067791"/>
            <a:ext cx="3672066" cy="3427985"/>
          </a:xfrm>
        </p:spPr>
      </p:pic>
    </p:spTree>
    <p:extLst>
      <p:ext uri="{BB962C8B-B14F-4D97-AF65-F5344CB8AC3E}">
        <p14:creationId xmlns:p14="http://schemas.microsoft.com/office/powerpoint/2010/main" val="120472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10" y="1761871"/>
            <a:ext cx="3437265" cy="36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96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89" y="2499333"/>
            <a:ext cx="3631708" cy="22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56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97" y="2161309"/>
            <a:ext cx="3415692" cy="3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8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8194" y="0"/>
            <a:ext cx="9575614" cy="5495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2"/>
          <p:cNvSpPr txBox="1"/>
          <p:nvPr/>
        </p:nvSpPr>
        <p:spPr>
          <a:xfrm>
            <a:off x="1729597" y="1532273"/>
            <a:ext cx="8952447" cy="2462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>
                <a:solidFill>
                  <a:schemeClr val="bg1"/>
                </a:solidFill>
                <a:latin typeface="Corben"/>
                <a:ea typeface="Corben"/>
                <a:cs typeface="Corben"/>
                <a:sym typeface="Corben"/>
              </a:rPr>
              <a:t>THANK YOU FOR LISTENING!</a:t>
            </a:r>
            <a:endParaRPr sz="5334">
              <a:solidFill>
                <a:schemeClr val="bg1"/>
              </a:solidFill>
            </a:endParaRPr>
          </a:p>
        </p:txBody>
      </p:sp>
      <p:pic>
        <p:nvPicPr>
          <p:cNvPr id="493" name="Google Shape;493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2000" y="-43446"/>
            <a:ext cx="1281194" cy="1237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2"/>
          <p:cNvPicPr preferRelativeResize="0"/>
          <p:nvPr/>
        </p:nvPicPr>
        <p:blipFill rotWithShape="1">
          <a:blip r:embed="rId6">
            <a:alphaModFix/>
          </a:blip>
          <a:srcRect l="3467" t="2472" r="4646" b="6838"/>
          <a:stretch/>
        </p:blipFill>
        <p:spPr>
          <a:xfrm>
            <a:off x="1" y="1"/>
            <a:ext cx="1346199" cy="1346199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5" name="Google Shape;495;p32"/>
          <p:cNvSpPr/>
          <p:nvPr/>
        </p:nvSpPr>
        <p:spPr>
          <a:xfrm>
            <a:off x="-203200" y="5874631"/>
            <a:ext cx="5720251" cy="3109737"/>
          </a:xfrm>
          <a:custGeom>
            <a:avLst/>
            <a:gdLst/>
            <a:ahLst/>
            <a:cxnLst/>
            <a:rect l="l" t="t" r="r" b="b"/>
            <a:pathLst>
              <a:path w="8580377" h="4664605" extrusionOk="0">
                <a:moveTo>
                  <a:pt x="0" y="0"/>
                </a:moveTo>
                <a:lnTo>
                  <a:pt x="8580377" y="0"/>
                </a:lnTo>
                <a:lnTo>
                  <a:pt x="8580377" y="4664605"/>
                </a:lnTo>
                <a:lnTo>
                  <a:pt x="0" y="4664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6" name="Google Shape;496;p32"/>
          <p:cNvPicPr preferRelativeResize="0"/>
          <p:nvPr/>
        </p:nvPicPr>
        <p:blipFill rotWithShape="1">
          <a:blip r:embed="rId8">
            <a:alphaModFix/>
          </a:blip>
          <a:srcRect t="33481"/>
          <a:stretch/>
        </p:blipFill>
        <p:spPr>
          <a:xfrm>
            <a:off x="0" y="4792392"/>
            <a:ext cx="1491617" cy="122740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2"/>
          <p:cNvSpPr/>
          <p:nvPr/>
        </p:nvSpPr>
        <p:spPr>
          <a:xfrm flipH="1">
            <a:off x="9324490" y="2338173"/>
            <a:ext cx="2715110" cy="4515839"/>
          </a:xfrm>
          <a:custGeom>
            <a:avLst/>
            <a:gdLst/>
            <a:ahLst/>
            <a:cxnLst/>
            <a:rect l="l" t="t" r="r" b="b"/>
            <a:pathLst>
              <a:path w="4927473" h="8229600" extrusionOk="0">
                <a:moveTo>
                  <a:pt x="0" y="0"/>
                </a:moveTo>
                <a:lnTo>
                  <a:pt x="4927473" y="0"/>
                </a:lnTo>
                <a:lnTo>
                  <a:pt x="492747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67" rIns="60950" bIns="30467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8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1586861"/>
            <a:ext cx="6105194" cy="36842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What’s this?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8A3C43-367E-492B-B767-A70B0242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1A5D9E-F5EA-4484-8F49-5A0D1A61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" b="6286"/>
          <a:stretch/>
        </p:blipFill>
        <p:spPr bwMode="auto">
          <a:xfrm>
            <a:off x="3027484" y="365125"/>
            <a:ext cx="5647593" cy="53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3EFC2-4A98-461D-8464-42C6F94FBE6E}"/>
              </a:ext>
            </a:extLst>
          </p:cNvPr>
          <p:cNvSpPr txBox="1"/>
          <p:nvPr/>
        </p:nvSpPr>
        <p:spPr>
          <a:xfrm>
            <a:off x="8394008" y="4274312"/>
            <a:ext cx="26288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ony</a:t>
            </a:r>
          </a:p>
        </p:txBody>
      </p:sp>
      <p:sp>
        <p:nvSpPr>
          <p:cNvPr id="6" name="Halka 3">
            <a:extLst>
              <a:ext uri="{FF2B5EF4-FFF2-40B4-BE49-F238E27FC236}">
                <a16:creationId xmlns:a16="http://schemas.microsoft.com/office/drawing/2014/main" id="{6B325418-0A86-4291-8514-D913C28064A2}"/>
              </a:ext>
            </a:extLst>
          </p:cNvPr>
          <p:cNvSpPr/>
          <p:nvPr/>
        </p:nvSpPr>
        <p:spPr>
          <a:xfrm>
            <a:off x="-6097268" y="-6932014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0.30977 0.29653 L -0.28437 0.28311 L -0.27734 -0.35625 L 0.28959 -0.35625 L 0.29883 0.22917 L -0.20299 0.20232 L -0.19987 -0.24814 L 0.19545 -0.25532 L 0.19545 0.12199 L 0.0194 -0.14398 L -0.11601 0.04468 L 0.01667 0.1625 L 0.25821 -0.01273 L 0.01198 -0.31574 L -0.23138 -0.00926 L 0.01667 0.26621 L 0.30977 0.01366 L 0.01198 -0.37476 L -0.30533 -0.00301 L 0.01667 0.33149 L 0.01446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850701"/>
            <a:ext cx="5985699" cy="3475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4032774" y="4695833"/>
            <a:ext cx="5016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latin typeface=".VnAvant" panose="020B7200000000000000" pitchFamily="34" charset="0"/>
              </a:rPr>
              <a:t>ba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anas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5BF8F618-5CA8-46FE-939C-978D2CA0E5A6}"/>
              </a:ext>
            </a:extLst>
          </p:cNvPr>
          <p:cNvSpPr/>
          <p:nvPr/>
        </p:nvSpPr>
        <p:spPr>
          <a:xfrm>
            <a:off x="-6129926" y="-7242261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30977 0.29653 L -0.28438 0.28311 L -0.27734 -0.35625 L 0.28958 -0.35625 L 0.29883 0.22917 L -0.203 0.20232 L -0.19987 -0.24814 L 0.19544 -0.25532 L 0.19544 0.122 L 0.0194 -0.14398 L -0.11602 0.04468 L 0.01667 0.1625 L 0.2582 -0.01273 L 0.01198 -0.31574 L -0.23138 -0.00925 L 0.01667 0.26621 L 0.30977 0.01366 L 0.01198 -0.37476 L -0.30534 -0.003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388304"/>
            <a:ext cx="5238519" cy="4890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348317" y="5087814"/>
            <a:ext cx="62808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eddy bear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id="{3F88FEFB-8A76-432E-96DF-6AD62ED4D0F4}"/>
              </a:ext>
            </a:extLst>
          </p:cNvPr>
          <p:cNvSpPr/>
          <p:nvPr/>
        </p:nvSpPr>
        <p:spPr>
          <a:xfrm>
            <a:off x="-6113597" y="-65074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30977 0.29653 L -0.28437 0.2831 L -0.27734 -0.35625 L 0.28958 -0.35625 L 0.29883 0.22917 L -0.20299 0.20232 L -0.19987 -0.24815 L 0.19544 -0.25532 L 0.19544 0.12199 L 0.0194 -0.14398 L -0.11601 0.04468 L 0.01667 0.1625 L 0.2582 -0.01273 L 0.01198 -0.31574 L -0.23138 -0.00926 L 0.01667 0.2662 L 0.30977 0.01366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57" y="579443"/>
            <a:ext cx="4185972" cy="4501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B161A3-9218-43B9-BF9D-D9EF29BEE2A5}"/>
              </a:ext>
            </a:extLst>
          </p:cNvPr>
          <p:cNvSpPr txBox="1"/>
          <p:nvPr/>
        </p:nvSpPr>
        <p:spPr>
          <a:xfrm>
            <a:off x="5380340" y="5080704"/>
            <a:ext cx="2622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iger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id="{8BA53FD0-4547-431B-9161-805CBE39156D}"/>
              </a:ext>
            </a:extLst>
          </p:cNvPr>
          <p:cNvSpPr/>
          <p:nvPr/>
        </p:nvSpPr>
        <p:spPr>
          <a:xfrm>
            <a:off x="-6129926" y="-6899359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30977 0.29653 L -0.28438 0.28311 L -0.27734 -0.35625 L 0.28958 -0.35625 L 0.29883 0.22917 L -0.203 0.20232 L -0.19987 -0.24814 L 0.19544 -0.25532 L 0.19544 0.122 L 0.0194 -0.14398 L -0.11602 0.04468 L 0.01667 0.1625 L 0.2582 -0.01273 L 0.01198 -0.31574 L -0.23138 -0.00925 L 0.01667 0.26621 L 0.30977 0.01366 L 0.01198 -0.37476 L -0.30534 -0.003 L 0.01667 0.33149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74" y="110712"/>
            <a:ext cx="4877481" cy="4772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C4CDB-4204-467D-BE45-6E312D9635FD}"/>
              </a:ext>
            </a:extLst>
          </p:cNvPr>
          <p:cNvSpPr txBox="1"/>
          <p:nvPr/>
        </p:nvSpPr>
        <p:spPr>
          <a:xfrm>
            <a:off x="5665631" y="4883403"/>
            <a:ext cx="19912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>
                <a:latin typeface=".VnAvant" panose="020B7200000000000000" pitchFamily="34" charset="0"/>
              </a:rPr>
              <a:t>op</a:t>
            </a:r>
          </a:p>
        </p:txBody>
      </p:sp>
      <p:sp>
        <p:nvSpPr>
          <p:cNvPr id="5" name="Halka 3">
            <a:extLst>
              <a:ext uri="{FF2B5EF4-FFF2-40B4-BE49-F238E27FC236}">
                <a16:creationId xmlns:a16="http://schemas.microsoft.com/office/drawing/2014/main" id="{690BF890-E897-4073-9082-E378D7F816A4}"/>
              </a:ext>
            </a:extLst>
          </p:cNvPr>
          <p:cNvSpPr/>
          <p:nvPr/>
        </p:nvSpPr>
        <p:spPr>
          <a:xfrm>
            <a:off x="-6129926" y="-6736073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30977 0.29653 L -0.28438 0.2831 L -0.27734 -0.35625 L 0.28958 -0.35625 L 0.29883 0.22916 L -0.203 0.20231 L -0.19987 -0.24815 L 0.19544 -0.25533 L 0.19544 0.12199 L 0.0194 -0.14398 L -0.11602 0.04467 L 0.01667 0.1625 L 0.2582 -0.01273 L 0.01198 -0.31574 L -0.23138 -0.00926 L 0.01667 0.2662 L 0.30977 0.01365 L 0.01198 -0.37477 L -0.30534 -0.00301 L 0.01667 0.33148 L 0.01445 0.01759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40" y="248179"/>
            <a:ext cx="6716062" cy="5163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B7CB8-2D01-4FED-ACC3-D3B4B81DA3F1}"/>
              </a:ext>
            </a:extLst>
          </p:cNvPr>
          <p:cNvSpPr txBox="1"/>
          <p:nvPr/>
        </p:nvSpPr>
        <p:spPr>
          <a:xfrm>
            <a:off x="4700009" y="5411450"/>
            <a:ext cx="45432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r>
              <a:rPr lang="en-US" sz="8800" b="1" dirty="0">
                <a:latin typeface=".VnAvant" panose="020B7200000000000000" pitchFamily="34" charset="0"/>
              </a:rPr>
              <a:t>oodles</a:t>
            </a:r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882E5A38-261F-4488-BA08-758231E5622C}"/>
              </a:ext>
            </a:extLst>
          </p:cNvPr>
          <p:cNvSpPr/>
          <p:nvPr/>
        </p:nvSpPr>
        <p:spPr>
          <a:xfrm>
            <a:off x="-6129926" y="-7095300"/>
            <a:ext cx="23069550" cy="20002501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0977 0.29653 L -0.28438 0.2831 L -0.27734 -0.35625 L 0.28958 -0.35625 L 0.29883 0.22917 L -0.203 0.20232 L -0.19987 -0.24815 L 0.19544 -0.25532 L 0.19544 0.12199 L 0.0194 -0.14398 L -0.11602 0.04468 L 0.01667 0.1625 L 0.2582 -0.01273 L 0.01198 -0.31574 L -0.23138 -0.00926 L 0.01667 0.26621 L 0.30977 0.01366 L 0.01198 -0.37477 L -0.30534 -0.00301 L 0.01667 0.33148 L 0.01445 0.017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264</Words>
  <Application>Microsoft Office PowerPoint</Application>
  <PresentationFormat>Widescreen</PresentationFormat>
  <Paragraphs>84</Paragraphs>
  <Slides>26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.VnAvant</vt:lpstr>
      <vt:lpstr>Arial</vt:lpstr>
      <vt:lpstr>Calibri</vt:lpstr>
      <vt:lpstr>Calibri Light</vt:lpstr>
      <vt:lpstr>Corben</vt:lpstr>
      <vt:lpstr>Federo</vt:lpstr>
      <vt:lpstr>Times New Roman</vt:lpstr>
      <vt:lpstr>Office Theme</vt:lpstr>
      <vt:lpstr>PowerPoint Presentation</vt:lpstr>
      <vt:lpstr>Unit 14  In the toyshop Lesson 3</vt:lpstr>
      <vt:lpstr>What’s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sing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14  In the toyshop Lesson 3</dc:title>
  <dc:creator>Nguyễn Phúc Khánh Thy</dc:creator>
  <cp:lastModifiedBy>DELL</cp:lastModifiedBy>
  <cp:revision>21</cp:revision>
  <dcterms:created xsi:type="dcterms:W3CDTF">2020-05-17T05:07:13Z</dcterms:created>
  <dcterms:modified xsi:type="dcterms:W3CDTF">2025-04-03T05:12:06Z</dcterms:modified>
</cp:coreProperties>
</file>