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9" r:id="rId2"/>
    <p:sldId id="333" r:id="rId3"/>
    <p:sldId id="259" r:id="rId4"/>
    <p:sldId id="313" r:id="rId5"/>
    <p:sldId id="270" r:id="rId6"/>
    <p:sldId id="314" r:id="rId7"/>
    <p:sldId id="271" r:id="rId8"/>
    <p:sldId id="315" r:id="rId9"/>
    <p:sldId id="332" r:id="rId10"/>
    <p:sldId id="267" r:id="rId11"/>
    <p:sldId id="335" r:id="rId12"/>
    <p:sldId id="336" r:id="rId13"/>
    <p:sldId id="337" r:id="rId14"/>
    <p:sldId id="338" r:id="rId15"/>
    <p:sldId id="34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39"/>
            <p14:sldId id="333"/>
          </p14:sldIdLst>
        </p14:section>
        <p14:section name="Warm-up" id="{2214F3F4-2845-49C5-9FAC-8A0C77B6FD0B}">
          <p14:sldIdLst>
            <p14:sldId id="259"/>
          </p14:sldIdLst>
        </p14:section>
        <p14:section name="Listen and chant" id="{F0DAE56A-85E4-44F7-9B30-495758122585}">
          <p14:sldIdLst>
            <p14:sldId id="313"/>
            <p14:sldId id="270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>
            <p14:sldId id="315"/>
            <p14:sldId id="332"/>
          </p14:sldIdLst>
        </p14:section>
        <p14:section name="Game" id="{5104B3B2-DA5E-4800-8CAB-CCEEB3812321}">
          <p14:sldIdLst>
            <p14:sldId id="267"/>
          </p14:sldIdLst>
        </p14:section>
        <p14:section name="Wrap up" id="{7699F4D7-882D-441C-8DFE-54C512F945A8}">
          <p14:sldIdLst>
            <p14:sldId id="335"/>
            <p14:sldId id="336"/>
            <p14:sldId id="337"/>
            <p14:sldId id="338"/>
            <p14:sldId id="3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94364" autoAdjust="0"/>
  </p:normalViewPr>
  <p:slideViewPr>
    <p:cSldViewPr snapToGrid="0">
      <p:cViewPr varScale="1">
        <p:scale>
          <a:sx n="65" d="100"/>
          <a:sy n="65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005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5080" indent="-1270" algn="just" rtl="0">
              <a:spcBef>
                <a:spcPts val="195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 Game: Who’s the fastest?</a:t>
            </a:r>
            <a:endParaRPr lang="en-US" sz="2800" b="0" dirty="0">
              <a:effectLst/>
            </a:endParaRPr>
          </a:p>
          <a:p>
            <a:pPr marR="5080" indent="-1270" algn="just" rtl="0">
              <a:spcBef>
                <a:spcPts val="195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Divide the class into 4 teams. </a:t>
            </a:r>
            <a:endParaRPr lang="en-US" sz="2800" b="0" dirty="0">
              <a:effectLst/>
            </a:endParaRPr>
          </a:p>
          <a:p>
            <a:pPr marR="5080" indent="-1270" algn="just" rtl="0">
              <a:spcBef>
                <a:spcPts val="195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Each team has to say the chant in activity 3: each pupil says one sentence. Which team finishes the chant first will be the winner. </a:t>
            </a:r>
            <a:endParaRPr lang="en-US" sz="2800" b="0" dirty="0">
              <a:effectLst/>
            </a:endParaRPr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5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840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504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25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79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420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196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Hidden pictures</a:t>
            </a:r>
          </a:p>
          <a:p>
            <a:pPr marL="171450" indent="-171450">
              <a:buFontTx/>
              <a:buChar char="-"/>
            </a:pPr>
            <a:r>
              <a:rPr lang="en-US" dirty="0"/>
              <a:t>Use the flashcards of teddy bear, top, tiger, turtle</a:t>
            </a:r>
          </a:p>
          <a:p>
            <a:pPr marL="171450" indent="-171450">
              <a:buFontTx/>
              <a:buChar char="-"/>
            </a:pPr>
            <a:r>
              <a:rPr lang="en-US" dirty="0"/>
              <a:t>Hide a part of card and have pupils guess the word</a:t>
            </a:r>
          </a:p>
          <a:p>
            <a:pPr marL="171450" indent="-171450">
              <a:buFontTx/>
              <a:buChar char="-"/>
            </a:pPr>
            <a:r>
              <a:rPr lang="en-US" dirty="0"/>
              <a:t>Praise for each correct answer.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9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/>
          <p:nvPr/>
        </p:nvSpPr>
        <p:spPr>
          <a:xfrm rot="355353">
            <a:off x="8228711" y="2807918"/>
            <a:ext cx="4525542" cy="4525542"/>
          </a:xfrm>
          <a:custGeom>
            <a:avLst/>
            <a:gdLst/>
            <a:ahLst/>
            <a:cxnLst/>
            <a:rect l="l" t="t" r="r" b="b"/>
            <a:pathLst>
              <a:path w="6788313" h="6788313" extrusionOk="0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 rot="355353">
            <a:off x="-1363752" y="-1543898"/>
            <a:ext cx="4525542" cy="4525542"/>
          </a:xfrm>
          <a:custGeom>
            <a:avLst/>
            <a:gdLst/>
            <a:ahLst/>
            <a:cxnLst/>
            <a:rect l="l" t="t" r="r" b="b"/>
            <a:pathLst>
              <a:path w="6788313" h="6788313" extrusionOk="0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 rot="5400000">
            <a:off x="3143740" y="-2037861"/>
            <a:ext cx="5908429" cy="10875109"/>
          </a:xfrm>
          <a:custGeom>
            <a:avLst/>
            <a:gdLst/>
            <a:ahLst/>
            <a:cxnLst/>
            <a:rect l="l" t="t" r="r" b="b"/>
            <a:pathLst>
              <a:path w="8031162" h="15631762" extrusionOk="0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21" r="-37832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1114600" y="2833276"/>
            <a:ext cx="1003971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400" b="1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HELLO AND WELCOME TO MY ENGLISH CLASS</a:t>
            </a:r>
            <a:endParaRPr sz="1200" dirty="0"/>
          </a:p>
        </p:txBody>
      </p:sp>
      <p:sp>
        <p:nvSpPr>
          <p:cNvPr id="192" name="Google Shape;192;p8"/>
          <p:cNvSpPr/>
          <p:nvPr/>
        </p:nvSpPr>
        <p:spPr>
          <a:xfrm>
            <a:off x="10399096" y="121073"/>
            <a:ext cx="1792904" cy="988081"/>
          </a:xfrm>
          <a:custGeom>
            <a:avLst/>
            <a:gdLst/>
            <a:ahLst/>
            <a:cxnLst/>
            <a:rect l="l" t="t" r="r" b="b"/>
            <a:pathLst>
              <a:path w="1774389" h="977877" extrusionOk="0">
                <a:moveTo>
                  <a:pt x="0" y="0"/>
                </a:moveTo>
                <a:lnTo>
                  <a:pt x="1774389" y="0"/>
                </a:lnTo>
                <a:lnTo>
                  <a:pt x="1774389" y="977877"/>
                </a:lnTo>
                <a:lnTo>
                  <a:pt x="0" y="977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72308" y="5530809"/>
            <a:ext cx="1176184" cy="1306871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4505" y="972258"/>
            <a:ext cx="7428100" cy="111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34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3334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3334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93;p8"/>
          <p:cNvSpPr/>
          <p:nvPr/>
        </p:nvSpPr>
        <p:spPr>
          <a:xfrm>
            <a:off x="1206491" y="5497490"/>
            <a:ext cx="740492" cy="1045905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3;p8"/>
          <p:cNvSpPr/>
          <p:nvPr/>
        </p:nvSpPr>
        <p:spPr>
          <a:xfrm>
            <a:off x="526508" y="4550904"/>
            <a:ext cx="1176184" cy="1306871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4252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2246862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Who’s the fastest?</a:t>
            </a:r>
          </a:p>
        </p:txBody>
      </p:sp>
    </p:spTree>
    <p:extLst>
      <p:ext uri="{BB962C8B-B14F-4D97-AF65-F5344CB8AC3E}">
        <p14:creationId xmlns:p14="http://schemas.microsoft.com/office/powerpoint/2010/main" val="261522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10" y="2067791"/>
            <a:ext cx="3672066" cy="3427985"/>
          </a:xfrm>
        </p:spPr>
      </p:pic>
    </p:spTree>
    <p:extLst>
      <p:ext uri="{BB962C8B-B14F-4D97-AF65-F5344CB8AC3E}">
        <p14:creationId xmlns:p14="http://schemas.microsoft.com/office/powerpoint/2010/main" val="310408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10" y="1761871"/>
            <a:ext cx="3437265" cy="36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86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89" y="2499333"/>
            <a:ext cx="3631708" cy="22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66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97" y="2161309"/>
            <a:ext cx="3415692" cy="33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20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8194" y="0"/>
            <a:ext cx="9575614" cy="549500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2"/>
          <p:cNvSpPr txBox="1"/>
          <p:nvPr/>
        </p:nvSpPr>
        <p:spPr>
          <a:xfrm>
            <a:off x="1729597" y="1532273"/>
            <a:ext cx="8952447" cy="2462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4" b="1">
                <a:solidFill>
                  <a:schemeClr val="bg1"/>
                </a:solidFill>
                <a:latin typeface="Corben"/>
                <a:ea typeface="Corben"/>
                <a:cs typeface="Corben"/>
                <a:sym typeface="Corben"/>
              </a:rPr>
              <a:t>THANK YOU FOR </a:t>
            </a:r>
            <a:r>
              <a:rPr lang="en-US" sz="5334" b="1">
                <a:solidFill>
                  <a:schemeClr val="bg1"/>
                </a:solidFill>
                <a:latin typeface="Corben"/>
                <a:ea typeface="Corben"/>
                <a:cs typeface="Corben"/>
                <a:sym typeface="Corben"/>
              </a:rPr>
              <a:t>LISTENING!</a:t>
            </a:r>
            <a:endParaRPr sz="5334">
              <a:solidFill>
                <a:schemeClr val="bg1"/>
              </a:solidFill>
            </a:endParaRPr>
          </a:p>
        </p:txBody>
      </p:sp>
      <p:pic>
        <p:nvPicPr>
          <p:cNvPr id="493" name="Google Shape;49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2000" y="-43446"/>
            <a:ext cx="1281194" cy="123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2"/>
          <p:cNvPicPr preferRelativeResize="0"/>
          <p:nvPr/>
        </p:nvPicPr>
        <p:blipFill rotWithShape="1">
          <a:blip r:embed="rId6">
            <a:alphaModFix/>
          </a:blip>
          <a:srcRect l="3467" t="2472" r="4646" b="6838"/>
          <a:stretch/>
        </p:blipFill>
        <p:spPr>
          <a:xfrm>
            <a:off x="1" y="1"/>
            <a:ext cx="1346199" cy="13461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5" name="Google Shape;495;p32"/>
          <p:cNvSpPr/>
          <p:nvPr/>
        </p:nvSpPr>
        <p:spPr>
          <a:xfrm>
            <a:off x="-203200" y="5874631"/>
            <a:ext cx="5720251" cy="3109737"/>
          </a:xfrm>
          <a:custGeom>
            <a:avLst/>
            <a:gdLst/>
            <a:ahLst/>
            <a:cxnLst/>
            <a:rect l="l" t="t" r="r" b="b"/>
            <a:pathLst>
              <a:path w="8580377" h="4664605" extrusionOk="0">
                <a:moveTo>
                  <a:pt x="0" y="0"/>
                </a:moveTo>
                <a:lnTo>
                  <a:pt x="8580377" y="0"/>
                </a:lnTo>
                <a:lnTo>
                  <a:pt x="8580377" y="4664605"/>
                </a:lnTo>
                <a:lnTo>
                  <a:pt x="0" y="4664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6" name="Google Shape;496;p32"/>
          <p:cNvPicPr preferRelativeResize="0"/>
          <p:nvPr/>
        </p:nvPicPr>
        <p:blipFill rotWithShape="1">
          <a:blip r:embed="rId8">
            <a:alphaModFix/>
          </a:blip>
          <a:srcRect t="33481"/>
          <a:stretch/>
        </p:blipFill>
        <p:spPr>
          <a:xfrm>
            <a:off x="0" y="4792392"/>
            <a:ext cx="1491617" cy="122740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2"/>
          <p:cNvSpPr/>
          <p:nvPr/>
        </p:nvSpPr>
        <p:spPr>
          <a:xfrm flipH="1">
            <a:off x="9324490" y="2338173"/>
            <a:ext cx="2715110" cy="4515839"/>
          </a:xfrm>
          <a:custGeom>
            <a:avLst/>
            <a:gdLst/>
            <a:ahLst/>
            <a:cxnLst/>
            <a:rect l="l" t="t" r="r" b="b"/>
            <a:pathLst>
              <a:path w="4927473" h="8229600" extrusionOk="0">
                <a:moveTo>
                  <a:pt x="0" y="0"/>
                </a:moveTo>
                <a:lnTo>
                  <a:pt x="4927473" y="0"/>
                </a:lnTo>
                <a:lnTo>
                  <a:pt x="492747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0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8" y="2016760"/>
            <a:ext cx="5035704" cy="2076333"/>
          </a:xfrm>
        </p:spPr>
        <p:txBody>
          <a:bodyPr anchor="t">
            <a:normAutofit fontScale="90000"/>
          </a:bodyPr>
          <a:lstStyle/>
          <a:p>
            <a:r>
              <a:rPr lang="en-US" sz="4000" b="1" smtClean="0"/>
              <a:t>Unit 14</a:t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6700" b="1" smtClean="0"/>
              <a:t>In the toy shop</a:t>
            </a:r>
            <a:br>
              <a:rPr lang="en-US" sz="6700" b="1" smtClean="0"/>
            </a:br>
            <a:r>
              <a:rPr lang="en-US" sz="6700" b="1" smtClean="0"/>
              <a:t>Lesson 2</a:t>
            </a:r>
            <a:endParaRPr lang="en-US" sz="6700" b="1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83E2C-8F6E-4B80-8250-7D5B66D70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3" r="1" b="1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6281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game time">
            <a:extLst>
              <a:ext uri="{FF2B5EF4-FFF2-40B4-BE49-F238E27FC236}">
                <a16:creationId xmlns:a16="http://schemas.microsoft.com/office/drawing/2014/main" id="{B1612929-9FBA-40B2-839D-67D929B9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8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/>
              <a:t>Listen and chant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84" y="1714419"/>
            <a:ext cx="2526082" cy="2521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0" y="1635495"/>
            <a:ext cx="2605153" cy="26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chant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2" y="1430767"/>
            <a:ext cx="10572938" cy="5113324"/>
          </a:xfrm>
        </p:spPr>
      </p:pic>
      <p:pic>
        <p:nvPicPr>
          <p:cNvPr id="6" name="Track 080_U14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8605" y="849854"/>
            <a:ext cx="290457" cy="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5358661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/>
              <a:t>Listen and tick</a:t>
            </a:r>
            <a:endParaRPr lang="en-US" sz="6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14" y="2209547"/>
            <a:ext cx="2576186" cy="2571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77" y="2155629"/>
            <a:ext cx="2630204" cy="26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tick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931" y="1325563"/>
            <a:ext cx="9072514" cy="5532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2711" y="3136537"/>
            <a:ext cx="584926" cy="584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2711" y="6178641"/>
            <a:ext cx="584926" cy="584926"/>
          </a:xfrm>
          <a:prstGeom prst="rect">
            <a:avLst/>
          </a:prstGeom>
        </p:spPr>
      </p:pic>
      <p:pic>
        <p:nvPicPr>
          <p:cNvPr id="3" name="Track 0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31463" y="899649"/>
            <a:ext cx="308119" cy="30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4" y="2297659"/>
            <a:ext cx="1681838" cy="1691182"/>
          </a:xfrm>
        </p:spPr>
      </p:pic>
      <p:grpSp>
        <p:nvGrpSpPr>
          <p:cNvPr id="11" name="Group 10"/>
          <p:cNvGrpSpPr/>
          <p:nvPr/>
        </p:nvGrpSpPr>
        <p:grpSpPr>
          <a:xfrm>
            <a:off x="3393910" y="2267760"/>
            <a:ext cx="3476375" cy="1691182"/>
            <a:chOff x="3657600" y="2301070"/>
            <a:chExt cx="5219047" cy="24798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08276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.VnAvant" panose="020B7200000000000000" pitchFamily="34" charset="0"/>
              </a:rPr>
              <a:t>Look, trace and write</a:t>
            </a:r>
          </a:p>
        </p:txBody>
      </p:sp>
    </p:spTree>
    <p:extLst>
      <p:ext uri="{BB962C8B-B14F-4D97-AF65-F5344CB8AC3E}">
        <p14:creationId xmlns:p14="http://schemas.microsoft.com/office/powerpoint/2010/main" val="389304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605764"/>
            <a:ext cx="10942320" cy="36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82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110</Words>
  <Application>Microsoft Office PowerPoint</Application>
  <PresentationFormat>Widescreen</PresentationFormat>
  <Paragraphs>42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Corben</vt:lpstr>
      <vt:lpstr>Federo</vt:lpstr>
      <vt:lpstr>Times New Roman</vt:lpstr>
      <vt:lpstr>Office Theme</vt:lpstr>
      <vt:lpstr>PowerPoint Presentation</vt:lpstr>
      <vt:lpstr>Unit 14  In the toy shop Lesson 2</vt:lpstr>
      <vt:lpstr>PowerPoint Presentation</vt:lpstr>
      <vt:lpstr>Listen and chant</vt:lpstr>
      <vt:lpstr>Listen and chant</vt:lpstr>
      <vt:lpstr>PowerPoint Presentation</vt:lpstr>
      <vt:lpstr>Listen and tick</vt:lpstr>
      <vt:lpstr>PowerPoint Presentation</vt:lpstr>
      <vt:lpstr>PowerPoint Presentation</vt:lpstr>
      <vt:lpstr>Who’s the fastest?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DELL</cp:lastModifiedBy>
  <cp:revision>33</cp:revision>
  <dcterms:created xsi:type="dcterms:W3CDTF">2020-02-18T08:15:26Z</dcterms:created>
  <dcterms:modified xsi:type="dcterms:W3CDTF">2025-03-28T04:12:12Z</dcterms:modified>
</cp:coreProperties>
</file>