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9" r:id="rId11"/>
  </p:sldIdLst>
  <p:sldSz cx="18288000" cy="10287000"/>
  <p:notesSz cx="6858000" cy="9144000"/>
  <p:embeddedFontLst>
    <p:embeddedFont>
      <p:font typeface="Arial Unicode" panose="020B0604020202020204" charset="-128"/>
      <p:regular r:id="rId12"/>
    </p:embeddedFont>
    <p:embeddedFont>
      <p:font typeface="Arial Unicode Bold" panose="020B0604020202020204" charset="-128"/>
      <p:regular r:id="rId13"/>
    </p:embeddedFont>
    <p:embeddedFont>
      <p:font typeface="Noto Sans" panose="020B0502040504020204" pitchFamily="34" charset="0"/>
      <p:regular r:id="rId14"/>
      <p:bold r:id="rId15"/>
      <p:italic r:id="rId16"/>
      <p:boldItalic r:id="rId17"/>
    </p:embeddedFont>
    <p:embeddedFont>
      <p:font typeface="Noto Sans Bold" panose="020B0802040504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482602" y="355601"/>
            <a:ext cx="17246600" cy="9525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801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422671" y="177801"/>
            <a:ext cx="17246600" cy="9931398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14477306" y="9622973"/>
            <a:ext cx="2407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165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77959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4639174" y="6546417"/>
            <a:ext cx="3893299" cy="4141807"/>
          </a:xfrm>
          <a:custGeom>
            <a:avLst/>
            <a:gdLst/>
            <a:ahLst/>
            <a:cxnLst/>
            <a:rect l="l" t="t" r="r" b="b"/>
            <a:pathLst>
              <a:path w="3893299" h="4141807">
                <a:moveTo>
                  <a:pt x="3893298" y="0"/>
                </a:moveTo>
                <a:lnTo>
                  <a:pt x="0" y="0"/>
                </a:lnTo>
                <a:lnTo>
                  <a:pt x="0" y="4141807"/>
                </a:lnTo>
                <a:lnTo>
                  <a:pt x="3893298" y="4141807"/>
                </a:lnTo>
                <a:lnTo>
                  <a:pt x="38932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6763704"/>
            <a:ext cx="3881065" cy="3845782"/>
          </a:xfrm>
          <a:custGeom>
            <a:avLst/>
            <a:gdLst/>
            <a:ahLst/>
            <a:cxnLst/>
            <a:rect l="l" t="t" r="r" b="b"/>
            <a:pathLst>
              <a:path w="3881065" h="3845782">
                <a:moveTo>
                  <a:pt x="0" y="0"/>
                </a:moveTo>
                <a:lnTo>
                  <a:pt x="3881065" y="0"/>
                </a:lnTo>
                <a:lnTo>
                  <a:pt x="3881065" y="3845782"/>
                </a:lnTo>
                <a:lnTo>
                  <a:pt x="0" y="384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77484">
            <a:off x="15894182" y="218309"/>
            <a:ext cx="2730235" cy="2955964"/>
          </a:xfrm>
          <a:custGeom>
            <a:avLst/>
            <a:gdLst/>
            <a:ahLst/>
            <a:cxnLst/>
            <a:rect l="l" t="t" r="r" b="b"/>
            <a:pathLst>
              <a:path w="2730235" h="2955964">
                <a:moveTo>
                  <a:pt x="0" y="0"/>
                </a:moveTo>
                <a:lnTo>
                  <a:pt x="2730236" y="0"/>
                </a:lnTo>
                <a:lnTo>
                  <a:pt x="2730236" y="2955964"/>
                </a:lnTo>
                <a:lnTo>
                  <a:pt x="0" y="2955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50030" y="30708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675734" y="952500"/>
            <a:ext cx="15059363" cy="171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solidFill>
                  <a:srgbClr val="000000"/>
                </a:solidFill>
                <a:latin typeface="Noto Sans Bold"/>
              </a:rPr>
              <a:t>UBND QUẬN DƯƠNG KINH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solidFill>
                  <a:srgbClr val="000000"/>
                </a:solidFill>
                <a:latin typeface="Noto Sans Bold"/>
              </a:rPr>
              <a:t>TRƯỜNG TIỂU HỌC ANH DŨNG</a:t>
            </a:r>
            <a:endParaRPr lang="en-US" sz="4800" dirty="0">
              <a:solidFill>
                <a:srgbClr val="000000"/>
              </a:solidFill>
              <a:latin typeface="Noto Sans Bold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996E7B-5BFE-C76A-2A0E-993926183438}"/>
              </a:ext>
            </a:extLst>
          </p:cNvPr>
          <p:cNvCxnSpPr>
            <a:cxnSpLocks/>
          </p:cNvCxnSpPr>
          <p:nvPr/>
        </p:nvCxnSpPr>
        <p:spPr>
          <a:xfrm>
            <a:off x="6629400" y="2670301"/>
            <a:ext cx="533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9">
            <a:extLst>
              <a:ext uri="{FF2B5EF4-FFF2-40B4-BE49-F238E27FC236}">
                <a16:creationId xmlns:a16="http://schemas.microsoft.com/office/drawing/2014/main" id="{15AA2545-E543-3F51-F462-82CC55F4568C}"/>
              </a:ext>
            </a:extLst>
          </p:cNvPr>
          <p:cNvSpPr txBox="1"/>
          <p:nvPr/>
        </p:nvSpPr>
        <p:spPr>
          <a:xfrm>
            <a:off x="1525986" y="4768283"/>
            <a:ext cx="15540828" cy="1439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vi-VN" sz="5400" dirty="0">
                <a:solidFill>
                  <a:schemeClr val="accent2">
                    <a:lumMod val="50000"/>
                  </a:schemeClr>
                </a:solidFill>
                <a:latin typeface="Noto Sans Bold"/>
              </a:rPr>
              <a:t>Bài 11</a:t>
            </a:r>
            <a:r>
              <a:rPr lang="vi-VN" sz="5400">
                <a:solidFill>
                  <a:schemeClr val="accent2">
                    <a:lumMod val="50000"/>
                  </a:schemeClr>
                </a:solidFill>
                <a:latin typeface="Noto Sans Bold"/>
              </a:rPr>
              <a:t>: Tìm </a:t>
            </a:r>
            <a:r>
              <a:rPr lang="vi-VN" sz="5400" dirty="0">
                <a:solidFill>
                  <a:schemeClr val="accent2">
                    <a:lumMod val="50000"/>
                  </a:schemeClr>
                </a:solidFill>
                <a:latin typeface="Noto Sans Bold"/>
              </a:rPr>
              <a:t>kiếm sự hỗ trợ khi ở nhà 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Noto Sans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DC3AC9A-EAFB-4567-11C0-FE75BD8A817A}"/>
              </a:ext>
            </a:extLst>
          </p:cNvPr>
          <p:cNvSpPr txBox="1"/>
          <p:nvPr/>
        </p:nvSpPr>
        <p:spPr>
          <a:xfrm>
            <a:off x="1506321" y="3742534"/>
            <a:ext cx="15540828" cy="1439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vi-VN" sz="5400">
                <a:solidFill>
                  <a:schemeClr val="accent1">
                    <a:lumMod val="50000"/>
                  </a:schemeClr>
                </a:solidFill>
                <a:latin typeface="Noto Sans Bold"/>
              </a:rPr>
              <a:t>Đạo đức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767682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860323" y="2554061"/>
            <a:ext cx="14036094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764640"/>
                </a:solidFill>
                <a:latin typeface="Arial Unicode"/>
              </a:rPr>
              <a:t>Chúc các con học tốt! </a:t>
            </a:r>
          </a:p>
        </p:txBody>
      </p:sp>
      <p:sp>
        <p:nvSpPr>
          <p:cNvPr id="5" name="Freeform 5"/>
          <p:cNvSpPr/>
          <p:nvPr/>
        </p:nvSpPr>
        <p:spPr>
          <a:xfrm>
            <a:off x="14462705" y="0"/>
            <a:ext cx="3825295" cy="4114800"/>
          </a:xfrm>
          <a:custGeom>
            <a:avLst/>
            <a:gdLst/>
            <a:ahLst/>
            <a:cxnLst/>
            <a:rect l="l" t="t" r="r" b="b"/>
            <a:pathLst>
              <a:path w="3825295" h="4114800">
                <a:moveTo>
                  <a:pt x="0" y="0"/>
                </a:moveTo>
                <a:lnTo>
                  <a:pt x="3825295" y="0"/>
                </a:lnTo>
                <a:lnTo>
                  <a:pt x="3825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372" y="375592"/>
            <a:ext cx="17288042" cy="9644707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8FC9AD0-2CAC-F4AD-77D0-62FFA985297A}"/>
              </a:ext>
            </a:extLst>
          </p:cNvPr>
          <p:cNvGrpSpPr/>
          <p:nvPr/>
        </p:nvGrpSpPr>
        <p:grpSpPr>
          <a:xfrm>
            <a:off x="750094" y="572573"/>
            <a:ext cx="4890119" cy="1462917"/>
            <a:chOff x="500062" y="381715"/>
            <a:chExt cx="3260079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CC8889-5F6C-42AB-6FE5-2AC62DEC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F2CDDC-0B89-54D6-C9F1-2F51A85170C7}"/>
                </a:ext>
              </a:extLst>
            </p:cNvPr>
            <p:cNvSpPr txBox="1"/>
            <p:nvPr/>
          </p:nvSpPr>
          <p:spPr>
            <a:xfrm>
              <a:off x="1493281" y="639505"/>
              <a:ext cx="22668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2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84B98C-0171-2358-7CBE-B449DE046570}"/>
              </a:ext>
            </a:extLst>
          </p:cNvPr>
          <p:cNvSpPr txBox="1"/>
          <p:nvPr/>
        </p:nvSpPr>
        <p:spPr>
          <a:xfrm flipH="1">
            <a:off x="800326" y="2132807"/>
            <a:ext cx="16687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rgbClr val="000000"/>
                </a:solidFill>
              </a:rPr>
              <a:t>Chia </a:t>
            </a:r>
            <a:r>
              <a:rPr lang="en-US" sz="4200" dirty="0" err="1">
                <a:solidFill>
                  <a:srgbClr val="000000"/>
                </a:solidFill>
              </a:rPr>
              <a:t>sẻ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về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một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lần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em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gặp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khó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khăn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khi</a:t>
            </a:r>
            <a:r>
              <a:rPr lang="en-US" sz="4200" dirty="0">
                <a:solidFill>
                  <a:srgbClr val="000000"/>
                </a:solidFill>
              </a:rPr>
              <a:t> ở </a:t>
            </a:r>
            <a:r>
              <a:rPr lang="en-US" sz="4200" dirty="0" err="1">
                <a:solidFill>
                  <a:srgbClr val="000000"/>
                </a:solidFill>
              </a:rPr>
              <a:t>nhà</a:t>
            </a:r>
            <a:r>
              <a:rPr lang="en-US" sz="4200" dirty="0">
                <a:solidFill>
                  <a:srgbClr val="000000"/>
                </a:solidFill>
              </a:rPr>
              <a:t>. Khi </a:t>
            </a:r>
            <a:r>
              <a:rPr lang="en-US" sz="4200" dirty="0" err="1">
                <a:solidFill>
                  <a:srgbClr val="000000"/>
                </a:solidFill>
              </a:rPr>
              <a:t>đó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em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đã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làm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gì</a:t>
            </a:r>
            <a:r>
              <a:rPr lang="en-US" sz="4200" dirty="0">
                <a:solidFill>
                  <a:srgbClr val="000000"/>
                </a:solidFill>
              </a:rPr>
              <a:t>?</a:t>
            </a:r>
            <a:endParaRPr lang="vi-VN" sz="4200" dirty="0">
              <a:solidFill>
                <a:srgbClr val="000000"/>
              </a:solidFill>
            </a:endParaRPr>
          </a:p>
        </p:txBody>
      </p:sp>
      <p:pic>
        <p:nvPicPr>
          <p:cNvPr id="11" name="Picture 2" descr="Cute little girl and boy broken a vase hoodlum Vector Image">
            <a:extLst>
              <a:ext uri="{FF2B5EF4-FFF2-40B4-BE49-F238E27FC236}">
                <a16:creationId xmlns:a16="http://schemas.microsoft.com/office/drawing/2014/main" id="{EB4D3B49-812D-FBA4-E3E8-6515C1A28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/>
        </p:blipFill>
        <p:spPr bwMode="auto">
          <a:xfrm>
            <a:off x="1036485" y="3992951"/>
            <a:ext cx="6126312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26 Cartoon Of The Two Little Kids Fighting Illustrations &amp;amp; Clip Art - iStock">
            <a:extLst>
              <a:ext uri="{FF2B5EF4-FFF2-40B4-BE49-F238E27FC236}">
                <a16:creationId xmlns:a16="http://schemas.microsoft.com/office/drawing/2014/main" id="{CE233F09-DA9D-EA59-776C-DA68E554B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/>
        </p:blipFill>
        <p:spPr bwMode="auto">
          <a:xfrm>
            <a:off x="9818915" y="3678578"/>
            <a:ext cx="5138057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87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7682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C5875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078776" y="-687391"/>
            <a:ext cx="3865118" cy="2789912"/>
          </a:xfrm>
          <a:custGeom>
            <a:avLst/>
            <a:gdLst/>
            <a:ahLst/>
            <a:cxnLst/>
            <a:rect l="l" t="t" r="r" b="b"/>
            <a:pathLst>
              <a:path w="3865118" h="2789912">
                <a:moveTo>
                  <a:pt x="0" y="0"/>
                </a:moveTo>
                <a:lnTo>
                  <a:pt x="3865118" y="0"/>
                </a:lnTo>
                <a:lnTo>
                  <a:pt x="3865118" y="2789913"/>
                </a:lnTo>
                <a:lnTo>
                  <a:pt x="0" y="2789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5192" y="3432181"/>
            <a:ext cx="4985916" cy="5916007"/>
          </a:xfrm>
          <a:custGeom>
            <a:avLst/>
            <a:gdLst/>
            <a:ahLst/>
            <a:cxnLst/>
            <a:rect l="l" t="t" r="r" b="b"/>
            <a:pathLst>
              <a:path w="4985916" h="5916007">
                <a:moveTo>
                  <a:pt x="0" y="0"/>
                </a:moveTo>
                <a:lnTo>
                  <a:pt x="4985916" y="0"/>
                </a:lnTo>
                <a:lnTo>
                  <a:pt x="4985916" y="5916007"/>
                </a:lnTo>
                <a:lnTo>
                  <a:pt x="0" y="5916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0" b="-2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929252" y="3432181"/>
            <a:ext cx="5000284" cy="5824835"/>
          </a:xfrm>
          <a:custGeom>
            <a:avLst/>
            <a:gdLst/>
            <a:ahLst/>
            <a:cxnLst/>
            <a:rect l="l" t="t" r="r" b="b"/>
            <a:pathLst>
              <a:path w="5000284" h="5824835">
                <a:moveTo>
                  <a:pt x="0" y="0"/>
                </a:moveTo>
                <a:lnTo>
                  <a:pt x="5000284" y="0"/>
                </a:lnTo>
                <a:lnTo>
                  <a:pt x="5000284" y="5824836"/>
                </a:lnTo>
                <a:lnTo>
                  <a:pt x="0" y="5824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4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373424" y="3432181"/>
            <a:ext cx="6377204" cy="5916007"/>
          </a:xfrm>
          <a:custGeom>
            <a:avLst/>
            <a:gdLst/>
            <a:ahLst/>
            <a:cxnLst/>
            <a:rect l="l" t="t" r="r" b="b"/>
            <a:pathLst>
              <a:path w="6377204" h="5916007">
                <a:moveTo>
                  <a:pt x="0" y="0"/>
                </a:moveTo>
                <a:lnTo>
                  <a:pt x="6377204" y="0"/>
                </a:lnTo>
                <a:lnTo>
                  <a:pt x="6377204" y="5916007"/>
                </a:lnTo>
                <a:lnTo>
                  <a:pt x="0" y="5916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63" r="-275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19200" y="440821"/>
            <a:ext cx="15540828" cy="147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vi-VN" sz="7200" dirty="0">
                <a:solidFill>
                  <a:schemeClr val="bg1"/>
                </a:solidFill>
                <a:latin typeface="Noto Sans Bold"/>
              </a:rPr>
              <a:t>TÌM KIẾM SỰ HỖ TRỢ KHI Ở NHÀ </a:t>
            </a:r>
            <a:endParaRPr lang="en-US" sz="7200" dirty="0">
              <a:solidFill>
                <a:schemeClr val="bg1"/>
              </a:solidFill>
              <a:latin typeface="Noto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95192" y="1907919"/>
            <a:ext cx="16721928" cy="98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Hoạt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động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1: Quan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sát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tranh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và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trả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lời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câu</a:t>
            </a:r>
            <a:r>
              <a:rPr lang="en-US" sz="4800" dirty="0">
                <a:solidFill>
                  <a:srgbClr val="F0F5F7"/>
                </a:solidFill>
                <a:latin typeface="Arial Unicode"/>
              </a:rPr>
              <a:t> </a:t>
            </a:r>
            <a:r>
              <a:rPr lang="en-US" sz="4800" dirty="0" err="1">
                <a:solidFill>
                  <a:srgbClr val="F0F5F7"/>
                </a:solidFill>
                <a:latin typeface="Arial Unicode"/>
              </a:rPr>
              <a:t>hỏi</a:t>
            </a:r>
            <a:endParaRPr lang="en-US" sz="4800" dirty="0">
              <a:solidFill>
                <a:srgbClr val="F0F5F7"/>
              </a:solidFill>
              <a:latin typeface="Arial Unicod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652" y="0"/>
            <a:ext cx="17796695" cy="9981886"/>
            <a:chOff x="0" y="0"/>
            <a:chExt cx="6020117" cy="3376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20117" cy="3376588"/>
            </a:xfrm>
            <a:custGeom>
              <a:avLst/>
              <a:gdLst/>
              <a:ahLst/>
              <a:cxnLst/>
              <a:rect l="l" t="t" r="r" b="b"/>
              <a:pathLst>
                <a:path w="6020117" h="3376588">
                  <a:moveTo>
                    <a:pt x="0" y="0"/>
                  </a:moveTo>
                  <a:lnTo>
                    <a:pt x="6020117" y="0"/>
                  </a:lnTo>
                  <a:lnTo>
                    <a:pt x="6020117" y="3376588"/>
                  </a:lnTo>
                  <a:lnTo>
                    <a:pt x="0" y="3376588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739788">
            <a:off x="15142351" y="8462297"/>
            <a:ext cx="2927826" cy="1592006"/>
          </a:xfrm>
          <a:custGeom>
            <a:avLst/>
            <a:gdLst/>
            <a:ahLst/>
            <a:cxnLst/>
            <a:rect l="l" t="t" r="r" b="b"/>
            <a:pathLst>
              <a:path w="2927826" h="1592006">
                <a:moveTo>
                  <a:pt x="0" y="0"/>
                </a:moveTo>
                <a:lnTo>
                  <a:pt x="2927826" y="0"/>
                </a:lnTo>
                <a:lnTo>
                  <a:pt x="2927826" y="1592006"/>
                </a:lnTo>
                <a:lnTo>
                  <a:pt x="0" y="1592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1415" y="7350590"/>
            <a:ext cx="2455907" cy="2936410"/>
          </a:xfrm>
          <a:custGeom>
            <a:avLst/>
            <a:gdLst/>
            <a:ahLst/>
            <a:cxnLst/>
            <a:rect l="l" t="t" r="r" b="b"/>
            <a:pathLst>
              <a:path w="2455907" h="2936410">
                <a:moveTo>
                  <a:pt x="0" y="0"/>
                </a:moveTo>
                <a:lnTo>
                  <a:pt x="2455907" y="0"/>
                </a:lnTo>
                <a:lnTo>
                  <a:pt x="2455907" y="2936410"/>
                </a:lnTo>
                <a:lnTo>
                  <a:pt x="0" y="293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25438" y="1086275"/>
            <a:ext cx="16037123" cy="114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000000"/>
                </a:solidFill>
                <a:latin typeface="Noto Sans Bold"/>
              </a:rPr>
              <a:t>Thảo luận nhóm đôi và trả lời câu hỏi: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24492" y="2678638"/>
            <a:ext cx="14037925" cy="577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Arial Unicode"/>
              </a:rPr>
              <a:t>1.Những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tình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huống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nào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cần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kiếm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sự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hỗ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trợ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?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Vì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sao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?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kiếm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sự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hỗ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trợ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cách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nào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? </a:t>
            </a:r>
          </a:p>
          <a:p>
            <a:pPr>
              <a:lnSpc>
                <a:spcPts val="7560"/>
              </a:lnSpc>
              <a:spcBef>
                <a:spcPct val="0"/>
              </a:spcBef>
            </a:pPr>
            <a:endParaRPr lang="en-US" sz="5400" dirty="0">
              <a:solidFill>
                <a:srgbClr val="FF0000"/>
              </a:solidFill>
              <a:latin typeface="Arial Unicode"/>
            </a:endParaRPr>
          </a:p>
          <a:p>
            <a:pPr>
              <a:lnSpc>
                <a:spcPts val="7560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Arial Unicode"/>
              </a:rPr>
              <a:t>2.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tình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huống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nào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tự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giải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quyết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?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Vì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 Unicode"/>
              </a:rPr>
              <a:t>sao</a:t>
            </a:r>
            <a:r>
              <a:rPr lang="en-US" sz="5400" dirty="0">
                <a:solidFill>
                  <a:srgbClr val="FF0000"/>
                </a:solidFill>
                <a:latin typeface="Arial Unicode"/>
              </a:rPr>
              <a:t>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9788">
            <a:off x="15142351" y="8462297"/>
            <a:ext cx="2927826" cy="1592006"/>
          </a:xfrm>
          <a:custGeom>
            <a:avLst/>
            <a:gdLst/>
            <a:ahLst/>
            <a:cxnLst/>
            <a:rect l="l" t="t" r="r" b="b"/>
            <a:pathLst>
              <a:path w="2927826" h="1592006">
                <a:moveTo>
                  <a:pt x="0" y="0"/>
                </a:moveTo>
                <a:lnTo>
                  <a:pt x="2927826" y="0"/>
                </a:lnTo>
                <a:lnTo>
                  <a:pt x="2927826" y="1592006"/>
                </a:lnTo>
                <a:lnTo>
                  <a:pt x="0" y="1592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1648967"/>
            <a:ext cx="8518205" cy="4300431"/>
          </a:xfrm>
          <a:custGeom>
            <a:avLst/>
            <a:gdLst/>
            <a:ahLst/>
            <a:cxnLst/>
            <a:rect l="l" t="t" r="r" b="b"/>
            <a:pathLst>
              <a:path w="8518205" h="4300431">
                <a:moveTo>
                  <a:pt x="0" y="0"/>
                </a:moveTo>
                <a:lnTo>
                  <a:pt x="8518205" y="0"/>
                </a:lnTo>
                <a:lnTo>
                  <a:pt x="8518205" y="4300431"/>
                </a:lnTo>
                <a:lnTo>
                  <a:pt x="0" y="4300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89608" y="6273248"/>
            <a:ext cx="9116781" cy="3706551"/>
          </a:xfrm>
          <a:custGeom>
            <a:avLst/>
            <a:gdLst/>
            <a:ahLst/>
            <a:cxnLst/>
            <a:rect l="l" t="t" r="r" b="b"/>
            <a:pathLst>
              <a:path w="9116781" h="3706551">
                <a:moveTo>
                  <a:pt x="0" y="0"/>
                </a:moveTo>
                <a:lnTo>
                  <a:pt x="9116781" y="0"/>
                </a:lnTo>
                <a:lnTo>
                  <a:pt x="9116781" y="3706551"/>
                </a:lnTo>
                <a:lnTo>
                  <a:pt x="0" y="3706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5" r="-2119" b="-9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6370" y="1648967"/>
            <a:ext cx="8092363" cy="4142328"/>
          </a:xfrm>
          <a:custGeom>
            <a:avLst/>
            <a:gdLst/>
            <a:ahLst/>
            <a:cxnLst/>
            <a:rect l="l" t="t" r="r" b="b"/>
            <a:pathLst>
              <a:path w="8092363" h="4142328">
                <a:moveTo>
                  <a:pt x="0" y="0"/>
                </a:moveTo>
                <a:lnTo>
                  <a:pt x="8092363" y="0"/>
                </a:lnTo>
                <a:lnTo>
                  <a:pt x="8092363" y="4142328"/>
                </a:lnTo>
                <a:lnTo>
                  <a:pt x="0" y="4142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74" r="-5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6370" y="6273248"/>
            <a:ext cx="8092363" cy="3706551"/>
          </a:xfrm>
          <a:custGeom>
            <a:avLst/>
            <a:gdLst/>
            <a:ahLst/>
            <a:cxnLst/>
            <a:rect l="l" t="t" r="r" b="b"/>
            <a:pathLst>
              <a:path w="8092363" h="3706551">
                <a:moveTo>
                  <a:pt x="0" y="0"/>
                </a:moveTo>
                <a:lnTo>
                  <a:pt x="8092363" y="0"/>
                </a:lnTo>
                <a:lnTo>
                  <a:pt x="8092363" y="3706551"/>
                </a:lnTo>
                <a:lnTo>
                  <a:pt x="0" y="3706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721" b="-21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74902" y="199673"/>
            <a:ext cx="18437804" cy="112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1"/>
              </a:lnSpc>
            </a:pPr>
            <a:r>
              <a:rPr lang="en-US" sz="6608">
                <a:solidFill>
                  <a:srgbClr val="FEEFDB"/>
                </a:solidFill>
                <a:latin typeface="Noto Sans Bold"/>
              </a:rPr>
              <a:t>Một số tình huống cần hỗ trợ khi ở nhà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3594421"/>
            <a:ext cx="18982766" cy="6134770"/>
          </a:xfrm>
          <a:custGeom>
            <a:avLst/>
            <a:gdLst/>
            <a:ahLst/>
            <a:cxnLst/>
            <a:rect l="l" t="t" r="r" b="b"/>
            <a:pathLst>
              <a:path w="18982766" h="6134770">
                <a:moveTo>
                  <a:pt x="0" y="0"/>
                </a:moveTo>
                <a:lnTo>
                  <a:pt x="18982766" y="0"/>
                </a:lnTo>
                <a:lnTo>
                  <a:pt x="18982766" y="6134770"/>
                </a:lnTo>
                <a:lnTo>
                  <a:pt x="0" y="6134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85800" y="876300"/>
            <a:ext cx="16176070" cy="9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Hoạt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động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2: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Đọc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tình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huống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và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trả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lời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câu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Noto Sans Bold"/>
              </a:rPr>
              <a:t>hỏi</a:t>
            </a:r>
            <a:r>
              <a:rPr lang="en-US" sz="5500" dirty="0">
                <a:solidFill>
                  <a:srgbClr val="000000"/>
                </a:solidFill>
                <a:latin typeface="Noto Sans Bold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942" y="1638361"/>
            <a:ext cx="19634254" cy="7010278"/>
          </a:xfrm>
          <a:custGeom>
            <a:avLst/>
            <a:gdLst/>
            <a:ahLst/>
            <a:cxnLst/>
            <a:rect l="l" t="t" r="r" b="b"/>
            <a:pathLst>
              <a:path w="19634254" h="7010278">
                <a:moveTo>
                  <a:pt x="0" y="0"/>
                </a:moveTo>
                <a:lnTo>
                  <a:pt x="19634254" y="0"/>
                </a:lnTo>
                <a:lnTo>
                  <a:pt x="19634254" y="7010278"/>
                </a:lnTo>
                <a:lnTo>
                  <a:pt x="0" y="7010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106660" cy="2474031"/>
          </a:xfrm>
          <a:custGeom>
            <a:avLst/>
            <a:gdLst/>
            <a:ahLst/>
            <a:cxnLst/>
            <a:rect l="l" t="t" r="r" b="b"/>
            <a:pathLst>
              <a:path w="3106660" h="2474031">
                <a:moveTo>
                  <a:pt x="0" y="0"/>
                </a:moveTo>
                <a:lnTo>
                  <a:pt x="3106660" y="0"/>
                </a:lnTo>
                <a:lnTo>
                  <a:pt x="3106660" y="2474031"/>
                </a:lnTo>
                <a:lnTo>
                  <a:pt x="0" y="247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956" y="216709"/>
            <a:ext cx="17885011" cy="9853582"/>
            <a:chOff x="0" y="0"/>
            <a:chExt cx="5656553" cy="3116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3116426"/>
            </a:xfrm>
            <a:custGeom>
              <a:avLst/>
              <a:gdLst/>
              <a:ahLst/>
              <a:cxnLst/>
              <a:rect l="l" t="t" r="r" b="b"/>
              <a:pathLst>
                <a:path w="5656553" h="3116426">
                  <a:moveTo>
                    <a:pt x="0" y="0"/>
                  </a:moveTo>
                  <a:lnTo>
                    <a:pt x="5656553" y="0"/>
                  </a:lnTo>
                  <a:lnTo>
                    <a:pt x="5656553" y="3116426"/>
                  </a:lnTo>
                  <a:lnTo>
                    <a:pt x="0" y="3116426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203886" y="5531293"/>
            <a:ext cx="4050543" cy="5017565"/>
          </a:xfrm>
          <a:custGeom>
            <a:avLst/>
            <a:gdLst/>
            <a:ahLst/>
            <a:cxnLst/>
            <a:rect l="l" t="t" r="r" b="b"/>
            <a:pathLst>
              <a:path w="4050543" h="5017565">
                <a:moveTo>
                  <a:pt x="0" y="0"/>
                </a:moveTo>
                <a:lnTo>
                  <a:pt x="4050544" y="0"/>
                </a:lnTo>
                <a:lnTo>
                  <a:pt x="4050544" y="5017565"/>
                </a:lnTo>
                <a:lnTo>
                  <a:pt x="0" y="5017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941778" y="3053443"/>
            <a:ext cx="1376160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Unicode"/>
              </a:rPr>
              <a:t>Nhờ hàng xóm giúp đỡ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Arial Unicod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846658" y="4016087"/>
            <a:ext cx="16045046" cy="514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rial Unicode"/>
              </a:rPr>
              <a:t>111 là đường dây nóng bảo vệ trẻ em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rial Unicode"/>
              </a:rPr>
              <a:t>112 là đầu số yêu cầu trợ giúp và tìm kiếm cứu nạn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rial Unicode"/>
              </a:rPr>
              <a:t>113 là đầu số gọi công an hoặc cảnh sát 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rial Unicode"/>
              </a:rPr>
              <a:t>114 là đầu số gọi cơ quan phòng cháy chữa cháy, cứu hộ cứu nạn.</a:t>
            </a:r>
          </a:p>
          <a:p>
            <a:pPr marL="820427" lvl="1" indent="-410214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rial Unicode"/>
              </a:rPr>
              <a:t>115 là đầu số gọi cấp cứu về y tế.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Unicode Bold"/>
              </a:rPr>
              <a:t>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5571" y="2216129"/>
            <a:ext cx="759335" cy="75933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652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44452" y="604393"/>
            <a:ext cx="16721928" cy="130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>
                <a:solidFill>
                  <a:srgbClr val="000000"/>
                </a:solidFill>
                <a:latin typeface="Noto Sans"/>
              </a:rPr>
              <a:t>Một số cách tìm kiếm sự giúp đỡ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88765" y="2120879"/>
            <a:ext cx="1083552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Unicode"/>
              </a:rPr>
              <a:t>Gọi điện thoại cho bố mẹ, người thân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88765" y="3911328"/>
            <a:ext cx="804005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Unicode"/>
              </a:rPr>
              <a:t>Gọi điện thoại cho tổng đài</a:t>
            </a:r>
            <a:r>
              <a:rPr lang="en-US" sz="5199">
                <a:solidFill>
                  <a:srgbClr val="000000"/>
                </a:solidFill>
                <a:latin typeface="Arial Unicode Bold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05571" y="3111353"/>
            <a:ext cx="759335" cy="75933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652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05571" y="4006578"/>
            <a:ext cx="759335" cy="75933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652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063" y="190501"/>
            <a:ext cx="17297400" cy="9887912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6869133" y="-127067"/>
            <a:ext cx="4540210" cy="147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000000"/>
                </a:solidFill>
                <a:latin typeface="Noto Sans Bold"/>
              </a:rPr>
              <a:t>Liên</a:t>
            </a:r>
            <a:r>
              <a:rPr lang="en-US" sz="72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Noto Sans Bold"/>
              </a:rPr>
              <a:t>hệ</a:t>
            </a:r>
            <a:r>
              <a:rPr lang="en-US" sz="7200" dirty="0">
                <a:solidFill>
                  <a:srgbClr val="000000"/>
                </a:solidFill>
                <a:latin typeface="Noto Sans Bold"/>
              </a:rPr>
              <a:t> </a:t>
            </a:r>
          </a:p>
        </p:txBody>
      </p:sp>
      <p:pic>
        <p:nvPicPr>
          <p:cNvPr id="8" name="K1T16 - Kỹ Năng Tìm Kiếm Sự Giúp Đỡ">
            <a:hlinkClick r:id="" action="ppaction://media"/>
            <a:extLst>
              <a:ext uri="{FF2B5EF4-FFF2-40B4-BE49-F238E27FC236}">
                <a16:creationId xmlns:a16="http://schemas.microsoft.com/office/drawing/2014/main" id="{82E52D65-EEDD-4B18-9B22-14984C8B0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85900"/>
            <a:ext cx="15871113" cy="843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239</Words>
  <Application>Microsoft Office PowerPoint</Application>
  <PresentationFormat>Custom</PresentationFormat>
  <Paragraphs>27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Arial Unicode Bold</vt:lpstr>
      <vt:lpstr>Noto Sans</vt:lpstr>
      <vt:lpstr>Noto Sans Bold</vt:lpstr>
      <vt:lpstr>Arial</vt:lpstr>
      <vt:lpstr>Arial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Themed This or That Energizer Game</dc:title>
  <dc:creator>ADMIN</dc:creator>
  <cp:lastModifiedBy>Hang Nguyen</cp:lastModifiedBy>
  <cp:revision>13</cp:revision>
  <dcterms:created xsi:type="dcterms:W3CDTF">2006-08-16T00:00:00Z</dcterms:created>
  <dcterms:modified xsi:type="dcterms:W3CDTF">2025-03-20T01:58:13Z</dcterms:modified>
  <dc:identifier>DAFcCUad_No</dc:identifier>
</cp:coreProperties>
</file>