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3"/>
  </p:notesMasterIdLst>
  <p:sldIdLst>
    <p:sldId id="353" r:id="rId2"/>
    <p:sldId id="317" r:id="rId3"/>
    <p:sldId id="258" r:id="rId4"/>
    <p:sldId id="318" r:id="rId5"/>
    <p:sldId id="321" r:id="rId6"/>
    <p:sldId id="322" r:id="rId7"/>
    <p:sldId id="261" r:id="rId8"/>
    <p:sldId id="352" r:id="rId9"/>
    <p:sldId id="325" r:id="rId10"/>
    <p:sldId id="327" r:id="rId11"/>
    <p:sldId id="326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51" r:id="rId20"/>
    <p:sldId id="290" r:id="rId21"/>
    <p:sldId id="256" r:id="rId2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Patrick Hand" panose="00000500000000000000" pitchFamily="2" charset="0"/>
      <p:regular r:id="rId28"/>
    </p:embeddedFont>
    <p:embeddedFont>
      <p:font typeface="Patrick Hand SC" panose="00000500000000000000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109" d="100"/>
          <a:sy n="109" d="100"/>
        </p:scale>
        <p:origin x="93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3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5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DBD99B-9E10-50D4-ED9C-881D49307F51}"/>
              </a:ext>
            </a:extLst>
          </p:cNvPr>
          <p:cNvSpPr txBox="1"/>
          <p:nvPr/>
        </p:nvSpPr>
        <p:spPr>
          <a:xfrm>
            <a:off x="1644520" y="273203"/>
            <a:ext cx="585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15694-F985-300E-2FED-5174C9CE04DA}"/>
              </a:ext>
            </a:extLst>
          </p:cNvPr>
          <p:cNvCxnSpPr/>
          <p:nvPr/>
        </p:nvCxnSpPr>
        <p:spPr>
          <a:xfrm>
            <a:off x="3341077" y="1111348"/>
            <a:ext cx="23493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Google Shape;613;p40">
            <a:extLst>
              <a:ext uri="{FF2B5EF4-FFF2-40B4-BE49-F238E27FC236}">
                <a16:creationId xmlns:a16="http://schemas.microsoft.com/office/drawing/2014/main" id="{6B842427-B1F0-D8BA-FF9D-45212B5DF0D2}"/>
              </a:ext>
            </a:extLst>
          </p:cNvPr>
          <p:cNvSpPr txBox="1">
            <a:spLocks/>
          </p:cNvSpPr>
          <p:nvPr/>
        </p:nvSpPr>
        <p:spPr>
          <a:xfrm>
            <a:off x="2183231" y="2191652"/>
            <a:ext cx="4777538" cy="1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7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z="4400" dirty="0" err="1"/>
              <a:t>Bài</a:t>
            </a:r>
            <a:r>
              <a:rPr lang="en-US" sz="4400" dirty="0"/>
              <a:t> 15: </a:t>
            </a:r>
            <a:br>
              <a:rPr lang="en-US" sz="4400" dirty="0"/>
            </a:br>
            <a:r>
              <a:rPr lang="en-US" sz="4400" dirty="0"/>
              <a:t>NHỮNG CON SAO BIỂN</a:t>
            </a:r>
          </a:p>
        </p:txBody>
      </p:sp>
      <p:sp>
        <p:nvSpPr>
          <p:cNvPr id="9" name="Google Shape;613;p40">
            <a:extLst>
              <a:ext uri="{FF2B5EF4-FFF2-40B4-BE49-F238E27FC236}">
                <a16:creationId xmlns:a16="http://schemas.microsoft.com/office/drawing/2014/main" id="{E21F40B5-BC64-9CAD-34ED-CAC37F86CFD4}"/>
              </a:ext>
            </a:extLst>
          </p:cNvPr>
          <p:cNvSpPr txBox="1">
            <a:spLocks/>
          </p:cNvSpPr>
          <p:nvPr/>
        </p:nvSpPr>
        <p:spPr>
          <a:xfrm>
            <a:off x="2183231" y="1740753"/>
            <a:ext cx="4777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7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vi-VN" sz="3600" dirty="0">
                <a:solidFill>
                  <a:schemeClr val="accent3">
                    <a:lumMod val="75000"/>
                  </a:schemeClr>
                </a:solidFill>
              </a:rPr>
              <a:t>Tiếng Việt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8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373" y="57535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0550" y="2012022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32728" y="350023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38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 của tuần: Sao biển... đi bộ trên cạ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5 sự thật đáng ngạc nhiên về “Nữ hoàng đáy đại dương”: Sao b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1637" b="18143"/>
          <a:stretch/>
        </p:blipFill>
        <p:spPr bwMode="auto">
          <a:xfrm>
            <a:off x="1605147" y="320937"/>
            <a:ext cx="3009014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o Biển – Năng Lực Tái Tạo Thần Kỳ Và Những Điều Thú V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524" r="12494" b="722"/>
          <a:stretch/>
        </p:blipFill>
        <p:spPr bwMode="auto">
          <a:xfrm>
            <a:off x="5355771" y="320937"/>
            <a:ext cx="2249716" cy="224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 Star - Aqua Photograph by Al Powell Photography US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t="13809" r="18936" b="11059"/>
          <a:stretch/>
        </p:blipFill>
        <p:spPr bwMode="auto">
          <a:xfrm>
            <a:off x="1605147" y="2570653"/>
            <a:ext cx="2278701" cy="227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cieswatch: the strange and amazing common starfish | Marine life | The  Guardi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2"/>
          <a:stretch/>
        </p:blipFill>
        <p:spPr bwMode="auto">
          <a:xfrm>
            <a:off x="4595092" y="2746234"/>
            <a:ext cx="3010395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90" y="2238914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043603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biển đông người nhưng người đàn ông lại chú ý đến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506253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iển đông người nhưng người đàn ông lại chú ý đến cậu bé </a:t>
            </a:r>
            <a:r>
              <a:rPr lang="en-US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ông thấy cậu bé liên tục cúi xuống nhặt thứ gì đó lên rồi thả xuống biển.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 ông thấy cậu bé đang làm gì? 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908800" cy="185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gần, </a:t>
            </a:r>
            <a:r>
              <a:rPr lang="en-US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thấy cậu bé đang nhặt những con sao biển bị thủy triều đánh dạt lên bờ và thả chúng trở lại với đại dương. 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80736" y="3104563"/>
            <a:ext cx="6860717" cy="15974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làm như vậy 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cậu thấy những con sao biển sắp chết vì thiếu nước, cậu muốn giúp chúng.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3996" y="1336411"/>
            <a:ext cx="471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cậu bé làm như vậy?</a:t>
            </a: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00659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 gì về việc làm của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23082"/>
            <a:ext cx="6506253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nói: </a:t>
            </a:r>
            <a:r>
              <a:rPr lang="vi-VN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hàng ngàn con sao biển như vậy, liệu cháu có thể giúp được tất cả chúng không?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70307"/>
            <a:ext cx="5079770" cy="11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nói suy nghĩ của mình về việc làm của cậu bé?</a:t>
            </a: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0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968191"/>
            <a:ext cx="8273509" cy="583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từ ngữ nào dưới đây chỉ hoạt động?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5800" y="175181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cúi xuống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41285" y="278958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 bộ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5799" y="382735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393385" y="1751810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93384" y="277729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93383" y="388096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bé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354879" y="1751188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354879" y="2777293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biển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354879" y="388096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lại</a:t>
            </a: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1424" y="118763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nào cho biết cậu bé nghĩ việc mình làm là có ích?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314509" y="2692161"/>
            <a:ext cx="6426944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	“ Cháu cũng biết như vậy, nhưng ít nhất thì cháu cũng cứu được những con sao biển này”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91109"/>
            <a:ext cx="5079770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 đã làm gì để góp phần giữ gìn môi trường sạch đẹp?</a:t>
            </a:r>
            <a:endParaRPr lang="vi-VN" sz="24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777538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38" y="708642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/>
              <a:t>thank you!</a:t>
            </a:r>
            <a:endParaRPr sz="1150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Here is where your presentation begins</a:t>
            </a:r>
            <a:endParaRPr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3931" y="2089644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TIẾT 1 + 2</a:t>
            </a:r>
            <a:endParaRPr sz="800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8107" y="235593"/>
            <a:ext cx="546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1.</a:t>
            </a:r>
            <a:r>
              <a:rPr lang="en-GB" sz="2400">
                <a:latin typeface="Patrick Hand" panose="020B0604020202020204" charset="0"/>
              </a:rPr>
              <a:t> Nói về sự khác nhau giữa 2 bức tranh dưới đây:</a:t>
            </a:r>
            <a:endParaRPr lang="en-US" sz="2400">
              <a:latin typeface="Patrick Hand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51" y="740993"/>
            <a:ext cx="3681676" cy="3529214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07" y="697258"/>
            <a:ext cx="3610888" cy="3616684"/>
          </a:xfrm>
          <a:prstGeom prst="round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907" y="4363960"/>
            <a:ext cx="706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2.</a:t>
            </a:r>
            <a:r>
              <a:rPr lang="en-GB" sz="2400">
                <a:latin typeface="Patrick Hand" panose="020B0604020202020204" charset="0"/>
              </a:rPr>
              <a:t> Theo em, chúng ta nên làm gì để giữ cho biển luôn sạch đẹp?</a:t>
            </a:r>
            <a:endParaRPr lang="en-US" sz="2400"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542" y="398998"/>
            <a:ext cx="6684580" cy="4229714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3997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mbria" panose="02040503050406030204" pitchFamily="18" charset="0"/>
                <a:ea typeface="Cambria" panose="02040503050406030204" pitchFamily="18" charset="0"/>
              </a:rPr>
              <a:t>Luyện đọc từ khó</a:t>
            </a:r>
            <a:endParaRPr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244241" y="1540701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cứu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244241" y="2494767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liên tục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244241" y="3602058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trìu mến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5573" y="1469559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8125" y="1568461"/>
            <a:ext cx="8327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75572" y="2892911"/>
            <a:ext cx="8530223" cy="1375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Tiến lại gần hơn, ông thấy cậu bé đang nhặt những con sao biển bị thủy triều đánh dạt lên bờ và thả chúng trở về với đại dương.</a:t>
            </a:r>
            <a:endParaRPr lang="en-US" sz="2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90434" y="1629278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282758" y="163622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565334" y="203232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175920" y="302119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26635" y="3392710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7975" y="1571282"/>
            <a:ext cx="8147406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4350" y="1644288"/>
            <a:ext cx="7556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Thủy triều: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hiện tượng nước biển dâng lên, rút xuống một vài lần trong ngày.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589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Dạt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(lên bờ): bị sóng đẩy lên bờ.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918</Words>
  <Application>Microsoft Office PowerPoint</Application>
  <PresentationFormat>On-screen Show (16:9)</PresentationFormat>
  <Paragraphs>75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Cambria</vt:lpstr>
      <vt:lpstr>Patrick Hand SC</vt:lpstr>
      <vt:lpstr>Times New Roman</vt:lpstr>
      <vt:lpstr>Arial</vt:lpstr>
      <vt:lpstr>Patrick Hand</vt:lpstr>
      <vt:lpstr>English Language Grammar Rules by Slidesgo</vt:lpstr>
      <vt:lpstr>PowerPoint Presentation</vt:lpstr>
      <vt:lpstr>Bài 15:  NHỮNG CON SAO BIỂN</vt:lpstr>
      <vt:lpstr>TIẾT 1 + 2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Giải nghĩa từ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Luyện tập theo văn bản đọc</vt:lpstr>
      <vt:lpstr>Luyện tập theo văn bản đọc</vt:lpstr>
      <vt:lpstr>PowerPoint Presentation</vt:lpstr>
      <vt:lpstr>CỦNG CỐ  BÀI HỌC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Hang Nguyen</cp:lastModifiedBy>
  <cp:revision>44</cp:revision>
  <dcterms:modified xsi:type="dcterms:W3CDTF">2025-03-20T03:35:17Z</dcterms:modified>
</cp:coreProperties>
</file>