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8"/>
  </p:notesMasterIdLst>
  <p:sldIdLst>
    <p:sldId id="11088509" r:id="rId4"/>
    <p:sldId id="11088478" r:id="rId5"/>
    <p:sldId id="11088403" r:id="rId6"/>
    <p:sldId id="11088482" r:id="rId7"/>
    <p:sldId id="11088456" r:id="rId8"/>
    <p:sldId id="11088483" r:id="rId9"/>
    <p:sldId id="11088491" r:id="rId10"/>
    <p:sldId id="11088508" r:id="rId11"/>
    <p:sldId id="11088472" r:id="rId12"/>
    <p:sldId id="11088473" r:id="rId13"/>
    <p:sldId id="11088488" r:id="rId14"/>
    <p:sldId id="11088451" r:id="rId15"/>
    <p:sldId id="11088476" r:id="rId16"/>
    <p:sldId id="11088490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9BD264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96448" autoAdjust="0"/>
  </p:normalViewPr>
  <p:slideViewPr>
    <p:cSldViewPr snapToGrid="0">
      <p:cViewPr varScale="1">
        <p:scale>
          <a:sx n="104" d="100"/>
          <a:sy n="104" d="100"/>
        </p:scale>
        <p:origin x="84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lIns="68580" tIns="34290" rIns="68580" bIns="3429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lIns="68580" tIns="34290" rIns="68580" bIns="342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lIns="68580" tIns="34290" rIns="68580" bIns="3429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lIns="68580" tIns="34290" rIns="68580" bIns="3429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 lIns="68580" tIns="34290" rIns="68580" bIns="3429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 lIns="68580" tIns="34290" rIns="68580" bIns="3429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lIns="68580" tIns="34290" rIns="68580" bIns="3429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lIns="68580" tIns="34290" rIns="68580" bIns="3429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lIns="68580" tIns="34290" rIns="68580" bIns="3429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lIns="68580" tIns="34290" rIns="68580" bIns="3429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lIns="68580" tIns="34290" rIns="68580" bIns="3429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lIns="68580" tIns="34290" rIns="68580" bIns="3429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 lIns="68580" tIns="34290" rIns="68580" bIns="3429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lIns="68580" tIns="34290" rIns="68580" bIns="3429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lIns="68580" tIns="34290" rIns="68580" bIns="3429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lIns="68580" tIns="34290" rIns="68580" bIns="3429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lIns="68580" tIns="34290" rIns="68580" bIns="3429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 lIns="68580" tIns="34290" rIns="68580" bIns="3429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2868334" y="749636"/>
            <a:ext cx="6275671" cy="5678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lvl1pPr marL="0" indent="0">
              <a:buNone/>
              <a:defRPr lang="en-US" sz="36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3494088" y="1655363"/>
            <a:ext cx="5649912" cy="452571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0" indent="0">
              <a:buFontTx/>
              <a:buNone/>
              <a:defRPr lang="en-US" sz="42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888442"/>
            <a:ext cx="2971800" cy="325506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08710" y="75632"/>
            <a:ext cx="1278847" cy="284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08710" y="75632"/>
            <a:ext cx="1278847" cy="284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08710" y="75632"/>
            <a:ext cx="1278847" cy="284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wip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98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98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98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98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14BE70-6F5A-C98C-BEBA-60868DDE8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A65E-2C4D-81AB-47EA-C53A50016E7C}"/>
              </a:ext>
            </a:extLst>
          </p:cNvPr>
          <p:cNvSpPr txBox="1">
            <a:spLocks/>
          </p:cNvSpPr>
          <p:nvPr/>
        </p:nvSpPr>
        <p:spPr>
          <a:xfrm>
            <a:off x="728201" y="199103"/>
            <a:ext cx="7687597" cy="81853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vi-VN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UBND quận Dương Kinh</a:t>
            </a:r>
          </a:p>
          <a:p>
            <a:pPr defTabSz="685800"/>
            <a:r>
              <a:rPr lang="vi-VN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Trường Tiểu học Anh Dũng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9138F0-953F-CAC6-75DB-4CC7DC4DDE59}"/>
              </a:ext>
            </a:extLst>
          </p:cNvPr>
          <p:cNvCxnSpPr/>
          <p:nvPr/>
        </p:nvCxnSpPr>
        <p:spPr>
          <a:xfrm>
            <a:off x="3447434" y="1017639"/>
            <a:ext cx="22491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43084FE-7336-D76B-4CAF-A791304C2AED}"/>
              </a:ext>
            </a:extLst>
          </p:cNvPr>
          <p:cNvSpPr txBox="1">
            <a:spLocks/>
          </p:cNvSpPr>
          <p:nvPr/>
        </p:nvSpPr>
        <p:spPr>
          <a:xfrm>
            <a:off x="728199" y="1646288"/>
            <a:ext cx="7687597" cy="81853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vi-VN" sz="28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/>
              </a:rPr>
              <a:t>Tự nhiên và xã hội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BAEC4-1B8C-BD17-22F3-6AA55C5C27DE}"/>
              </a:ext>
            </a:extLst>
          </p:cNvPr>
          <p:cNvSpPr txBox="1">
            <a:spLocks/>
          </p:cNvSpPr>
          <p:nvPr/>
        </p:nvSpPr>
        <p:spPr>
          <a:xfrm>
            <a:off x="728198" y="2329630"/>
            <a:ext cx="7687597" cy="81853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vi-VN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libri"/>
              </a:rPr>
              <a:t>Bài 23: Tìm hiểu cơ quan hô hấp </a:t>
            </a:r>
          </a:p>
          <a:p>
            <a:pPr defTabSz="685800"/>
            <a:r>
              <a:rPr lang="vi-VN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libri"/>
              </a:rPr>
              <a:t>(Tiết 1)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373216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C545D3-5A5C-4C20-8092-160868C43EDB}"/>
              </a:ext>
            </a:extLst>
          </p:cNvPr>
          <p:cNvSpPr/>
          <p:nvPr/>
        </p:nvSpPr>
        <p:spPr>
          <a:xfrm>
            <a:off x="929843" y="103288"/>
            <a:ext cx="7761514" cy="1293374"/>
          </a:xfrm>
          <a:prstGeom prst="rect">
            <a:avLst/>
          </a:prstGeom>
          <a:solidFill>
            <a:srgbClr val="69D8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vi-V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đi của không khí khi thở ra:</a:t>
            </a:r>
            <a:endParaRPr lang="en-US" sz="3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 </a:t>
            </a: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phế quản </a:t>
            </a: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khí quản </a:t>
            </a: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mũi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756484-5CC6-471A-8971-326698F38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3" t="3934" r="4063" b="14160"/>
          <a:stretch/>
        </p:blipFill>
        <p:spPr>
          <a:xfrm>
            <a:off x="1892595" y="1396662"/>
            <a:ext cx="5475768" cy="37114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96" y="542883"/>
            <a:ext cx="527589" cy="596321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115BD782-DD36-4F33-8CA7-11314E56B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185" y="4333775"/>
            <a:ext cx="1678067" cy="493775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lvl="0" algn="ctr"/>
            <a:r>
              <a:rPr lang="vi-VN" sz="21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Thở ra</a:t>
            </a:r>
            <a:endParaRPr lang="en-US" sz="21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51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3" y="147204"/>
            <a:ext cx="527589" cy="596321"/>
          </a:xfrm>
          <a:prstGeom prst="rect">
            <a:avLst/>
          </a:prstGeom>
        </p:spPr>
      </p:pic>
      <p:sp>
        <p:nvSpPr>
          <p:cNvPr id="9" name="Explosion 1 8">
            <a:extLst>
              <a:ext uri="{FF2B5EF4-FFF2-40B4-BE49-F238E27FC236}">
                <a16:creationId xmlns:a16="http://schemas.microsoft.com/office/drawing/2014/main" id="{7C43D7B9-F047-4874-A72A-C18DFD31B839}"/>
              </a:ext>
            </a:extLst>
          </p:cNvPr>
          <p:cNvSpPr/>
          <p:nvPr/>
        </p:nvSpPr>
        <p:spPr>
          <a:xfrm>
            <a:off x="999460" y="138356"/>
            <a:ext cx="7400261" cy="2960549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Cơ quan hô hấp có chức năng gì?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C43D7B9-F047-4874-A72A-C18DFD31B839}"/>
              </a:ext>
            </a:extLst>
          </p:cNvPr>
          <p:cNvSpPr/>
          <p:nvPr/>
        </p:nvSpPr>
        <p:spPr>
          <a:xfrm>
            <a:off x="163553" y="3229412"/>
            <a:ext cx="8874122" cy="1711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vi-VN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quan hô hấp có chức năng giúp chúng ta luôn có đủ lượng không khí cung cấp cho các bộ phận để sống.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86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489972" y="159489"/>
            <a:ext cx="2751340" cy="9462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72000" rIns="68580" bIns="0" anchor="b"/>
          <a:lstStyle/>
          <a:p>
            <a:pPr lvl="0" algn="ctr"/>
            <a:r>
              <a:rPr lang="en-US" sz="4000" b="1">
                <a:solidFill>
                  <a:schemeClr val="tx1"/>
                </a:solidFill>
                <a:latin typeface="HP001 4 hàng" pitchFamily="34" charset="-93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DE0B6-EC5C-4C1E-9F58-CA532471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4" y="1392865"/>
            <a:ext cx="8750595" cy="35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19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298" y="1575551"/>
            <a:ext cx="7495953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Thổi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bong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bóng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440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069" y="786892"/>
            <a:ext cx="65496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</a:t>
            </a:r>
          </a:p>
          <a:p>
            <a:pPr algn="ctr"/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 KẾT THÚC</a:t>
            </a:r>
            <a:b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CẢ LỚP </a:t>
            </a:r>
          </a:p>
          <a:p>
            <a:pPr algn="ctr"/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ĐÃ THAM DỰ</a:t>
            </a:r>
          </a:p>
        </p:txBody>
      </p:sp>
    </p:spTree>
    <p:extLst>
      <p:ext uri="{BB962C8B-B14F-4D97-AF65-F5344CB8AC3E}">
        <p14:creationId xmlns:p14="http://schemas.microsoft.com/office/powerpoint/2010/main" val="191200783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98162"/>
            <a:ext cx="9144000" cy="857250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chemeClr val="bg1"/>
                </a:solidFill>
                <a:latin typeface="HP001 4 hàng" pitchFamily="34" charset="-93"/>
              </a:rPr>
              <a:t>Thứ</a:t>
            </a:r>
            <a:r>
              <a:rPr lang="vi-VN" sz="4000" b="1" dirty="0">
                <a:solidFill>
                  <a:schemeClr val="bg1"/>
                </a:solidFill>
                <a:latin typeface="HP001 4 hàng" pitchFamily="34" charset="-93"/>
              </a:rPr>
              <a:t>   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-93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HP001 4 hàng" pitchFamily="34" charset="-93"/>
              </a:rPr>
              <a:t>ngày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vi-VN" sz="4000" b="1" dirty="0">
                <a:solidFill>
                  <a:schemeClr val="bg1"/>
                </a:solidFill>
                <a:latin typeface="HP001 4 hàng" pitchFamily="34" charset="-93"/>
              </a:rPr>
              <a:t>  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itchFamily="34" charset="-93"/>
              </a:rPr>
              <a:t>tháng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-93"/>
              </a:rPr>
              <a:t> 3 </a:t>
            </a:r>
            <a:r>
              <a:rPr lang="en-US" sz="4000" b="1" dirty="0" err="1">
                <a:solidFill>
                  <a:schemeClr val="bg1"/>
                </a:solidFill>
                <a:latin typeface="HP001 4 hàng" pitchFamily="34" charset="-93"/>
              </a:rPr>
              <a:t>năm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vi-VN" sz="4000" b="1" dirty="0">
                <a:solidFill>
                  <a:schemeClr val="bg1"/>
                </a:solidFill>
                <a:latin typeface="HP001 4 hàng" pitchFamily="34" charset="-93"/>
              </a:rPr>
              <a:t>2025</a:t>
            </a:r>
            <a:endParaRPr lang="en-US" sz="4000" b="1" dirty="0">
              <a:solidFill>
                <a:schemeClr val="bg1"/>
              </a:solidFill>
              <a:latin typeface="HP001 4 hàng" pitchFamily="34" charset="-93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2699654"/>
            <a:ext cx="9144000" cy="1702177"/>
          </a:xfrm>
          <a:prstGeom prst="rect">
            <a:avLst/>
          </a:prstGeom>
        </p:spPr>
        <p:txBody>
          <a:bodyPr anchor="b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err="1">
                <a:solidFill>
                  <a:schemeClr val="bg1"/>
                </a:solidFill>
                <a:latin typeface="HP001 4 hàng" pitchFamily="34" charset="-93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-93"/>
              </a:rPr>
              <a:t> 23: 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-93"/>
              </a:rPr>
              <a:t>Tìm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-93"/>
              </a:rPr>
              <a:t>hiểu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-93"/>
              </a:rPr>
              <a:t>cơ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-93"/>
              </a:rPr>
              <a:t>quan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-93"/>
              </a:rPr>
              <a:t>hô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-93"/>
              </a:rPr>
              <a:t>hấp</a:t>
            </a:r>
            <a:endParaRPr lang="en-US" sz="4400" b="1" dirty="0">
              <a:solidFill>
                <a:schemeClr val="bg1"/>
              </a:solidFill>
              <a:latin typeface="HP001 4 hàng" pitchFamily="34" charset="-93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chemeClr val="bg1"/>
                </a:solidFill>
                <a:latin typeface="HP001 4 hàng" pitchFamily="34" charset="-93"/>
              </a:rPr>
              <a:t>(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-93"/>
              </a:rPr>
              <a:t>Tiết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-93"/>
              </a:rPr>
              <a:t> 1)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54433" y="1902521"/>
            <a:ext cx="5181599" cy="974122"/>
          </a:xfrm>
          <a:prstGeom prst="rect">
            <a:avLst/>
          </a:prstGeom>
        </p:spPr>
        <p:txBody>
          <a:bodyPr anchor="b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err="1">
                <a:solidFill>
                  <a:schemeClr val="bg1"/>
                </a:solidFill>
                <a:latin typeface="HP001 4 hàng" pitchFamily="34" charset="-93"/>
              </a:rPr>
              <a:t>Tự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-93"/>
              </a:rPr>
              <a:t>nhiên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-93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-93"/>
              </a:rPr>
              <a:t>xã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-93"/>
              </a:rPr>
              <a:t>hội</a:t>
            </a:r>
            <a:endParaRPr lang="en-US" sz="4400" b="1" dirty="0">
              <a:solidFill>
                <a:schemeClr val="bg1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52204274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3" y="147204"/>
            <a:ext cx="527589" cy="5963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93156" y="1208088"/>
            <a:ext cx="3159644" cy="2815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lvl="0" algn="just">
              <a:defRPr/>
            </a:pPr>
            <a:r>
              <a:rPr lang="vi-V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Quan sát hình dưới đây, chỉ và nói tên các bộ phận chính của cơ quan hô hấp. </a:t>
            </a:r>
            <a:endParaRPr lang="en-US" sz="3200" dirty="0">
              <a:solidFill>
                <a:schemeClr val="tx1"/>
              </a:solidFill>
              <a:latin typeface="Amerigo Md BT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FBEF3-B50F-4206-8438-57C40FD181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02" b="43692"/>
          <a:stretch/>
        </p:blipFill>
        <p:spPr>
          <a:xfrm>
            <a:off x="3516087" y="0"/>
            <a:ext cx="5627914" cy="51434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696283" y="242786"/>
            <a:ext cx="4194693" cy="405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514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3" y="147204"/>
            <a:ext cx="527589" cy="5963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696283" y="242786"/>
            <a:ext cx="4194693" cy="405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06083" y="829340"/>
            <a:ext cx="7963760" cy="1498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lvl="0" algn="just">
              <a:defRPr/>
            </a:pPr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Em hãy đặt tay lên ngực, thực hiện động tác hít thở sâu bằng mũi, cho biết lồng ngực thay đổi như thế nào khi hít vào và thở ra.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83082-CDDC-4962-B415-10BA8A722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54" y="2450727"/>
            <a:ext cx="3470017" cy="2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28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083082-CDDC-4962-B415-10BA8A722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2" y="1010816"/>
            <a:ext cx="4306031" cy="320958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205177" y="425301"/>
            <a:ext cx="4529470" cy="1956391"/>
          </a:xfrm>
          <a:prstGeom prst="wedgeRoundRectCallout">
            <a:avLst>
              <a:gd name="adj1" fmla="val -63159"/>
              <a:gd name="adj2" fmla="val 3608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hít vào lồng ngực sẽ phồng lên,</a:t>
            </a:r>
            <a:r>
              <a:rPr lang="en-US"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ra.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221126" y="2934587"/>
            <a:ext cx="4497572" cy="1796902"/>
          </a:xfrm>
          <a:prstGeom prst="wedgeRoundRectCallout">
            <a:avLst>
              <a:gd name="adj1" fmla="val -65007"/>
              <a:gd name="adj2" fmla="val -5205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thở ra lồng ngực sẽ xẹp xuống, nhỏ lại.</a:t>
            </a:r>
          </a:p>
        </p:txBody>
      </p:sp>
    </p:spTree>
    <p:extLst>
      <p:ext uri="{BB962C8B-B14F-4D97-AF65-F5344CB8AC3E}">
        <p14:creationId xmlns:p14="http://schemas.microsoft.com/office/powerpoint/2010/main" val="3575262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8494" y="190742"/>
            <a:ext cx="9065506" cy="744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vi-VN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Quan sát hình dưới, trả lời các câu hỏi và yêu cầu sau:</a:t>
            </a:r>
            <a:endParaRPr lang="en-US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56484-5CC6-471A-8971-326698F38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14" y="935665"/>
            <a:ext cx="5677786" cy="420783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43D7B9-F047-4874-A72A-C18DFD31B839}"/>
              </a:ext>
            </a:extLst>
          </p:cNvPr>
          <p:cNvSpPr/>
          <p:nvPr/>
        </p:nvSpPr>
        <p:spPr>
          <a:xfrm>
            <a:off x="78492" y="1571271"/>
            <a:ext cx="3296093" cy="10300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Hình nào thể hiện hoạt động hít vào?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C43D7B9-F047-4874-A72A-C18DFD31B839}"/>
              </a:ext>
            </a:extLst>
          </p:cNvPr>
          <p:cNvSpPr/>
          <p:nvPr/>
        </p:nvSpPr>
        <p:spPr>
          <a:xfrm>
            <a:off x="78494" y="2859472"/>
            <a:ext cx="3296093" cy="10300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Hình nào thể hiện hoạt động thở ra?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14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3" y="147204"/>
            <a:ext cx="527589" cy="596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756484-5CC6-471A-8971-326698F38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8" y="1073889"/>
            <a:ext cx="7240772" cy="406961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43D7B9-F047-4874-A72A-C18DFD31B839}"/>
              </a:ext>
            </a:extLst>
          </p:cNvPr>
          <p:cNvSpPr/>
          <p:nvPr/>
        </p:nvSpPr>
        <p:spPr>
          <a:xfrm>
            <a:off x="758977" y="147204"/>
            <a:ext cx="7821497" cy="689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Hình nào thể hiện hoạt động hít vào?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0EAB8DD8-398C-A822-1BE9-43F4748FAF99}"/>
              </a:ext>
            </a:extLst>
          </p:cNvPr>
          <p:cNvSpPr/>
          <p:nvPr/>
        </p:nvSpPr>
        <p:spPr>
          <a:xfrm>
            <a:off x="758977" y="147204"/>
            <a:ext cx="7821497" cy="689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Hình nào thể hiện hoạt động thở ra?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12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3" y="147204"/>
            <a:ext cx="527589" cy="596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756484-5CC6-471A-8971-326698F38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5" y="210237"/>
            <a:ext cx="7905308" cy="4933262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115BD782-DD36-4F33-8CA7-11314E56B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509" y="4385691"/>
            <a:ext cx="1678067" cy="493775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lvl="0" algn="ctr"/>
            <a:r>
              <a:rPr lang="vi-VN" sz="21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Thở ra</a:t>
            </a:r>
            <a:endParaRPr lang="en-US" sz="21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44436" y="2768010"/>
            <a:ext cx="1160561" cy="1106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17463" y="2768010"/>
            <a:ext cx="1160561" cy="1106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E0B2167-1F59-4987-B8D3-153088058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454" y="4385691"/>
            <a:ext cx="1678067" cy="493775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lvl="0" algn="ctr"/>
            <a:r>
              <a:rPr lang="vi-VN" sz="21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Hít vào</a:t>
            </a:r>
            <a:endParaRPr lang="en-US" sz="21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0C87CBE9-5015-A1BE-D473-7C69A59ABEA6}"/>
              </a:ext>
            </a:extLst>
          </p:cNvPr>
          <p:cNvSpPr/>
          <p:nvPr/>
        </p:nvSpPr>
        <p:spPr>
          <a:xfrm>
            <a:off x="733646" y="84707"/>
            <a:ext cx="7905307" cy="4171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ngực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14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2" grpId="0" animBg="1"/>
      <p:bldP spid="1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6" y="542883"/>
            <a:ext cx="527589" cy="596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756484-5CC6-471A-8971-326698F38C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" r="59993" b="14520"/>
          <a:stretch/>
        </p:blipFill>
        <p:spPr>
          <a:xfrm>
            <a:off x="1903228" y="1392865"/>
            <a:ext cx="5433237" cy="3715230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2E0B2167-1F59-4987-B8D3-153088058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269" y="4335322"/>
            <a:ext cx="1678067" cy="493775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lvl="0" algn="ctr"/>
            <a:r>
              <a:rPr lang="vi-VN" sz="21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Hít vào</a:t>
            </a:r>
            <a:endParaRPr lang="en-US" sz="21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51115" y="136318"/>
            <a:ext cx="8052644" cy="1256547"/>
          </a:xfrm>
          <a:prstGeom prst="rect">
            <a:avLst/>
          </a:prstGeom>
          <a:solidFill>
            <a:srgbClr val="69D8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vi-V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đi của không khí khi hít vào: </a:t>
            </a:r>
            <a:endParaRPr lang="en-US" sz="3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 </a:t>
            </a: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khí quản </a:t>
            </a: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phế quản </a:t>
            </a: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phổi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79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321</Words>
  <Application>Microsoft Office PowerPoint</Application>
  <PresentationFormat>On-screen Show (16:9)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Amerigo Md BT</vt:lpstr>
      <vt:lpstr>Arial</vt:lpstr>
      <vt:lpstr>Averta Std CY Bold</vt:lpstr>
      <vt:lpstr>Calibri</vt:lpstr>
      <vt:lpstr>Calibri Light</vt:lpstr>
      <vt:lpstr>HP001 4 hàng</vt:lpstr>
      <vt:lpstr>Quicksand Medium</vt:lpstr>
      <vt:lpstr>Times New Roman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Hang Nguyen</cp:lastModifiedBy>
  <cp:revision>477</cp:revision>
  <dcterms:created xsi:type="dcterms:W3CDTF">2021-06-23T08:03:30Z</dcterms:created>
  <dcterms:modified xsi:type="dcterms:W3CDTF">2025-03-24T15:27:55Z</dcterms:modified>
</cp:coreProperties>
</file>