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8" r:id="rId2"/>
    <p:sldMasterId id="2147483860" r:id="rId3"/>
    <p:sldMasterId id="2147483875" r:id="rId4"/>
    <p:sldMasterId id="2147483926" r:id="rId5"/>
  </p:sldMasterIdLst>
  <p:notesMasterIdLst>
    <p:notesMasterId r:id="rId22"/>
  </p:notesMasterIdLst>
  <p:sldIdLst>
    <p:sldId id="470" r:id="rId6"/>
    <p:sldId id="436" r:id="rId7"/>
    <p:sldId id="258" r:id="rId8"/>
    <p:sldId id="2007577176" r:id="rId9"/>
    <p:sldId id="392" r:id="rId10"/>
    <p:sldId id="279" r:id="rId11"/>
    <p:sldId id="2007577129" r:id="rId12"/>
    <p:sldId id="265" r:id="rId13"/>
    <p:sldId id="2007577148" r:id="rId14"/>
    <p:sldId id="2007577158" r:id="rId15"/>
    <p:sldId id="2007577160" r:id="rId16"/>
    <p:sldId id="2007577159" r:id="rId17"/>
    <p:sldId id="2007577171" r:id="rId18"/>
    <p:sldId id="2007577172" r:id="rId19"/>
    <p:sldId id="2007577150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FA1D3-21A7-4665-B515-D461540D415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288BF-1294-41E4-AE3B-A7364312E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2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251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048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36013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53611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7672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249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41616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248150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291928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602433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83452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914697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97171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7170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390415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42008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9165842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8825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714467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42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50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23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94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0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9861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01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923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01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9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28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23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82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067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8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7294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01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6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16914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4963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07480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51955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4923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46924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44579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5554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13769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25331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31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3294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9788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4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478253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55792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54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523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57111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24027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6558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9238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48905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75656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1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7978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slow">
    <p:comb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7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901" r:id="rId15"/>
    <p:sldLayoutId id="2147483902" r:id="rId16"/>
    <p:sldLayoutId id="2147483903" r:id="rId17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83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9146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5.wdp"/><Relationship Id="rId5" Type="http://schemas.openxmlformats.org/officeDocument/2006/relationships/image" Target="../media/image4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8" y="1240"/>
            <a:ext cx="12187592" cy="6855520"/>
          </a:xfrm>
          <a:prstGeom prst="rect">
            <a:avLst/>
          </a:prstGeom>
        </p:spPr>
      </p:pic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6593" y="350740"/>
            <a:ext cx="609459" cy="609459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2154055" y="2823727"/>
            <a:ext cx="78838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Bài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 24</a:t>
            </a:r>
          </a:p>
          <a:p>
            <a:pPr algn="ctr" defTabSz="914217"/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Chăm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sóc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bảo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vệ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cơ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quan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hô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hấp</a:t>
            </a:r>
            <a:endParaRPr lang="vi-VN" altLang="zh-CN" sz="4400" b="1" dirty="0">
              <a:solidFill>
                <a:schemeClr val="accent4">
                  <a:lumMod val="50000"/>
                </a:schemeClr>
              </a:solidFill>
              <a:latin typeface="+mj-lt"/>
              <a:ea typeface="华康标题宋W9(P)" panose="02020900000000000000" pitchFamily="18" charset="-122"/>
            </a:endParaRPr>
          </a:p>
          <a:p>
            <a:pPr algn="ctr" defTabSz="914217"/>
            <a:r>
              <a:rPr lang="vi-VN" altLang="zh-CN" sz="40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康标题宋W9(P)" panose="02020900000000000000" pitchFamily="18" charset="-122"/>
              </a:rPr>
              <a:t>(Tiết 2)</a:t>
            </a:r>
            <a:endParaRPr lang="en-US" altLang="zh-CN" sz="4000" b="1" dirty="0">
              <a:solidFill>
                <a:schemeClr val="accent4">
                  <a:lumMod val="50000"/>
                </a:schemeClr>
              </a:solidFill>
              <a:latin typeface="+mj-lt"/>
              <a:ea typeface="华康标题宋W9(P)" panose="02020900000000000000" pitchFamily="18" charset="-122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453B52C-4134-3742-7C6D-6156BB32F442}"/>
              </a:ext>
            </a:extLst>
          </p:cNvPr>
          <p:cNvSpPr txBox="1"/>
          <p:nvPr/>
        </p:nvSpPr>
        <p:spPr>
          <a:xfrm>
            <a:off x="3261248" y="935430"/>
            <a:ext cx="56695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vi-VN" altLang="zh-CN" sz="2800" b="1" dirty="0">
                <a:latin typeface="+mj-lt"/>
                <a:ea typeface="华康标题宋W9(P)" panose="02020900000000000000" pitchFamily="18" charset="-122"/>
              </a:rPr>
              <a:t>UBND QUẬN DƯƠNG KINH</a:t>
            </a:r>
          </a:p>
          <a:p>
            <a:pPr algn="ctr" defTabSz="914217"/>
            <a:r>
              <a:rPr lang="vi-VN" altLang="zh-CN" sz="2800" b="1" dirty="0">
                <a:latin typeface="+mj-lt"/>
                <a:ea typeface="华康标题宋W9(P)" panose="02020900000000000000" pitchFamily="18" charset="-122"/>
              </a:rPr>
              <a:t>TRƯỜNG TIỂU HỌC ANH DŨNG</a:t>
            </a:r>
            <a:endParaRPr lang="en-US" altLang="zh-CN" sz="2000" b="1" dirty="0">
              <a:latin typeface="+mj-lt"/>
              <a:ea typeface="华康标题宋W9(P)" panose="02020900000000000000" pitchFamily="18" charset="-12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3B5E97-C465-DB24-DED9-4EEEB0970302}"/>
              </a:ext>
            </a:extLst>
          </p:cNvPr>
          <p:cNvCxnSpPr/>
          <p:nvPr/>
        </p:nvCxnSpPr>
        <p:spPr>
          <a:xfrm>
            <a:off x="4365523" y="1877961"/>
            <a:ext cx="3628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551C612-DA9E-B94A-2D63-3AF6CA356537}"/>
              </a:ext>
            </a:extLst>
          </p:cNvPr>
          <p:cNvSpPr txBox="1"/>
          <p:nvPr/>
        </p:nvSpPr>
        <p:spPr>
          <a:xfrm>
            <a:off x="4448170" y="2278037"/>
            <a:ext cx="3462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vi-VN" altLang="zh-CN" sz="3200" b="1">
                <a:solidFill>
                  <a:srgbClr val="00B050"/>
                </a:solidFill>
                <a:latin typeface="+mj-lt"/>
                <a:ea typeface="华康标题宋W9(P)" panose="02020900000000000000" pitchFamily="18" charset="-122"/>
              </a:rPr>
              <a:t>Tự nhiên và xã hội</a:t>
            </a:r>
            <a:endParaRPr lang="en-US" altLang="zh-CN" sz="3200" b="1" dirty="0">
              <a:solidFill>
                <a:srgbClr val="00B050"/>
              </a:solidFill>
              <a:latin typeface="+mj-lt"/>
              <a:ea typeface="华康标题宋W9(P)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/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D2533B-C7ED-4DDB-A6AA-68A6053E7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6" y="1705552"/>
            <a:ext cx="4339873" cy="4763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76225-4C1D-4519-897B-8E329B50D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719" y="1813519"/>
            <a:ext cx="5603993" cy="4598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F4FC1-1B20-4BAC-82E6-C826D43407B0}"/>
              </a:ext>
            </a:extLst>
          </p:cNvPr>
          <p:cNvSpPr txBox="1"/>
          <p:nvPr/>
        </p:nvSpPr>
        <p:spPr>
          <a:xfrm>
            <a:off x="829056" y="563837"/>
            <a:ext cx="10984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? </a:t>
            </a:r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tác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84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6F782-8AC6-44DA-A6D7-4D352DE3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34" y="973483"/>
            <a:ext cx="3467100" cy="36290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AC79DB-1BF4-400F-9993-D969C8FD78B5}"/>
              </a:ext>
            </a:extLst>
          </p:cNvPr>
          <p:cNvSpPr/>
          <p:nvPr/>
        </p:nvSpPr>
        <p:spPr>
          <a:xfrm>
            <a:off x="471209" y="4602508"/>
            <a:ext cx="4369015" cy="1651988"/>
          </a:xfrm>
          <a:prstGeom prst="roundRect">
            <a:avLst/>
          </a:prstGeom>
          <a:solidFill>
            <a:srgbClr val="FEE8F8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xà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phòng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xuyên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ngừa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khuẩn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5FD77-6283-45E6-AE6E-FF658532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493" y="596673"/>
            <a:ext cx="5168075" cy="41473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4B5ED4-4112-44EE-9082-150FEB130139}"/>
              </a:ext>
            </a:extLst>
          </p:cNvPr>
          <p:cNvSpPr/>
          <p:nvPr/>
        </p:nvSpPr>
        <p:spPr>
          <a:xfrm>
            <a:off x="5762537" y="4609339"/>
            <a:ext cx="5958254" cy="1651988"/>
          </a:xfrm>
          <a:prstGeom prst="roundRect">
            <a:avLst/>
          </a:prstGeom>
          <a:solidFill>
            <a:srgbClr val="FEE8F8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Dọn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dẹp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sạch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diệt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mốc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, vi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khuẩn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lành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1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26F65-4B79-418D-A06B-C8F02977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7" y="3429000"/>
            <a:ext cx="4684083" cy="26787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8CCCC6-6635-4F42-926F-742B24FBDAB0}"/>
              </a:ext>
            </a:extLst>
          </p:cNvPr>
          <p:cNvSpPr/>
          <p:nvPr/>
        </p:nvSpPr>
        <p:spPr>
          <a:xfrm>
            <a:off x="4559808" y="1161052"/>
            <a:ext cx="7388352" cy="4166852"/>
          </a:xfrm>
          <a:prstGeom prst="round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Đóng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vai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là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một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phóng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viên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phỏng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vấn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như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sau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</a:rPr>
              <a:t>Bạn làm gì để bảo vệ cơ quan hô hấp?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</a:rPr>
              <a:t>Hàng ngày bạn vệ sinh mũi họng như thế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</a:rPr>
              <a:t>Bạn làm gì để phòng bệnh hô hấp?</a:t>
            </a:r>
          </a:p>
        </p:txBody>
      </p:sp>
    </p:spTree>
    <p:extLst>
      <p:ext uri="{BB962C8B-B14F-4D97-AF65-F5344CB8AC3E}">
        <p14:creationId xmlns:p14="http://schemas.microsoft.com/office/powerpoint/2010/main" val="6641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1AF68-CBEF-473A-AE86-969B174C2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665" y="832194"/>
            <a:ext cx="6872258" cy="566377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8A09D01-698A-4C94-84E1-6A0CE693287C}"/>
              </a:ext>
            </a:extLst>
          </p:cNvPr>
          <p:cNvSpPr/>
          <p:nvPr/>
        </p:nvSpPr>
        <p:spPr>
          <a:xfrm>
            <a:off x="0" y="195072"/>
            <a:ext cx="7623669" cy="3115434"/>
          </a:xfrm>
          <a:prstGeom prst="cloud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4D70-F110-4A8F-A77F-4C8F64531C5F}"/>
              </a:ext>
            </a:extLst>
          </p:cNvPr>
          <p:cNvSpPr txBox="1"/>
          <p:nvPr/>
        </p:nvSpPr>
        <p:spPr>
          <a:xfrm>
            <a:off x="627887" y="632850"/>
            <a:ext cx="6367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họng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rửa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khói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bụi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đặn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+mn-cs"/>
            </a:endParaRPr>
          </a:p>
          <a:p>
            <a:endParaRPr lang="en-US" sz="2800" dirty="0"/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AB164488-8BFA-41D3-AB98-E127A476B236}"/>
              </a:ext>
            </a:extLst>
          </p:cNvPr>
          <p:cNvSpPr/>
          <p:nvPr/>
        </p:nvSpPr>
        <p:spPr>
          <a:xfrm>
            <a:off x="6640515" y="418089"/>
            <a:ext cx="1772852" cy="1461399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36;p3">
            <a:extLst>
              <a:ext uri="{FF2B5EF4-FFF2-40B4-BE49-F238E27FC236}">
                <a16:creationId xmlns:a16="http://schemas.microsoft.com/office/drawing/2014/main" id="{67A1DD8D-CE98-47C6-90D3-EE5A2FF1B923}"/>
              </a:ext>
            </a:extLst>
          </p:cNvPr>
          <p:cNvSpPr/>
          <p:nvPr/>
        </p:nvSpPr>
        <p:spPr>
          <a:xfrm rot="1117643">
            <a:off x="8666463" y="735833"/>
            <a:ext cx="3674476" cy="1759082"/>
          </a:xfrm>
          <a:prstGeom prst="wedgeRoundRectCallout">
            <a:avLst>
              <a:gd name="adj1" fmla="val -21977"/>
              <a:gd name="adj2" fmla="val 109887"/>
              <a:gd name="adj3" fmla="val 16667"/>
            </a:avLst>
          </a:prstGeom>
          <a:solidFill>
            <a:srgbClr val="00B05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/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nhỏ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mình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3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32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9" y="2238290"/>
            <a:ext cx="4934326" cy="39444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9F8E60-A4B4-4BD6-BD08-B3702E565252}"/>
              </a:ext>
            </a:extLst>
          </p:cNvPr>
          <p:cNvSpPr/>
          <p:nvPr/>
        </p:nvSpPr>
        <p:spPr>
          <a:xfrm>
            <a:off x="5625481" y="795686"/>
            <a:ext cx="3985089" cy="77468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95258-24DB-4D19-950B-9DEBF79ACC70}"/>
              </a:ext>
            </a:extLst>
          </p:cNvPr>
          <p:cNvSpPr txBox="1"/>
          <p:nvPr/>
        </p:nvSpPr>
        <p:spPr>
          <a:xfrm>
            <a:off x="4836405" y="2238290"/>
            <a:ext cx="5880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1" y="149032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1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6F8BBB-A6ED-403C-91DB-0852F45FC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220" y="2259791"/>
            <a:ext cx="574293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72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358" y="566281"/>
            <a:ext cx="9681287" cy="443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6161" y="1120618"/>
            <a:ext cx="816935" cy="71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0871" y="3482200"/>
            <a:ext cx="2388124" cy="256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9467" y="4899288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26189" y="4900043"/>
            <a:ext cx="1944793" cy="20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95231" y="4113341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81334" y="230377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09743" y="1073163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81028" y="1199725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8C09410-77BD-44F7-86EE-C9EBE7F532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48" y="1568713"/>
            <a:ext cx="8788267" cy="2195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86" y="2230286"/>
            <a:ext cx="2397428" cy="2397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642999" y="2108638"/>
            <a:ext cx="749783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Tiết</a:t>
            </a:r>
            <a:r>
              <a:rPr kumimoji="0" lang="en-US" altLang="zh-CN" sz="8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2</a:t>
            </a:r>
            <a:endParaRPr kumimoji="0" lang="zh-CN" altLang="en-US" sz="8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098" y="3986713"/>
            <a:ext cx="3506239" cy="257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101" y="444666"/>
            <a:ext cx="567115" cy="594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 txBox="1"/>
          <p:nvPr/>
        </p:nvSpPr>
        <p:spPr>
          <a:xfrm>
            <a:off x="8009357" y="279272"/>
            <a:ext cx="440049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 Phuong Uyen – Nguyen Bao Mai Linh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15E1C2-2EAF-494C-AF3E-40C0943A851D}"/>
              </a:ext>
            </a:extLst>
          </p:cNvPr>
          <p:cNvGrpSpPr/>
          <p:nvPr/>
        </p:nvGrpSpPr>
        <p:grpSpPr>
          <a:xfrm>
            <a:off x="-268001" y="1711661"/>
            <a:ext cx="3876863" cy="1602175"/>
            <a:chOff x="270193" y="1251653"/>
            <a:chExt cx="3503260" cy="1201633"/>
          </a:xfrm>
        </p:grpSpPr>
        <p:grpSp>
          <p:nvGrpSpPr>
            <p:cNvPr id="133" name="Google Shape;133;p3"/>
            <p:cNvGrpSpPr/>
            <p:nvPr/>
          </p:nvGrpSpPr>
          <p:grpSpPr>
            <a:xfrm>
              <a:off x="453076" y="1251653"/>
              <a:ext cx="3320377" cy="1145218"/>
              <a:chOff x="716150" y="2555630"/>
              <a:chExt cx="3704493" cy="1148861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843593" y="2870407"/>
                <a:ext cx="3330867" cy="393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Haõy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noùi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vôùi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baïn</a:t>
                </a: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 rot="21111912">
                <a:off x="716150" y="2555630"/>
                <a:ext cx="3704493" cy="1148861"/>
              </a:xfrm>
              <a:prstGeom prst="wedgeRoundRectCallout">
                <a:avLst>
                  <a:gd name="adj1" fmla="val -21977"/>
                  <a:gd name="adj2" fmla="val 109887"/>
                  <a:gd name="adj3" fmla="val 16667"/>
                </a:avLst>
              </a:prstGeom>
              <a:solidFill>
                <a:srgbClr val="FAE49C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805F37ED-5472-4EA5-BF82-15285460A89A}"/>
                </a:ext>
              </a:extLst>
            </p:cNvPr>
            <p:cNvSpPr/>
            <p:nvPr/>
          </p:nvSpPr>
          <p:spPr>
            <a:xfrm rot="21118412">
              <a:off x="270193" y="1359894"/>
              <a:ext cx="3425551" cy="109339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video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hấp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Khám Phá Hoạt Động Của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A7271DDC-2939-4385-A425-8F45678FB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2130" y="475946"/>
            <a:ext cx="8215522" cy="462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20"/>
            <a:ext cx="12192000" cy="67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2"/>
          <a:stretch/>
        </p:blipFill>
        <p:spPr bwMode="auto">
          <a:xfrm>
            <a:off x="4859383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3" y="313509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Hít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thở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A7E26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942" y="1806100"/>
            <a:ext cx="4219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r="2132"/>
          <a:stretch/>
        </p:blipFill>
        <p:spPr bwMode="auto">
          <a:xfrm>
            <a:off x="8556172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2942" y="3542919"/>
            <a:ext cx="42193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0BFB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BFB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1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2252592" y="986834"/>
            <a:ext cx="7501759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39669" y="4839635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750C1A-F58D-4326-BFAD-522C3C5A4A7F}"/>
              </a:ext>
            </a:extLst>
          </p:cNvPr>
          <p:cNvSpPr txBox="1"/>
          <p:nvPr/>
        </p:nvSpPr>
        <p:spPr>
          <a:xfrm>
            <a:off x="2818201" y="3107697"/>
            <a:ext cx="6617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luyện tập em cảm thấy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A9C9D0-B9B5-4E34-9CD0-56EBB749EB43}"/>
              </a:ext>
            </a:extLst>
          </p:cNvPr>
          <p:cNvSpPr txBox="1"/>
          <p:nvPr/>
        </p:nvSpPr>
        <p:spPr>
          <a:xfrm>
            <a:off x="2837640" y="3135874"/>
            <a:ext cx="6617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15111" y="2752121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41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 thể học cách giữ nhiều ô xi hơn và làm việc hiệu quả hơn.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681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găn ngừa và làm giảm các chứng bệnh như viêm xoang, viêm mũi,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21069" r="7088" b="12222"/>
          <a:stretch/>
        </p:blipFill>
        <p:spPr bwMode="auto">
          <a:xfrm>
            <a:off x="3078841" y="0"/>
            <a:ext cx="610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0100" y="330200"/>
            <a:ext cx="5232400" cy="850900"/>
            <a:chOff x="800100" y="558800"/>
            <a:chExt cx="5232400" cy="850900"/>
          </a:xfrm>
        </p:grpSpPr>
        <p:sp>
          <p:nvSpPr>
            <p:cNvPr id="3" name="Rounded Rectangle 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thuốc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3416300" y="838200"/>
            <a:ext cx="1257300" cy="977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0100" y="2647950"/>
            <a:ext cx="5232400" cy="850900"/>
            <a:chOff x="800100" y="558800"/>
            <a:chExt cx="5232400" cy="850900"/>
          </a:xfrm>
        </p:grpSpPr>
        <p:sp>
          <p:nvSpPr>
            <p:cNvPr id="8" name="Rounded Rectangle 7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0100" y="4794250"/>
            <a:ext cx="5232400" cy="850900"/>
            <a:chOff x="800100" y="558800"/>
            <a:chExt cx="5232400" cy="850900"/>
          </a:xfrm>
        </p:grpSpPr>
        <p:sp>
          <p:nvSpPr>
            <p:cNvPr id="11" name="Rounded Rectangle 10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79B8E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ngoáy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mũi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1717" y="330200"/>
            <a:ext cx="5232400" cy="850900"/>
            <a:chOff x="1902812" y="558800"/>
            <a:chExt cx="5232400" cy="850900"/>
          </a:xfrm>
        </p:grpSpPr>
        <p:sp>
          <p:nvSpPr>
            <p:cNvPr id="14" name="Rounded Rectangle 13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khẩu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21717" y="2647950"/>
            <a:ext cx="5232400" cy="850900"/>
            <a:chOff x="1902812" y="558800"/>
            <a:chExt cx="5232400" cy="850900"/>
          </a:xfrm>
        </p:grpSpPr>
        <p:sp>
          <p:nvSpPr>
            <p:cNvPr id="17" name="Rounded Rectangle 16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bừa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bẩn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thỉu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1717" y="4794250"/>
            <a:ext cx="5232400" cy="850900"/>
            <a:chOff x="1902812" y="558800"/>
            <a:chExt cx="5232400" cy="850900"/>
          </a:xfrm>
        </p:grpSpPr>
        <p:sp>
          <p:nvSpPr>
            <p:cNvPr id="20" name="Rounded Rectangle 19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9927595" y="1300202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1191856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1768183" y="3596501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3488155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0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2DBBC-3CD5-4345-9E84-4FEA0E40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291" y="2188386"/>
            <a:ext cx="5280067" cy="18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5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385</Words>
  <Application>Microsoft Office PowerPoint</Application>
  <PresentationFormat>Widescreen</PresentationFormat>
  <Paragraphs>42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Calibri</vt:lpstr>
      <vt:lpstr>ITC Avant Garde Std Bk</vt:lpstr>
      <vt:lpstr>Utm AVO</vt:lpstr>
      <vt:lpstr>Utm AVO</vt:lpstr>
      <vt:lpstr>UTM Cookies</vt:lpstr>
      <vt:lpstr>字魂59号-创粗黑</vt:lpstr>
      <vt:lpstr>1_Office Theme</vt:lpstr>
      <vt:lpstr>4_Office Theme</vt:lpstr>
      <vt:lpstr>6_Office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40</cp:revision>
  <dcterms:created xsi:type="dcterms:W3CDTF">2021-07-06T10:01:44Z</dcterms:created>
  <dcterms:modified xsi:type="dcterms:W3CDTF">2025-03-26T15:28:28Z</dcterms:modified>
</cp:coreProperties>
</file>