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media/audio3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dia/audio4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903" r:id="rId3"/>
    <p:sldMasterId id="2147483957" r:id="rId4"/>
    <p:sldMasterId id="2147484024" r:id="rId5"/>
  </p:sldMasterIdLst>
  <p:notesMasterIdLst>
    <p:notesMasterId r:id="rId32"/>
  </p:notesMasterIdLst>
  <p:sldIdLst>
    <p:sldId id="736" r:id="rId6"/>
    <p:sldId id="866" r:id="rId7"/>
    <p:sldId id="943" r:id="rId8"/>
    <p:sldId id="852" r:id="rId9"/>
    <p:sldId id="920" r:id="rId10"/>
    <p:sldId id="921" r:id="rId11"/>
    <p:sldId id="922" r:id="rId12"/>
    <p:sldId id="923" r:id="rId13"/>
    <p:sldId id="925" r:id="rId14"/>
    <p:sldId id="928" r:id="rId15"/>
    <p:sldId id="896" r:id="rId16"/>
    <p:sldId id="929" r:id="rId17"/>
    <p:sldId id="898" r:id="rId18"/>
    <p:sldId id="897" r:id="rId19"/>
    <p:sldId id="899" r:id="rId20"/>
    <p:sldId id="931" r:id="rId21"/>
    <p:sldId id="932" r:id="rId22"/>
    <p:sldId id="934" r:id="rId23"/>
    <p:sldId id="937" r:id="rId24"/>
    <p:sldId id="936" r:id="rId25"/>
    <p:sldId id="939" r:id="rId26"/>
    <p:sldId id="908" r:id="rId27"/>
    <p:sldId id="909" r:id="rId28"/>
    <p:sldId id="940" r:id="rId29"/>
    <p:sldId id="941" r:id="rId30"/>
    <p:sldId id="942" r:id="rId31"/>
  </p:sldIdLst>
  <p:sldSz cx="9144000" cy="5143500" type="screen16x9"/>
  <p:notesSz cx="6858000" cy="9144000"/>
  <p:custDataLst>
    <p:tags r:id="rId33"/>
  </p:custDataLst>
  <p:defaultTextStyle>
    <a:defPPr>
      <a:defRPr lang="zh-CN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736"/>
            <p14:sldId id="866"/>
            <p14:sldId id="943"/>
            <p14:sldId id="852"/>
            <p14:sldId id="920"/>
            <p14:sldId id="921"/>
            <p14:sldId id="922"/>
            <p14:sldId id="923"/>
            <p14:sldId id="925"/>
            <p14:sldId id="928"/>
            <p14:sldId id="896"/>
            <p14:sldId id="929"/>
            <p14:sldId id="898"/>
            <p14:sldId id="897"/>
            <p14:sldId id="899"/>
            <p14:sldId id="931"/>
            <p14:sldId id="932"/>
            <p14:sldId id="934"/>
            <p14:sldId id="937"/>
            <p14:sldId id="936"/>
            <p14:sldId id="939"/>
            <p14:sldId id="908"/>
            <p14:sldId id="909"/>
            <p14:sldId id="940"/>
            <p14:sldId id="941"/>
            <p14:sldId id="942"/>
          </p14:sldIdLst>
        </p14:section>
        <p14:section name="Untitled Section" id="{684F6D74-326A-40AB-B802-30D745D1CEE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FDCF"/>
    <a:srgbClr val="226668"/>
    <a:srgbClr val="FF0000"/>
    <a:srgbClr val="66FFFF"/>
    <a:srgbClr val="FDFEDA"/>
    <a:srgbClr val="BDFFDB"/>
    <a:srgbClr val="FF9797"/>
    <a:srgbClr val="FFFFCC"/>
    <a:srgbClr val="FFC000"/>
    <a:srgbClr val="31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F-8954-4C6D-8636-4D0907667790}" v="65" dt="2021-05-03T07:58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51" autoAdjust="0"/>
    <p:restoredTop sz="79407" autoAdjust="0"/>
  </p:normalViewPr>
  <p:slideViewPr>
    <p:cSldViewPr>
      <p:cViewPr varScale="1">
        <p:scale>
          <a:sx n="86" d="100"/>
          <a:sy n="86" d="100"/>
        </p:scale>
        <p:origin x="1190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gs" Target="tags/tag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ệt Nguyễn Tuấn" userId="d981edae82e38790" providerId="LiveId" clId="{0CD6068F-8954-4C6D-8636-4D0907667790}"/>
    <pc:docChg chg="modSld">
      <pc:chgData name="Kiệt Nguyễn Tuấn" userId="d981edae82e38790" providerId="LiveId" clId="{0CD6068F-8954-4C6D-8636-4D0907667790}" dt="2021-05-03T07:58:36.722" v="65" actId="20577"/>
      <pc:docMkLst>
        <pc:docMk/>
      </pc:docMkLst>
      <pc:sldChg chg="modSp">
        <pc:chgData name="Kiệt Nguyễn Tuấn" userId="d981edae82e38790" providerId="LiveId" clId="{0CD6068F-8954-4C6D-8636-4D0907667790}" dt="2021-05-03T07:58:36.722" v="65" actId="20577"/>
        <pc:sldMkLst>
          <pc:docMk/>
          <pc:sldMk cId="0" sldId="280"/>
        </pc:sldMkLst>
        <pc:spChg chg="mod">
          <ac:chgData name="Kiệt Nguyễn Tuấn" userId="d981edae82e38790" providerId="LiveId" clId="{0CD6068F-8954-4C6D-8636-4D0907667790}" dt="2021-05-03T07:58:36.722" v="65" actId="20577"/>
          <ac:spMkLst>
            <pc:docMk/>
            <pc:sldMk cId="0" sldId="280"/>
            <ac:spMk id="49" creationId="{00000000-0000-0000-0000-000000000000}"/>
          </ac:spMkLst>
        </pc:spChg>
      </pc:sldChg>
      <pc:sldChg chg="modSp mod">
        <pc:chgData name="Kiệt Nguyễn Tuấn" userId="d981edae82e38790" providerId="LiveId" clId="{0CD6068F-8954-4C6D-8636-4D0907667790}" dt="2021-05-03T07:56:50.196" v="52" actId="14100"/>
        <pc:sldMkLst>
          <pc:docMk/>
          <pc:sldMk cId="0" sldId="309"/>
        </pc:sldMkLst>
        <pc:spChg chg="mod">
          <ac:chgData name="Kiệt Nguyễn Tuấn" userId="d981edae82e38790" providerId="LiveId" clId="{0CD6068F-8954-4C6D-8636-4D0907667790}" dt="2021-05-03T07:56:50.196" v="52" actId="14100"/>
          <ac:spMkLst>
            <pc:docMk/>
            <pc:sldMk cId="0" sldId="309"/>
            <ac:spMk id="2" creationId="{00000000-0000-0000-0000-000000000000}"/>
          </ac:spMkLst>
        </pc:spChg>
      </pc:sldChg>
      <pc:sldChg chg="modSp">
        <pc:chgData name="Kiệt Nguyễn Tuấn" userId="d981edae82e38790" providerId="LiveId" clId="{0CD6068F-8954-4C6D-8636-4D0907667790}" dt="2021-05-03T07:58:08.478" v="63" actId="20577"/>
        <pc:sldMkLst>
          <pc:docMk/>
          <pc:sldMk cId="0" sldId="326"/>
        </pc:sldMkLst>
        <pc:spChg chg="mod">
          <ac:chgData name="Kiệt Nguyễn Tuấn" userId="d981edae82e38790" providerId="LiveId" clId="{0CD6068F-8954-4C6D-8636-4D0907667790}" dt="2021-05-03T07:58:08.478" v="63" actId="20577"/>
          <ac:spMkLst>
            <pc:docMk/>
            <pc:sldMk cId="0" sldId="326"/>
            <ac:spMk id="5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203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2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42" indent="0" algn="ctr">
              <a:buNone/>
              <a:defRPr/>
            </a:lvl2pPr>
            <a:lvl3pPr marL="914288" indent="0" algn="ctr">
              <a:buNone/>
              <a:defRPr/>
            </a:lvl3pPr>
            <a:lvl4pPr marL="1371430" indent="0" algn="ctr">
              <a:buNone/>
              <a:defRPr/>
            </a:lvl4pPr>
            <a:lvl5pPr marL="1828574" indent="0" algn="ctr">
              <a:buNone/>
              <a:defRPr/>
            </a:lvl5pPr>
            <a:lvl6pPr marL="2285715" indent="0" algn="ctr">
              <a:buNone/>
              <a:defRPr/>
            </a:lvl6pPr>
            <a:lvl7pPr marL="2742857" indent="0" algn="ctr">
              <a:buNone/>
              <a:defRPr/>
            </a:lvl7pPr>
            <a:lvl8pPr marL="3200000" indent="0" algn="ctr">
              <a:buNone/>
              <a:defRPr/>
            </a:lvl8pPr>
            <a:lvl9pPr marL="365714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2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06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2" indent="0">
              <a:buNone/>
              <a:defRPr sz="1800"/>
            </a:lvl2pPr>
            <a:lvl3pPr marL="914288" indent="0">
              <a:buNone/>
              <a:defRPr sz="1600"/>
            </a:lvl3pPr>
            <a:lvl4pPr marL="1371430" indent="0">
              <a:buNone/>
              <a:defRPr sz="1400"/>
            </a:lvl4pPr>
            <a:lvl5pPr marL="1828574" indent="0">
              <a:buNone/>
              <a:defRPr sz="1400"/>
            </a:lvl5pPr>
            <a:lvl6pPr marL="2285715" indent="0">
              <a:buNone/>
              <a:defRPr sz="1400"/>
            </a:lvl6pPr>
            <a:lvl7pPr marL="2742857" indent="0">
              <a:buNone/>
              <a:defRPr sz="1400"/>
            </a:lvl7pPr>
            <a:lvl8pPr marL="3200000" indent="0">
              <a:buNone/>
              <a:defRPr sz="1400"/>
            </a:lvl8pPr>
            <a:lvl9pPr marL="365714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08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361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035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306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02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048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295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417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736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873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538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66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630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422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14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700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239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223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3751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666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967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377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7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1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2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4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5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857" indent="-342857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58" indent="-22857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00" indent="-22857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44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28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30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573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1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7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jpeg"/><Relationship Id="rId5" Type="http://schemas.openxmlformats.org/officeDocument/2006/relationships/image" Target="../media/image13.jpg"/><Relationship Id="rId10" Type="http://schemas.openxmlformats.org/officeDocument/2006/relationships/image" Target="../media/image38.jpeg"/><Relationship Id="rId4" Type="http://schemas.openxmlformats.org/officeDocument/2006/relationships/image" Target="../media/image12.jpeg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2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audio2.wav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Relationship Id="rId9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png"/><Relationship Id="rId5" Type="http://schemas.openxmlformats.org/officeDocument/2006/relationships/image" Target="../media/image44.jpeg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2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jpeg"/><Relationship Id="rId5" Type="http://schemas.openxmlformats.org/officeDocument/2006/relationships/image" Target="../media/image44.jpeg"/><Relationship Id="rId4" Type="http://schemas.openxmlformats.org/officeDocument/2006/relationships/image" Target="../media/image13.jpg"/><Relationship Id="rId9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audio" Target="../media/audio3.wav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.emf"/><Relationship Id="rId11" Type="http://schemas.openxmlformats.org/officeDocument/2006/relationships/audio" Target="../media/audio40.wav"/><Relationship Id="rId5" Type="http://schemas.openxmlformats.org/officeDocument/2006/relationships/image" Target="../media/image4.emf"/><Relationship Id="rId10" Type="http://schemas.openxmlformats.org/officeDocument/2006/relationships/image" Target="../media/image8.png"/><Relationship Id="rId4" Type="http://schemas.openxmlformats.org/officeDocument/2006/relationships/image" Target="../media/image3.emf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audio" Target="../media/audio2.wav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12.jpe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4.jpg"/><Relationship Id="rId5" Type="http://schemas.openxmlformats.org/officeDocument/2006/relationships/image" Target="../media/image44.jpeg"/><Relationship Id="rId10" Type="http://schemas.openxmlformats.org/officeDocument/2006/relationships/image" Target="../media/image58.png"/><Relationship Id="rId4" Type="http://schemas.openxmlformats.org/officeDocument/2006/relationships/image" Target="../media/image13.jpg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0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2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2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audio" Target="../media/audio2.wav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2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7.jpeg"/><Relationship Id="rId5" Type="http://schemas.openxmlformats.org/officeDocument/2006/relationships/image" Target="../media/image62.jpeg"/><Relationship Id="rId4" Type="http://schemas.openxmlformats.org/officeDocument/2006/relationships/image" Target="../media/image1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2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audio" Target="../media/audio2.wav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jpeg"/><Relationship Id="rId11" Type="http://schemas.openxmlformats.org/officeDocument/2006/relationships/image" Target="../media/image19.gif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eg"/><Relationship Id="rId9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jpeg"/><Relationship Id="rId11" Type="http://schemas.openxmlformats.org/officeDocument/2006/relationships/image" Target="../media/image25.jpeg"/><Relationship Id="rId5" Type="http://schemas.openxmlformats.org/officeDocument/2006/relationships/image" Target="../media/image14.jpeg"/><Relationship Id="rId10" Type="http://schemas.openxmlformats.org/officeDocument/2006/relationships/image" Target="../media/image24.jpeg"/><Relationship Id="rId4" Type="http://schemas.openxmlformats.org/officeDocument/2006/relationships/image" Target="../media/image13.jp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6.jpe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2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27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2.wav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10" Type="http://schemas.openxmlformats.org/officeDocument/2006/relationships/image" Target="../media/image33.png"/><Relationship Id="rId4" Type="http://schemas.openxmlformats.org/officeDocument/2006/relationships/image" Target="../media/image29.jpeg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038" y="0"/>
            <a:ext cx="1065902" cy="5164038"/>
          </a:xfrm>
          <a:prstGeom prst="rect">
            <a:avLst/>
          </a:prstGeom>
          <a:gradFill flip="none" rotWithShape="1">
            <a:gsLst>
              <a:gs pos="0">
                <a:srgbClr val="B7E185">
                  <a:shade val="30000"/>
                  <a:satMod val="115000"/>
                </a:srgbClr>
              </a:gs>
              <a:gs pos="50000">
                <a:srgbClr val="B7E185">
                  <a:shade val="67500"/>
                  <a:satMod val="115000"/>
                </a:srgbClr>
              </a:gs>
              <a:gs pos="100000">
                <a:srgbClr val="B7E18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srgbClr val="E8F3E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73727" y="-877"/>
            <a:ext cx="7816926" cy="1128081"/>
            <a:chOff x="1116257" y="1851670"/>
            <a:chExt cx="6985084" cy="13501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350174"/>
              <a:chOff x="2177480" y="1255068"/>
              <a:chExt cx="6066928" cy="1697077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697077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2188373" y="1957716"/>
              <a:ext cx="4832513" cy="994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UBND QUẬN DƯƠNG KINH</a:t>
              </a:r>
            </a:p>
            <a:p>
              <a:pPr algn="ctr"/>
              <a:r>
                <a:rPr lang="vi-VN" sz="24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TRƯỜNG TIỂU HỌC ANH DŨNG</a:t>
              </a:r>
              <a:endPara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6" name="Freeform 45"/>
          <p:cNvSpPr/>
          <p:nvPr/>
        </p:nvSpPr>
        <p:spPr>
          <a:xfrm>
            <a:off x="2" y="-172642"/>
            <a:ext cx="1575411" cy="1211781"/>
          </a:xfrm>
          <a:custGeom>
            <a:avLst/>
            <a:gdLst>
              <a:gd name="connsiteX0" fmla="*/ 0 w 1909119"/>
              <a:gd name="connsiteY0" fmla="*/ 926756 h 932935"/>
              <a:gd name="connsiteX1" fmla="*/ 0 w 1909119"/>
              <a:gd name="connsiteY1" fmla="*/ 117389 h 932935"/>
              <a:gd name="connsiteX2" fmla="*/ 148281 w 1909119"/>
              <a:gd name="connsiteY2" fmla="*/ 105032 h 932935"/>
              <a:gd name="connsiteX3" fmla="*/ 296562 w 1909119"/>
              <a:gd name="connsiteY3" fmla="*/ 123567 h 932935"/>
              <a:gd name="connsiteX4" fmla="*/ 438665 w 1909119"/>
              <a:gd name="connsiteY4" fmla="*/ 160637 h 932935"/>
              <a:gd name="connsiteX5" fmla="*/ 543697 w 1909119"/>
              <a:gd name="connsiteY5" fmla="*/ 203886 h 932935"/>
              <a:gd name="connsiteX6" fmla="*/ 654908 w 1909119"/>
              <a:gd name="connsiteY6" fmla="*/ 148281 h 932935"/>
              <a:gd name="connsiteX7" fmla="*/ 840259 w 1909119"/>
              <a:gd name="connsiteY7" fmla="*/ 86497 h 932935"/>
              <a:gd name="connsiteX8" fmla="*/ 1000897 w 1909119"/>
              <a:gd name="connsiteY8" fmla="*/ 55605 h 932935"/>
              <a:gd name="connsiteX9" fmla="*/ 1192427 w 1909119"/>
              <a:gd name="connsiteY9" fmla="*/ 18535 h 932935"/>
              <a:gd name="connsiteX10" fmla="*/ 1451919 w 1909119"/>
              <a:gd name="connsiteY10" fmla="*/ 0 h 932935"/>
              <a:gd name="connsiteX11" fmla="*/ 1655805 w 1909119"/>
              <a:gd name="connsiteY11" fmla="*/ 12356 h 932935"/>
              <a:gd name="connsiteX12" fmla="*/ 1847335 w 1909119"/>
              <a:gd name="connsiteY12" fmla="*/ 30891 h 932935"/>
              <a:gd name="connsiteX13" fmla="*/ 1909119 w 1909119"/>
              <a:gd name="connsiteY13" fmla="*/ 30891 h 932935"/>
              <a:gd name="connsiteX14" fmla="*/ 1810265 w 1909119"/>
              <a:gd name="connsiteY14" fmla="*/ 846437 h 932935"/>
              <a:gd name="connsiteX15" fmla="*/ 1421027 w 1909119"/>
              <a:gd name="connsiteY15" fmla="*/ 784654 h 932935"/>
              <a:gd name="connsiteX16" fmla="*/ 1229497 w 1909119"/>
              <a:gd name="connsiteY16" fmla="*/ 797010 h 932935"/>
              <a:gd name="connsiteX17" fmla="*/ 1081216 w 1909119"/>
              <a:gd name="connsiteY17" fmla="*/ 797010 h 932935"/>
              <a:gd name="connsiteX18" fmla="*/ 908221 w 1909119"/>
              <a:gd name="connsiteY18" fmla="*/ 827902 h 932935"/>
              <a:gd name="connsiteX19" fmla="*/ 753762 w 1909119"/>
              <a:gd name="connsiteY19" fmla="*/ 883508 h 932935"/>
              <a:gd name="connsiteX20" fmla="*/ 648730 w 1909119"/>
              <a:gd name="connsiteY20" fmla="*/ 932935 h 932935"/>
              <a:gd name="connsiteX21" fmla="*/ 537519 w 1909119"/>
              <a:gd name="connsiteY21" fmla="*/ 889686 h 932935"/>
              <a:gd name="connsiteX22" fmla="*/ 284205 w 1909119"/>
              <a:gd name="connsiteY22" fmla="*/ 871151 h 932935"/>
              <a:gd name="connsiteX23" fmla="*/ 154459 w 1909119"/>
              <a:gd name="connsiteY23" fmla="*/ 889686 h 932935"/>
              <a:gd name="connsiteX24" fmla="*/ 0 w 1909119"/>
              <a:gd name="connsiteY24" fmla="*/ 926756 h 93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909119" h="932935">
                <a:moveTo>
                  <a:pt x="0" y="926756"/>
                </a:moveTo>
                <a:lnTo>
                  <a:pt x="0" y="117389"/>
                </a:lnTo>
                <a:lnTo>
                  <a:pt x="148281" y="105032"/>
                </a:lnTo>
                <a:lnTo>
                  <a:pt x="296562" y="123567"/>
                </a:lnTo>
                <a:lnTo>
                  <a:pt x="438665" y="160637"/>
                </a:lnTo>
                <a:lnTo>
                  <a:pt x="543697" y="203886"/>
                </a:lnTo>
                <a:lnTo>
                  <a:pt x="654908" y="148281"/>
                </a:lnTo>
                <a:lnTo>
                  <a:pt x="840259" y="86497"/>
                </a:lnTo>
                <a:lnTo>
                  <a:pt x="1000897" y="55605"/>
                </a:lnTo>
                <a:lnTo>
                  <a:pt x="1192427" y="18535"/>
                </a:lnTo>
                <a:lnTo>
                  <a:pt x="1451919" y="0"/>
                </a:lnTo>
                <a:lnTo>
                  <a:pt x="1655805" y="12356"/>
                </a:lnTo>
                <a:lnTo>
                  <a:pt x="1847335" y="30891"/>
                </a:lnTo>
                <a:lnTo>
                  <a:pt x="1909119" y="30891"/>
                </a:lnTo>
                <a:lnTo>
                  <a:pt x="1810265" y="846437"/>
                </a:lnTo>
                <a:lnTo>
                  <a:pt x="1421027" y="784654"/>
                </a:lnTo>
                <a:lnTo>
                  <a:pt x="1229497" y="797010"/>
                </a:lnTo>
                <a:lnTo>
                  <a:pt x="1081216" y="797010"/>
                </a:lnTo>
                <a:lnTo>
                  <a:pt x="908221" y="827902"/>
                </a:lnTo>
                <a:lnTo>
                  <a:pt x="753762" y="883508"/>
                </a:lnTo>
                <a:lnTo>
                  <a:pt x="648730" y="932935"/>
                </a:lnTo>
                <a:lnTo>
                  <a:pt x="537519" y="889686"/>
                </a:lnTo>
                <a:lnTo>
                  <a:pt x="284205" y="871151"/>
                </a:lnTo>
                <a:lnTo>
                  <a:pt x="154459" y="889686"/>
                </a:lnTo>
                <a:lnTo>
                  <a:pt x="0" y="926756"/>
                </a:lnTo>
                <a:close/>
              </a:path>
            </a:pathLst>
          </a:custGeom>
          <a:solidFill>
            <a:srgbClr val="456A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56A2C"/>
              </a:solidFill>
            </a:endParaRPr>
          </a:p>
        </p:txBody>
      </p:sp>
      <p:sp>
        <p:nvSpPr>
          <p:cNvPr id="29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" t="3933" r="72464" b="83940"/>
          <a:stretch/>
        </p:blipFill>
        <p:spPr bwMode="auto">
          <a:xfrm>
            <a:off x="182582" y="96271"/>
            <a:ext cx="1017213" cy="76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E2CA06-D0C2-FD8B-63FC-151A0BF48A3E}"/>
              </a:ext>
            </a:extLst>
          </p:cNvPr>
          <p:cNvCxnSpPr/>
          <p:nvPr/>
        </p:nvCxnSpPr>
        <p:spPr>
          <a:xfrm>
            <a:off x="3995936" y="885999"/>
            <a:ext cx="2736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EAD709DD-2CD7-42E9-2192-31FCAF5A9817}"/>
              </a:ext>
            </a:extLst>
          </p:cNvPr>
          <p:cNvGrpSpPr/>
          <p:nvPr/>
        </p:nvGrpSpPr>
        <p:grpSpPr>
          <a:xfrm>
            <a:off x="1199795" y="2487314"/>
            <a:ext cx="7467679" cy="1008112"/>
            <a:chOff x="431321" y="3156534"/>
            <a:chExt cx="8640671" cy="100811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1D4C520-7A18-27A2-022F-CFDD244CE537}"/>
                </a:ext>
              </a:extLst>
            </p:cNvPr>
            <p:cNvGrpSpPr/>
            <p:nvPr/>
          </p:nvGrpSpPr>
          <p:grpSpPr>
            <a:xfrm>
              <a:off x="1907704" y="3298139"/>
              <a:ext cx="7164288" cy="857787"/>
              <a:chOff x="1152128" y="1635646"/>
              <a:chExt cx="7164288" cy="857787"/>
            </a:xfrm>
          </p:grpSpPr>
          <p:sp>
            <p:nvSpPr>
              <p:cNvPr id="16" name="Rectangle 19">
                <a:extLst>
                  <a:ext uri="{FF2B5EF4-FFF2-40B4-BE49-F238E27FC236}">
                    <a16:creationId xmlns:a16="http://schemas.microsoft.com/office/drawing/2014/main" id="{24A960A3-D59B-6FD1-E3C8-E2B0A4702290}"/>
                  </a:ext>
                </a:extLst>
              </p:cNvPr>
              <p:cNvSpPr/>
              <p:nvPr/>
            </p:nvSpPr>
            <p:spPr>
              <a:xfrm rot="179204">
                <a:off x="4733466" y="1730693"/>
                <a:ext cx="3493443" cy="762740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5C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9">
                <a:extLst>
                  <a:ext uri="{FF2B5EF4-FFF2-40B4-BE49-F238E27FC236}">
                    <a16:creationId xmlns:a16="http://schemas.microsoft.com/office/drawing/2014/main" id="{7590D813-CAA4-A09F-8FCB-48D70F20D83D}"/>
                  </a:ext>
                </a:extLst>
              </p:cNvPr>
              <p:cNvSpPr/>
              <p:nvPr/>
            </p:nvSpPr>
            <p:spPr>
              <a:xfrm>
                <a:off x="1152128" y="1635646"/>
                <a:ext cx="7164288" cy="83086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9">
                <a:extLst>
                  <a:ext uri="{FF2B5EF4-FFF2-40B4-BE49-F238E27FC236}">
                    <a16:creationId xmlns:a16="http://schemas.microsoft.com/office/drawing/2014/main" id="{0573FDA3-11E9-6B79-ABB2-B53F59220236}"/>
                  </a:ext>
                </a:extLst>
              </p:cNvPr>
              <p:cNvSpPr/>
              <p:nvPr/>
            </p:nvSpPr>
            <p:spPr>
              <a:xfrm>
                <a:off x="1152128" y="1724270"/>
                <a:ext cx="6948264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CC5E5FA-E9D0-EEE1-E77F-96822429575A}"/>
                </a:ext>
              </a:extLst>
            </p:cNvPr>
            <p:cNvGrpSpPr/>
            <p:nvPr/>
          </p:nvGrpSpPr>
          <p:grpSpPr>
            <a:xfrm>
              <a:off x="431321" y="3435846"/>
              <a:ext cx="1342614" cy="728800"/>
              <a:chOff x="3203848" y="2707046"/>
              <a:chExt cx="1342614" cy="728800"/>
            </a:xfrm>
          </p:grpSpPr>
          <p:sp>
            <p:nvSpPr>
              <p:cNvPr id="14" name="Rectangle 19">
                <a:extLst>
                  <a:ext uri="{FF2B5EF4-FFF2-40B4-BE49-F238E27FC236}">
                    <a16:creationId xmlns:a16="http://schemas.microsoft.com/office/drawing/2014/main" id="{446EEBEF-0C12-2126-59D7-7D71C770E981}"/>
                  </a:ext>
                </a:extLst>
              </p:cNvPr>
              <p:cNvSpPr/>
              <p:nvPr/>
            </p:nvSpPr>
            <p:spPr>
              <a:xfrm flipH="1">
                <a:off x="3203848" y="2821010"/>
                <a:ext cx="1195898" cy="614836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9">
                <a:extLst>
                  <a:ext uri="{FF2B5EF4-FFF2-40B4-BE49-F238E27FC236}">
                    <a16:creationId xmlns:a16="http://schemas.microsoft.com/office/drawing/2014/main" id="{77051F19-52B3-983C-A65E-8C5AE5019468}"/>
                  </a:ext>
                </a:extLst>
              </p:cNvPr>
              <p:cNvSpPr/>
              <p:nvPr/>
            </p:nvSpPr>
            <p:spPr>
              <a:xfrm rot="464812" flipH="1">
                <a:off x="3386624" y="2707046"/>
                <a:ext cx="1159838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068C759-ADB0-BD81-5C9F-D4EF25724B79}"/>
                </a:ext>
              </a:extLst>
            </p:cNvPr>
            <p:cNvSpPr/>
            <p:nvPr/>
          </p:nvSpPr>
          <p:spPr>
            <a:xfrm>
              <a:off x="1462697" y="3156534"/>
              <a:ext cx="1008112" cy="1008112"/>
            </a:xfrm>
            <a:prstGeom prst="ellipse">
              <a:avLst/>
            </a:prstGeom>
            <a:solidFill>
              <a:srgbClr val="226668"/>
            </a:solidFill>
            <a:ln>
              <a:noFill/>
            </a:ln>
            <a:effectLst>
              <a:glow rad="139700">
                <a:schemeClr val="tx1">
                  <a:lumMod val="95000"/>
                  <a:lumOff val="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FA61DFE-CFBD-30A3-0D46-BCA3C3BE6D27}"/>
                </a:ext>
              </a:extLst>
            </p:cNvPr>
            <p:cNvSpPr txBox="1"/>
            <p:nvPr/>
          </p:nvSpPr>
          <p:spPr>
            <a:xfrm>
              <a:off x="1714217" y="3190205"/>
              <a:ext cx="697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UTM Avo" pitchFamily="18" charset="0"/>
                </a:rPr>
                <a:t>Bài</a:t>
              </a:r>
              <a:r>
                <a:rPr lang="en-US" sz="2400" b="1" dirty="0">
                  <a:solidFill>
                    <a:srgbClr val="00589A"/>
                  </a:solidFill>
                  <a:latin typeface="UTM Avo" pitchFamily="18" charset="0"/>
                </a:rPr>
                <a:t>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F49A9AA-EB88-5562-0E69-F3FF858EDE15}"/>
                </a:ext>
              </a:extLst>
            </p:cNvPr>
            <p:cNvSpPr/>
            <p:nvPr/>
          </p:nvSpPr>
          <p:spPr>
            <a:xfrm>
              <a:off x="1587721" y="3458493"/>
              <a:ext cx="74043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rPr>
                <a:t>17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15033C-A92A-FA7D-3EB3-B6A905F3F224}"/>
                </a:ext>
              </a:extLst>
            </p:cNvPr>
            <p:cNvSpPr txBox="1"/>
            <p:nvPr/>
          </p:nvSpPr>
          <p:spPr>
            <a:xfrm>
              <a:off x="2480380" y="3513513"/>
              <a:ext cx="57128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rgbClr val="316E71"/>
                  </a:solidFill>
                  <a:latin typeface="Arial Rounded MT Bold" pitchFamily="34" charset="0"/>
                </a:rPr>
                <a:t>NHỮNG  CÁCH  CHÀO  ĐỘC  ĐÁO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31B261F-7B5F-3CB7-55EF-D9CF33180AE4}"/>
              </a:ext>
            </a:extLst>
          </p:cNvPr>
          <p:cNvSpPr txBox="1"/>
          <p:nvPr/>
        </p:nvSpPr>
        <p:spPr>
          <a:xfrm>
            <a:off x="2526788" y="2023150"/>
            <a:ext cx="540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720531-6C9C-7422-BC89-81B56539636C}"/>
              </a:ext>
            </a:extLst>
          </p:cNvPr>
          <p:cNvSpPr txBox="1"/>
          <p:nvPr/>
        </p:nvSpPr>
        <p:spPr>
          <a:xfrm>
            <a:off x="820556" y="3532739"/>
            <a:ext cx="8820471" cy="40009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vi-VN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 + 2)</a:t>
            </a: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38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" y="1131590"/>
            <a:ext cx="9144000" cy="101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22"/>
          <p:cNvSpPr/>
          <p:nvPr/>
        </p:nvSpPr>
        <p:spPr>
          <a:xfrm>
            <a:off x="898823" y="1060401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483518"/>
            <a:ext cx="9684568" cy="576064"/>
            <a:chOff x="2489068" y="483518"/>
            <a:chExt cx="5251284" cy="57606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70117" y="483518"/>
              <a:ext cx="3670235" cy="400110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000" b="1">
                  <a:solidFill>
                    <a:srgbClr val="C00000"/>
                  </a:solidFill>
                  <a:latin typeface="UTM Avo" pitchFamily="18" charset="0"/>
                </a:rPr>
                <a:t>NHỮNG CÁCH CHÀO ĐỘC ĐÁO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662097" y="1131590"/>
            <a:ext cx="4638095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2536121" y="1060401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3851920" y="1122136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5460228" y="1134592"/>
            <a:ext cx="232138" cy="354854"/>
            <a:chOff x="6952973" y="2932952"/>
            <a:chExt cx="232138" cy="354854"/>
          </a:xfrm>
        </p:grpSpPr>
        <p:cxnSp>
          <p:nvCxnSpPr>
            <p:cNvPr id="36" name="Straight Connector 35"/>
            <p:cNvCxnSpPr/>
            <p:nvPr/>
          </p:nvCxnSpPr>
          <p:spPr>
            <a:xfrm flipH="1">
              <a:off x="6952973" y="2932953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7020272" y="2932952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870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2"/>
          <p:cNvSpPr>
            <a:spLocks noChangeArrowheads="1"/>
          </p:cNvSpPr>
          <p:nvPr/>
        </p:nvSpPr>
        <p:spPr bwMode="auto">
          <a:xfrm>
            <a:off x="35496" y="1203598"/>
            <a:ext cx="2196245" cy="3239535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7504" y="1203598"/>
            <a:ext cx="1957819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002060"/>
                </a:solidFill>
                <a:latin typeface="UTM Avo" pitchFamily="18" charset="0"/>
              </a:rPr>
              <a:t>  Niu Di-lân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63047" y="555526"/>
            <a:ext cx="2752769" cy="504056"/>
            <a:chOff x="506624" y="2139702"/>
            <a:chExt cx="2752769" cy="504056"/>
          </a:xfrm>
        </p:grpSpPr>
        <p:sp>
          <p:nvSpPr>
            <p:cNvPr id="42" name="Rounded Rectangle 41"/>
            <p:cNvSpPr/>
            <p:nvPr/>
          </p:nvSpPr>
          <p:spPr>
            <a:xfrm>
              <a:off x="506624" y="2139702"/>
              <a:ext cx="1672650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09098" y="2139702"/>
              <a:ext cx="245029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solidFill>
                    <a:srgbClr val="C00000"/>
                  </a:solidFill>
                  <a:latin typeface="UTM Avo" pitchFamily="18" charset="0"/>
                </a:rPr>
                <a:t>Từ ngữ: 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49285" y="3851787"/>
            <a:ext cx="2082456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>
                <a:latin typeface="+mj-lt"/>
              </a:rPr>
              <a:t>Một nước ở   Châu Đại Dương.</a:t>
            </a:r>
          </a:p>
        </p:txBody>
      </p:sp>
      <p:pic>
        <p:nvPicPr>
          <p:cNvPr id="26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9" y="1616549"/>
            <a:ext cx="2044272" cy="220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32"/>
          <p:cNvSpPr>
            <a:spLocks noChangeArrowheads="1"/>
          </p:cNvSpPr>
          <p:nvPr/>
        </p:nvSpPr>
        <p:spPr bwMode="auto">
          <a:xfrm>
            <a:off x="2322003" y="1232760"/>
            <a:ext cx="2196245" cy="3239535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394011" y="1232760"/>
            <a:ext cx="1957819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UTM Avo" pitchFamily="18" charset="0"/>
              </a:rPr>
              <a:t>  Ấn Độ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35792" y="3880949"/>
            <a:ext cx="2082456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>
                <a:latin typeface="+mj-lt"/>
              </a:rPr>
              <a:t>Một nước ở   Châu Á.</a:t>
            </a:r>
          </a:p>
        </p:txBody>
      </p:sp>
      <p:sp>
        <p:nvSpPr>
          <p:cNvPr id="31" name="Rounded Rectangle 32"/>
          <p:cNvSpPr>
            <a:spLocks noChangeArrowheads="1"/>
          </p:cNvSpPr>
          <p:nvPr/>
        </p:nvSpPr>
        <p:spPr bwMode="auto">
          <a:xfrm>
            <a:off x="4600555" y="1207074"/>
            <a:ext cx="2196245" cy="3239535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672563" y="1207074"/>
            <a:ext cx="1957819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UTM Avo" pitchFamily="18" charset="0"/>
              </a:rPr>
              <a:t>  Mỹ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714344" y="3781512"/>
            <a:ext cx="2082456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>
                <a:latin typeface="+mj-lt"/>
              </a:rPr>
              <a:t>Một nước ở   Châu Mỹ.</a:t>
            </a:r>
          </a:p>
        </p:txBody>
      </p:sp>
      <p:sp>
        <p:nvSpPr>
          <p:cNvPr id="38" name="Rounded Rectangle 32"/>
          <p:cNvSpPr>
            <a:spLocks noChangeArrowheads="1"/>
          </p:cNvSpPr>
          <p:nvPr/>
        </p:nvSpPr>
        <p:spPr bwMode="auto">
          <a:xfrm>
            <a:off x="6912259" y="1203598"/>
            <a:ext cx="2196245" cy="3239535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796801" y="1203598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UTM Avo" pitchFamily="18" charset="0"/>
              </a:rPr>
              <a:t>  Dim-ba-bu-ê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26048" y="3781512"/>
            <a:ext cx="2082456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>
                <a:latin typeface="+mj-lt"/>
              </a:rPr>
              <a:t>Một nước ở   Châu Phi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345" y="1671137"/>
            <a:ext cx="1691830" cy="209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16245"/>
            <a:ext cx="2152793" cy="134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09304"/>
            <a:ext cx="2212249" cy="171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81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21" grpId="0"/>
      <p:bldP spid="27" grpId="0" animBg="1"/>
      <p:bldP spid="28" grpId="0"/>
      <p:bldP spid="29" grpId="0"/>
      <p:bldP spid="31" grpId="0" animBg="1"/>
      <p:bldP spid="32" grpId="0"/>
      <p:bldP spid="33" grpId="0"/>
      <p:bldP spid="38" grpId="0" animBg="1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483518"/>
            <a:ext cx="9684568" cy="576064"/>
            <a:chOff x="2489068" y="483518"/>
            <a:chExt cx="5251284" cy="57606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70117" y="483518"/>
              <a:ext cx="3670235" cy="400110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000" b="1">
                  <a:solidFill>
                    <a:srgbClr val="C00000"/>
                  </a:solidFill>
                  <a:latin typeface="UTM Avo" pitchFamily="18" charset="0"/>
                </a:rPr>
                <a:t>NHỮNG CÁCH CHÀO ĐỘC ĐÁO</a:t>
              </a:r>
            </a:p>
          </p:txBody>
        </p:sp>
      </p:grpSp>
      <p:pic>
        <p:nvPicPr>
          <p:cNvPr id="717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574"/>
            <a:ext cx="9144000" cy="82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1779662"/>
            <a:ext cx="9144000" cy="192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" y="3651870"/>
            <a:ext cx="9144000" cy="101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6" y="1229659"/>
            <a:ext cx="1841612" cy="350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ounded Rectangle 30"/>
          <p:cNvSpPr/>
          <p:nvPr/>
        </p:nvSpPr>
        <p:spPr>
          <a:xfrm>
            <a:off x="4282904" y="2139702"/>
            <a:ext cx="1152660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ular Callout 32"/>
          <p:cNvSpPr/>
          <p:nvPr/>
        </p:nvSpPr>
        <p:spPr>
          <a:xfrm>
            <a:off x="3491880" y="2741796"/>
            <a:ext cx="4317230" cy="1920254"/>
          </a:xfrm>
          <a:prstGeom prst="wedgeRoundRectCallout">
            <a:avLst>
              <a:gd name="adj1" fmla="val -14734"/>
              <a:gd name="adj2" fmla="val -67923"/>
              <a:gd name="adj3" fmla="val 16667"/>
            </a:avLst>
          </a:prstGeom>
          <a:solidFill>
            <a:srgbClr val="66FF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378">
              <a:defRPr/>
            </a:pPr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229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37756"/>
            <a:ext cx="2520281" cy="189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00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7504" y="555526"/>
            <a:ext cx="3921361" cy="504056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UTM Avo" pitchFamily="18" charset="0"/>
                </a:rPr>
                <a:t>Luyện đọc theo nhóm: 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74187" y="1641198"/>
            <a:ext cx="6111046" cy="3016825"/>
            <a:chOff x="467543" y="1523763"/>
            <a:chExt cx="6111046" cy="3016825"/>
          </a:xfrm>
        </p:grpSpPr>
        <p:pic>
          <p:nvPicPr>
            <p:cNvPr id="2150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38063" y="1737779"/>
              <a:ext cx="2040526" cy="2444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8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1688324"/>
              <a:ext cx="2196615" cy="2817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9" name="Picture 5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158" y="1523763"/>
              <a:ext cx="1565920" cy="256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rapezoid 5"/>
            <p:cNvSpPr/>
            <p:nvPr/>
          </p:nvSpPr>
          <p:spPr>
            <a:xfrm>
              <a:off x="1187624" y="3725516"/>
              <a:ext cx="4965266" cy="815072"/>
            </a:xfrm>
            <a:custGeom>
              <a:avLst/>
              <a:gdLst/>
              <a:ahLst/>
              <a:cxnLst/>
              <a:rect l="l" t="t" r="r" b="b"/>
              <a:pathLst>
                <a:path w="4533218" h="1035256">
                  <a:moveTo>
                    <a:pt x="258814" y="0"/>
                  </a:moveTo>
                  <a:lnTo>
                    <a:pt x="3984236" y="0"/>
                  </a:lnTo>
                  <a:lnTo>
                    <a:pt x="4533218" y="1035256"/>
                  </a:lnTo>
                  <a:lnTo>
                    <a:pt x="0" y="103525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073757" y="906855"/>
            <a:ext cx="2171554" cy="898904"/>
            <a:chOff x="-499893" y="-818671"/>
            <a:chExt cx="2171554" cy="939009"/>
          </a:xfrm>
        </p:grpSpPr>
        <p:sp>
          <p:nvSpPr>
            <p:cNvPr id="43" name="Oval Callout 42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23358"/>
                <a:gd name="adj2" fmla="val 7088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-394457" y="-725836"/>
              <a:ext cx="1960681" cy="803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UTM Avo" pitchFamily="18" charset="0"/>
                </a:rPr>
                <a:t>Mình đọc </a:t>
              </a:r>
            </a:p>
            <a:p>
              <a:pPr algn="ctr"/>
              <a:r>
                <a:rPr lang="en-US" sz="2200">
                  <a:latin typeface="UTM Avo" pitchFamily="18" charset="0"/>
                </a:rPr>
                <a:t>đoạn 3</a:t>
              </a:r>
              <a:endParaRPr lang="en-US" sz="2000">
                <a:latin typeface="UTM Avo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39257" y="996418"/>
            <a:ext cx="3457853" cy="1090851"/>
            <a:chOff x="7407402" y="1805759"/>
            <a:chExt cx="3457853" cy="1090851"/>
          </a:xfrm>
        </p:grpSpPr>
        <p:pic>
          <p:nvPicPr>
            <p:cNvPr id="45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7402" y="1805759"/>
              <a:ext cx="3457853" cy="1090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/>
            <p:cNvSpPr txBox="1"/>
            <p:nvPr/>
          </p:nvSpPr>
          <p:spPr>
            <a:xfrm>
              <a:off x="7767152" y="1948927"/>
              <a:ext cx="26642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UTM Avo" pitchFamily="18" charset="0"/>
                </a:rPr>
                <a:t>Chúng ta đọc nối  tiếp đoạn</a:t>
              </a:r>
              <a:endParaRPr lang="en-US" sz="2000">
                <a:latin typeface="UTM Avo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028865" y="928313"/>
            <a:ext cx="1767271" cy="877446"/>
            <a:chOff x="-499893" y="-818671"/>
            <a:chExt cx="2171554" cy="939009"/>
          </a:xfrm>
        </p:grpSpPr>
        <p:sp>
          <p:nvSpPr>
            <p:cNvPr id="24" name="Oval Callout 23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3713"/>
                <a:gd name="adj2" fmla="val 69582"/>
              </a:avLst>
            </a:prstGeom>
            <a:solidFill>
              <a:srgbClr val="FFFF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394457" y="-725836"/>
              <a:ext cx="1960681" cy="823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UTM Avo" pitchFamily="18" charset="0"/>
                </a:rPr>
                <a:t>Tớ đọc </a:t>
              </a:r>
            </a:p>
            <a:p>
              <a:pPr algn="ctr"/>
              <a:r>
                <a:rPr lang="en-US" sz="2200">
                  <a:latin typeface="UTM Avo" pitchFamily="18" charset="0"/>
                </a:rPr>
                <a:t>đoạn 2</a:t>
              </a:r>
              <a:endParaRPr lang="en-US" sz="2000">
                <a:latin typeface="UTM Avo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450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2222946" y="1131590"/>
            <a:ext cx="6813550" cy="3122799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6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83518"/>
            <a:ext cx="2399950" cy="444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387182" y="554363"/>
            <a:ext cx="3921361" cy="504056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UTM Avo" pitchFamily="18" charset="0"/>
                </a:rPr>
                <a:t>Luyện đọc cả bài: 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2438970" y="1203598"/>
            <a:ext cx="6597526" cy="212365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>
                <a:solidFill>
                  <a:srgbClr val="FFFFD9"/>
                </a:solidFill>
                <a:latin typeface="UTM Avo" pitchFamily="18" charset="0"/>
              </a:rPr>
              <a:t>Lưu ý khi đọc:</a:t>
            </a:r>
          </a:p>
          <a:p>
            <a:pPr algn="just">
              <a:lnSpc>
                <a:spcPct val="150000"/>
              </a:lnSpc>
            </a:pPr>
            <a:r>
              <a:rPr lang="en-US" sz="2200" b="1">
                <a:solidFill>
                  <a:srgbClr val="FFFFD9"/>
                </a:solidFill>
                <a:latin typeface="UTM Avo" pitchFamily="18" charset="0"/>
              </a:rPr>
              <a:t>- </a:t>
            </a:r>
            <a:r>
              <a:rPr lang="vi-VN" sz="2200" b="1">
                <a:solidFill>
                  <a:srgbClr val="FFFFD9"/>
                </a:solidFill>
                <a:latin typeface="UTM Avo" pitchFamily="18" charset="0"/>
              </a:rPr>
              <a:t>Đọc đúng các tên phiên âm nước ngoài</a:t>
            </a:r>
            <a:r>
              <a:rPr lang="en-US" sz="2200" b="1">
                <a:solidFill>
                  <a:srgbClr val="FFFFD9"/>
                </a:solidFill>
                <a:latin typeface="UTM Avo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b="1">
                <a:solidFill>
                  <a:srgbClr val="FFFFD9"/>
                </a:solidFill>
                <a:latin typeface="UTM Avo" pitchFamily="18" charset="0"/>
              </a:rPr>
              <a:t>- Đọc </a:t>
            </a:r>
            <a:r>
              <a:rPr lang="vi-VN" sz="2200" b="1">
                <a:solidFill>
                  <a:srgbClr val="FFFFD9"/>
                </a:solidFill>
                <a:latin typeface="UTM Avo" pitchFamily="18" charset="0"/>
              </a:rPr>
              <a:t>rõ ràng, ngắt nghỉ hơi đúng, dừng hơi l</a:t>
            </a:r>
            <a:r>
              <a:rPr lang="en-US" sz="2200" b="1">
                <a:solidFill>
                  <a:srgbClr val="FFFFD9"/>
                </a:solidFill>
                <a:latin typeface="UTM Avo" pitchFamily="18" charset="0"/>
              </a:rPr>
              <a:t>â</a:t>
            </a:r>
            <a:r>
              <a:rPr lang="vi-VN" sz="2200" b="1">
                <a:solidFill>
                  <a:srgbClr val="FFFFD9"/>
                </a:solidFill>
                <a:latin typeface="UTM Avo" pitchFamily="18" charset="0"/>
              </a:rPr>
              <a:t>u hơn sau mỗi đoạn của bài đọc. </a:t>
            </a:r>
            <a:endParaRPr lang="en-US" sz="2200" b="1">
              <a:solidFill>
                <a:srgbClr val="FFFFD9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62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1105602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65984" y="555526"/>
            <a:ext cx="3921361" cy="504056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UTM Avo" pitchFamily="18" charset="0"/>
                </a:rPr>
                <a:t>3. Trả lời câu hỏi: 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943755" y="1105712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Theo bài đọc, trên thế giới có những cách chào phổ biến nào?</a:t>
            </a:r>
            <a:endParaRPr lang="en-US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1083277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1475657" y="1452215"/>
            <a:ext cx="1944215" cy="33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29783" y="1452215"/>
            <a:ext cx="25096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2555776" y="1884263"/>
            <a:ext cx="3733585" cy="543471"/>
            <a:chOff x="708943" y="6078636"/>
            <a:chExt cx="5167386" cy="724626"/>
          </a:xfrm>
        </p:grpSpPr>
        <p:sp>
          <p:nvSpPr>
            <p:cNvPr id="27" name="TextBox 19"/>
            <p:cNvSpPr txBox="1"/>
            <p:nvPr/>
          </p:nvSpPr>
          <p:spPr>
            <a:xfrm>
              <a:off x="708943" y="6110865"/>
              <a:ext cx="5028546" cy="69239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 defTabSz="685749"/>
              <a:endParaRPr lang="en-US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8" name="TextBox 20"/>
            <p:cNvSpPr txBox="1"/>
            <p:nvPr/>
          </p:nvSpPr>
          <p:spPr>
            <a:xfrm>
              <a:off x="708943" y="6078636"/>
              <a:ext cx="5167386" cy="697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749"/>
              <a:r>
                <a:rPr lang="en-US" sz="2800" err="1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8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thầm đoạn 1</a:t>
              </a:r>
              <a:endParaRPr lang="en-US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30" name="Rounded Rectangle 32"/>
          <p:cNvSpPr>
            <a:spLocks noChangeArrowheads="1"/>
          </p:cNvSpPr>
          <p:nvPr/>
        </p:nvSpPr>
        <p:spPr bwMode="auto">
          <a:xfrm>
            <a:off x="83732" y="2138796"/>
            <a:ext cx="2832084" cy="23771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28656" y="4085081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UTM Avo" pitchFamily="18" charset="0"/>
              </a:rPr>
              <a:t>Bắt tay</a:t>
            </a:r>
          </a:p>
        </p:txBody>
      </p:sp>
      <p:pic>
        <p:nvPicPr>
          <p:cNvPr id="1433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26335"/>
            <a:ext cx="2760076" cy="175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2975234" y="2138796"/>
            <a:ext cx="3025675" cy="23771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468394" y="4085081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UTM Avo" pitchFamily="18" charset="0"/>
              </a:rPr>
              <a:t>vẫy tay</a:t>
            </a:r>
          </a:p>
        </p:txBody>
      </p:sp>
      <p:sp>
        <p:nvSpPr>
          <p:cNvPr id="38" name="Rounded Rectangle 32"/>
          <p:cNvSpPr>
            <a:spLocks noChangeArrowheads="1"/>
          </p:cNvSpPr>
          <p:nvPr/>
        </p:nvSpPr>
        <p:spPr bwMode="auto">
          <a:xfrm>
            <a:off x="6289361" y="2138796"/>
            <a:ext cx="2675128" cy="23771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577328" y="4085081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UTM Avo" pitchFamily="18" charset="0"/>
              </a:rPr>
              <a:t>cúi chào</a:t>
            </a:r>
          </a:p>
        </p:txBody>
      </p:sp>
      <p:pic>
        <p:nvPicPr>
          <p:cNvPr id="14340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37" b="22177"/>
          <a:stretch/>
        </p:blipFill>
        <p:spPr bwMode="auto">
          <a:xfrm>
            <a:off x="2987824" y="2427734"/>
            <a:ext cx="3013085" cy="165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813" y="2427734"/>
            <a:ext cx="2488667" cy="175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63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0" grpId="0" animBg="1"/>
      <p:bldP spid="30" grpId="1" animBg="1"/>
      <p:bldP spid="31" grpId="0"/>
      <p:bldP spid="31" grpId="1"/>
      <p:bldP spid="35" grpId="0" animBg="1"/>
      <p:bldP spid="35" grpId="1" animBg="1"/>
      <p:bldP spid="36" grpId="0"/>
      <p:bldP spid="36" grpId="1"/>
      <p:bldP spid="38" grpId="0" animBg="1"/>
      <p:bldP spid="38" grpId="1" animBg="1"/>
      <p:bldP spid="39" grpId="0"/>
      <p:bldP spid="3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2611097" y="2283718"/>
            <a:ext cx="6211975" cy="1167875"/>
          </a:xfrm>
          <a:prstGeom prst="wedgeRoundRectCallout">
            <a:avLst>
              <a:gd name="adj1" fmla="val -64292"/>
              <a:gd name="adj2" fmla="val -8339"/>
              <a:gd name="adj3" fmla="val 16667"/>
            </a:avLst>
          </a:prstGeom>
          <a:solidFill>
            <a:srgbClr val="FCFD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1105602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65984" y="555526"/>
            <a:ext cx="3921361" cy="504056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UTM Avo" pitchFamily="18" charset="0"/>
                </a:rPr>
                <a:t>3. Trả lời câu hỏi: 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943755" y="1105712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Theo bài đọc, trên thế giới có những cách chào phổ biến nào?</a:t>
            </a:r>
            <a:endParaRPr lang="en-US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1083277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1475657" y="1452215"/>
            <a:ext cx="1944215" cy="33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29783" y="1452215"/>
            <a:ext cx="25096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752918" y="2283718"/>
            <a:ext cx="5928332" cy="104207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>
                <a:latin typeface="UTM Avo" pitchFamily="18" charset="0"/>
              </a:rPr>
              <a:t>- 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Bắt tay</a:t>
            </a:r>
            <a:r>
              <a:rPr lang="vi-VN" sz="2200" b="1">
                <a:latin typeface="UTM Avo" pitchFamily="18" charset="0"/>
              </a:rPr>
              <a:t>, 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vẫy tay </a:t>
            </a:r>
            <a:r>
              <a:rPr lang="vi-VN" sz="2200" b="1">
                <a:latin typeface="UTM Avo" pitchFamily="18" charset="0"/>
              </a:rPr>
              <a:t>và 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cúi chào </a:t>
            </a:r>
            <a:r>
              <a:rPr lang="vi-VN" sz="2200" b="1">
                <a:latin typeface="UTM Avo" pitchFamily="18" charset="0"/>
              </a:rPr>
              <a:t>là cách chào phổ biến trên thế giới.</a:t>
            </a:r>
            <a:endParaRPr lang="en-US" sz="2200" b="1">
              <a:latin typeface="UTM Avo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30"/>
          <a:stretch/>
        </p:blipFill>
        <p:spPr bwMode="auto">
          <a:xfrm>
            <a:off x="251334" y="2283718"/>
            <a:ext cx="1906036" cy="23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80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7851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77961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2. Người dân một số nước có những cách chào đặc biệt nào?</a:t>
            </a: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526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5431705" y="924464"/>
            <a:ext cx="3172743" cy="33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58749" y="1251911"/>
            <a:ext cx="6425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527271"/>
              </p:ext>
            </p:extLst>
          </p:nvPr>
        </p:nvGraphicFramePr>
        <p:xfrm>
          <a:off x="251520" y="1995686"/>
          <a:ext cx="3640339" cy="2592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/>
                        <a:t>Người</a:t>
                      </a:r>
                      <a:r>
                        <a:rPr lang="en-US" sz="2200" baseline="0"/>
                        <a:t> Ma-ô-ri ở Niu Di-lân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/>
                        <a:t>Người</a:t>
                      </a:r>
                      <a:r>
                        <a:rPr lang="en-US" sz="2200" baseline="0"/>
                        <a:t> Ấn Độ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/>
                        <a:t>Nhiều</a:t>
                      </a:r>
                      <a:r>
                        <a:rPr lang="en-US" sz="2200" baseline="0"/>
                        <a:t> người ở Mỹ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/>
                        <a:t>Người</a:t>
                      </a:r>
                      <a:r>
                        <a:rPr lang="en-US" sz="2200" baseline="0"/>
                        <a:t> Dim-ba-bu-ê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16950"/>
              </p:ext>
            </p:extLst>
          </p:nvPr>
        </p:nvGraphicFramePr>
        <p:xfrm>
          <a:off x="4572000" y="1995686"/>
          <a:ext cx="4392488" cy="2592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/>
                        <a:t>chắp</a:t>
                      </a:r>
                      <a:r>
                        <a:rPr lang="en-US" sz="2200" baseline="0"/>
                        <a:t> hai tay, cúi đầu.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/>
                        <a:t>chạm</a:t>
                      </a:r>
                      <a:r>
                        <a:rPr lang="en-US" sz="2200" baseline="0"/>
                        <a:t> nhẹ mũi và trán.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/>
                        <a:t>vỗ</a:t>
                      </a:r>
                      <a:r>
                        <a:rPr lang="en-US" sz="2200" baseline="0"/>
                        <a:t> tay.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r>
                        <a:rPr lang="en-US" sz="2200"/>
                        <a:t>đấm</a:t>
                      </a:r>
                      <a:r>
                        <a:rPr lang="en-US" sz="2200" baseline="0"/>
                        <a:t> nhẹ vào nắm tay của nhau.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41" name="Straight Connector 40"/>
          <p:cNvCxnSpPr>
            <a:endCxn id="37" idx="1"/>
          </p:cNvCxnSpPr>
          <p:nvPr/>
        </p:nvCxnSpPr>
        <p:spPr>
          <a:xfrm>
            <a:off x="3923928" y="2715766"/>
            <a:ext cx="648072" cy="576064"/>
          </a:xfrm>
          <a:prstGeom prst="line">
            <a:avLst/>
          </a:prstGeom>
          <a:ln w="28575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905672" y="2715766"/>
            <a:ext cx="648072" cy="576064"/>
          </a:xfrm>
          <a:prstGeom prst="line">
            <a:avLst/>
          </a:prstGeom>
          <a:ln w="28575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942183" y="3795886"/>
            <a:ext cx="648072" cy="576064"/>
          </a:xfrm>
          <a:prstGeom prst="line">
            <a:avLst/>
          </a:prstGeom>
          <a:ln w="28575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3905672" y="3795886"/>
            <a:ext cx="648072" cy="576064"/>
          </a:xfrm>
          <a:prstGeom prst="line">
            <a:avLst/>
          </a:prstGeom>
          <a:ln w="28575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2555776" y="1380207"/>
            <a:ext cx="3733585" cy="543471"/>
            <a:chOff x="708943" y="6078636"/>
            <a:chExt cx="5167386" cy="724626"/>
          </a:xfrm>
        </p:grpSpPr>
        <p:sp>
          <p:nvSpPr>
            <p:cNvPr id="49" name="TextBox 19"/>
            <p:cNvSpPr txBox="1"/>
            <p:nvPr/>
          </p:nvSpPr>
          <p:spPr>
            <a:xfrm>
              <a:off x="708943" y="6110865"/>
              <a:ext cx="5028546" cy="69239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 defTabSz="685749"/>
              <a:endParaRPr lang="en-US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50" name="TextBox 20"/>
            <p:cNvSpPr txBox="1"/>
            <p:nvPr/>
          </p:nvSpPr>
          <p:spPr>
            <a:xfrm>
              <a:off x="708943" y="6078636"/>
              <a:ext cx="5167386" cy="697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749"/>
              <a:r>
                <a:rPr lang="en-US" sz="2800" err="1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8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thầm đoạn 2</a:t>
              </a:r>
              <a:endParaRPr lang="en-US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51" name="Flowchart: Process 50"/>
          <p:cNvSpPr/>
          <p:nvPr/>
        </p:nvSpPr>
        <p:spPr>
          <a:xfrm>
            <a:off x="263594" y="2499742"/>
            <a:ext cx="3642077" cy="432048"/>
          </a:xfrm>
          <a:prstGeom prst="flowChartProcess">
            <a:avLst/>
          </a:prstGeom>
          <a:solidFill>
            <a:srgbClr val="FF0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Process 51"/>
          <p:cNvSpPr/>
          <p:nvPr/>
        </p:nvSpPr>
        <p:spPr>
          <a:xfrm>
            <a:off x="4620328" y="3003798"/>
            <a:ext cx="4344159" cy="429240"/>
          </a:xfrm>
          <a:prstGeom prst="flowChartProcess">
            <a:avLst/>
          </a:prstGeom>
          <a:solidFill>
            <a:srgbClr val="FF0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lowchart: Process 52"/>
          <p:cNvSpPr/>
          <p:nvPr/>
        </p:nvSpPr>
        <p:spPr>
          <a:xfrm>
            <a:off x="256539" y="3003798"/>
            <a:ext cx="3642077" cy="432048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lowchart: Process 55"/>
          <p:cNvSpPr/>
          <p:nvPr/>
        </p:nvSpPr>
        <p:spPr>
          <a:xfrm>
            <a:off x="4620328" y="2502550"/>
            <a:ext cx="4344159" cy="429240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lowchart: Process 56"/>
          <p:cNvSpPr/>
          <p:nvPr/>
        </p:nvSpPr>
        <p:spPr>
          <a:xfrm>
            <a:off x="263594" y="3579862"/>
            <a:ext cx="3642077" cy="432048"/>
          </a:xfrm>
          <a:prstGeom prst="flowChartProcess">
            <a:avLst/>
          </a:prstGeom>
          <a:solidFill>
            <a:srgbClr val="00B05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lowchart: Process 57"/>
          <p:cNvSpPr/>
          <p:nvPr/>
        </p:nvSpPr>
        <p:spPr>
          <a:xfrm>
            <a:off x="4620328" y="4083918"/>
            <a:ext cx="4344159" cy="429240"/>
          </a:xfrm>
          <a:prstGeom prst="flowChartProcess">
            <a:avLst/>
          </a:prstGeom>
          <a:solidFill>
            <a:srgbClr val="00B05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lowchart: Process 58"/>
          <p:cNvSpPr/>
          <p:nvPr/>
        </p:nvSpPr>
        <p:spPr>
          <a:xfrm>
            <a:off x="251520" y="4083918"/>
            <a:ext cx="3642077" cy="432048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lowchart: Process 59"/>
          <p:cNvSpPr/>
          <p:nvPr/>
        </p:nvSpPr>
        <p:spPr>
          <a:xfrm>
            <a:off x="4615309" y="3582670"/>
            <a:ext cx="4344159" cy="429240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5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1" grpId="0" animBg="1"/>
      <p:bldP spid="52" grpId="0" animBg="1"/>
      <p:bldP spid="53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7851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77961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2. Người dân một số nước có những cách chào đặc biệt nào?</a:t>
            </a: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526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5431705" y="924464"/>
            <a:ext cx="3172743" cy="33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58749" y="1251911"/>
            <a:ext cx="6425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07504" y="1790772"/>
            <a:ext cx="1951612" cy="2250182"/>
            <a:chOff x="6454213" y="2936978"/>
            <a:chExt cx="1951612" cy="2250182"/>
          </a:xfrm>
        </p:grpSpPr>
        <p:pic>
          <p:nvPicPr>
            <p:cNvPr id="32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3" r="12126"/>
            <a:stretch/>
          </p:blipFill>
          <p:spPr bwMode="auto">
            <a:xfrm>
              <a:off x="6454213" y="2936978"/>
              <a:ext cx="1951612" cy="1689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6722437" y="4756275"/>
              <a:ext cx="1683387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UTM Avo" pitchFamily="18" charset="0"/>
                </a:rPr>
                <a:t>Ma-ô-ri</a:t>
              </a:r>
            </a:p>
          </p:txBody>
        </p:sp>
      </p:grpSp>
      <p:pic>
        <p:nvPicPr>
          <p:cNvPr id="34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1" r="16791"/>
          <a:stretch/>
        </p:blipFill>
        <p:spPr bwMode="auto">
          <a:xfrm>
            <a:off x="7018076" y="1779663"/>
            <a:ext cx="1872342" cy="168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r="9165"/>
          <a:stretch/>
        </p:blipFill>
        <p:spPr bwMode="auto">
          <a:xfrm>
            <a:off x="2357582" y="1779662"/>
            <a:ext cx="1998394" cy="169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2600581" y="3581025"/>
            <a:ext cx="1683387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latin typeface="UTM Avo" pitchFamily="18" charset="0"/>
              </a:rPr>
              <a:t>Ấn Độ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832829" y="3579862"/>
            <a:ext cx="1683387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latin typeface="UTM Avo" pitchFamily="18" charset="0"/>
              </a:rPr>
              <a:t>Mỹ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092280" y="3579862"/>
            <a:ext cx="2088232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200" b="1">
                <a:latin typeface="UTM Avo" pitchFamily="18" charset="0"/>
              </a:rPr>
              <a:t>Dim-ba-bu-ê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1" b="10168"/>
          <a:stretch/>
        </p:blipFill>
        <p:spPr bwMode="auto">
          <a:xfrm>
            <a:off x="4553744" y="1818560"/>
            <a:ext cx="2296999" cy="16469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56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84798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84908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3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Cách chào nào dưới đây không được nói đến trong bài?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62473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 flipV="1">
            <a:off x="1522491" y="931411"/>
            <a:ext cx="1455411" cy="145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615361" y="931411"/>
            <a:ext cx="306109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6444208" y="1524221"/>
            <a:ext cx="475670" cy="475670"/>
          </a:xfrm>
          <a:prstGeom prst="ellipse">
            <a:avLst/>
          </a:prstGeom>
          <a:solidFill>
            <a:srgbClr val="FF00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2686951" y="2028279"/>
            <a:ext cx="3733585" cy="543471"/>
            <a:chOff x="708943" y="6078636"/>
            <a:chExt cx="5167386" cy="724626"/>
          </a:xfrm>
        </p:grpSpPr>
        <p:sp>
          <p:nvSpPr>
            <p:cNvPr id="27" name="TextBox 19"/>
            <p:cNvSpPr txBox="1"/>
            <p:nvPr/>
          </p:nvSpPr>
          <p:spPr>
            <a:xfrm>
              <a:off x="708943" y="6110865"/>
              <a:ext cx="5028546" cy="69239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 defTabSz="685749"/>
              <a:endParaRPr lang="en-US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8" name="TextBox 20"/>
            <p:cNvSpPr txBox="1"/>
            <p:nvPr/>
          </p:nvSpPr>
          <p:spPr>
            <a:xfrm>
              <a:off x="708943" y="6078636"/>
              <a:ext cx="5167386" cy="697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749"/>
              <a:r>
                <a:rPr lang="en-US" sz="2800" err="1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8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thầm cả bài</a:t>
              </a:r>
              <a:endParaRPr lang="en-US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020040" y="1462108"/>
            <a:ext cx="7823995" cy="53424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a.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bắt tay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	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  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b.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chạm mũi và chán   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nói lời chào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2" r="23020" b="8077"/>
          <a:stretch/>
        </p:blipFill>
        <p:spPr bwMode="auto">
          <a:xfrm>
            <a:off x="6840760" y="2041954"/>
            <a:ext cx="2339752" cy="261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16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639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866" y="227842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819" y="314751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2138" y="3363839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91386" y="2202714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12092" y="1195615"/>
            <a:ext cx="3519818" cy="9556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892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3563889" y="2112121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en-US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Hát</a:t>
            </a: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018231" y="2729764"/>
            <a:ext cx="5133046" cy="57876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en-US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Lời chào của em</a:t>
            </a:r>
          </a:p>
        </p:txBody>
      </p:sp>
      <p:pic>
        <p:nvPicPr>
          <p:cNvPr id="21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3942448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34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>
        <p:sndAc>
          <p:stSnd>
            <p:snd r:embed="rId3" name="Nhac ne ma mi.wav"/>
          </p:stSnd>
        </p:sndAc>
      </p:transition>
    </mc:Choice>
    <mc:Fallback xmlns="">
      <p:transition advClick="0" advTm="0">
        <p:sndAc>
          <p:stSnd>
            <p:snd r:embed="rId11" name="Nhac ne ma m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8065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78175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4.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Ngoài những cách chào trong bài đọc, em còn biết cách chào nào khác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?</a:t>
            </a:r>
            <a:endParaRPr lang="en-US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740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 flipV="1">
            <a:off x="1691680" y="1232015"/>
            <a:ext cx="2991857" cy="4359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7" y="2642171"/>
            <a:ext cx="385762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4139952" y="1075160"/>
            <a:ext cx="3816424" cy="2592288"/>
          </a:xfrm>
          <a:prstGeom prst="cloudCallout">
            <a:avLst>
              <a:gd name="adj1" fmla="val -40990"/>
              <a:gd name="adj2" fmla="val 58581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5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8065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43755" y="578175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4.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Ngoài những cách chào trong bài đọc, em còn biết cách chào nào khác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?</a:t>
            </a:r>
            <a:endParaRPr lang="en-US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740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arallelogram 2"/>
          <p:cNvSpPr/>
          <p:nvPr/>
        </p:nvSpPr>
        <p:spPr>
          <a:xfrm>
            <a:off x="-36512" y="1657890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/>
          <p:cNvSpPr/>
          <p:nvPr/>
        </p:nvSpPr>
        <p:spPr>
          <a:xfrm>
            <a:off x="1763688" y="1657890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/>
          <p:cNvSpPr/>
          <p:nvPr/>
        </p:nvSpPr>
        <p:spPr>
          <a:xfrm>
            <a:off x="3542362" y="1657890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arallelogram 28"/>
          <p:cNvSpPr/>
          <p:nvPr/>
        </p:nvSpPr>
        <p:spPr>
          <a:xfrm>
            <a:off x="5292080" y="1657890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arallelogram 29"/>
          <p:cNvSpPr/>
          <p:nvPr/>
        </p:nvSpPr>
        <p:spPr>
          <a:xfrm>
            <a:off x="7092280" y="1635646"/>
            <a:ext cx="2037750" cy="2520280"/>
          </a:xfrm>
          <a:prstGeom prst="parallelogram">
            <a:avLst>
              <a:gd name="adj" fmla="val 17094"/>
            </a:avLst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9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853" y="584428"/>
            <a:ext cx="6921501" cy="397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36" name="Rounded Rectangle 2"/>
          <p:cNvSpPr>
            <a:spLocks noChangeArrowheads="1"/>
          </p:cNvSpPr>
          <p:nvPr/>
        </p:nvSpPr>
        <p:spPr bwMode="auto">
          <a:xfrm>
            <a:off x="2123726" y="541983"/>
            <a:ext cx="6912770" cy="4138538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00589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3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73"/>
          <a:stretch/>
        </p:blipFill>
        <p:spPr bwMode="auto">
          <a:xfrm>
            <a:off x="-72068" y="1561219"/>
            <a:ext cx="2428875" cy="309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07503" y="584428"/>
            <a:ext cx="1872209" cy="1008112"/>
          </a:xfrm>
          <a:prstGeom prst="wedgeRoundRectCallout">
            <a:avLst>
              <a:gd name="adj1" fmla="val -10755"/>
              <a:gd name="adj2" fmla="val 86976"/>
              <a:gd name="adj3" fmla="val 16667"/>
            </a:avLst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chemeClr val="tx1"/>
                </a:solidFill>
              </a:rPr>
              <a:t>4. Luyện đọc lại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1979712" y="969257"/>
            <a:ext cx="2777045" cy="1641995"/>
          </a:xfrm>
          <a:prstGeom prst="cloudCallout">
            <a:avLst>
              <a:gd name="adj1" fmla="val -53760"/>
              <a:gd name="adj2" fmla="val 51914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C00000"/>
                </a:solidFill>
              </a:rPr>
              <a:t>- Bài đọc này cho em biết điều gì?</a:t>
            </a:r>
          </a:p>
        </p:txBody>
      </p:sp>
      <p:pic>
        <p:nvPicPr>
          <p:cNvPr id="45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C4B69C"/>
              </a:clrFrom>
              <a:clrTo>
                <a:srgbClr val="C4B69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955" y="1964100"/>
            <a:ext cx="2992949" cy="269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ounded Rectangular Callout 46"/>
          <p:cNvSpPr/>
          <p:nvPr/>
        </p:nvSpPr>
        <p:spPr>
          <a:xfrm>
            <a:off x="2636311" y="2956066"/>
            <a:ext cx="4167937" cy="1271868"/>
          </a:xfrm>
          <a:prstGeom prst="wedgeRoundRectCallout">
            <a:avLst>
              <a:gd name="adj1" fmla="val 62266"/>
              <a:gd name="adj2" fmla="val -40717"/>
              <a:gd name="adj3" fmla="val 16667"/>
            </a:avLst>
          </a:prstGeom>
          <a:solidFill>
            <a:srgbClr val="C9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rgbClr val="002060"/>
                </a:solidFill>
              </a:rPr>
              <a:t>- Bài đọc cho em </a:t>
            </a:r>
            <a:r>
              <a:rPr lang="vi-VN" sz="2000" b="1">
                <a:solidFill>
                  <a:srgbClr val="002060"/>
                </a:solidFill>
              </a:rPr>
              <a:t>biết được cách chào của người dân một số nước trên thế giới.</a:t>
            </a:r>
            <a:endParaRPr lang="en-US" sz="2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56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2" grpId="0" animBg="1"/>
      <p:bldP spid="44" grpId="0" animBg="1"/>
      <p:bldP spid="4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5" name="Rounded Rectangle 32"/>
          <p:cNvSpPr>
            <a:spLocks noChangeArrowheads="1"/>
          </p:cNvSpPr>
          <p:nvPr/>
        </p:nvSpPr>
        <p:spPr bwMode="auto">
          <a:xfrm>
            <a:off x="899590" y="1217025"/>
            <a:ext cx="8064897" cy="534357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65984" y="554363"/>
            <a:ext cx="3921361" cy="504056"/>
            <a:chOff x="506623" y="2139702"/>
            <a:chExt cx="3921361" cy="504056"/>
          </a:xfrm>
        </p:grpSpPr>
        <p:sp>
          <p:nvSpPr>
            <p:cNvPr id="17" name="Rounded Rectangle 16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200" b="1">
                  <a:latin typeface="UTM Avo" pitchFamily="18" charset="0"/>
                </a:rPr>
                <a:t>5. Luyện tập</a:t>
              </a:r>
              <a:endParaRPr lang="en-US" sz="2200" b="1">
                <a:latin typeface="UTM Avo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943755" y="1217135"/>
            <a:ext cx="7823995" cy="53424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Trong bài đọc, câu nào là câu hỏi ? </a:t>
            </a:r>
            <a:endParaRPr lang="en-US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3563888" y="1687969"/>
            <a:ext cx="266429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1217025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ular Callout 25"/>
          <p:cNvSpPr/>
          <p:nvPr/>
        </p:nvSpPr>
        <p:spPr>
          <a:xfrm>
            <a:off x="1979712" y="1876730"/>
            <a:ext cx="5086962" cy="1128614"/>
          </a:xfrm>
          <a:prstGeom prst="wedgeRoundRectCallout">
            <a:avLst>
              <a:gd name="adj1" fmla="val 55770"/>
              <a:gd name="adj2" fmla="val 6234"/>
              <a:gd name="adj3" fmla="val 16667"/>
            </a:avLst>
          </a:prstGeom>
          <a:solidFill>
            <a:srgbClr val="C9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en-US" sz="2000" b="1">
                <a:solidFill>
                  <a:srgbClr val="002060"/>
                </a:solidFill>
              </a:rPr>
              <a:t>Câu: </a:t>
            </a:r>
          </a:p>
          <a:p>
            <a:r>
              <a:rPr lang="en-US" sz="2000" b="1">
                <a:solidFill>
                  <a:srgbClr val="C00000"/>
                </a:solidFill>
              </a:rPr>
              <a:t>Còn em, em chào bạn bằng cách nào?</a:t>
            </a:r>
            <a:r>
              <a:rPr lang="en-US" sz="2000" b="1">
                <a:solidFill>
                  <a:srgbClr val="002060"/>
                </a:solidFill>
              </a:rPr>
              <a:t> </a:t>
            </a:r>
          </a:p>
          <a:p>
            <a:r>
              <a:rPr lang="en-US" sz="2000" b="1">
                <a:solidFill>
                  <a:srgbClr val="002060"/>
                </a:solidFill>
              </a:rPr>
              <a:t>là câu hỏi.</a:t>
            </a:r>
          </a:p>
        </p:txBody>
      </p:sp>
      <p:sp>
        <p:nvSpPr>
          <p:cNvPr id="27" name="Rounded Rectangular Callout 26"/>
          <p:cNvSpPr/>
          <p:nvPr/>
        </p:nvSpPr>
        <p:spPr>
          <a:xfrm>
            <a:off x="1937118" y="3795886"/>
            <a:ext cx="5097708" cy="720080"/>
          </a:xfrm>
          <a:prstGeom prst="wedgeRoundRectCallout">
            <a:avLst>
              <a:gd name="adj1" fmla="val -58168"/>
              <a:gd name="adj2" fmla="val -20562"/>
              <a:gd name="adj3" fmla="val 16667"/>
            </a:avLst>
          </a:prstGeom>
          <a:solidFill>
            <a:srgbClr val="FCFD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en-US" sz="2000" b="1">
                <a:solidFill>
                  <a:srgbClr val="C00000"/>
                </a:solidFill>
              </a:rPr>
              <a:t>Dấu hiện nào </a:t>
            </a:r>
            <a:r>
              <a:rPr lang="en-US" sz="2000" b="1">
                <a:solidFill>
                  <a:srgbClr val="002060"/>
                </a:solidFill>
              </a:rPr>
              <a:t>cho biết  câu này là  câu hỏi?</a:t>
            </a:r>
          </a:p>
        </p:txBody>
      </p:sp>
      <p:pic>
        <p:nvPicPr>
          <p:cNvPr id="28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17025"/>
            <a:ext cx="2621149" cy="361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966" y="837471"/>
            <a:ext cx="2864849" cy="408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29"/>
          <p:cNvSpPr/>
          <p:nvPr/>
        </p:nvSpPr>
        <p:spPr>
          <a:xfrm>
            <a:off x="6588224" y="2203202"/>
            <a:ext cx="237835" cy="475670"/>
          </a:xfrm>
          <a:prstGeom prst="ellipse">
            <a:avLst/>
          </a:prstGeom>
          <a:solidFill>
            <a:srgbClr val="FF00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4855752" y="2571750"/>
            <a:ext cx="17324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748235" y="2931790"/>
            <a:ext cx="2973754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>
                <a:latin typeface="+mj-lt"/>
              </a:rPr>
              <a:t>+ Có từ để hỏi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48235" y="3339740"/>
            <a:ext cx="2973754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>
                <a:latin typeface="+mj-lt"/>
              </a:rPr>
              <a:t>+ Có dấu chấm hỏi.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50374" y="3723878"/>
            <a:ext cx="2973754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>
                <a:latin typeface="+mj-lt"/>
              </a:rPr>
              <a:t>+ Nội dung cần trả lời.</a:t>
            </a:r>
          </a:p>
        </p:txBody>
      </p:sp>
    </p:spTree>
    <p:extLst>
      <p:ext uri="{BB962C8B-B14F-4D97-AF65-F5344CB8AC3E}">
        <p14:creationId xmlns:p14="http://schemas.microsoft.com/office/powerpoint/2010/main" val="183405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  <p:bldP spid="27" grpId="0" animBg="1"/>
      <p:bldP spid="27" grpId="1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899590" y="555526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3755" y="555636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Cùng bạn hỏi - đáp về những cách chào được nói tới trong bài.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4499992" y="915566"/>
            <a:ext cx="2682552" cy="178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856580" y="915566"/>
            <a:ext cx="1355380" cy="145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555526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34731" y="2101881"/>
            <a:ext cx="1884081" cy="249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loud Callout 40"/>
          <p:cNvSpPr/>
          <p:nvPr/>
        </p:nvSpPr>
        <p:spPr>
          <a:xfrm>
            <a:off x="3131840" y="2783344"/>
            <a:ext cx="4002891" cy="1512168"/>
          </a:xfrm>
          <a:prstGeom prst="cloudCallout">
            <a:avLst>
              <a:gd name="adj1" fmla="val 60481"/>
              <a:gd name="adj2" fmla="val -33842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- </a:t>
            </a:r>
            <a:r>
              <a:rPr lang="en-US" b="1">
                <a:solidFill>
                  <a:srgbClr val="002060"/>
                </a:solidFill>
              </a:rPr>
              <a:t>Người Ấn Độ chào bằng cách chắp hai tay trước ngực và cúi đầu nhẹ.</a:t>
            </a:r>
          </a:p>
        </p:txBody>
      </p:sp>
      <p:pic>
        <p:nvPicPr>
          <p:cNvPr id="42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91730"/>
            <a:ext cx="1483346" cy="229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loud Callout 42"/>
          <p:cNvSpPr/>
          <p:nvPr/>
        </p:nvSpPr>
        <p:spPr>
          <a:xfrm>
            <a:off x="1590850" y="1532604"/>
            <a:ext cx="2777045" cy="1138553"/>
          </a:xfrm>
          <a:prstGeom prst="cloudCallout">
            <a:avLst>
              <a:gd name="adj1" fmla="val -68909"/>
              <a:gd name="adj2" fmla="val 36924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- Người Ấn Độ chào thế nào?</a:t>
            </a:r>
          </a:p>
        </p:txBody>
      </p:sp>
    </p:spTree>
    <p:extLst>
      <p:ext uri="{BB962C8B-B14F-4D97-AF65-F5344CB8AC3E}">
        <p14:creationId xmlns:p14="http://schemas.microsoft.com/office/powerpoint/2010/main" val="33056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1" grpId="0" animBg="1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899590" y="555526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3755" y="555636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Cùng bạn hỏi - đáp về những cách chào được nói tới trong bài.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4499992" y="915566"/>
            <a:ext cx="2682552" cy="178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856580" y="915566"/>
            <a:ext cx="1355380" cy="145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555526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loud Callout 40"/>
          <p:cNvSpPr/>
          <p:nvPr/>
        </p:nvSpPr>
        <p:spPr>
          <a:xfrm>
            <a:off x="4590255" y="2283718"/>
            <a:ext cx="3595433" cy="1728192"/>
          </a:xfrm>
          <a:prstGeom prst="cloudCallout">
            <a:avLst>
              <a:gd name="adj1" fmla="val -67421"/>
              <a:gd name="adj2" fmla="val -10925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- Người Ma-ô-ri ở Niu Di-lân chào bằng cách chạm nhẹ mũi và trán</a:t>
            </a:r>
            <a:r>
              <a:rPr lang="en-US" b="1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en-US" b="1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3" name="Cloud Callout 42"/>
          <p:cNvSpPr/>
          <p:nvPr/>
        </p:nvSpPr>
        <p:spPr>
          <a:xfrm>
            <a:off x="1590850" y="1532604"/>
            <a:ext cx="2777045" cy="1138553"/>
          </a:xfrm>
          <a:prstGeom prst="cloudCallout">
            <a:avLst>
              <a:gd name="adj1" fmla="val -26574"/>
              <a:gd name="adj2" fmla="val 86641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- Người Ma-ô-ri ở Niu Di-lân</a:t>
            </a:r>
          </a:p>
          <a:p>
            <a:pPr algn="ctr"/>
            <a:r>
              <a:rPr lang="en-US" b="1">
                <a:solidFill>
                  <a:srgbClr val="C00000"/>
                </a:solidFill>
              </a:rPr>
              <a:t>chào thế nào?</a:t>
            </a:r>
          </a:p>
        </p:txBody>
      </p:sp>
      <p:pic>
        <p:nvPicPr>
          <p:cNvPr id="18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D8EDE6"/>
              </a:clrFrom>
              <a:clrTo>
                <a:srgbClr val="D8ED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19" y="2671157"/>
            <a:ext cx="38862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42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7"/>
          <a:stretch/>
        </p:blipFill>
        <p:spPr bwMode="auto">
          <a:xfrm>
            <a:off x="1569411" y="2166072"/>
            <a:ext cx="5334000" cy="24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899590" y="555526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3755" y="555636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Cùng bạn hỏi - đáp về những cách chào được nói tới trong bài.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4499992" y="915566"/>
            <a:ext cx="2682552" cy="178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856580" y="915566"/>
            <a:ext cx="1355380" cy="145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555526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loud Callout 40"/>
          <p:cNvSpPr/>
          <p:nvPr/>
        </p:nvSpPr>
        <p:spPr>
          <a:xfrm>
            <a:off x="119335" y="1561044"/>
            <a:ext cx="3783025" cy="1341782"/>
          </a:xfrm>
          <a:prstGeom prst="cloudCallout">
            <a:avLst>
              <a:gd name="adj1" fmla="val 21523"/>
              <a:gd name="adj2" fmla="val 72025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- </a:t>
            </a:r>
            <a:r>
              <a:rPr lang="vi-VN" b="1">
                <a:solidFill>
                  <a:srgbClr val="002060"/>
                </a:solidFill>
              </a:rPr>
              <a:t>Người Dim-ba-bu-ê</a:t>
            </a:r>
            <a:r>
              <a:rPr lang="en-US" b="1">
                <a:solidFill>
                  <a:srgbClr val="002060"/>
                </a:solidFill>
              </a:rPr>
              <a:t>  chào bằng cách vỗ tay.</a:t>
            </a:r>
          </a:p>
        </p:txBody>
      </p:sp>
      <p:sp>
        <p:nvSpPr>
          <p:cNvPr id="43" name="Cloud Callout 42"/>
          <p:cNvSpPr/>
          <p:nvPr/>
        </p:nvSpPr>
        <p:spPr>
          <a:xfrm>
            <a:off x="4427935" y="1027519"/>
            <a:ext cx="3768570" cy="1138553"/>
          </a:xfrm>
          <a:prstGeom prst="cloudCallout">
            <a:avLst>
              <a:gd name="adj1" fmla="val -26959"/>
              <a:gd name="adj2" fmla="val 93015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C00000"/>
                </a:solidFill>
              </a:rPr>
              <a:t>- </a:t>
            </a:r>
            <a:r>
              <a:rPr lang="vi-VN" b="1">
                <a:solidFill>
                  <a:srgbClr val="C00000"/>
                </a:solidFill>
              </a:rPr>
              <a:t>Người Dim-ba-bu-ê</a:t>
            </a:r>
            <a:r>
              <a:rPr lang="en-US" b="1">
                <a:solidFill>
                  <a:srgbClr val="C00000"/>
                </a:solidFill>
              </a:rPr>
              <a:t> chào thế nào?</a:t>
            </a:r>
          </a:p>
        </p:txBody>
      </p:sp>
    </p:spTree>
    <p:extLst>
      <p:ext uri="{BB962C8B-B14F-4D97-AF65-F5344CB8AC3E}">
        <p14:creationId xmlns:p14="http://schemas.microsoft.com/office/powerpoint/2010/main" val="2193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2078"/>
            <a:ext cx="4447568" cy="4067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7494"/>
            <a:ext cx="4680520" cy="4376488"/>
          </a:xfrm>
          <a:prstGeom prst="rect">
            <a:avLst/>
          </a:prstGeom>
        </p:spPr>
      </p:pic>
      <p:sp>
        <p:nvSpPr>
          <p:cNvPr id="8" name="Rectangle 1"/>
          <p:cNvSpPr/>
          <p:nvPr/>
        </p:nvSpPr>
        <p:spPr>
          <a:xfrm>
            <a:off x="107505" y="3579861"/>
            <a:ext cx="4536504" cy="1064121"/>
          </a:xfrm>
          <a:custGeom>
            <a:avLst/>
            <a:gdLst/>
            <a:ahLst/>
            <a:cxnLst/>
            <a:rect l="l" t="t" r="r" b="b"/>
            <a:pathLst>
              <a:path w="8060926" h="4254574">
                <a:moveTo>
                  <a:pt x="4714428" y="0"/>
                </a:moveTo>
                <a:cubicBezTo>
                  <a:pt x="5025846" y="0"/>
                  <a:pt x="5301746" y="152068"/>
                  <a:pt x="5469855" y="387502"/>
                </a:cubicBezTo>
                <a:cubicBezTo>
                  <a:pt x="5556472" y="404180"/>
                  <a:pt x="5638209" y="434660"/>
                  <a:pt x="5713343" y="476075"/>
                </a:cubicBezTo>
                <a:cubicBezTo>
                  <a:pt x="5854090" y="389529"/>
                  <a:pt x="6019866" y="340246"/>
                  <a:pt x="6197152" y="340246"/>
                </a:cubicBezTo>
                <a:cubicBezTo>
                  <a:pt x="6714148" y="340246"/>
                  <a:pt x="7133256" y="759354"/>
                  <a:pt x="7133256" y="1276350"/>
                </a:cubicBezTo>
                <a:lnTo>
                  <a:pt x="7132004" y="1292208"/>
                </a:lnTo>
                <a:cubicBezTo>
                  <a:pt x="7350427" y="1460456"/>
                  <a:pt x="7488832" y="1725228"/>
                  <a:pt x="7488832" y="2022326"/>
                </a:cubicBezTo>
                <a:cubicBezTo>
                  <a:pt x="7488832" y="2166021"/>
                  <a:pt x="7456455" y="2302153"/>
                  <a:pt x="7396438" y="2422715"/>
                </a:cubicBezTo>
                <a:cubicBezTo>
                  <a:pt x="7781021" y="2538840"/>
                  <a:pt x="8060926" y="2895967"/>
                  <a:pt x="8060926" y="3318470"/>
                </a:cubicBezTo>
                <a:cubicBezTo>
                  <a:pt x="8060926" y="3809866"/>
                  <a:pt x="7682297" y="4212828"/>
                  <a:pt x="7200800" y="4250738"/>
                </a:cubicBezTo>
                <a:lnTo>
                  <a:pt x="7200800" y="4254574"/>
                </a:lnTo>
                <a:lnTo>
                  <a:pt x="7124822" y="4254574"/>
                </a:lnTo>
                <a:lnTo>
                  <a:pt x="936104" y="4254574"/>
                </a:lnTo>
                <a:lnTo>
                  <a:pt x="648072" y="4254574"/>
                </a:lnTo>
                <a:lnTo>
                  <a:pt x="648072" y="4208952"/>
                </a:lnTo>
                <a:cubicBezTo>
                  <a:pt x="271941" y="4087853"/>
                  <a:pt x="0" y="3734919"/>
                  <a:pt x="0" y="3318470"/>
                </a:cubicBezTo>
                <a:cubicBezTo>
                  <a:pt x="0" y="2801474"/>
                  <a:pt x="419108" y="2382366"/>
                  <a:pt x="936104" y="2382366"/>
                </a:cubicBezTo>
                <a:cubicBezTo>
                  <a:pt x="936104" y="2134792"/>
                  <a:pt x="1032213" y="1909665"/>
                  <a:pt x="1190917" y="1743911"/>
                </a:cubicBezTo>
                <a:cubicBezTo>
                  <a:pt x="1120144" y="1612431"/>
                  <a:pt x="1080120" y="1462012"/>
                  <a:pt x="1080120" y="1302246"/>
                </a:cubicBezTo>
                <a:cubicBezTo>
                  <a:pt x="1080120" y="785250"/>
                  <a:pt x="1499228" y="366142"/>
                  <a:pt x="2016224" y="366142"/>
                </a:cubicBezTo>
                <a:cubicBezTo>
                  <a:pt x="2284251" y="366142"/>
                  <a:pt x="2525969" y="478786"/>
                  <a:pt x="2695568" y="660162"/>
                </a:cubicBezTo>
                <a:cubicBezTo>
                  <a:pt x="2849950" y="357194"/>
                  <a:pt x="3164988" y="150118"/>
                  <a:pt x="3528392" y="150118"/>
                </a:cubicBezTo>
                <a:cubicBezTo>
                  <a:pt x="3714279" y="150118"/>
                  <a:pt x="3887512" y="204299"/>
                  <a:pt x="4032135" y="298864"/>
                </a:cubicBezTo>
                <a:cubicBezTo>
                  <a:pt x="4201147" y="114299"/>
                  <a:pt x="4444439" y="0"/>
                  <a:pt x="4714428" y="0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8" y="2067694"/>
            <a:ext cx="3503290" cy="27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24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70144" y="608856"/>
            <a:ext cx="7622337" cy="798570"/>
            <a:chOff x="1464038" y="1094950"/>
            <a:chExt cx="8260689" cy="798570"/>
          </a:xfrm>
        </p:grpSpPr>
        <p:sp>
          <p:nvSpPr>
            <p:cNvPr id="119" name="Rounded Rectangle 118"/>
            <p:cNvSpPr/>
            <p:nvPr/>
          </p:nvSpPr>
          <p:spPr>
            <a:xfrm>
              <a:off x="1464038" y="1094950"/>
              <a:ext cx="8260689" cy="798570"/>
            </a:xfrm>
            <a:prstGeom prst="roundRect">
              <a:avLst/>
            </a:prstGeom>
            <a:solidFill>
              <a:srgbClr val="FFFFD9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8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pic>
          <p:nvPicPr>
            <p:cNvPr id="113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46" y="1094950"/>
              <a:ext cx="895350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7" name="TextBox 116"/>
          <p:cNvSpPr txBox="1"/>
          <p:nvPr/>
        </p:nvSpPr>
        <p:spPr>
          <a:xfrm>
            <a:off x="2195736" y="627534"/>
            <a:ext cx="672779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000">
                <a:latin typeface="UTM Avo" pitchFamily="18" charset="0"/>
              </a:rPr>
              <a:t>Hàng ngày, em thường chào và đáp lời chào của mọi  người  như thế nào?</a:t>
            </a:r>
          </a:p>
        </p:txBody>
      </p:sp>
      <p:pic>
        <p:nvPicPr>
          <p:cNvPr id="8199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0"/>
          <a:stretch/>
        </p:blipFill>
        <p:spPr bwMode="auto">
          <a:xfrm>
            <a:off x="24344" y="537444"/>
            <a:ext cx="1200150" cy="59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Hexagon 33"/>
          <p:cNvSpPr/>
          <p:nvPr/>
        </p:nvSpPr>
        <p:spPr>
          <a:xfrm>
            <a:off x="5163185" y="2690300"/>
            <a:ext cx="2001103" cy="1725089"/>
          </a:xfrm>
          <a:prstGeom prst="hexagon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exagon 34"/>
          <p:cNvSpPr/>
          <p:nvPr/>
        </p:nvSpPr>
        <p:spPr>
          <a:xfrm>
            <a:off x="251520" y="1742731"/>
            <a:ext cx="2001103" cy="1725089"/>
          </a:xfrm>
          <a:prstGeom prst="hexagon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Hexagon 35"/>
          <p:cNvSpPr/>
          <p:nvPr/>
        </p:nvSpPr>
        <p:spPr>
          <a:xfrm>
            <a:off x="1907704" y="2692324"/>
            <a:ext cx="2001103" cy="1725089"/>
          </a:xfrm>
          <a:prstGeom prst="hexagon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Hexagon 36"/>
          <p:cNvSpPr/>
          <p:nvPr/>
        </p:nvSpPr>
        <p:spPr>
          <a:xfrm>
            <a:off x="3509405" y="1773170"/>
            <a:ext cx="2001103" cy="1725089"/>
          </a:xfrm>
          <a:prstGeom prst="hexagon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Hexagon 37"/>
          <p:cNvSpPr/>
          <p:nvPr/>
        </p:nvSpPr>
        <p:spPr>
          <a:xfrm>
            <a:off x="6766647" y="1742731"/>
            <a:ext cx="2001103" cy="1725089"/>
          </a:xfrm>
          <a:prstGeom prst="hexagon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58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5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07504" y="2124379"/>
            <a:ext cx="1690451" cy="2031547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70144" y="608856"/>
            <a:ext cx="7622337" cy="798570"/>
            <a:chOff x="1464038" y="1094950"/>
            <a:chExt cx="8260689" cy="798570"/>
          </a:xfrm>
        </p:grpSpPr>
        <p:sp>
          <p:nvSpPr>
            <p:cNvPr id="119" name="Rounded Rectangle 118"/>
            <p:cNvSpPr/>
            <p:nvPr/>
          </p:nvSpPr>
          <p:spPr>
            <a:xfrm>
              <a:off x="1464038" y="1094950"/>
              <a:ext cx="8260689" cy="798570"/>
            </a:xfrm>
            <a:prstGeom prst="roundRect">
              <a:avLst/>
            </a:prstGeom>
            <a:solidFill>
              <a:srgbClr val="FFFFD9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8"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pic>
          <p:nvPicPr>
            <p:cNvPr id="113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746" y="1094950"/>
              <a:ext cx="895350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7" name="TextBox 116"/>
          <p:cNvSpPr txBox="1"/>
          <p:nvPr/>
        </p:nvSpPr>
        <p:spPr>
          <a:xfrm>
            <a:off x="2195736" y="627534"/>
            <a:ext cx="672779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000">
                <a:latin typeface="UTM Avo" pitchFamily="18" charset="0"/>
              </a:rPr>
              <a:t>Hàng ngày, em thường chào và đáp lời chào của mọi  người  như thế nào?</a:t>
            </a:r>
          </a:p>
        </p:txBody>
      </p:sp>
      <p:pic>
        <p:nvPicPr>
          <p:cNvPr id="8199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0"/>
          <a:stretch/>
        </p:blipFill>
        <p:spPr bwMode="auto">
          <a:xfrm>
            <a:off x="24344" y="537444"/>
            <a:ext cx="1200150" cy="59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45" y="2216990"/>
            <a:ext cx="1690451" cy="173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1907704" y="2124379"/>
            <a:ext cx="1690451" cy="2031547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3707904" y="2124379"/>
            <a:ext cx="1690451" cy="2031547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5508104" y="2124379"/>
            <a:ext cx="1690451" cy="2031547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7308304" y="2095818"/>
            <a:ext cx="1690451" cy="2031547"/>
          </a:xfrm>
          <a:prstGeom prst="roundRect">
            <a:avLst/>
          </a:prstGeom>
          <a:solidFill>
            <a:srgbClr val="BDFFDB"/>
          </a:solidFill>
          <a:ln>
            <a:solidFill>
              <a:srgbClr val="226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5" name="Picture 9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68EBB5"/>
              </a:clrFrom>
              <a:clrTo>
                <a:srgbClr val="68EBB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098" y="2371762"/>
            <a:ext cx="1499662" cy="156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049" y="2282403"/>
            <a:ext cx="1482160" cy="174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People Greeting With Feet And Feet Stock Illustration - Download Image Now  - iStock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7" r="10072"/>
          <a:stretch/>
        </p:blipFill>
        <p:spPr bwMode="auto">
          <a:xfrm>
            <a:off x="5491923" y="2408360"/>
            <a:ext cx="1672961" cy="149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994" y="2282403"/>
            <a:ext cx="1496445" cy="162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380714" y="1563638"/>
            <a:ext cx="6727790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000" b="1">
                <a:solidFill>
                  <a:srgbClr val="C00000"/>
                </a:solidFill>
                <a:latin typeface="UTM Avo" pitchFamily="18" charset="0"/>
              </a:rPr>
              <a:t>Một số  kiểu chào khác nhau</a:t>
            </a:r>
          </a:p>
        </p:txBody>
      </p:sp>
    </p:spTree>
    <p:extLst>
      <p:ext uri="{BB962C8B-B14F-4D97-AF65-F5344CB8AC3E}">
        <p14:creationId xmlns:p14="http://schemas.microsoft.com/office/powerpoint/2010/main" val="221596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 animBg="1"/>
      <p:bldP spid="39" grpId="0" animBg="1"/>
      <p:bldP spid="40" grpId="0" animBg="1"/>
      <p:bldP spid="41" grpId="0" animBg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6146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" y="555526"/>
            <a:ext cx="759142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87824" y="3435847"/>
            <a:ext cx="3672408" cy="539154"/>
          </a:xfrm>
          <a:prstGeom prst="rect">
            <a:avLst/>
          </a:prstGeom>
          <a:solidFill>
            <a:srgbClr val="FDF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740754" y="3539792"/>
            <a:ext cx="4999598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000" b="1">
                <a:solidFill>
                  <a:srgbClr val="C00000"/>
                </a:solidFill>
                <a:latin typeface="UTM Avo" pitchFamily="18" charset="0"/>
              </a:rPr>
              <a:t>NHỮNG CÁCH CHÀO ĐỘC ĐÁO</a:t>
            </a:r>
          </a:p>
        </p:txBody>
      </p:sp>
    </p:spTree>
    <p:extLst>
      <p:ext uri="{BB962C8B-B14F-4D97-AF65-F5344CB8AC3E}">
        <p14:creationId xmlns:p14="http://schemas.microsoft.com/office/powerpoint/2010/main" val="52893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483518"/>
            <a:ext cx="9684568" cy="576064"/>
            <a:chOff x="2489068" y="483518"/>
            <a:chExt cx="5251284" cy="57606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70117" y="483518"/>
              <a:ext cx="3670235" cy="400110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000" b="1">
                  <a:solidFill>
                    <a:srgbClr val="C00000"/>
                  </a:solidFill>
                  <a:latin typeface="UTM Avo" pitchFamily="18" charset="0"/>
                </a:rPr>
                <a:t>NHỮNG CÁCH CHÀO ĐỘC ĐÁO</a:t>
              </a:r>
            </a:p>
          </p:txBody>
        </p:sp>
      </p:grpSp>
      <p:pic>
        <p:nvPicPr>
          <p:cNvPr id="717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574"/>
            <a:ext cx="9144000" cy="82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1779662"/>
            <a:ext cx="9144000" cy="192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" y="3651870"/>
            <a:ext cx="9144000" cy="101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1096282" y="1116710"/>
            <a:ext cx="7364150" cy="692629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43870" y="1116710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96282" y="1929412"/>
            <a:ext cx="7364150" cy="1722458"/>
          </a:xfrm>
          <a:prstGeom prst="roundRect">
            <a:avLst/>
          </a:prstGeom>
          <a:solidFill>
            <a:srgbClr val="00B05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44639" y="2355726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25381" y="3651870"/>
            <a:ext cx="7399769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27584" y="3508673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4032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483518"/>
            <a:ext cx="9684568" cy="576064"/>
            <a:chOff x="2489068" y="483518"/>
            <a:chExt cx="5251284" cy="57606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70117" y="483518"/>
              <a:ext cx="3670235" cy="400110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000" b="1">
                  <a:solidFill>
                    <a:srgbClr val="C00000"/>
                  </a:solidFill>
                  <a:latin typeface="UTM Avo" pitchFamily="18" charset="0"/>
                </a:rPr>
                <a:t>NHỮNG CÁCH CHÀO ĐỘC ĐÁO</a:t>
              </a:r>
            </a:p>
          </p:txBody>
        </p:sp>
      </p:grpSp>
      <p:pic>
        <p:nvPicPr>
          <p:cNvPr id="717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574"/>
            <a:ext cx="9144000" cy="82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>
            <a:off x="843870" y="1116710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767113" y="1138621"/>
            <a:ext cx="6549303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7020272" y="1707654"/>
            <a:ext cx="69196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948264" y="1435304"/>
            <a:ext cx="74090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232428" y="2932953"/>
            <a:ext cx="1683387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latin typeface="UTM Avo" pitchFamily="18" charset="0"/>
              </a:rPr>
              <a:t>-  v</a:t>
            </a:r>
            <a:r>
              <a:rPr lang="en-US" sz="2200" b="1">
                <a:solidFill>
                  <a:srgbClr val="FF0000"/>
                </a:solidFill>
                <a:latin typeface="UTM Avo" pitchFamily="18" charset="0"/>
              </a:rPr>
              <a:t>ẫy</a:t>
            </a:r>
            <a:r>
              <a:rPr lang="en-US" sz="2200" b="1">
                <a:latin typeface="UTM Avo" pitchFamily="18" charset="0"/>
              </a:rPr>
              <a:t> tay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32429" y="3365001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latin typeface="UTM Avo" pitchFamily="18" charset="0"/>
              </a:rPr>
              <a:t>- 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đ</a:t>
            </a:r>
            <a:r>
              <a:rPr lang="en-US" sz="2200" b="1">
                <a:solidFill>
                  <a:srgbClr val="FF0000"/>
                </a:solidFill>
                <a:latin typeface="UTM Avo" pitchFamily="18" charset="0"/>
              </a:rPr>
              <a:t>ặc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 </a:t>
            </a:r>
            <a:r>
              <a:rPr lang="en-US" sz="2200" b="1">
                <a:latin typeface="UTM Avo" pitchFamily="18" charset="0"/>
              </a:rPr>
              <a:t>biệt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06623" y="2355726"/>
            <a:ext cx="3921361" cy="504056"/>
            <a:chOff x="506623" y="2139702"/>
            <a:chExt cx="3921361" cy="504056"/>
          </a:xfrm>
        </p:grpSpPr>
        <p:sp>
          <p:nvSpPr>
            <p:cNvPr id="32" name="Rounded Rectangle 31"/>
            <p:cNvSpPr/>
            <p:nvPr/>
          </p:nvSpPr>
          <p:spPr>
            <a:xfrm>
              <a:off x="506623" y="2139702"/>
              <a:ext cx="2985257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UTM Avo" pitchFamily="18" charset="0"/>
                </a:rPr>
                <a:t>Luyện đọc: </a:t>
              </a:r>
            </a:p>
          </p:txBody>
        </p:sp>
      </p:grpSp>
      <p:cxnSp>
        <p:nvCxnSpPr>
          <p:cNvPr id="34" name="Straight Connector 33"/>
          <p:cNvCxnSpPr/>
          <p:nvPr/>
        </p:nvCxnSpPr>
        <p:spPr>
          <a:xfrm flipH="1">
            <a:off x="2833396" y="1116710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652120" y="1141215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6788134" y="1141215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1767113" y="1398456"/>
            <a:ext cx="232138" cy="354854"/>
            <a:chOff x="6952973" y="2932952"/>
            <a:chExt cx="232138" cy="354854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6952973" y="2932953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7020272" y="2932952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/>
          <p:cNvCxnSpPr/>
          <p:nvPr/>
        </p:nvCxnSpPr>
        <p:spPr>
          <a:xfrm flipH="1">
            <a:off x="7524328" y="1220524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1232429" y="1449299"/>
            <a:ext cx="791140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3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4" grpId="1" animBg="1"/>
      <p:bldP spid="27" grpId="0"/>
      <p:bldP spid="28" grpId="0"/>
      <p:bldP spid="41" grpId="0" animBg="1"/>
      <p:bldP spid="4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1079530"/>
            <a:ext cx="9144000" cy="192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483518"/>
            <a:ext cx="9684568" cy="576064"/>
            <a:chOff x="2489068" y="483518"/>
            <a:chExt cx="5251284" cy="57606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70117" y="483518"/>
              <a:ext cx="3670235" cy="400110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000" b="1">
                  <a:solidFill>
                    <a:srgbClr val="C00000"/>
                  </a:solidFill>
                  <a:latin typeface="UTM Avo" pitchFamily="18" charset="0"/>
                </a:rPr>
                <a:t>NHỮNG CÁCH CHÀO ĐỘC ĐÁO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844639" y="1655594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678321" y="2355726"/>
            <a:ext cx="4638095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3386943" y="1419622"/>
            <a:ext cx="89702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390937" y="1419622"/>
            <a:ext cx="74090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232428" y="3506446"/>
            <a:ext cx="1683387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latin typeface="UTM Avo" pitchFamily="18" charset="0"/>
              </a:rPr>
              <a:t>-  Ma-ô-ri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232429" y="3938494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latin typeface="UTM Avo" pitchFamily="18" charset="0"/>
              </a:rPr>
              <a:t>- 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Niu Di-lân</a:t>
            </a:r>
            <a:endParaRPr lang="en-US" sz="2200" b="1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06623" y="3074398"/>
            <a:ext cx="3921361" cy="504056"/>
            <a:chOff x="506623" y="2139702"/>
            <a:chExt cx="3921361" cy="504056"/>
          </a:xfrm>
        </p:grpSpPr>
        <p:sp>
          <p:nvSpPr>
            <p:cNvPr id="34" name="Rounded Rectangle 33"/>
            <p:cNvSpPr/>
            <p:nvPr/>
          </p:nvSpPr>
          <p:spPr>
            <a:xfrm>
              <a:off x="506623" y="2139702"/>
              <a:ext cx="2985257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UTM Avo" pitchFamily="18" charset="0"/>
                </a:rPr>
                <a:t>Luyện đọc: </a:t>
              </a:r>
            </a:p>
          </p:txBody>
        </p:sp>
      </p:grpSp>
      <p:cxnSp>
        <p:nvCxnSpPr>
          <p:cNvPr id="36" name="Straight Connector 35"/>
          <p:cNvCxnSpPr/>
          <p:nvPr/>
        </p:nvCxnSpPr>
        <p:spPr>
          <a:xfrm flipH="1">
            <a:off x="5076056" y="2367634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7140240" y="2367634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1742774" y="2601092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4344545" y="2660977"/>
            <a:ext cx="232138" cy="354854"/>
            <a:chOff x="6952973" y="2932952"/>
            <a:chExt cx="232138" cy="354854"/>
          </a:xfrm>
        </p:grpSpPr>
        <p:cxnSp>
          <p:nvCxnSpPr>
            <p:cNvPr id="40" name="Straight Connector 39"/>
            <p:cNvCxnSpPr/>
            <p:nvPr/>
          </p:nvCxnSpPr>
          <p:spPr>
            <a:xfrm flipH="1">
              <a:off x="6952973" y="2932953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7020272" y="2932952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ounded Rectangle 42"/>
          <p:cNvSpPr/>
          <p:nvPr/>
        </p:nvSpPr>
        <p:spPr>
          <a:xfrm>
            <a:off x="1158817" y="2638643"/>
            <a:ext cx="3205141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696925" y="2936978"/>
            <a:ext cx="3070825" cy="1689452"/>
            <a:chOff x="5696925" y="2936978"/>
            <a:chExt cx="3070825" cy="1689452"/>
          </a:xfrm>
        </p:grpSpPr>
        <p:pic>
          <p:nvPicPr>
            <p:cNvPr id="8195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3247" y="2936978"/>
              <a:ext cx="2984503" cy="1689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5696925" y="2936978"/>
              <a:ext cx="1683387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solidFill>
                    <a:srgbClr val="FCFDCF"/>
                  </a:solidFill>
                  <a:latin typeface="UTM Avo" pitchFamily="18" charset="0"/>
                </a:rPr>
                <a:t>Ma-ô-ri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07553" y="2936978"/>
            <a:ext cx="2163177" cy="1723004"/>
            <a:chOff x="6507553" y="2936978"/>
            <a:chExt cx="2163177" cy="1723004"/>
          </a:xfrm>
        </p:grpSpPr>
        <p:pic>
          <p:nvPicPr>
            <p:cNvPr id="8196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7553" y="2936978"/>
              <a:ext cx="1535890" cy="1655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6516216" y="4229097"/>
              <a:ext cx="2154514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solidFill>
                    <a:srgbClr val="002060"/>
                  </a:solidFill>
                  <a:latin typeface="UTM Avo" pitchFamily="18" charset="0"/>
                </a:rPr>
                <a:t>Niu Di-lân</a:t>
              </a:r>
            </a:p>
          </p:txBody>
        </p:sp>
      </p:grpSp>
      <p:cxnSp>
        <p:nvCxnSpPr>
          <p:cNvPr id="48" name="Straight Connector 47"/>
          <p:cNvCxnSpPr/>
          <p:nvPr/>
        </p:nvCxnSpPr>
        <p:spPr>
          <a:xfrm>
            <a:off x="5076056" y="2355726"/>
            <a:ext cx="143149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221586" y="4301105"/>
            <a:ext cx="291836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>
                <a:latin typeface="UTM Avo" pitchFamily="18" charset="0"/>
              </a:rPr>
              <a:t>- 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Dim-ba-bu-ê</a:t>
            </a:r>
            <a:endParaRPr lang="en-US" sz="2200" b="1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963161" y="2859782"/>
            <a:ext cx="3138289" cy="1757806"/>
            <a:chOff x="6005711" y="2859782"/>
            <a:chExt cx="3138289" cy="1757806"/>
          </a:xfrm>
        </p:grpSpPr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5711" y="2931790"/>
              <a:ext cx="2598737" cy="1685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6225635" y="2859782"/>
              <a:ext cx="291836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solidFill>
                    <a:srgbClr val="FDFEDA"/>
                  </a:solidFill>
                  <a:latin typeface="UTM Avo" pitchFamily="18" charset="0"/>
                </a:rPr>
                <a:t>Dim-ba-bu-ê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622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 animBg="1"/>
      <p:bldP spid="26" grpId="1" animBg="1"/>
      <p:bldP spid="31" grpId="0"/>
      <p:bldP spid="32" grpId="0"/>
      <p:bldP spid="43" grpId="0" animBg="1"/>
      <p:bldP spid="43" grpId="1" animBg="1"/>
      <p:bldP spid="5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40606</TotalTime>
  <Words>992</Words>
  <Application>Microsoft Office PowerPoint</Application>
  <PresentationFormat>On-screen Show (16:9)</PresentationFormat>
  <Paragraphs>179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等线</vt:lpstr>
      <vt:lpstr>Arial</vt:lpstr>
      <vt:lpstr>Arial (Body)</vt:lpstr>
      <vt:lpstr>Arial Rounded MT Bold</vt:lpstr>
      <vt:lpstr>Arial-Rounded</vt:lpstr>
      <vt:lpstr>Calibri</vt:lpstr>
      <vt:lpstr>Calibri Light</vt:lpstr>
      <vt:lpstr>UTM Avo</vt:lpstr>
      <vt:lpstr>自定义设计方案</vt:lpstr>
      <vt:lpstr>1_自定义设计方案</vt:lpstr>
      <vt:lpstr>1_Default Design</vt:lpstr>
      <vt:lpstr>4_自定义设计方案</vt:lpstr>
      <vt:lpstr>3_自定义设计方案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Hang Nguyen</cp:lastModifiedBy>
  <cp:revision>943</cp:revision>
  <dcterms:created xsi:type="dcterms:W3CDTF">2015-04-15T03:07:00Z</dcterms:created>
  <dcterms:modified xsi:type="dcterms:W3CDTF">2025-03-30T14:20:39Z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