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.xml" ContentType="application/vnd.openxmlformats-officedocument.presentationml.notesSlide+xml"/>
  <Override PartName="/ppt/media/audio4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97" r:id="rId2"/>
    <p:sldMasterId id="2147483957" r:id="rId3"/>
    <p:sldMasterId id="2147484024" r:id="rId4"/>
    <p:sldMasterId id="2147484036" r:id="rId5"/>
    <p:sldMasterId id="2147484062" r:id="rId6"/>
    <p:sldMasterId id="2147484076" r:id="rId7"/>
    <p:sldMasterId id="2147484090" r:id="rId8"/>
  </p:sldMasterIdLst>
  <p:notesMasterIdLst>
    <p:notesMasterId r:id="rId26"/>
  </p:notesMasterIdLst>
  <p:sldIdLst>
    <p:sldId id="872" r:id="rId9"/>
    <p:sldId id="866" r:id="rId10"/>
    <p:sldId id="952" r:id="rId11"/>
    <p:sldId id="951" r:id="rId12"/>
    <p:sldId id="964" r:id="rId13"/>
    <p:sldId id="965" r:id="rId14"/>
    <p:sldId id="966" r:id="rId15"/>
    <p:sldId id="967" r:id="rId16"/>
    <p:sldId id="968" r:id="rId17"/>
    <p:sldId id="969" r:id="rId18"/>
    <p:sldId id="976" r:id="rId19"/>
    <p:sldId id="970" r:id="rId20"/>
    <p:sldId id="971" r:id="rId21"/>
    <p:sldId id="973" r:id="rId22"/>
    <p:sldId id="972" r:id="rId23"/>
    <p:sldId id="975" r:id="rId24"/>
    <p:sldId id="974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872"/>
            <p14:sldId id="866"/>
            <p14:sldId id="952"/>
            <p14:sldId id="951"/>
            <p14:sldId id="964"/>
            <p14:sldId id="965"/>
            <p14:sldId id="966"/>
            <p14:sldId id="967"/>
            <p14:sldId id="968"/>
            <p14:sldId id="969"/>
            <p14:sldId id="976"/>
            <p14:sldId id="970"/>
            <p14:sldId id="971"/>
            <p14:sldId id="973"/>
            <p14:sldId id="972"/>
            <p14:sldId id="975"/>
            <p14:sldId id="974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EDA"/>
    <a:srgbClr val="FCFDCF"/>
    <a:srgbClr val="226668"/>
    <a:srgbClr val="FF0000"/>
    <a:srgbClr val="66FFFF"/>
    <a:srgbClr val="BDFFDB"/>
    <a:srgbClr val="FF9797"/>
    <a:srgbClr val="FFFFCC"/>
    <a:srgbClr val="FFC000"/>
    <a:srgbClr val="31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1" autoAdjust="0"/>
    <p:restoredTop sz="79407" autoAdjust="0"/>
  </p:normalViewPr>
  <p:slideViewPr>
    <p:cSldViewPr>
      <p:cViewPr varScale="1">
        <p:scale>
          <a:sx n="86" d="100"/>
          <a:sy n="86" d="100"/>
        </p:scale>
        <p:origin x="1190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gs" Target="tags/tag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6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4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05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5"/>
            <a:ext cx="7772400" cy="1101725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0" indent="0" algn="ctr">
              <a:buNone/>
              <a:defRPr sz="1500"/>
            </a:lvl2pPr>
            <a:lvl3pPr marL="685664" indent="0" algn="ctr">
              <a:buNone/>
              <a:defRPr sz="1400"/>
            </a:lvl3pPr>
            <a:lvl4pPr marL="1028496" indent="0" algn="ctr">
              <a:buNone/>
              <a:defRPr sz="1200"/>
            </a:lvl4pPr>
            <a:lvl5pPr marL="1371328" indent="0" algn="ctr">
              <a:buNone/>
              <a:defRPr sz="1200"/>
            </a:lvl5pPr>
            <a:lvl6pPr marL="1714163" indent="0" algn="ctr">
              <a:buNone/>
              <a:defRPr sz="1200"/>
            </a:lvl6pPr>
            <a:lvl7pPr marL="2056991" indent="0" algn="ctr">
              <a:buNone/>
              <a:defRPr sz="1200"/>
            </a:lvl7pPr>
            <a:lvl8pPr marL="2399820" indent="0" algn="ctr">
              <a:buNone/>
              <a:defRPr sz="1200"/>
            </a:lvl8pPr>
            <a:lvl9pPr marL="274265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6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11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9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50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559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71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686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5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2"/>
            <a:ext cx="8229600" cy="3394075"/>
          </a:xfrm>
          <a:prstGeom prst="rect">
            <a:avLst/>
          </a:prstGeom>
        </p:spPr>
        <p:txBody>
          <a:bodyPr lIns="91424" tIns="45712" rIns="91424" bIns="45712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0" indent="0">
              <a:buNone/>
              <a:defRPr sz="1100"/>
            </a:lvl2pPr>
            <a:lvl3pPr marL="685664" indent="0">
              <a:buNone/>
              <a:defRPr sz="900"/>
            </a:lvl3pPr>
            <a:lvl4pPr marL="1028496" indent="0">
              <a:buNone/>
              <a:defRPr sz="800"/>
            </a:lvl4pPr>
            <a:lvl5pPr marL="1371328" indent="0">
              <a:buNone/>
              <a:defRPr sz="800"/>
            </a:lvl5pPr>
            <a:lvl6pPr marL="1714163" indent="0">
              <a:buNone/>
              <a:defRPr sz="800"/>
            </a:lvl6pPr>
            <a:lvl7pPr marL="2056991" indent="0">
              <a:buNone/>
              <a:defRPr sz="800"/>
            </a:lvl7pPr>
            <a:lvl8pPr marL="2399820" indent="0">
              <a:buNone/>
              <a:defRPr sz="800"/>
            </a:lvl8pPr>
            <a:lvl9pPr marL="274265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4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6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2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610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53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6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63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42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14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70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2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24" tIns="45712" rIns="91424" bIns="45712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223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75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366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967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1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7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0"/>
            <a:ext cx="7772400" cy="1101725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7"/>
            <a:ext cx="4038600" cy="33940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2"/>
            <a:ext cx="4038600" cy="33940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0938"/>
            <a:ext cx="4041775" cy="48101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954"/>
            <a:ext cx="4041775" cy="296227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5"/>
            <a:ext cx="3008313" cy="871537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5"/>
            <a:ext cx="5111751" cy="43894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7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333"/>
              <a:t>2025/3/30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0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0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33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333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5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3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5" y="1150938"/>
            <a:ext cx="4041775" cy="481012"/>
          </a:xfrm>
          <a:prstGeom prst="rect">
            <a:avLst/>
          </a:prstGeom>
        </p:spPr>
        <p:txBody>
          <a:bodyPr lIns="91424" tIns="45712" rIns="91424" bIns="45712"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5" y="1631954"/>
            <a:ext cx="4041775" cy="2962275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04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49523"/>
            <a:ext cx="9144000" cy="52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A5235046-AAC3-49B7-A409-948708B0BEFA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/>
            <a:fld id="{B5825FE9-8817-4C93-818D-35501C02AC9C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76" tIns="34289" rIns="68576" bIns="34289"/>
          <a:lstStyle/>
          <a:p>
            <a:pPr defTabSz="685749"/>
            <a:fld id="{A3C39D9B-1707-4BC2-A8DF-A9A95A2D1DDF}" type="datetimeFigureOut">
              <a:rPr lang="en-US" sz="1400" smtClean="0">
                <a:solidFill>
                  <a:prstClr val="black"/>
                </a:solidFill>
              </a:rPr>
              <a:pPr defTabSz="685749"/>
              <a:t>3/30/2025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76" tIns="34289" rIns="68576" bIns="34289"/>
          <a:lstStyle/>
          <a:p>
            <a:pPr defTabSz="685749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68576" tIns="34289" rIns="68576" bIns="34289"/>
          <a:lstStyle/>
          <a:p>
            <a:pPr defTabSz="685749"/>
            <a:fld id="{7E4F7387-1A44-43D0-A42C-0F5D255AB470}" type="slidenum">
              <a:rPr lang="en-US" sz="1400" smtClean="0">
                <a:solidFill>
                  <a:prstClr val="black"/>
                </a:solidFill>
              </a:rPr>
              <a:pPr defTabSz="685749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 lIns="68576" tIns="34289" rIns="68576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91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0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24" tIns="45712" rIns="91424" bIns="45712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811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04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429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07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268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92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349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506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356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6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240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61880" y="81178"/>
            <a:ext cx="3073209" cy="776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4562" y="4876508"/>
            <a:ext cx="9144000" cy="26531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1598482" y="98454"/>
            <a:ext cx="7164408" cy="568348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795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3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02334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3170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lIns="68576" tIns="34289" rIns="68576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 lIns="68576" tIns="34289" rIns="68576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2620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72582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25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1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56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800"/>
            <a:ext cx="3008313" cy="871537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800"/>
            <a:ext cx="5111751" cy="4389437"/>
          </a:xfrm>
          <a:prstGeom prst="rect">
            <a:avLst/>
          </a:prstGeom>
        </p:spPr>
        <p:txBody>
          <a:bodyPr lIns="91424" tIns="45712" rIns="91424" bIns="4571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5496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vert="horz" lIns="68576" tIns="34289" rIns="68576" bIns="34289" rtlCol="0">
            <a:normAutofit/>
          </a:bodyPr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marL="0" marR="0" lvl="0" indent="0" algn="l" defTabSz="685749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6940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711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 lIns="68576" tIns="34289" rIns="68576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 lIns="68576" tIns="34289" rIns="68576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69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24" tIns="45712" rIns="91424" bIns="45712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24" tIns="45712" rIns="91424" bIns="45712"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1F71A36-1F1B-46CA-BF64-84B1CA96668C}" type="datetimeFigureOut">
              <a:rPr lang="zh-CN" altLang="en-US" smtClean="0"/>
              <a:t>2025/3/30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5"/>
            <a:ext cx="2895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5"/>
            <a:ext cx="2133600" cy="274637"/>
          </a:xfrm>
          <a:prstGeom prst="rect">
            <a:avLst/>
          </a:prstGeom>
        </p:spPr>
        <p:txBody>
          <a:bodyPr lIns="91424" tIns="45712" rIns="91424" bIns="45712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24" tIns="45712" rIns="91424" bIns="457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4" tIns="45712" rIns="91424" bIns="457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4" tIns="45712" rIns="91424" bIns="4571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06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66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8" indent="-171418" algn="l" defTabSz="6856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5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3/30/2025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37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  <p:sldLayoutId id="214748404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8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  <p:sldLayoutId id="2147484074" r:id="rId12"/>
    <p:sldLayoutId id="2147484075" r:id="rId13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76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385736" rtl="0" eaLnBrk="1" latinLnBrk="0" hangingPunct="1">
        <a:lnSpc>
          <a:spcPct val="90000"/>
        </a:lnSpc>
        <a:spcBef>
          <a:spcPct val="0"/>
        </a:spcBef>
        <a:buNone/>
        <a:defRPr sz="1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671" indent="-96194" algn="l" defTabSz="385736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89539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482405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675272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868139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1061006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53873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46740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9606" indent="-96194" algn="l" defTabSz="385736" rtl="0" eaLnBrk="1" latinLnBrk="0" hangingPunct="1">
        <a:lnSpc>
          <a:spcPct val="90000"/>
        </a:lnSpc>
        <a:spcBef>
          <a:spcPts val="21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867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5736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8600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71468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4334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01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50068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42935" algn="l" defTabSz="385736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21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5pPr>
      <a:lvl6pPr marL="34287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6pPr>
      <a:lvl7pPr marL="68574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7pPr>
      <a:lvl8pPr marL="10286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8pPr>
      <a:lvl9pPr marL="1371498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71438" indent="-171438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audio" Target="../media/audio3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4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1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7.jpe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9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8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7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audio4.wav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emf"/><Relationship Id="rId11" Type="http://schemas.openxmlformats.org/officeDocument/2006/relationships/audio" Target="../media/audio40.wav"/><Relationship Id="rId5" Type="http://schemas.openxmlformats.org/officeDocument/2006/relationships/image" Target="../media/image8.emf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1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3.png"/><Relationship Id="rId5" Type="http://schemas.openxmlformats.org/officeDocument/2006/relationships/image" Target="../media/image17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" name="Group 7167"/>
          <p:cNvGrpSpPr/>
          <p:nvPr/>
        </p:nvGrpSpPr>
        <p:grpSpPr>
          <a:xfrm>
            <a:off x="0" y="-20538"/>
            <a:ext cx="9144000" cy="1462612"/>
            <a:chOff x="0" y="-20538"/>
            <a:chExt cx="9144000" cy="1462612"/>
          </a:xfrm>
        </p:grpSpPr>
        <p:sp>
          <p:nvSpPr>
            <p:cNvPr id="19" name="Oval 15"/>
            <p:cNvSpPr/>
            <p:nvPr/>
          </p:nvSpPr>
          <p:spPr>
            <a:xfrm>
              <a:off x="1860852" y="411510"/>
              <a:ext cx="7274438" cy="1030564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B3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0" y="-20538"/>
              <a:ext cx="9144000" cy="1422400"/>
            </a:xfrm>
            <a:custGeom>
              <a:avLst/>
              <a:gdLst/>
              <a:ahLst/>
              <a:cxnLst/>
              <a:rect l="l" t="t" r="r" b="b"/>
              <a:pathLst>
                <a:path w="9144000" h="1422400">
                  <a:moveTo>
                    <a:pt x="0" y="0"/>
                  </a:moveTo>
                  <a:lnTo>
                    <a:pt x="9144000" y="0"/>
                  </a:lnTo>
                  <a:lnTo>
                    <a:pt x="9144000" y="1149818"/>
                  </a:lnTo>
                  <a:cubicBezTo>
                    <a:pt x="8050396" y="1290315"/>
                    <a:pt x="6715524" y="1387345"/>
                    <a:pt x="5249707" y="1422400"/>
                  </a:cubicBezTo>
                  <a:lnTo>
                    <a:pt x="2628609" y="1422400"/>
                  </a:lnTo>
                  <a:cubicBezTo>
                    <a:pt x="1688881" y="1400487"/>
                    <a:pt x="802994" y="1352183"/>
                    <a:pt x="0" y="1283325"/>
                  </a:cubicBezTo>
                  <a:close/>
                </a:path>
              </a:pathLst>
            </a:custGeom>
            <a:solidFill>
              <a:srgbClr val="40A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-20538"/>
              <a:ext cx="1860852" cy="1323656"/>
              <a:chOff x="-9578" y="-27511"/>
              <a:chExt cx="1860852" cy="1323656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-9578" y="-27511"/>
                <a:ext cx="1860852" cy="1323656"/>
              </a:xfrm>
              <a:custGeom>
                <a:avLst/>
                <a:gdLst/>
                <a:ahLst/>
                <a:cxnLst/>
                <a:rect l="l" t="t" r="r" b="b"/>
                <a:pathLst>
                  <a:path w="2699792" h="1368152">
                    <a:moveTo>
                      <a:pt x="0" y="0"/>
                    </a:moveTo>
                    <a:lnTo>
                      <a:pt x="2558278" y="0"/>
                    </a:lnTo>
                    <a:cubicBezTo>
                      <a:pt x="2649512" y="122457"/>
                      <a:pt x="2699790" y="259944"/>
                      <a:pt x="2699792" y="404912"/>
                    </a:cubicBezTo>
                    <a:lnTo>
                      <a:pt x="2699792" y="404937"/>
                    </a:lnTo>
                    <a:cubicBezTo>
                      <a:pt x="2699783" y="936907"/>
                      <a:pt x="2022766" y="1368152"/>
                      <a:pt x="1187625" y="1368152"/>
                    </a:cubicBezTo>
                    <a:cubicBezTo>
                      <a:pt x="705609" y="1368152"/>
                      <a:pt x="276267" y="1224494"/>
                      <a:pt x="0" y="999940"/>
                    </a:cubicBez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-9578" y="-8450"/>
                <a:ext cx="1860852" cy="1304594"/>
              </a:xfrm>
              <a:custGeom>
                <a:avLst/>
                <a:gdLst/>
                <a:ahLst/>
                <a:cxnLst/>
                <a:rect l="l" t="t" r="r" b="b"/>
                <a:pathLst>
                  <a:path w="2555775" h="1368152">
                    <a:moveTo>
                      <a:pt x="0" y="0"/>
                    </a:moveTo>
                    <a:lnTo>
                      <a:pt x="2424369" y="0"/>
                    </a:lnTo>
                    <a:cubicBezTo>
                      <a:pt x="2509106" y="122517"/>
                      <a:pt x="2555773" y="259975"/>
                      <a:pt x="2555775" y="404910"/>
                    </a:cubicBezTo>
                    <a:lnTo>
                      <a:pt x="2555775" y="404938"/>
                    </a:lnTo>
                    <a:cubicBezTo>
                      <a:pt x="2555765" y="936907"/>
                      <a:pt x="1927108" y="1368152"/>
                      <a:pt x="1151620" y="1368152"/>
                    </a:cubicBezTo>
                    <a:cubicBezTo>
                      <a:pt x="674671" y="1368152"/>
                      <a:pt x="253263" y="1205028"/>
                      <a:pt x="0" y="955150"/>
                    </a:cubicBez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-9578" y="0"/>
                <a:ext cx="1691680" cy="1296145"/>
              </a:xfrm>
              <a:custGeom>
                <a:avLst/>
                <a:gdLst/>
                <a:ahLst/>
                <a:cxnLst/>
                <a:rect l="l" t="t" r="r" b="b"/>
                <a:pathLst>
                  <a:path w="2304256" h="1368152">
                    <a:moveTo>
                      <a:pt x="107821" y="0"/>
                    </a:moveTo>
                    <a:lnTo>
                      <a:pt x="2196435" y="0"/>
                    </a:lnTo>
                    <a:cubicBezTo>
                      <a:pt x="2266006" y="122666"/>
                      <a:pt x="2304256" y="260060"/>
                      <a:pt x="2304256" y="404924"/>
                    </a:cubicBezTo>
                    <a:cubicBezTo>
                      <a:pt x="2304256" y="936900"/>
                      <a:pt x="1788431" y="1368152"/>
                      <a:pt x="1152128" y="1368152"/>
                    </a:cubicBezTo>
                    <a:cubicBezTo>
                      <a:pt x="515825" y="1368152"/>
                      <a:pt x="0" y="936900"/>
                      <a:pt x="0" y="404924"/>
                    </a:cubicBezTo>
                    <a:cubicBezTo>
                      <a:pt x="0" y="260060"/>
                      <a:pt x="38251" y="122666"/>
                      <a:pt x="10782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89010" y="2321822"/>
            <a:ext cx="8640671" cy="1009845"/>
            <a:chOff x="431321" y="3156534"/>
            <a:chExt cx="8640671" cy="1009845"/>
          </a:xfrm>
        </p:grpSpPr>
        <p:grpSp>
          <p:nvGrpSpPr>
            <p:cNvPr id="30" name="Group 29"/>
            <p:cNvGrpSpPr/>
            <p:nvPr/>
          </p:nvGrpSpPr>
          <p:grpSpPr>
            <a:xfrm>
              <a:off x="1907704" y="3298139"/>
              <a:ext cx="7164288" cy="857787"/>
              <a:chOff x="1152128" y="1635646"/>
              <a:chExt cx="7164288" cy="857787"/>
            </a:xfrm>
          </p:grpSpPr>
          <p:sp>
            <p:nvSpPr>
              <p:cNvPr id="23" name="Rectangle 19"/>
              <p:cNvSpPr/>
              <p:nvPr/>
            </p:nvSpPr>
            <p:spPr>
              <a:xfrm rot="179204">
                <a:off x="4733466" y="1730693"/>
                <a:ext cx="3493443" cy="762740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5C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52128" y="1635646"/>
                <a:ext cx="7164288" cy="83086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19"/>
              <p:cNvSpPr/>
              <p:nvPr/>
            </p:nvSpPr>
            <p:spPr>
              <a:xfrm>
                <a:off x="1152128" y="1724270"/>
                <a:ext cx="6948264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1321" y="3435846"/>
              <a:ext cx="1342614" cy="728800"/>
              <a:chOff x="3203848" y="2707046"/>
              <a:chExt cx="1342614" cy="728800"/>
            </a:xfrm>
          </p:grpSpPr>
          <p:sp>
            <p:nvSpPr>
              <p:cNvPr id="26" name="Rectangle 19"/>
              <p:cNvSpPr/>
              <p:nvPr/>
            </p:nvSpPr>
            <p:spPr>
              <a:xfrm flipH="1">
                <a:off x="3203848" y="2821010"/>
                <a:ext cx="1195898" cy="614836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2266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19"/>
              <p:cNvSpPr/>
              <p:nvPr/>
            </p:nvSpPr>
            <p:spPr>
              <a:xfrm rot="464812" flipH="1">
                <a:off x="3386624" y="2707046"/>
                <a:ext cx="1159838" cy="653611"/>
              </a:xfrm>
              <a:custGeom>
                <a:avLst/>
                <a:gdLst/>
                <a:ahLst/>
                <a:cxnLst/>
                <a:rect l="l" t="t" r="r" b="b"/>
                <a:pathLst>
                  <a:path w="7164288" h="653611">
                    <a:moveTo>
                      <a:pt x="0" y="0"/>
                    </a:moveTo>
                    <a:lnTo>
                      <a:pt x="7164287" y="0"/>
                    </a:lnTo>
                    <a:lnTo>
                      <a:pt x="6529716" y="324036"/>
                    </a:lnTo>
                    <a:lnTo>
                      <a:pt x="7164287" y="648072"/>
                    </a:lnTo>
                    <a:lnTo>
                      <a:pt x="7164287" y="0"/>
                    </a:lnTo>
                    <a:lnTo>
                      <a:pt x="7164288" y="0"/>
                    </a:lnTo>
                    <a:lnTo>
                      <a:pt x="7164288" y="653611"/>
                    </a:lnTo>
                    <a:lnTo>
                      <a:pt x="0" y="653611"/>
                    </a:lnTo>
                    <a:close/>
                  </a:path>
                </a:pathLst>
              </a:custGeom>
              <a:solidFill>
                <a:srgbClr val="B3EB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1462697" y="3156534"/>
              <a:ext cx="1008112" cy="1008112"/>
            </a:xfrm>
            <a:prstGeom prst="ellipse">
              <a:avLst/>
            </a:prstGeom>
            <a:solidFill>
              <a:srgbClr val="226668"/>
            </a:solidFill>
            <a:ln>
              <a:noFill/>
            </a:ln>
            <a:effectLst>
              <a:glow rad="139700">
                <a:schemeClr val="tx1">
                  <a:lumMod val="95000"/>
                  <a:lumOff val="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714217" y="3190205"/>
              <a:ext cx="69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UTM Avo" pitchFamily="18" charset="0"/>
                </a:rPr>
                <a:t>Bài</a:t>
              </a:r>
              <a:r>
                <a:rPr lang="en-US" sz="2400" b="1">
                  <a:solidFill>
                    <a:srgbClr val="00589A"/>
                  </a:solidFill>
                  <a:latin typeface="UTM Avo" pitchFamily="18" charset="0"/>
                </a:rPr>
                <a:t> 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580270" y="3458493"/>
              <a:ext cx="7553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>
                  <a:ln w="19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(Body)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31534" y="3448913"/>
              <a:ext cx="5712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>
                  <a:solidFill>
                    <a:srgbClr val="316E71"/>
                  </a:solidFill>
                  <a:latin typeface="Arial Rounded MT Bold" pitchFamily="34" charset="0"/>
                </a:rPr>
                <a:t>NHỮNG  CÁCH  CHÀO  ĐỘC  ĐÁO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99111" y="3360216"/>
            <a:ext cx="8820471" cy="523204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3)</a:t>
            </a:r>
            <a:endParaRPr lang="en-US" sz="2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7"/>
          <p:cNvSpPr/>
          <p:nvPr/>
        </p:nvSpPr>
        <p:spPr>
          <a:xfrm rot="10800000" flipH="1">
            <a:off x="5652120" y="3888431"/>
            <a:ext cx="3490290" cy="1275606"/>
          </a:xfrm>
          <a:custGeom>
            <a:avLst/>
            <a:gdLst/>
            <a:ahLst/>
            <a:cxnLst/>
            <a:rect l="l" t="t" r="r" b="b"/>
            <a:pathLst>
              <a:path w="3131840" h="1275606">
                <a:moveTo>
                  <a:pt x="0" y="0"/>
                </a:moveTo>
                <a:lnTo>
                  <a:pt x="3131840" y="0"/>
                </a:lnTo>
                <a:lnTo>
                  <a:pt x="3131840" y="1275606"/>
                </a:lnTo>
                <a:cubicBezTo>
                  <a:pt x="3131840" y="576642"/>
                  <a:pt x="1816488" y="10019"/>
                  <a:pt x="193918" y="10019"/>
                </a:cubicBezTo>
                <a:cubicBezTo>
                  <a:pt x="128747" y="10019"/>
                  <a:pt x="64072" y="10933"/>
                  <a:pt x="0" y="14237"/>
                </a:cubicBezTo>
                <a:close/>
              </a:path>
            </a:pathLst>
          </a:custGeom>
          <a:solidFill>
            <a:srgbClr val="B3E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3E2246-10AC-FAC2-5389-6BC4FF3B163B}"/>
              </a:ext>
            </a:extLst>
          </p:cNvPr>
          <p:cNvSpPr txBox="1"/>
          <p:nvPr/>
        </p:nvSpPr>
        <p:spPr>
          <a:xfrm>
            <a:off x="2426118" y="166749"/>
            <a:ext cx="5408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UBND QUẬN DƯƠNG KINH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TRƯỜNG TIỂU HỌC ANH DŨNG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Administrator\Application Data\Zamaan's Software\psc\screenshot.JPG">
            <a:extLst>
              <a:ext uri="{FF2B5EF4-FFF2-40B4-BE49-F238E27FC236}">
                <a16:creationId xmlns:a16="http://schemas.microsoft.com/office/drawing/2014/main" id="{1604BEC2-3F16-B7F3-505E-4C1861BAD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3933" r="72464" b="83940"/>
          <a:stretch/>
        </p:blipFill>
        <p:spPr bwMode="auto">
          <a:xfrm>
            <a:off x="195164" y="57985"/>
            <a:ext cx="1279849" cy="95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68C262-90A9-8100-C1A2-0EBC15760164}"/>
              </a:ext>
            </a:extLst>
          </p:cNvPr>
          <p:cNvCxnSpPr>
            <a:cxnSpLocks/>
          </p:cNvCxnSpPr>
          <p:nvPr/>
        </p:nvCxnSpPr>
        <p:spPr>
          <a:xfrm>
            <a:off x="3851920" y="1015027"/>
            <a:ext cx="24482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4D531C5-95BA-CD4E-FC95-C0C22C958417}"/>
              </a:ext>
            </a:extLst>
          </p:cNvPr>
          <p:cNvSpPr txBox="1"/>
          <p:nvPr/>
        </p:nvSpPr>
        <p:spPr>
          <a:xfrm>
            <a:off x="2123728" y="1878860"/>
            <a:ext cx="540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59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ạc dao an t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467543" y="987090"/>
            <a:ext cx="2232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C00000"/>
                </a:solidFill>
                <a:latin typeface="Arial (Body)"/>
              </a:rPr>
              <a:t>Cách viết: </a:t>
            </a:r>
          </a:p>
        </p:txBody>
      </p:sp>
      <p:grpSp>
        <p:nvGrpSpPr>
          <p:cNvPr id="24" name="Group 136"/>
          <p:cNvGrpSpPr>
            <a:grpSpLocks/>
          </p:cNvGrpSpPr>
          <p:nvPr/>
        </p:nvGrpSpPr>
        <p:grpSpPr bwMode="auto">
          <a:xfrm>
            <a:off x="2266950" y="1345335"/>
            <a:ext cx="2571750" cy="465536"/>
            <a:chOff x="1020" y="1776"/>
            <a:chExt cx="1620" cy="391"/>
          </a:xfrm>
        </p:grpSpPr>
        <p:sp>
          <p:nvSpPr>
            <p:cNvPr id="25" name="Text Box 137"/>
            <p:cNvSpPr txBox="1">
              <a:spLocks noChangeArrowheads="1"/>
            </p:cNvSpPr>
            <p:nvPr/>
          </p:nvSpPr>
          <p:spPr bwMode="auto">
            <a:xfrm>
              <a:off x="1020" y="1831"/>
              <a:ext cx="15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chemeClr val="bg2">
                      <a:lumMod val="10000"/>
                    </a:schemeClr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6" name="Line 138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27" name="Oval 175"/>
          <p:cNvSpPr>
            <a:spLocks noChangeArrowheads="1"/>
          </p:cNvSpPr>
          <p:nvPr/>
        </p:nvSpPr>
        <p:spPr bwMode="auto">
          <a:xfrm>
            <a:off x="5314950" y="2778840"/>
            <a:ext cx="189376" cy="1143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8" name="Picture 1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016" y="1097678"/>
            <a:ext cx="32194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val 178"/>
          <p:cNvSpPr>
            <a:spLocks noChangeArrowheads="1"/>
          </p:cNvSpPr>
          <p:nvPr/>
        </p:nvSpPr>
        <p:spPr bwMode="auto">
          <a:xfrm>
            <a:off x="6248404" y="1335804"/>
            <a:ext cx="98634" cy="89297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" name="Picture 17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07203"/>
            <a:ext cx="568129" cy="41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158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0865 C -0.01146 0.00803 -0.01684 0.00803 -0.02396 0.01051 C -0.03125 0.01298 -0.04149 0.0173 -0.04931 0.02348 C -0.05712 0.02966 -0.06406 0.03769 -0.07083 0.04758 C -0.0776 0.05746 -0.08385 0.06889 -0.0901 0.0828 C -0.09618 0.0967 -0.10347 0.11307 -0.10799 0.13099 C -0.11267 0.1486 -0.1158 0.16991 -0.11771 0.18999 C -0.11944 0.21038 -0.11997 0.2317 -0.11892 0.25116 C -0.11771 0.27093 -0.11458 0.28978 -0.11042 0.30862 C -0.10642 0.32747 -0.1026 0.34631 -0.09479 0.36423 C -0.08698 0.38215 -0.07691 0.40192 -0.06372 0.41613 C -0.05052 0.43003 -0.03229 0.44671 -0.01563 0.44949 C 0.00104 0.45196 0.02049 0.4427 0.03594 0.43096 C 0.05139 0.41891 0.0658 0.4013 0.07674 0.37906 C 0.08767 0.35681 0.0967 0.32808 0.10191 0.2975 C 0.10729 0.26692 0.10851 0.22428 0.10799 0.19555 C 0.10747 0.16713 0.10434 0.14921 0.09965 0.12728 C 0.09479 0.10504 0.08628 0.08094 0.07917 0.06426 C 0.07205 0.04758 0.06233 0.03522 0.05642 0.02719 C 0.05035 0.01916 0.04757 0.01916 0.04323 0.01607 C 0.03889 0.01298 0.03576 0.00958 0.03003 0.00865 C 0.02413 0.00773 0.01597 0.00649 0.00833 0.01051 C 0.00069 0.01452 -0.00972 0.02472 -0.01563 0.03275 C -0.02153 0.04078 -0.02344 0.04912 -0.02639 0.0587 C -0.02951 0.06828 -0.03316 0.07662 -0.03368 0.09021 C -0.03403 0.1038 -0.03299 0.12728 -0.02882 0.14026 C -0.02465 0.15292 -0.0158 0.16034 -0.00851 0.16621 C -0.00104 0.17177 0.00642 0.17733 0.01562 0.17516 C 0.02465 0.17331 0.04028 0.16034 0.0467 0.15323 C 0.0533 0.14582 0.05347 0.13933 0.05399 0.13284 " pathEditMode="relative" rAng="0" ptsTypes="aaaaaaaaaaaaaaaaaaaaaaaaaaaaaA">
                                      <p:cBhvr>
                                        <p:cTn id="24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2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5 0.12408 L 0.13195 -0.0092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22 0.00649 C 0.10122 0.07106 0.10122 0.13624 0.10122 0.18165 C 0.10122 0.22706 0.10122 0.24807 0.10122 0.27927 C 0.10122 0.31078 0.10052 0.34786 0.10122 0.36979 C 0.10191 0.39172 0.10139 0.39821 0.10556 0.41026 C 0.10972 0.42231 0.1184 0.43528 0.12569 0.44177 C 0.13299 0.44826 0.13941 0.45073 0.14878 0.44918 C 0.15816 0.44733 0.1717 0.44702 0.18194 0.4325 C 0.19219 0.41798 0.20573 0.37411 0.21094 0.36237 " pathEditMode="relative" rAng="0" ptsTypes="aaaaaaaaA">
                                      <p:cBhvr>
                                        <p:cTn id="30" dur="8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1" y="22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" name="Viet chu 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0126" y="1131590"/>
            <a:ext cx="5166828" cy="29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6626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20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21" name="Text Box 70"/>
          <p:cNvSpPr txBox="1">
            <a:spLocks noChangeArrowheads="1"/>
          </p:cNvSpPr>
          <p:nvPr/>
        </p:nvSpPr>
        <p:spPr bwMode="auto">
          <a:xfrm>
            <a:off x="876895" y="3910285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này muốn nói điều gì?</a:t>
            </a:r>
            <a:endParaRPr lang="en-US" altLang="en-US" sz="2400">
              <a:latin typeface="Arial (Body)"/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7" y="1113280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70"/>
          <p:cNvSpPr txBox="1">
            <a:spLocks noChangeArrowheads="1"/>
          </p:cNvSpPr>
          <p:nvPr/>
        </p:nvSpPr>
        <p:spPr bwMode="auto">
          <a:xfrm>
            <a:off x="827584" y="3756977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Trong câu, chữ nào chứa chữ hoa </a:t>
            </a:r>
            <a:r>
              <a:rPr lang="en-US" altLang="en-US" sz="1600" b="1">
                <a:latin typeface="HP001 4 hàng" pitchFamily="34" charset="0"/>
              </a:rPr>
              <a:t>F</a:t>
            </a:r>
            <a:r>
              <a:rPr lang="vi-VN" altLang="en-US" sz="2400">
                <a:latin typeface="Arial (Body)"/>
              </a:rPr>
              <a:t> viết hoa kiểu 2  ta vừa  luyện viết?</a:t>
            </a:r>
            <a:endParaRPr lang="en-US" altLang="en-US" sz="2400">
              <a:latin typeface="Arial (Body)"/>
            </a:endParaRPr>
          </a:p>
        </p:txBody>
      </p:sp>
      <p:sp>
        <p:nvSpPr>
          <p:cNvPr id="35" name="Text Box 70"/>
          <p:cNvSpPr txBox="1">
            <a:spLocks noChangeArrowheads="1"/>
          </p:cNvSpPr>
          <p:nvPr/>
        </p:nvSpPr>
        <p:spPr bwMode="auto">
          <a:xfrm>
            <a:off x="899591" y="3910284"/>
            <a:ext cx="7651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</a:t>
            </a:r>
            <a:r>
              <a:rPr lang="vi-VN" altLang="en-US" sz="2400">
                <a:latin typeface="Arial (Body)"/>
              </a:rPr>
              <a:t>Câu thành ngữ có mấy chữ?</a:t>
            </a:r>
            <a:endParaRPr lang="en-US" altLang="en-US" sz="240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9195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1" grpId="1"/>
      <p:bldP spid="34" grpId="0"/>
      <p:bldP spid="35" grpId="0"/>
      <p:bldP spid="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7660" b="9759"/>
          <a:stretch/>
        </p:blipFill>
        <p:spPr bwMode="auto">
          <a:xfrm>
            <a:off x="678043" y="1034448"/>
            <a:ext cx="8364358" cy="250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8"/>
          <p:cNvSpPr txBox="1"/>
          <p:nvPr/>
        </p:nvSpPr>
        <p:spPr>
          <a:xfrm>
            <a:off x="627811" y="1804916"/>
            <a:ext cx="2288005" cy="561690"/>
          </a:xfrm>
          <a:prstGeom prst="rect">
            <a:avLst/>
          </a:prstGeom>
          <a:noFill/>
          <a:ln w="9525">
            <a:noFill/>
          </a:ln>
        </p:spPr>
        <p:txBody>
          <a:bodyPr wrap="square" lIns="68574" tIns="34289" rIns="68574" bIns="34289">
            <a:spAutoFit/>
          </a:bodyPr>
          <a:lstStyle/>
          <a:p>
            <a:pPr defTabSz="685732">
              <a:defRPr/>
            </a:pPr>
            <a:r>
              <a:rPr lang="en-US" altLang="en-US" sz="3200" b="1">
                <a:solidFill>
                  <a:srgbClr val="002060"/>
                </a:solidFill>
                <a:latin typeface="HP001 4 hàng" pitchFamily="34" charset="0"/>
              </a:rPr>
              <a:t>F</a:t>
            </a:r>
            <a:r>
              <a:rPr lang="en-US" altLang="en-US" sz="3200" b="1">
                <a:solidFill>
                  <a:schemeClr val="bg2">
                    <a:lumMod val="10000"/>
                  </a:schemeClr>
                </a:solidFill>
                <a:latin typeface="HP001 4 hàng" pitchFamily="34" charset="0"/>
              </a:rPr>
              <a:t>n</a:t>
            </a:r>
            <a:r>
              <a:rPr lang="en-US" sz="3200" b="1">
                <a:solidFill>
                  <a:srgbClr val="002060"/>
                </a:solidFill>
                <a:latin typeface="HP001 4 hàng" pitchFamily="34" charset="0"/>
              </a:rPr>
              <a:t>h</a:t>
            </a:r>
            <a:endParaRPr lang="en-US" altLang="en-US" sz="30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Khoảng cách giữa các chữ ghi tiếng ta nên viết thế nào?</a:t>
            </a:r>
            <a:endParaRPr lang="en-US" altLang="en-US" sz="2400">
              <a:latin typeface="Arial (Body)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98782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51920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27556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76256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195735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47664" y="1989957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12160" y="1995686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2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Rounded Rectangle 32"/>
          <p:cNvSpPr>
            <a:spLocks noChangeArrowheads="1"/>
          </p:cNvSpPr>
          <p:nvPr/>
        </p:nvSpPr>
        <p:spPr bwMode="auto">
          <a:xfrm>
            <a:off x="467543" y="3723878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Text Box 70"/>
          <p:cNvSpPr txBox="1">
            <a:spLocks noChangeArrowheads="1"/>
          </p:cNvSpPr>
          <p:nvPr/>
        </p:nvSpPr>
        <p:spPr bwMode="auto">
          <a:xfrm>
            <a:off x="772438" y="3734438"/>
            <a:ext cx="79953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- Em hãy quan sát và nêu độ cao của các con chữ có trong câu?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99" y="1007542"/>
            <a:ext cx="9669463" cy="250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70"/>
          <p:cNvSpPr txBox="1">
            <a:spLocks noChangeArrowheads="1"/>
          </p:cNvSpPr>
          <p:nvPr/>
        </p:nvSpPr>
        <p:spPr bwMode="auto">
          <a:xfrm>
            <a:off x="856382" y="3734438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Câu thành ngữ có mấy dấu thanh, được đặt ở những vị trí nào?</a:t>
            </a:r>
          </a:p>
        </p:txBody>
      </p:sp>
    </p:spTree>
    <p:extLst>
      <p:ext uri="{BB962C8B-B14F-4D97-AF65-F5344CB8AC3E}">
        <p14:creationId xmlns:p14="http://schemas.microsoft.com/office/powerpoint/2010/main" val="28260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3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658" y="517756"/>
            <a:ext cx="3161718" cy="402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790"/>
          <p:cNvGrpSpPr>
            <a:grpSpLocks/>
          </p:cNvGrpSpPr>
          <p:nvPr/>
        </p:nvGrpSpPr>
        <p:grpSpPr bwMode="auto">
          <a:xfrm>
            <a:off x="2201292" y="943471"/>
            <a:ext cx="3671887" cy="557213"/>
            <a:chOff x="522" y="1138"/>
            <a:chExt cx="2313" cy="468"/>
          </a:xfrm>
          <a:solidFill>
            <a:srgbClr val="FDFEDA"/>
          </a:solidFill>
        </p:grpSpPr>
        <p:sp>
          <p:nvSpPr>
            <p:cNvPr id="30" name="Text Box 781"/>
            <p:cNvSpPr txBox="1">
              <a:spLocks noChangeArrowheads="1"/>
            </p:cNvSpPr>
            <p:nvPr/>
          </p:nvSpPr>
          <p:spPr bwMode="auto">
            <a:xfrm>
              <a:off x="522" y="1296"/>
              <a:ext cx="1254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1" name="Line 785"/>
            <p:cNvSpPr>
              <a:spLocks noChangeShapeType="1"/>
            </p:cNvSpPr>
            <p:nvPr/>
          </p:nvSpPr>
          <p:spPr bwMode="auto">
            <a:xfrm flipV="1">
              <a:off x="1779" y="1138"/>
              <a:ext cx="1056" cy="278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2" name="Group 795"/>
          <p:cNvGrpSpPr>
            <a:grpSpLocks/>
          </p:cNvGrpSpPr>
          <p:nvPr/>
        </p:nvGrpSpPr>
        <p:grpSpPr bwMode="auto">
          <a:xfrm>
            <a:off x="2201292" y="2787774"/>
            <a:ext cx="3594101" cy="369096"/>
            <a:chOff x="532" y="3264"/>
            <a:chExt cx="2264" cy="310"/>
          </a:xfrm>
          <a:solidFill>
            <a:srgbClr val="FDFEDA"/>
          </a:solidFill>
        </p:grpSpPr>
        <p:sp>
          <p:nvSpPr>
            <p:cNvPr id="33" name="Text Box 783"/>
            <p:cNvSpPr txBox="1">
              <a:spLocks noChangeArrowheads="1"/>
            </p:cNvSpPr>
            <p:nvPr/>
          </p:nvSpPr>
          <p:spPr bwMode="auto">
            <a:xfrm>
              <a:off x="532" y="3264"/>
              <a:ext cx="1196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2 dòng</a:t>
              </a:r>
            </a:p>
          </p:txBody>
        </p:sp>
        <p:sp>
          <p:nvSpPr>
            <p:cNvPr id="34" name="Line 787"/>
            <p:cNvSpPr>
              <a:spLocks noChangeShapeType="1"/>
            </p:cNvSpPr>
            <p:nvPr/>
          </p:nvSpPr>
          <p:spPr bwMode="auto">
            <a:xfrm>
              <a:off x="1727" y="3387"/>
              <a:ext cx="1069" cy="0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35" name="Group 796"/>
          <p:cNvGrpSpPr>
            <a:grpSpLocks/>
          </p:cNvGrpSpPr>
          <p:nvPr/>
        </p:nvGrpSpPr>
        <p:grpSpPr bwMode="auto">
          <a:xfrm>
            <a:off x="2956942" y="3723584"/>
            <a:ext cx="2689225" cy="609604"/>
            <a:chOff x="953" y="3542"/>
            <a:chExt cx="1694" cy="512"/>
          </a:xfrm>
        </p:grpSpPr>
        <p:sp>
          <p:nvSpPr>
            <p:cNvPr id="36" name="Text Box 784"/>
            <p:cNvSpPr txBox="1">
              <a:spLocks noChangeArrowheads="1"/>
            </p:cNvSpPr>
            <p:nvPr/>
          </p:nvSpPr>
          <p:spPr bwMode="auto">
            <a:xfrm>
              <a:off x="953" y="3744"/>
              <a:ext cx="720" cy="31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</a:rPr>
                <a:t>2 dòng</a:t>
              </a:r>
            </a:p>
          </p:txBody>
        </p:sp>
        <p:sp>
          <p:nvSpPr>
            <p:cNvPr id="37" name="Line 788"/>
            <p:cNvSpPr>
              <a:spLocks noChangeShapeType="1"/>
            </p:cNvSpPr>
            <p:nvPr/>
          </p:nvSpPr>
          <p:spPr bwMode="auto">
            <a:xfrm flipV="1">
              <a:off x="1673" y="3542"/>
              <a:ext cx="974" cy="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8" name="Group 794"/>
          <p:cNvGrpSpPr>
            <a:grpSpLocks/>
          </p:cNvGrpSpPr>
          <p:nvPr/>
        </p:nvGrpSpPr>
        <p:grpSpPr bwMode="auto">
          <a:xfrm>
            <a:off x="2200806" y="2283718"/>
            <a:ext cx="3594101" cy="369096"/>
            <a:chOff x="575" y="2805"/>
            <a:chExt cx="2264" cy="310"/>
          </a:xfrm>
          <a:solidFill>
            <a:srgbClr val="FDFEDA"/>
          </a:solidFill>
        </p:grpSpPr>
        <p:sp>
          <p:nvSpPr>
            <p:cNvPr id="39" name="Text Box 782"/>
            <p:cNvSpPr txBox="1">
              <a:spLocks noChangeArrowheads="1"/>
            </p:cNvSpPr>
            <p:nvPr/>
          </p:nvSpPr>
          <p:spPr bwMode="auto">
            <a:xfrm>
              <a:off x="575" y="2805"/>
              <a:ext cx="1201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0" name="Line 793"/>
            <p:cNvSpPr>
              <a:spLocks noChangeShapeType="1"/>
            </p:cNvSpPr>
            <p:nvPr/>
          </p:nvSpPr>
          <p:spPr bwMode="auto">
            <a:xfrm>
              <a:off x="1776" y="2928"/>
              <a:ext cx="1063" cy="32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  <p:grpSp>
        <p:nvGrpSpPr>
          <p:cNvPr id="41" name="Group 1034"/>
          <p:cNvGrpSpPr>
            <a:grpSpLocks/>
          </p:cNvGrpSpPr>
          <p:nvPr/>
        </p:nvGrpSpPr>
        <p:grpSpPr bwMode="auto">
          <a:xfrm>
            <a:off x="2201291" y="1779662"/>
            <a:ext cx="3594102" cy="369096"/>
            <a:chOff x="571" y="1296"/>
            <a:chExt cx="2264" cy="310"/>
          </a:xfrm>
          <a:solidFill>
            <a:srgbClr val="FDFEDA"/>
          </a:solidFill>
        </p:grpSpPr>
        <p:sp>
          <p:nvSpPr>
            <p:cNvPr id="42" name="Text Box 1035"/>
            <p:cNvSpPr txBox="1">
              <a:spLocks noChangeArrowheads="1"/>
            </p:cNvSpPr>
            <p:nvPr/>
          </p:nvSpPr>
          <p:spPr bwMode="auto">
            <a:xfrm>
              <a:off x="571" y="1296"/>
              <a:ext cx="1205" cy="310"/>
            </a:xfrm>
            <a:prstGeom prst="rect">
              <a:avLst/>
            </a:prstGeom>
            <a:grp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prstClr val="black"/>
                  </a:solidFill>
                  <a:latin typeface="Arial (Body)"/>
                </a:rPr>
                <a:t>1 dòng</a:t>
              </a:r>
            </a:p>
          </p:txBody>
        </p:sp>
        <p:sp>
          <p:nvSpPr>
            <p:cNvPr id="43" name="Line 1036"/>
            <p:cNvSpPr>
              <a:spLocks noChangeShapeType="1"/>
            </p:cNvSpPr>
            <p:nvPr/>
          </p:nvSpPr>
          <p:spPr bwMode="auto">
            <a:xfrm>
              <a:off x="1779" y="1416"/>
              <a:ext cx="1056" cy="35"/>
            </a:xfrm>
            <a:prstGeom prst="line">
              <a:avLst/>
            </a:prstGeom>
            <a:grp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 (B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90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7" y="227845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22" y="314754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41" y="3363842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3" y="1195615"/>
            <a:ext cx="3519818" cy="95564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66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2" y="2112124"/>
            <a:ext cx="2137831" cy="38980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Hát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2" y="2729767"/>
            <a:ext cx="5133046" cy="57876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Lời chào của em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14" y="1211227"/>
            <a:ext cx="4172665" cy="2721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873051" y="1815246"/>
            <a:ext cx="2237444" cy="1853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092" y="2353267"/>
            <a:ext cx="2046619" cy="436970"/>
          </a:xfrm>
          <a:prstGeom prst="rect">
            <a:avLst/>
          </a:prstGeom>
          <a:noFill/>
        </p:spPr>
        <p:txBody>
          <a:bodyPr wrap="none" lIns="51431" tIns="25718" rIns="51431" bIns="25718">
            <a:prstTxWarp prst="textArchDown">
              <a:avLst/>
            </a:prstTxWarp>
            <a:spAutoFit/>
          </a:bodyPr>
          <a:lstStyle/>
          <a:p>
            <a:pPr algn="ctr" defTabSz="685732"/>
            <a:r>
              <a:rPr lang="en-US" sz="45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2447368971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5" y="1473449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114555" y="123478"/>
            <a:ext cx="4147754" cy="1368078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10">
                <a:defRPr/>
              </a:pPr>
              <a:endParaRPr lang="zh-CN" altLang="en-US">
                <a:solidFill>
                  <a:srgbClr val="3992B5"/>
                </a:solidFill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1122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914310">
                <a:defRPr/>
              </a:pPr>
              <a:r>
                <a:rPr lang="en-US" altLang="zh-CN" sz="6000" spc="225" dirty="0">
                  <a:solidFill>
                    <a:srgbClr val="FFFFFF"/>
                  </a:solidFill>
                  <a:latin typeface="Arial (Body)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6000" spc="225" dirty="0">
                <a:solidFill>
                  <a:srgbClr val="FFFFFF"/>
                </a:solidFill>
                <a:latin typeface="Arial (Body)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190760"/>
            <a:ext cx="9211855" cy="2951064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4579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" y="1441508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564386" y="1515454"/>
            <a:ext cx="78239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7901" y="1946333"/>
            <a:ext cx="8044659" cy="76943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2.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ứng dụng: </a:t>
            </a:r>
          </a:p>
          <a:p>
            <a:pPr algn="just"/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           </a:t>
            </a:r>
            <a:r>
              <a:rPr lang="en-US" sz="2200" b="1">
                <a:solidFill>
                  <a:srgbClr val="002060"/>
                </a:solidFill>
                <a:latin typeface="UTM Avo" pitchFamily="18" charset="0"/>
              </a:rPr>
              <a:t>Anh em bốn biển cùng chung một  nhà</a:t>
            </a:r>
            <a:endParaRPr lang="vi-VN" sz="2200" b="1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2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13"/>
    </mc:Choice>
    <mc:Fallback xmlns="">
      <p:transition advClick="0" advTm="3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320165" y="1276371"/>
            <a:ext cx="2736304" cy="280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730" y="2662717"/>
            <a:ext cx="2682875" cy="137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3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8253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mấy li, gồm mấy đường kẻ ngang?</a:t>
            </a: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grpSp>
        <p:nvGrpSpPr>
          <p:cNvPr id="19" name="Group 173"/>
          <p:cNvGrpSpPr>
            <a:grpSpLocks/>
          </p:cNvGrpSpPr>
          <p:nvPr/>
        </p:nvGrpSpPr>
        <p:grpSpPr bwMode="auto">
          <a:xfrm>
            <a:off x="3203848" y="1885259"/>
            <a:ext cx="2468862" cy="646511"/>
            <a:chOff x="1604" y="885"/>
            <a:chExt cx="1396" cy="543"/>
          </a:xfrm>
        </p:grpSpPr>
        <p:sp>
          <p:nvSpPr>
            <p:cNvPr id="22" name="Line 157"/>
            <p:cNvSpPr>
              <a:spLocks noChangeShapeType="1"/>
            </p:cNvSpPr>
            <p:nvPr/>
          </p:nvSpPr>
          <p:spPr bwMode="auto">
            <a:xfrm>
              <a:off x="1752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  <p:sp>
          <p:nvSpPr>
            <p:cNvPr id="23" name="Text Box 158"/>
            <p:cNvSpPr txBox="1">
              <a:spLocks noChangeArrowheads="1"/>
            </p:cNvSpPr>
            <p:nvPr/>
          </p:nvSpPr>
          <p:spPr bwMode="auto">
            <a:xfrm>
              <a:off x="1604" y="885"/>
              <a:ext cx="1315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4</a:t>
              </a:r>
            </a:p>
          </p:txBody>
        </p:sp>
      </p:grpSp>
      <p:grpSp>
        <p:nvGrpSpPr>
          <p:cNvPr id="24" name="Group 172"/>
          <p:cNvGrpSpPr>
            <a:grpSpLocks/>
          </p:cNvGrpSpPr>
          <p:nvPr/>
        </p:nvGrpSpPr>
        <p:grpSpPr bwMode="auto">
          <a:xfrm>
            <a:off x="3230488" y="2754941"/>
            <a:ext cx="2530476" cy="369095"/>
            <a:chOff x="1344" y="2544"/>
            <a:chExt cx="1594" cy="310"/>
          </a:xfrm>
        </p:grpSpPr>
        <p:sp>
          <p:nvSpPr>
            <p:cNvPr id="2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2</a:t>
              </a:r>
            </a:p>
          </p:txBody>
        </p:sp>
        <p:sp>
          <p:nvSpPr>
            <p:cNvPr id="26" name="Line 164"/>
            <p:cNvSpPr>
              <a:spLocks noChangeShapeType="1"/>
            </p:cNvSpPr>
            <p:nvPr/>
          </p:nvSpPr>
          <p:spPr bwMode="auto">
            <a:xfrm>
              <a:off x="1690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27" name="Group 174"/>
          <p:cNvGrpSpPr>
            <a:grpSpLocks/>
          </p:cNvGrpSpPr>
          <p:nvPr/>
        </p:nvGrpSpPr>
        <p:grpSpPr bwMode="auto">
          <a:xfrm>
            <a:off x="3298304" y="1069874"/>
            <a:ext cx="2425701" cy="369095"/>
            <a:chOff x="1352" y="1536"/>
            <a:chExt cx="1528" cy="310"/>
          </a:xfrm>
        </p:grpSpPr>
        <p:sp>
          <p:nvSpPr>
            <p:cNvPr id="2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6</a:t>
              </a:r>
            </a:p>
          </p:txBody>
        </p:sp>
        <p:sp>
          <p:nvSpPr>
            <p:cNvPr id="29" name="Line 165"/>
            <p:cNvSpPr>
              <a:spLocks noChangeShapeType="1"/>
            </p:cNvSpPr>
            <p:nvPr/>
          </p:nvSpPr>
          <p:spPr bwMode="auto">
            <a:xfrm>
              <a:off x="163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0" name="Group 171"/>
          <p:cNvGrpSpPr>
            <a:grpSpLocks/>
          </p:cNvGrpSpPr>
          <p:nvPr/>
        </p:nvGrpSpPr>
        <p:grpSpPr bwMode="auto">
          <a:xfrm>
            <a:off x="3294212" y="1501922"/>
            <a:ext cx="2501325" cy="369095"/>
            <a:chOff x="1440" y="2448"/>
            <a:chExt cx="1483" cy="310"/>
          </a:xfrm>
        </p:grpSpPr>
        <p:sp>
          <p:nvSpPr>
            <p:cNvPr id="3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5</a:t>
              </a: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>
              <a:off x="1675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3" name="Group 170"/>
          <p:cNvGrpSpPr>
            <a:grpSpLocks/>
          </p:cNvGrpSpPr>
          <p:nvPr/>
        </p:nvGrpSpPr>
        <p:grpSpPr bwMode="auto">
          <a:xfrm>
            <a:off x="3212579" y="2238426"/>
            <a:ext cx="2582864" cy="369095"/>
            <a:chOff x="1442" y="2677"/>
            <a:chExt cx="1627" cy="310"/>
          </a:xfrm>
        </p:grpSpPr>
        <p:sp>
          <p:nvSpPr>
            <p:cNvPr id="34" name="Text Box 160"/>
            <p:cNvSpPr txBox="1">
              <a:spLocks noChangeArrowheads="1"/>
            </p:cNvSpPr>
            <p:nvPr/>
          </p:nvSpPr>
          <p:spPr bwMode="auto">
            <a:xfrm>
              <a:off x="1442" y="2677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3</a:t>
              </a:r>
            </a:p>
          </p:txBody>
        </p:sp>
        <p:sp>
          <p:nvSpPr>
            <p:cNvPr id="35" name="Line 167"/>
            <p:cNvSpPr>
              <a:spLocks noChangeShapeType="1"/>
            </p:cNvSpPr>
            <p:nvPr/>
          </p:nvSpPr>
          <p:spPr bwMode="auto">
            <a:xfrm>
              <a:off x="1821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grpSp>
        <p:nvGrpSpPr>
          <p:cNvPr id="36" name="Group 169"/>
          <p:cNvGrpSpPr>
            <a:grpSpLocks/>
          </p:cNvGrpSpPr>
          <p:nvPr/>
        </p:nvGrpSpPr>
        <p:grpSpPr bwMode="auto">
          <a:xfrm>
            <a:off x="3298304" y="3214523"/>
            <a:ext cx="2497139" cy="369095"/>
            <a:chOff x="1356" y="2783"/>
            <a:chExt cx="1573" cy="310"/>
          </a:xfrm>
        </p:grpSpPr>
        <p:sp>
          <p:nvSpPr>
            <p:cNvPr id="37" name="Text Box 163"/>
            <p:cNvSpPr txBox="1">
              <a:spLocks noChangeArrowheads="1"/>
            </p:cNvSpPr>
            <p:nvPr/>
          </p:nvSpPr>
          <p:spPr bwMode="auto">
            <a:xfrm>
              <a:off x="1356" y="2783"/>
              <a:ext cx="139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2060"/>
                  </a:solidFill>
                  <a:latin typeface="Arial (Body)"/>
                </a:rPr>
                <a:t>Đường kẻ ngang 1</a:t>
              </a:r>
            </a:p>
          </p:txBody>
        </p:sp>
        <p:sp>
          <p:nvSpPr>
            <p:cNvPr id="38" name="Line 168"/>
            <p:cNvSpPr>
              <a:spLocks noChangeShapeType="1"/>
            </p:cNvSpPr>
            <p:nvPr/>
          </p:nvSpPr>
          <p:spPr bwMode="auto">
            <a:xfrm>
              <a:off x="1681" y="304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2060"/>
                </a:solidFill>
                <a:latin typeface="Arial (Body)"/>
              </a:endParaRPr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152"/>
          <p:cNvSpPr txBox="1">
            <a:spLocks noChangeArrowheads="1"/>
          </p:cNvSpPr>
          <p:nvPr/>
        </p:nvSpPr>
        <p:spPr bwMode="auto">
          <a:xfrm>
            <a:off x="772438" y="3818425"/>
            <a:ext cx="78320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tabLst>
                <a:tab pos="3832225" algn="l"/>
              </a:tabLst>
            </a:pPr>
            <a:r>
              <a:rPr lang="en-US" altLang="en-US" sz="2400">
                <a:latin typeface="Arial (Body)"/>
              </a:rPr>
              <a:t>Chữ </a:t>
            </a:r>
            <a:r>
              <a:rPr lang="en-US" altLang="en-US" sz="2400" b="1">
                <a:latin typeface="Arial (Body)"/>
              </a:rPr>
              <a:t>A viết hoa kiểu 2</a:t>
            </a:r>
            <a:r>
              <a:rPr lang="en-US" altLang="en-US" sz="2400">
                <a:latin typeface="Arial (Body)"/>
              </a:rPr>
              <a:t> viết hoa cỡ vừa cao 5 li, gồm 6 đường kẻ ngang.</a:t>
            </a:r>
          </a:p>
        </p:txBody>
      </p:sp>
    </p:spTree>
    <p:extLst>
      <p:ext uri="{BB962C8B-B14F-4D97-AF65-F5344CB8AC3E}">
        <p14:creationId xmlns:p14="http://schemas.microsoft.com/office/powerpoint/2010/main" val="14287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15" grpId="0" animBg="1"/>
      <p:bldP spid="15" grpId="1" animBg="1"/>
      <p:bldP spid="16" grpId="0"/>
      <p:bldP spid="16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sp>
        <p:nvSpPr>
          <p:cNvPr id="15" name="AutoShape 155"/>
          <p:cNvSpPr>
            <a:spLocks/>
          </p:cNvSpPr>
          <p:nvPr/>
        </p:nvSpPr>
        <p:spPr bwMode="auto">
          <a:xfrm>
            <a:off x="5332490" y="983833"/>
            <a:ext cx="457200" cy="2517631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 Box 156"/>
          <p:cNvSpPr txBox="1">
            <a:spLocks noChangeArrowheads="1"/>
          </p:cNvSpPr>
          <p:nvPr/>
        </p:nvSpPr>
        <p:spPr bwMode="auto">
          <a:xfrm>
            <a:off x="4820524" y="2057982"/>
            <a:ext cx="533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C00000"/>
                </a:solidFill>
                <a:latin typeface="Arial (Body)"/>
              </a:rPr>
              <a:t>5 li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940152" y="915566"/>
            <a:ext cx="2520280" cy="258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15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32"/>
          <p:cNvSpPr>
            <a:spLocks noChangeArrowheads="1"/>
          </p:cNvSpPr>
          <p:nvPr/>
        </p:nvSpPr>
        <p:spPr bwMode="auto">
          <a:xfrm>
            <a:off x="467543" y="3818425"/>
            <a:ext cx="8558276" cy="769549"/>
          </a:xfrm>
          <a:prstGeom prst="roundRect">
            <a:avLst>
              <a:gd name="adj" fmla="val 16667"/>
            </a:avLst>
          </a:prstGeom>
          <a:solidFill>
            <a:srgbClr val="FFFFD9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 lIns="91434" tIns="45717" rIns="91434" bIns="45717"/>
          <a:lstStyle/>
          <a:p>
            <a:pPr defTabSz="914333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772438" y="3828985"/>
            <a:ext cx="7651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400">
                <a:latin typeface="Arial (Body)"/>
              </a:rPr>
              <a:t>Chữ hoa A viết  hoa kiểu 2  có nét nào giống với chữ cái viết hoa ta đã học?</a:t>
            </a:r>
            <a:endParaRPr lang="en-US" altLang="en-US" sz="2400">
              <a:latin typeface="Arial (Body)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938987"/>
            <a:ext cx="3219276" cy="264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41" y="938985"/>
            <a:ext cx="2226999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 10"/>
          <p:cNvSpPr>
            <a:spLocks/>
          </p:cNvSpPr>
          <p:nvPr/>
        </p:nvSpPr>
        <p:spPr bwMode="auto">
          <a:xfrm>
            <a:off x="1638300" y="1002091"/>
            <a:ext cx="2039541" cy="2536031"/>
          </a:xfrm>
          <a:custGeom>
            <a:avLst/>
            <a:gdLst>
              <a:gd name="T0" fmla="*/ 2147483647 w 1655"/>
              <a:gd name="T1" fmla="*/ 2147483647 h 2130"/>
              <a:gd name="T2" fmla="*/ 2147483647 w 1655"/>
              <a:gd name="T3" fmla="*/ 2147483647 h 2130"/>
              <a:gd name="T4" fmla="*/ 2147483647 w 1655"/>
              <a:gd name="T5" fmla="*/ 2147483647 h 2130"/>
              <a:gd name="T6" fmla="*/ 2147483647 w 1655"/>
              <a:gd name="T7" fmla="*/ 2147483647 h 2130"/>
              <a:gd name="T8" fmla="*/ 2147483647 w 1655"/>
              <a:gd name="T9" fmla="*/ 2147483647 h 2130"/>
              <a:gd name="T10" fmla="*/ 2147483647 w 1655"/>
              <a:gd name="T11" fmla="*/ 2147483647 h 2130"/>
              <a:gd name="T12" fmla="*/ 2147483647 w 1655"/>
              <a:gd name="T13" fmla="*/ 2147483647 h 2130"/>
              <a:gd name="T14" fmla="*/ 2147483647 w 1655"/>
              <a:gd name="T15" fmla="*/ 2147483647 h 2130"/>
              <a:gd name="T16" fmla="*/ 2147483647 w 1655"/>
              <a:gd name="T17" fmla="*/ 2147483647 h 2130"/>
              <a:gd name="T18" fmla="*/ 2147483647 w 1655"/>
              <a:gd name="T19" fmla="*/ 2147483647 h 2130"/>
              <a:gd name="T20" fmla="*/ 2147483647 w 1655"/>
              <a:gd name="T21" fmla="*/ 2147483647 h 2130"/>
              <a:gd name="T22" fmla="*/ 2147483647 w 1655"/>
              <a:gd name="T23" fmla="*/ 2147483647 h 2130"/>
              <a:gd name="T24" fmla="*/ 2147483647 w 1655"/>
              <a:gd name="T25" fmla="*/ 2147483647 h 2130"/>
              <a:gd name="T26" fmla="*/ 2147483647 w 1655"/>
              <a:gd name="T27" fmla="*/ 2147483647 h 2130"/>
              <a:gd name="T28" fmla="*/ 2147483647 w 1655"/>
              <a:gd name="T29" fmla="*/ 2147483647 h 2130"/>
              <a:gd name="T30" fmla="*/ 2147483647 w 1655"/>
              <a:gd name="T31" fmla="*/ 2147483647 h 2130"/>
              <a:gd name="T32" fmla="*/ 2147483647 w 1655"/>
              <a:gd name="T33" fmla="*/ 2147483647 h 2130"/>
              <a:gd name="T34" fmla="*/ 2147483647 w 1655"/>
              <a:gd name="T35" fmla="*/ 2147483647 h 2130"/>
              <a:gd name="T36" fmla="*/ 2147483647 w 1655"/>
              <a:gd name="T37" fmla="*/ 2147483647 h 2130"/>
              <a:gd name="T38" fmla="*/ 2147483647 w 1655"/>
              <a:gd name="T39" fmla="*/ 2147483647 h 2130"/>
              <a:gd name="T40" fmla="*/ 2147483647 w 1655"/>
              <a:gd name="T41" fmla="*/ 2147483647 h 2130"/>
              <a:gd name="T42" fmla="*/ 2147483647 w 1655"/>
              <a:gd name="T43" fmla="*/ 2147483647 h 2130"/>
              <a:gd name="T44" fmla="*/ 2147483647 w 1655"/>
              <a:gd name="T45" fmla="*/ 2147483647 h 2130"/>
              <a:gd name="T46" fmla="*/ 2147483647 w 1655"/>
              <a:gd name="T47" fmla="*/ 2147483647 h 2130"/>
              <a:gd name="T48" fmla="*/ 2147483647 w 1655"/>
              <a:gd name="T49" fmla="*/ 2147483647 h 2130"/>
              <a:gd name="T50" fmla="*/ 2147483647 w 1655"/>
              <a:gd name="T51" fmla="*/ 2147483647 h 2130"/>
              <a:gd name="T52" fmla="*/ 2147483647 w 1655"/>
              <a:gd name="T53" fmla="*/ 2147483647 h 2130"/>
              <a:gd name="T54" fmla="*/ 2147483647 w 1655"/>
              <a:gd name="T55" fmla="*/ 2147483647 h 2130"/>
              <a:gd name="T56" fmla="*/ 2147483647 w 1655"/>
              <a:gd name="T57" fmla="*/ 2147483647 h 2130"/>
              <a:gd name="T58" fmla="*/ 2147483647 w 1655"/>
              <a:gd name="T59" fmla="*/ 2147483647 h 2130"/>
              <a:gd name="T60" fmla="*/ 2147483647 w 1655"/>
              <a:gd name="T61" fmla="*/ 2147483647 h 2130"/>
              <a:gd name="T62" fmla="*/ 2147483647 w 1655"/>
              <a:gd name="T63" fmla="*/ 2147483647 h 2130"/>
              <a:gd name="T64" fmla="*/ 2147483647 w 1655"/>
              <a:gd name="T65" fmla="*/ 2147483647 h 2130"/>
              <a:gd name="T66" fmla="*/ 2147483647 w 1655"/>
              <a:gd name="T67" fmla="*/ 2147483647 h 2130"/>
              <a:gd name="T68" fmla="*/ 2147483647 w 1655"/>
              <a:gd name="T69" fmla="*/ 2147483647 h 213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655"/>
              <a:gd name="T106" fmla="*/ 0 h 2130"/>
              <a:gd name="T107" fmla="*/ 1655 w 1655"/>
              <a:gd name="T108" fmla="*/ 2130 h 2130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655" h="2130">
                <a:moveTo>
                  <a:pt x="851" y="5"/>
                </a:moveTo>
                <a:cubicBezTo>
                  <a:pt x="817" y="5"/>
                  <a:pt x="783" y="6"/>
                  <a:pt x="739" y="13"/>
                </a:cubicBezTo>
                <a:cubicBezTo>
                  <a:pt x="695" y="20"/>
                  <a:pt x="635" y="28"/>
                  <a:pt x="587" y="45"/>
                </a:cubicBezTo>
                <a:cubicBezTo>
                  <a:pt x="539" y="62"/>
                  <a:pt x="492" y="90"/>
                  <a:pt x="451" y="117"/>
                </a:cubicBezTo>
                <a:cubicBezTo>
                  <a:pt x="410" y="144"/>
                  <a:pt x="374" y="172"/>
                  <a:pt x="339" y="205"/>
                </a:cubicBezTo>
                <a:cubicBezTo>
                  <a:pt x="304" y="238"/>
                  <a:pt x="274" y="278"/>
                  <a:pt x="243" y="317"/>
                </a:cubicBezTo>
                <a:cubicBezTo>
                  <a:pt x="212" y="356"/>
                  <a:pt x="184" y="385"/>
                  <a:pt x="155" y="437"/>
                </a:cubicBezTo>
                <a:cubicBezTo>
                  <a:pt x="126" y="489"/>
                  <a:pt x="91" y="564"/>
                  <a:pt x="67" y="629"/>
                </a:cubicBezTo>
                <a:cubicBezTo>
                  <a:pt x="43" y="694"/>
                  <a:pt x="22" y="758"/>
                  <a:pt x="11" y="829"/>
                </a:cubicBezTo>
                <a:cubicBezTo>
                  <a:pt x="0" y="900"/>
                  <a:pt x="3" y="985"/>
                  <a:pt x="3" y="1053"/>
                </a:cubicBezTo>
                <a:cubicBezTo>
                  <a:pt x="3" y="1121"/>
                  <a:pt x="4" y="1172"/>
                  <a:pt x="11" y="1237"/>
                </a:cubicBezTo>
                <a:cubicBezTo>
                  <a:pt x="18" y="1302"/>
                  <a:pt x="22" y="1374"/>
                  <a:pt x="43" y="1445"/>
                </a:cubicBezTo>
                <a:cubicBezTo>
                  <a:pt x="64" y="1516"/>
                  <a:pt x="103" y="1598"/>
                  <a:pt x="139" y="1661"/>
                </a:cubicBezTo>
                <a:cubicBezTo>
                  <a:pt x="175" y="1724"/>
                  <a:pt x="207" y="1764"/>
                  <a:pt x="259" y="1821"/>
                </a:cubicBezTo>
                <a:cubicBezTo>
                  <a:pt x="311" y="1878"/>
                  <a:pt x="372" y="1956"/>
                  <a:pt x="451" y="2005"/>
                </a:cubicBezTo>
                <a:cubicBezTo>
                  <a:pt x="530" y="2054"/>
                  <a:pt x="632" y="2104"/>
                  <a:pt x="731" y="2117"/>
                </a:cubicBezTo>
                <a:cubicBezTo>
                  <a:pt x="830" y="2130"/>
                  <a:pt x="940" y="2126"/>
                  <a:pt x="1043" y="2085"/>
                </a:cubicBezTo>
                <a:cubicBezTo>
                  <a:pt x="1146" y="2044"/>
                  <a:pt x="1266" y="1952"/>
                  <a:pt x="1347" y="1869"/>
                </a:cubicBezTo>
                <a:cubicBezTo>
                  <a:pt x="1428" y="1786"/>
                  <a:pt x="1486" y="1685"/>
                  <a:pt x="1531" y="1589"/>
                </a:cubicBezTo>
                <a:cubicBezTo>
                  <a:pt x="1576" y="1493"/>
                  <a:pt x="1599" y="1394"/>
                  <a:pt x="1619" y="1293"/>
                </a:cubicBezTo>
                <a:cubicBezTo>
                  <a:pt x="1639" y="1192"/>
                  <a:pt x="1655" y="1093"/>
                  <a:pt x="1651" y="981"/>
                </a:cubicBezTo>
                <a:cubicBezTo>
                  <a:pt x="1647" y="869"/>
                  <a:pt x="1626" y="732"/>
                  <a:pt x="1595" y="621"/>
                </a:cubicBezTo>
                <a:cubicBezTo>
                  <a:pt x="1564" y="510"/>
                  <a:pt x="1524" y="406"/>
                  <a:pt x="1467" y="317"/>
                </a:cubicBezTo>
                <a:cubicBezTo>
                  <a:pt x="1410" y="228"/>
                  <a:pt x="1318" y="137"/>
                  <a:pt x="1251" y="85"/>
                </a:cubicBezTo>
                <a:cubicBezTo>
                  <a:pt x="1184" y="33"/>
                  <a:pt x="1135" y="10"/>
                  <a:pt x="1067" y="5"/>
                </a:cubicBezTo>
                <a:cubicBezTo>
                  <a:pt x="999" y="0"/>
                  <a:pt x="899" y="30"/>
                  <a:pt x="843" y="53"/>
                </a:cubicBezTo>
                <a:cubicBezTo>
                  <a:pt x="787" y="76"/>
                  <a:pt x="762" y="105"/>
                  <a:pt x="731" y="141"/>
                </a:cubicBezTo>
                <a:cubicBezTo>
                  <a:pt x="700" y="177"/>
                  <a:pt x="678" y="226"/>
                  <a:pt x="659" y="269"/>
                </a:cubicBezTo>
                <a:cubicBezTo>
                  <a:pt x="640" y="312"/>
                  <a:pt x="626" y="348"/>
                  <a:pt x="619" y="397"/>
                </a:cubicBezTo>
                <a:cubicBezTo>
                  <a:pt x="612" y="446"/>
                  <a:pt x="604" y="512"/>
                  <a:pt x="619" y="565"/>
                </a:cubicBezTo>
                <a:cubicBezTo>
                  <a:pt x="634" y="618"/>
                  <a:pt x="666" y="677"/>
                  <a:pt x="707" y="717"/>
                </a:cubicBezTo>
                <a:cubicBezTo>
                  <a:pt x="748" y="757"/>
                  <a:pt x="811" y="792"/>
                  <a:pt x="867" y="805"/>
                </a:cubicBezTo>
                <a:cubicBezTo>
                  <a:pt x="923" y="818"/>
                  <a:pt x="988" y="814"/>
                  <a:pt x="1043" y="797"/>
                </a:cubicBezTo>
                <a:cubicBezTo>
                  <a:pt x="1098" y="780"/>
                  <a:pt x="1162" y="734"/>
                  <a:pt x="1195" y="701"/>
                </a:cubicBezTo>
                <a:cubicBezTo>
                  <a:pt x="1228" y="668"/>
                  <a:pt x="1235" y="632"/>
                  <a:pt x="1243" y="59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822436" y="3972366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latin typeface="Arial (Body)"/>
              </a:rPr>
              <a:t>Nét 1 của chữ hoa A hoa kiểu 2 giống chữ hoa O</a:t>
            </a:r>
          </a:p>
        </p:txBody>
      </p:sp>
    </p:spTree>
    <p:extLst>
      <p:ext uri="{BB962C8B-B14F-4D97-AF65-F5344CB8AC3E}">
        <p14:creationId xmlns:p14="http://schemas.microsoft.com/office/powerpoint/2010/main" val="7799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5417 -0.00208 L 0.35417 -0.002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3" grpId="0"/>
      <p:bldP spid="13" grpId="1"/>
      <p:bldP spid="21" grpId="0" animBg="1"/>
      <p:bldP spid="21" grpId="1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36512" y="-71709"/>
            <a:ext cx="9217024" cy="5235749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4C0000"/>
                  </a:solidFill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99328" y="-20537"/>
            <a:ext cx="8168425" cy="43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4" tIns="45712" rIns="91424" bIns="4571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FF00"/>
                </a:solidFill>
              </a:rPr>
              <a:t>BÀI 17: NHỮNG CÁCH CHÀO ĐỘC ĐÁO</a:t>
            </a:r>
            <a:endParaRPr lang="vi-VN" sz="2200" b="1">
              <a:solidFill>
                <a:srgbClr val="FFFF00"/>
              </a:solidFill>
            </a:endParaRPr>
          </a:p>
        </p:txBody>
      </p:sp>
      <p:pic>
        <p:nvPicPr>
          <p:cNvPr id="1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73" y="438835"/>
            <a:ext cx="7620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42273" y="512781"/>
            <a:ext cx="5041895" cy="43087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just"/>
            <a:r>
              <a:rPr lang="en-US" sz="2200" b="1">
                <a:solidFill>
                  <a:srgbClr val="C00000"/>
                </a:solidFill>
                <a:latin typeface="UTM Avo" pitchFamily="18" charset="0"/>
              </a:rPr>
              <a:t>1. </a:t>
            </a:r>
            <a:r>
              <a:rPr lang="en-US" sz="22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</a:rPr>
              <a:t>Viết chữ hoa A kiểu 2</a:t>
            </a:r>
            <a:endParaRPr lang="vi-VN" sz="22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</a:endParaRPr>
          </a:p>
        </p:txBody>
      </p:sp>
      <p:sp>
        <p:nvSpPr>
          <p:cNvPr id="19" name="Rectangle 177"/>
          <p:cNvSpPr>
            <a:spLocks noChangeArrowheads="1"/>
          </p:cNvSpPr>
          <p:nvPr/>
        </p:nvSpPr>
        <p:spPr bwMode="auto">
          <a:xfrm>
            <a:off x="8610600" y="3178323"/>
            <a:ext cx="123431" cy="57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0" name="Picture 1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87574"/>
            <a:ext cx="2823483" cy="26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235224"/>
            <a:ext cx="2859484" cy="237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reeform 160"/>
          <p:cNvSpPr>
            <a:spLocks/>
          </p:cNvSpPr>
          <p:nvPr/>
        </p:nvSpPr>
        <p:spPr bwMode="auto">
          <a:xfrm>
            <a:off x="3347864" y="1444773"/>
            <a:ext cx="678870" cy="2114550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1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40417 -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41325</TotalTime>
  <Words>548</Words>
  <Application>Microsoft Office PowerPoint</Application>
  <PresentationFormat>On-screen Show (16:9)</PresentationFormat>
  <Paragraphs>97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Microsoft YaHei</vt:lpstr>
      <vt:lpstr>SimSun</vt:lpstr>
      <vt:lpstr>Arial</vt:lpstr>
      <vt:lpstr>Arial (Body)</vt:lpstr>
      <vt:lpstr>Arial Rounded MT Bold</vt:lpstr>
      <vt:lpstr>Calibri</vt:lpstr>
      <vt:lpstr>Calibri Light</vt:lpstr>
      <vt:lpstr>HP001 4 hàng</vt:lpstr>
      <vt:lpstr>Times New Roman</vt:lpstr>
      <vt:lpstr>UTM Avo</vt:lpstr>
      <vt:lpstr>自定义设计方案</vt:lpstr>
      <vt:lpstr>1_自定义设计方案</vt:lpstr>
      <vt:lpstr>4_自定义设计方案</vt:lpstr>
      <vt:lpstr>3_自定义设计方案</vt:lpstr>
      <vt:lpstr>NỀN 5</vt:lpstr>
      <vt:lpstr>7_Office Theme</vt:lpstr>
      <vt:lpstr>4_Office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Hang Nguyen</cp:lastModifiedBy>
  <cp:revision>957</cp:revision>
  <dcterms:created xsi:type="dcterms:W3CDTF">2015-04-15T03:07:00Z</dcterms:created>
  <dcterms:modified xsi:type="dcterms:W3CDTF">2025-03-30T14:18:08Z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