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381" r:id="rId2"/>
    <p:sldId id="480" r:id="rId3"/>
    <p:sldId id="519" r:id="rId4"/>
    <p:sldId id="483" r:id="rId5"/>
    <p:sldId id="520" r:id="rId6"/>
    <p:sldId id="515" r:id="rId7"/>
    <p:sldId id="516" r:id="rId8"/>
    <p:sldId id="508" r:id="rId9"/>
    <p:sldId id="518" r:id="rId10"/>
    <p:sldId id="521"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6" autoAdjust="0"/>
    <p:restoredTop sz="94660"/>
  </p:normalViewPr>
  <p:slideViewPr>
    <p:cSldViewPr>
      <p:cViewPr varScale="1">
        <p:scale>
          <a:sx n="78" d="100"/>
          <a:sy n="78" d="100"/>
        </p:scale>
        <p:origin x="835" y="62"/>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64EF7DF-D954-4892-B069-974DC3950ED7}" type="slidenum">
              <a:rPr lang="en-US"/>
              <a:pPr>
                <a:defRPr/>
              </a:pPr>
              <a:t>‹#›</a:t>
            </a:fld>
            <a:endParaRPr lang="en-US"/>
          </a:p>
        </p:txBody>
      </p:sp>
    </p:spTree>
    <p:extLst>
      <p:ext uri="{BB962C8B-B14F-4D97-AF65-F5344CB8AC3E}">
        <p14:creationId xmlns:p14="http://schemas.microsoft.com/office/powerpoint/2010/main" val="202823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F7C986-7ACF-43F6-A438-5441F5EA446B}" type="slidenum">
              <a:rPr lang="en-US"/>
              <a:pPr>
                <a:defRPr/>
              </a:pPr>
              <a:t>‹#›</a:t>
            </a:fld>
            <a:endParaRPr lang="en-US"/>
          </a:p>
        </p:txBody>
      </p:sp>
    </p:spTree>
    <p:extLst>
      <p:ext uri="{BB962C8B-B14F-4D97-AF65-F5344CB8AC3E}">
        <p14:creationId xmlns:p14="http://schemas.microsoft.com/office/powerpoint/2010/main" val="42038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BA566-C205-46C1-97BE-C80B49BC6249}" type="slidenum">
              <a:rPr lang="en-US"/>
              <a:pPr>
                <a:defRPr/>
              </a:pPr>
              <a:t>‹#›</a:t>
            </a:fld>
            <a:endParaRPr lang="en-US"/>
          </a:p>
        </p:txBody>
      </p:sp>
    </p:spTree>
    <p:extLst>
      <p:ext uri="{BB962C8B-B14F-4D97-AF65-F5344CB8AC3E}">
        <p14:creationId xmlns:p14="http://schemas.microsoft.com/office/powerpoint/2010/main" val="119181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D0BD03-E95C-4D03-BE21-82886FA4EAB3}" type="slidenum">
              <a:rPr lang="en-US"/>
              <a:pPr>
                <a:defRPr/>
              </a:pPr>
              <a:t>‹#›</a:t>
            </a:fld>
            <a:endParaRPr lang="en-US"/>
          </a:p>
        </p:txBody>
      </p:sp>
    </p:spTree>
    <p:extLst>
      <p:ext uri="{BB962C8B-B14F-4D97-AF65-F5344CB8AC3E}">
        <p14:creationId xmlns:p14="http://schemas.microsoft.com/office/powerpoint/2010/main" val="281081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426809-BF86-4E39-A231-C72A7C64ACC8}" type="slidenum">
              <a:rPr lang="en-US"/>
              <a:pPr>
                <a:defRPr/>
              </a:pPr>
              <a:t>‹#›</a:t>
            </a:fld>
            <a:endParaRPr lang="en-US"/>
          </a:p>
        </p:txBody>
      </p:sp>
    </p:spTree>
    <p:extLst>
      <p:ext uri="{BB962C8B-B14F-4D97-AF65-F5344CB8AC3E}">
        <p14:creationId xmlns:p14="http://schemas.microsoft.com/office/powerpoint/2010/main" val="361325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5D957FC-7B3F-4D21-BE5C-7685A83D448A}" type="slidenum">
              <a:rPr lang="en-US"/>
              <a:pPr>
                <a:defRPr/>
              </a:pPr>
              <a:t>‹#›</a:t>
            </a:fld>
            <a:endParaRPr lang="en-US"/>
          </a:p>
        </p:txBody>
      </p:sp>
    </p:spTree>
    <p:extLst>
      <p:ext uri="{BB962C8B-B14F-4D97-AF65-F5344CB8AC3E}">
        <p14:creationId xmlns:p14="http://schemas.microsoft.com/office/powerpoint/2010/main" val="327114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72C48-5598-45AD-A30D-8A4F8DC3671C}" type="slidenum">
              <a:rPr lang="en-US"/>
              <a:pPr>
                <a:defRPr/>
              </a:pPr>
              <a:t>‹#›</a:t>
            </a:fld>
            <a:endParaRPr lang="en-US"/>
          </a:p>
        </p:txBody>
      </p:sp>
    </p:spTree>
    <p:extLst>
      <p:ext uri="{BB962C8B-B14F-4D97-AF65-F5344CB8AC3E}">
        <p14:creationId xmlns:p14="http://schemas.microsoft.com/office/powerpoint/2010/main" val="249924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C4659-2016-426E-B367-061C65ACF694}" type="slidenum">
              <a:rPr lang="en-US"/>
              <a:pPr>
                <a:defRPr/>
              </a:pPr>
              <a:t>‹#›</a:t>
            </a:fld>
            <a:endParaRPr lang="en-US"/>
          </a:p>
        </p:txBody>
      </p:sp>
    </p:spTree>
    <p:extLst>
      <p:ext uri="{BB962C8B-B14F-4D97-AF65-F5344CB8AC3E}">
        <p14:creationId xmlns:p14="http://schemas.microsoft.com/office/powerpoint/2010/main" val="45489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35F0EA-4016-4685-8D13-D3FDBAB8AA6B}" type="slidenum">
              <a:rPr lang="en-US"/>
              <a:pPr>
                <a:defRPr/>
              </a:pPr>
              <a:t>‹#›</a:t>
            </a:fld>
            <a:endParaRPr lang="en-US"/>
          </a:p>
        </p:txBody>
      </p:sp>
    </p:spTree>
    <p:extLst>
      <p:ext uri="{BB962C8B-B14F-4D97-AF65-F5344CB8AC3E}">
        <p14:creationId xmlns:p14="http://schemas.microsoft.com/office/powerpoint/2010/main" val="404192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F4EACA-849F-46DA-B9C8-02D226037CEB}" type="slidenum">
              <a:rPr lang="en-US"/>
              <a:pPr>
                <a:defRPr/>
              </a:pPr>
              <a:t>‹#›</a:t>
            </a:fld>
            <a:endParaRPr lang="en-US"/>
          </a:p>
        </p:txBody>
      </p:sp>
    </p:spTree>
    <p:extLst>
      <p:ext uri="{BB962C8B-B14F-4D97-AF65-F5344CB8AC3E}">
        <p14:creationId xmlns:p14="http://schemas.microsoft.com/office/powerpoint/2010/main" val="83678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44BA30-E170-4BCE-AF68-0DC390722CAD}" type="slidenum">
              <a:rPr lang="en-US"/>
              <a:pPr>
                <a:defRPr/>
              </a:pPr>
              <a:t>‹#›</a:t>
            </a:fld>
            <a:endParaRPr lang="en-US"/>
          </a:p>
        </p:txBody>
      </p:sp>
    </p:spTree>
    <p:extLst>
      <p:ext uri="{BB962C8B-B14F-4D97-AF65-F5344CB8AC3E}">
        <p14:creationId xmlns:p14="http://schemas.microsoft.com/office/powerpoint/2010/main" val="66569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74E4FE-E408-4F4E-815F-77DB1B7258DF}" type="slidenum">
              <a:rPr lang="en-US"/>
              <a:pPr>
                <a:defRPr/>
              </a:pPr>
              <a:t>‹#›</a:t>
            </a:fld>
            <a:endParaRPr lang="en-US"/>
          </a:p>
        </p:txBody>
      </p:sp>
    </p:spTree>
    <p:extLst>
      <p:ext uri="{BB962C8B-B14F-4D97-AF65-F5344CB8AC3E}">
        <p14:creationId xmlns:p14="http://schemas.microsoft.com/office/powerpoint/2010/main" val="113194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FA7D6-2179-4F5F-87D8-1F863DEF301D}" type="slidenum">
              <a:rPr lang="en-US"/>
              <a:pPr>
                <a:defRPr/>
              </a:pPr>
              <a:t>‹#›</a:t>
            </a:fld>
            <a:endParaRPr lang="en-US"/>
          </a:p>
        </p:txBody>
      </p:sp>
    </p:spTree>
    <p:extLst>
      <p:ext uri="{BB962C8B-B14F-4D97-AF65-F5344CB8AC3E}">
        <p14:creationId xmlns:p14="http://schemas.microsoft.com/office/powerpoint/2010/main" val="251175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1D4F5F-AA14-4368-9E8D-11E290BBD752}" type="slidenum">
              <a:rPr lang="en-US"/>
              <a:pPr>
                <a:defRPr/>
              </a:pPr>
              <a:t>‹#›</a:t>
            </a:fld>
            <a:endParaRPr lang="en-US"/>
          </a:p>
        </p:txBody>
      </p:sp>
    </p:spTree>
    <p:extLst>
      <p:ext uri="{BB962C8B-B14F-4D97-AF65-F5344CB8AC3E}">
        <p14:creationId xmlns:p14="http://schemas.microsoft.com/office/powerpoint/2010/main" val="354329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4B969397-1F66-41D5-8EE4-0B467146FF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860" y="-11971"/>
            <a:ext cx="10976229" cy="6197918"/>
          </a:xfrm>
          <a:prstGeom prst="rect">
            <a:avLst/>
          </a:prstGeom>
        </p:spPr>
      </p:pic>
      <p:sp>
        <p:nvSpPr>
          <p:cNvPr id="5" name="TextBox 5"/>
          <p:cNvSpPr txBox="1"/>
          <p:nvPr/>
        </p:nvSpPr>
        <p:spPr>
          <a:xfrm>
            <a:off x="184023" y="1191976"/>
            <a:ext cx="10604754" cy="867930"/>
          </a:xfrm>
          <a:prstGeom prst="rect">
            <a:avLst/>
          </a:prstGeom>
          <a:noFill/>
        </p:spPr>
        <p:txBody>
          <a:bodyPr wrap="square" rtlCol="0">
            <a:spAutoFit/>
            <a:scene3d>
              <a:camera prst="orthographicFront"/>
              <a:lightRig rig="threePt" dir="t"/>
            </a:scene3d>
          </a:bodyPr>
          <a:lstStyle/>
          <a:p>
            <a:pPr algn="ctr"/>
            <a:r>
              <a:rPr lang="en-US" sz="2520" b="1" dirty="0">
                <a:effectLst>
                  <a:outerShdw blurRad="38100" dist="19050" dir="2700000" algn="tl" rotWithShape="0">
                    <a:schemeClr val="dk1">
                      <a:alpha val="40000"/>
                    </a:schemeClr>
                  </a:outerShdw>
                </a:effectLst>
                <a:cs typeface="Times New Roman" panose="02020603050405020304" pitchFamily="18" charset="0"/>
              </a:rPr>
              <a:t>UBND QUẬN DƯƠNG KINH</a:t>
            </a:r>
          </a:p>
          <a:p>
            <a:pPr algn="ctr"/>
            <a:r>
              <a:rPr lang="en-US" sz="2520" b="1" u="sng" dirty="0">
                <a:effectLst>
                  <a:outerShdw blurRad="38100" dist="19050" dir="2700000" algn="tl" rotWithShape="0">
                    <a:schemeClr val="dk1">
                      <a:alpha val="40000"/>
                    </a:schemeClr>
                  </a:outerShdw>
                </a:effectLst>
                <a:cs typeface="Times New Roman" panose="02020603050405020304" pitchFamily="18" charset="0"/>
              </a:rPr>
              <a:t>TRƯỜNG TIỂU HỌC ANH DŨNG </a:t>
            </a:r>
          </a:p>
        </p:txBody>
      </p:sp>
      <p:sp>
        <p:nvSpPr>
          <p:cNvPr id="7" name="TextBox 5"/>
          <p:cNvSpPr txBox="1"/>
          <p:nvPr/>
        </p:nvSpPr>
        <p:spPr>
          <a:xfrm>
            <a:off x="1273072" y="2562066"/>
            <a:ext cx="8426656" cy="2117503"/>
          </a:xfrm>
          <a:prstGeom prst="rect">
            <a:avLst/>
          </a:prstGeom>
          <a:noFill/>
        </p:spPr>
        <p:txBody>
          <a:bodyPr wrap="square" rtlCol="0">
            <a:spAutoFit/>
            <a:scene3d>
              <a:camera prst="orthographicFront"/>
              <a:lightRig rig="threePt" dir="t"/>
            </a:scene3d>
          </a:bodyPr>
          <a:lstStyle/>
          <a:p>
            <a:pPr algn="ctr"/>
            <a:r>
              <a:rPr lang="en-US" sz="2520" b="1" dirty="0">
                <a:solidFill>
                  <a:srgbClr val="FF0000"/>
                </a:solidFill>
                <a:effectLst>
                  <a:outerShdw blurRad="38100" dist="19050" dir="2700000" algn="tl" rotWithShape="0">
                    <a:schemeClr val="dk1">
                      <a:alpha val="40000"/>
                    </a:schemeClr>
                  </a:outerShdw>
                </a:effectLst>
                <a:cs typeface="Times New Roman" panose="02020603050405020304" pitchFamily="18" charset="0"/>
              </a:rPr>
              <a:t>ÂM NHẠC </a:t>
            </a:r>
          </a:p>
          <a:p>
            <a:r>
              <a:rPr lang="en-US" sz="2520" b="1" dirty="0">
                <a:solidFill>
                  <a:srgbClr val="FF0000"/>
                </a:solidFill>
                <a:effectLst>
                  <a:outerShdw blurRad="38100" dist="19050" dir="2700000" algn="tl" rotWithShape="0">
                    <a:schemeClr val="dk1">
                      <a:alpha val="40000"/>
                    </a:schemeClr>
                  </a:outerShdw>
                </a:effectLst>
                <a:cs typeface="Times New Roman" panose="02020603050405020304" pitchFamily="18" charset="0"/>
              </a:rPr>
              <a:t>TIẾT 17: ĐÁNH GIÁ CUỐI HỌC KỲ 1</a:t>
            </a:r>
            <a:endParaRPr lang="en-US" sz="2800" b="1" dirty="0">
              <a:solidFill>
                <a:srgbClr val="FF0000"/>
              </a:solidFill>
              <a:latin typeface="Cambria" pitchFamily="18" charset="0"/>
            </a:endParaRPr>
          </a:p>
          <a:p>
            <a:pPr algn="ctr"/>
            <a:endParaRPr lang="en-US" sz="2800" b="1" dirty="0">
              <a:solidFill>
                <a:srgbClr val="FF0000"/>
              </a:solidFill>
              <a:latin typeface="Cambria" pitchFamily="18" charset="0"/>
            </a:endParaRPr>
          </a:p>
          <a:p>
            <a:pPr eaLnBrk="1" hangingPunct="1"/>
            <a:r>
              <a:rPr lang="en-US" sz="2800" b="1" i="1" dirty="0">
                <a:solidFill>
                  <a:srgbClr val="FF0000"/>
                </a:solidFill>
                <a:latin typeface="Cambria" pitchFamily="18" charset="0"/>
              </a:rPr>
              <a:t>      </a:t>
            </a:r>
            <a:endParaRPr lang="en-US" sz="2520" b="1" dirty="0">
              <a:solidFill>
                <a:srgbClr val="FF0000"/>
              </a:solidFill>
              <a:effectLst>
                <a:outerShdw blurRad="38100" dist="19050" dir="2700000" algn="tl" rotWithShape="0">
                  <a:schemeClr val="dk1">
                    <a:alpha val="40000"/>
                  </a:schemeClr>
                </a:outerShdw>
              </a:effectLst>
              <a:cs typeface="Times New Roman" panose="02020603050405020304" pitchFamily="18" charset="0"/>
            </a:endParaRPr>
          </a:p>
          <a:p>
            <a:pPr algn="ctr"/>
            <a:endParaRPr lang="en-US" sz="2520" b="1" dirty="0">
              <a:solidFill>
                <a:schemeClr val="accent1">
                  <a:lumMod val="75000"/>
                </a:schemeClr>
              </a:solidFill>
              <a:effectLst>
                <a:outerShdw blurRad="38100" dist="19050" dir="2700000" algn="tl" rotWithShape="0">
                  <a:schemeClr val="dk1">
                    <a:alpha val="40000"/>
                  </a:schemeClr>
                </a:outerShdw>
              </a:effectLst>
              <a:cs typeface="Times New Roman" panose="02020603050405020304" pitchFamily="18" charset="0"/>
            </a:endParaRPr>
          </a:p>
        </p:txBody>
      </p:sp>
      <p:pic>
        <p:nvPicPr>
          <p:cNvPr id="9" name="Content Placeholder 5" descr="C:\Users\Administrator\Desktop\hinh nen dep pp\HIH NG NGHEP BAI G\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 y="4706874"/>
            <a:ext cx="3617024" cy="1835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594092" y="3745040"/>
            <a:ext cx="3442145" cy="2887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0"/>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446088" y="1036638"/>
            <a:ext cx="36718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5486400" y="2747963"/>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D:\GIÁO ÁN 1 2020-2021\sach lop 2\KÊT NỐI 2\30.jpg"/>
          <p:cNvPicPr>
            <a:picLocks noChangeAspect="1" noChangeArrowheads="1"/>
          </p:cNvPicPr>
          <p:nvPr/>
        </p:nvPicPr>
        <p:blipFill>
          <a:blip r:embed="rId5">
            <a:extLst>
              <a:ext uri="{28A0092B-C50C-407E-A947-70E740481C1C}">
                <a14:useLocalDpi xmlns:a14="http://schemas.microsoft.com/office/drawing/2010/main" val="0"/>
              </a:ext>
            </a:extLst>
          </a:blip>
          <a:srcRect l="7674" t="56322" r="31082" b="32182"/>
          <a:stretch>
            <a:fillRect/>
          </a:stretch>
        </p:blipFill>
        <p:spPr bwMode="auto">
          <a:xfrm>
            <a:off x="4406900" y="1036638"/>
            <a:ext cx="60483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6"/>
          <p:cNvSpPr txBox="1">
            <a:spLocks noChangeArrowheads="1"/>
          </p:cNvSpPr>
          <p:nvPr/>
        </p:nvSpPr>
        <p:spPr bwMode="gray">
          <a:xfrm>
            <a:off x="949325" y="323850"/>
            <a:ext cx="9109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3600" b="1">
                <a:solidFill>
                  <a:srgbClr val="0000FF"/>
                </a:solidFill>
                <a:latin typeface="Cambria" pitchFamily="18" charset="0"/>
                <a:cs typeface="Times New Roman" pitchFamily="18" charset="0"/>
              </a:rPr>
              <a:t>KHỞI ĐỘNG GIỌNG</a:t>
            </a:r>
          </a:p>
        </p:txBody>
      </p:sp>
      <p:sp>
        <p:nvSpPr>
          <p:cNvPr id="3076"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7"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3">
            <a:extLst>
              <a:ext uri="{28A0092B-C50C-407E-A947-70E740481C1C}">
                <a14:useLocalDpi xmlns:a14="http://schemas.microsoft.com/office/drawing/2010/main" val="0"/>
              </a:ext>
            </a:extLst>
          </a:blip>
          <a:srcRect t="42545" b="31415"/>
          <a:stretch>
            <a:fillRect/>
          </a:stretch>
        </p:blipFill>
        <p:spPr bwMode="auto">
          <a:xfrm>
            <a:off x="2227263" y="3140075"/>
            <a:ext cx="66436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GIÁO ÁN 1 2020-2021\sach lop 2\KÊT NỐI 2\30.jpg"/>
          <p:cNvPicPr>
            <a:picLocks noChangeAspect="1" noChangeArrowheads="1"/>
          </p:cNvPicPr>
          <p:nvPr/>
        </p:nvPicPr>
        <p:blipFill>
          <a:blip r:embed="rId4">
            <a:extLst>
              <a:ext uri="{28A0092B-C50C-407E-A947-70E740481C1C}">
                <a14:useLocalDpi xmlns:a14="http://schemas.microsoft.com/office/drawing/2010/main" val="0"/>
              </a:ext>
            </a:extLst>
          </a:blip>
          <a:srcRect l="7674" t="56322" r="31082" b="32182"/>
          <a:stretch>
            <a:fillRect/>
          </a:stretch>
        </p:blipFill>
        <p:spPr bwMode="auto">
          <a:xfrm>
            <a:off x="2965450" y="1412875"/>
            <a:ext cx="5184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p:cNvSpPr>
            <a:spLocks noChangeArrowheads="1"/>
          </p:cNvSpPr>
          <p:nvPr/>
        </p:nvSpPr>
        <p:spPr bwMode="auto">
          <a:xfrm>
            <a:off x="1220788" y="2801938"/>
            <a:ext cx="84661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7200" b="1">
                <a:solidFill>
                  <a:srgbClr val="0000FF"/>
                </a:solidFill>
                <a:latin typeface="Cambria" pitchFamily="18" charset="0"/>
                <a:cs typeface="Times New Roman" pitchFamily="18" charset="0"/>
              </a:rPr>
              <a:t>TIÊU CHÍ ĐÁNH GIÁ</a:t>
            </a:r>
          </a:p>
        </p:txBody>
      </p:sp>
      <p:sp>
        <p:nvSpPr>
          <p:cNvPr id="4100" name="Text Box 10"/>
          <p:cNvSpPr txBox="1">
            <a:spLocks noChangeArrowheads="1"/>
          </p:cNvSpPr>
          <p:nvPr/>
        </p:nvSpPr>
        <p:spPr bwMode="auto">
          <a:xfrm>
            <a:off x="1566863"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KIỂM TRA</a:t>
            </a:r>
          </a:p>
        </p:txBody>
      </p:sp>
      <p:grpSp>
        <p:nvGrpSpPr>
          <p:cNvPr id="5" name="Group 4"/>
          <p:cNvGrpSpPr>
            <a:grpSpLocks/>
          </p:cNvGrpSpPr>
          <p:nvPr/>
        </p:nvGrpSpPr>
        <p:grpSpPr bwMode="auto">
          <a:xfrm>
            <a:off x="5522913" y="392113"/>
            <a:ext cx="5430837" cy="6232525"/>
            <a:chOff x="5542642" y="220716"/>
            <a:chExt cx="5430158" cy="6232620"/>
          </a:xfrm>
        </p:grpSpPr>
        <p:pic>
          <p:nvPicPr>
            <p:cNvPr id="410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410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868863"/>
            <a:ext cx="101536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847725"/>
            <a:ext cx="101536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1713CB"/>
                </a:solidFill>
                <a:latin typeface="Cambria" pitchFamily="18" charset="0"/>
              </a:rPr>
              <a:t>* Mức độ 1: </a:t>
            </a:r>
            <a:r>
              <a:rPr lang="en-US" sz="2600" b="1" i="1">
                <a:solidFill>
                  <a:srgbClr val="1713CB"/>
                </a:solidFill>
                <a:latin typeface="Cambria" pitchFamily="18" charset="0"/>
              </a:rPr>
              <a:t>Biết</a:t>
            </a:r>
            <a:endParaRPr lang="en-US" sz="2600" b="1">
              <a:solidFill>
                <a:srgbClr val="1713CB"/>
              </a:solidFill>
              <a:latin typeface="Cambria" pitchFamily="18" charset="0"/>
            </a:endParaRPr>
          </a:p>
          <a:p>
            <a:pPr algn="just"/>
            <a:r>
              <a:rPr lang="en-US" sz="2600">
                <a:latin typeface="Cambria" pitchFamily="18" charset="0"/>
              </a:rPr>
              <a:t>+ Biết/ nhớ/ nói được tên bốn bài hát: </a:t>
            </a:r>
            <a:r>
              <a:rPr lang="en-US" sz="2600" i="1">
                <a:latin typeface="Cambria" pitchFamily="18" charset="0"/>
              </a:rPr>
              <a:t>Dàn nhạc trong vườn; Con chim chích chòe; Học sinh lớp Hai chăm ngoan; Chú chim nhỏ dễ thương.</a:t>
            </a:r>
            <a:endParaRPr lang="en-US" sz="2600">
              <a:latin typeface="Cambria" pitchFamily="18" charset="0"/>
            </a:endParaRPr>
          </a:p>
          <a:p>
            <a:pPr algn="just"/>
            <a:r>
              <a:rPr lang="en-US" sz="2600">
                <a:latin typeface="Cambria" pitchFamily="18" charset="0"/>
              </a:rPr>
              <a:t>+ Biết tên nhạc cụ </a:t>
            </a:r>
            <a:r>
              <a:rPr lang="en-US" sz="2600" i="1">
                <a:latin typeface="Cambria" pitchFamily="18" charset="0"/>
              </a:rPr>
              <a:t>song loan.</a:t>
            </a:r>
          </a:p>
          <a:p>
            <a:pPr algn="just"/>
            <a:r>
              <a:rPr lang="en-US" sz="2600">
                <a:latin typeface="Cambria" pitchFamily="18" charset="0"/>
              </a:rPr>
              <a:t>+ Biết tên các nốt nhạc: </a:t>
            </a:r>
            <a:r>
              <a:rPr lang="en-US" sz="2600" i="1">
                <a:latin typeface="Cambria" pitchFamily="18" charset="0"/>
              </a:rPr>
              <a:t>Đô, Rê, Mi, Pha, Son, La.</a:t>
            </a:r>
          </a:p>
          <a:p>
            <a:pPr algn="just"/>
            <a:r>
              <a:rPr lang="en-US" sz="2600" b="1">
                <a:solidFill>
                  <a:srgbClr val="1713CB"/>
                </a:solidFill>
                <a:latin typeface="Cambria" pitchFamily="18" charset="0"/>
              </a:rPr>
              <a:t>* Mức độ 2: </a:t>
            </a:r>
            <a:r>
              <a:rPr lang="en-US" sz="2600" b="1" i="1">
                <a:solidFill>
                  <a:srgbClr val="1713CB"/>
                </a:solidFill>
                <a:latin typeface="Cambria" pitchFamily="18" charset="0"/>
              </a:rPr>
              <a:t>Hiểu</a:t>
            </a:r>
            <a:endParaRPr lang="en-US" sz="2600" b="1">
              <a:solidFill>
                <a:srgbClr val="1713CB"/>
              </a:solidFill>
              <a:latin typeface="Cambria" pitchFamily="18" charset="0"/>
            </a:endParaRPr>
          </a:p>
          <a:p>
            <a:pPr algn="just"/>
            <a:r>
              <a:rPr lang="en-US" sz="2600">
                <a:latin typeface="Cambria" pitchFamily="18" charset="0"/>
              </a:rPr>
              <a:t>+ Hát được 4 bài hát (nêu trên).</a:t>
            </a:r>
          </a:p>
          <a:p>
            <a:pPr algn="just"/>
            <a:r>
              <a:rPr lang="en-US" sz="2600">
                <a:latin typeface="Cambria" pitchFamily="18" charset="0"/>
              </a:rPr>
              <a:t>+ Đọc được bài Số 1, 2.</a:t>
            </a:r>
          </a:p>
          <a:p>
            <a:pPr algn="just"/>
            <a:r>
              <a:rPr lang="en-US" sz="2600">
                <a:latin typeface="Cambria" pitchFamily="18" charset="0"/>
              </a:rPr>
              <a:t>+ Thực hành gõ Song loan để đệm theo nhịp điệu bài hát/ bài đọc nhạc. Biết sử dụng vận động theo nhịp (chân, tay) đệm cho bài hát và đọc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868863"/>
            <a:ext cx="101536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46088" y="765175"/>
            <a:ext cx="1015365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1713CB"/>
                </a:solidFill>
                <a:latin typeface="Cambria" pitchFamily="18" charset="0"/>
              </a:rPr>
              <a:t>* Mức độ 3: </a:t>
            </a:r>
            <a:r>
              <a:rPr lang="en-US" sz="2600" b="1" i="1">
                <a:solidFill>
                  <a:srgbClr val="1713CB"/>
                </a:solidFill>
                <a:latin typeface="Cambria" pitchFamily="18" charset="0"/>
              </a:rPr>
              <a:t>Vận dụng - sáng tạo.</a:t>
            </a:r>
            <a:endParaRPr lang="en-US" sz="2600" b="1">
              <a:solidFill>
                <a:srgbClr val="1713CB"/>
              </a:solidFill>
              <a:latin typeface="Cambria" pitchFamily="18" charset="0"/>
            </a:endParaRPr>
          </a:p>
          <a:p>
            <a:pPr algn="just"/>
            <a:r>
              <a:rPr lang="en-US" sz="2600">
                <a:latin typeface="Cambria" pitchFamily="18" charset="0"/>
              </a:rPr>
              <a:t>+ Thể hiện được tính chất âm nhạc (nhịp điệu) của bài hát, khi trình bày có sáng tạo, nét mặt biểu cảm, động tác cơ thể hay biết dùng nhạc cụ/ vận động minh họa để phần trình diễn thêm sinh động.</a:t>
            </a:r>
          </a:p>
          <a:p>
            <a:pPr algn="just"/>
            <a:r>
              <a:rPr lang="en-US" sz="2600">
                <a:latin typeface="Cambria" pitchFamily="18" charset="0"/>
              </a:rPr>
              <a:t>+ Thể hiện bài đọc nhạc: Biết kết hợp gõ đệm với các hình thức theo phách/ nhịp/ vận động theo nhạc. Nhận biết và thể hiện các yêu cầu thay đổi về sắc thái (to – nhỏ), ... khi hát, đọc nhạc, hay chơi trò chơi. ...</a:t>
            </a:r>
          </a:p>
          <a:p>
            <a:pPr algn="just"/>
            <a:r>
              <a:rPr lang="en-US" sz="2600">
                <a:latin typeface="Cambria" pitchFamily="18" charset="0"/>
              </a:rPr>
              <a:t>+ Tự tin và biểu lộ cảm xúc khi thể hiện các nội dung thực hành âm nhạc trước tập thể.</a:t>
            </a:r>
          </a:p>
          <a:p>
            <a:pPr algn="just"/>
            <a:r>
              <a:rPr lang="en-US" sz="2600">
                <a:latin typeface="Cambria" pitchFamily="18" charset="0"/>
              </a:rPr>
              <a:t>+ Biết chia sẻ, giúp đỡ và hợp tác với các bạn khi làm việc nhóm để cùng hoàn thành nhiệm vụ chung.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p:cNvSpPr>
            <a:spLocks noChangeArrowheads="1"/>
          </p:cNvSpPr>
          <p:nvPr/>
        </p:nvSpPr>
        <p:spPr bwMode="auto">
          <a:xfrm>
            <a:off x="2490788" y="2276475"/>
            <a:ext cx="59309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9600" b="1">
                <a:solidFill>
                  <a:srgbClr val="0000FF"/>
                </a:solidFill>
                <a:latin typeface="Cambria" pitchFamily="18" charset="0"/>
                <a:cs typeface="Times New Roman" pitchFamily="18" charset="0"/>
              </a:rPr>
              <a:t>KIỂM TRA</a:t>
            </a:r>
          </a:p>
        </p:txBody>
      </p:sp>
      <p:grpSp>
        <p:nvGrpSpPr>
          <p:cNvPr id="5" name="Group 4"/>
          <p:cNvGrpSpPr>
            <a:grpSpLocks/>
          </p:cNvGrpSpPr>
          <p:nvPr/>
        </p:nvGrpSpPr>
        <p:grpSpPr bwMode="auto">
          <a:xfrm>
            <a:off x="5522913" y="392113"/>
            <a:ext cx="5430837" cy="6232525"/>
            <a:chOff x="5542642" y="220716"/>
            <a:chExt cx="5430158" cy="6232620"/>
          </a:xfrm>
        </p:grpSpPr>
        <p:pic>
          <p:nvPicPr>
            <p:cNvPr id="717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7174"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65175"/>
            <a:ext cx="9720263" cy="5108575"/>
          </a:xfrm>
          <a:prstGeom prst="rect">
            <a:avLst/>
          </a:prstGeom>
        </p:spPr>
        <p:txBody>
          <a:bodyPr>
            <a:spAutoFit/>
          </a:bodyPr>
          <a:lstStyle/>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tác</a:t>
            </a:r>
            <a:r>
              <a:rPr lang="en-US" sz="2600" dirty="0">
                <a:solidFill>
                  <a:srgbClr val="1713CB"/>
                </a:solidFill>
                <a:latin typeface="Cambria" pitchFamily="18" charset="0"/>
              </a:rPr>
              <a:t> minh </a:t>
            </a:r>
            <a:r>
              <a:rPr lang="en-US" sz="2600" dirty="0" err="1">
                <a:solidFill>
                  <a:srgbClr val="1713CB"/>
                </a:solidFill>
                <a:latin typeface="Cambria" pitchFamily="18" charset="0"/>
              </a:rPr>
              <a:t>họa</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p>
          <a:p>
            <a:pPr indent="284163" algn="just">
              <a:defRPr/>
            </a:pPr>
            <a:r>
              <a:rPr lang="en-US" sz="2400" i="1" dirty="0">
                <a:latin typeface="Cambria" pitchFamily="18" charset="0"/>
              </a:rPr>
              <a:t>+ </a:t>
            </a:r>
            <a:r>
              <a:rPr lang="en-US" sz="2400" i="1" dirty="0" err="1">
                <a:latin typeface="Cambria" pitchFamily="18" charset="0"/>
              </a:rPr>
              <a:t>Dàn</a:t>
            </a:r>
            <a:r>
              <a:rPr lang="en-US" sz="2400" i="1" dirty="0">
                <a:latin typeface="Cambria" pitchFamily="18" charset="0"/>
              </a:rPr>
              <a:t> </a:t>
            </a:r>
            <a:r>
              <a:rPr lang="en-US" sz="2400" i="1" dirty="0" err="1">
                <a:latin typeface="Cambria" pitchFamily="18" charset="0"/>
              </a:rPr>
              <a:t>nhạc</a:t>
            </a:r>
            <a:r>
              <a:rPr lang="en-US" sz="2400" i="1" dirty="0">
                <a:latin typeface="Cambria" pitchFamily="18" charset="0"/>
              </a:rPr>
              <a:t> </a:t>
            </a:r>
            <a:r>
              <a:rPr lang="en-US" sz="2400" i="1" dirty="0" err="1">
                <a:latin typeface="Cambria" pitchFamily="18" charset="0"/>
              </a:rPr>
              <a:t>trong</a:t>
            </a:r>
            <a:r>
              <a:rPr lang="en-US" sz="2400" i="1" dirty="0">
                <a:latin typeface="Cambria" pitchFamily="18" charset="0"/>
              </a:rPr>
              <a:t> </a:t>
            </a:r>
            <a:r>
              <a:rPr lang="en-US" sz="2400" i="1" dirty="0" err="1">
                <a:latin typeface="Cambria" pitchFamily="18" charset="0"/>
              </a:rPr>
              <a:t>vườn</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Con </a:t>
            </a:r>
            <a:r>
              <a:rPr lang="en-US" sz="2400" i="1" dirty="0" err="1">
                <a:latin typeface="Cambria" pitchFamily="18" charset="0"/>
              </a:rPr>
              <a:t>chim</a:t>
            </a:r>
            <a:r>
              <a:rPr lang="en-US" sz="2400" i="1" dirty="0">
                <a:latin typeface="Cambria" pitchFamily="18" charset="0"/>
              </a:rPr>
              <a:t> </a:t>
            </a:r>
            <a:r>
              <a:rPr lang="en-US" sz="2400" i="1" dirty="0" err="1">
                <a:latin typeface="Cambria" pitchFamily="18" charset="0"/>
              </a:rPr>
              <a:t>chích</a:t>
            </a:r>
            <a:r>
              <a:rPr lang="en-US" sz="2400" i="1" dirty="0">
                <a:latin typeface="Cambria" pitchFamily="18" charset="0"/>
              </a:rPr>
              <a:t> </a:t>
            </a:r>
            <a:r>
              <a:rPr lang="en-US" sz="2400" i="1" dirty="0" err="1">
                <a:latin typeface="Cambria" pitchFamily="18" charset="0"/>
              </a:rPr>
              <a:t>chòe</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Học</a:t>
            </a:r>
            <a:r>
              <a:rPr lang="en-US" sz="2400" i="1" dirty="0">
                <a:latin typeface="Cambria" pitchFamily="18" charset="0"/>
              </a:rPr>
              <a:t> </a:t>
            </a:r>
            <a:r>
              <a:rPr lang="en-US" sz="2400" i="1" dirty="0" err="1">
                <a:latin typeface="Cambria" pitchFamily="18" charset="0"/>
              </a:rPr>
              <a:t>sinh</a:t>
            </a:r>
            <a:r>
              <a:rPr lang="en-US" sz="2400" i="1" dirty="0">
                <a:latin typeface="Cambria" pitchFamily="18" charset="0"/>
              </a:rPr>
              <a:t> </a:t>
            </a:r>
            <a:r>
              <a:rPr lang="en-US" sz="2400" i="1" dirty="0" err="1">
                <a:latin typeface="Cambria" pitchFamily="18" charset="0"/>
              </a:rPr>
              <a:t>lớp</a:t>
            </a:r>
            <a:r>
              <a:rPr lang="en-US" sz="2400" i="1" dirty="0">
                <a:latin typeface="Cambria" pitchFamily="18" charset="0"/>
              </a:rPr>
              <a:t> </a:t>
            </a:r>
            <a:r>
              <a:rPr lang="en-US" sz="2400" i="1" dirty="0" err="1">
                <a:latin typeface="Cambria" pitchFamily="18" charset="0"/>
              </a:rPr>
              <a:t>Hai</a:t>
            </a:r>
            <a:r>
              <a:rPr lang="en-US" sz="2400" i="1" dirty="0">
                <a:latin typeface="Cambria" pitchFamily="18" charset="0"/>
              </a:rPr>
              <a:t> </a:t>
            </a:r>
            <a:r>
              <a:rPr lang="en-US" sz="2400" i="1" dirty="0" err="1">
                <a:latin typeface="Cambria" pitchFamily="18" charset="0"/>
              </a:rPr>
              <a:t>chăm</a:t>
            </a:r>
            <a:r>
              <a:rPr lang="en-US" sz="2400" i="1" dirty="0">
                <a:latin typeface="Cambria" pitchFamily="18" charset="0"/>
              </a:rPr>
              <a:t> </a:t>
            </a:r>
            <a:r>
              <a:rPr lang="en-US" sz="2400" i="1" dirty="0" err="1">
                <a:latin typeface="Cambria" pitchFamily="18" charset="0"/>
              </a:rPr>
              <a:t>ngoan</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Chú</a:t>
            </a:r>
            <a:r>
              <a:rPr lang="en-US" sz="2400" i="1" dirty="0">
                <a:latin typeface="Cambria" pitchFamily="18" charset="0"/>
              </a:rPr>
              <a:t> </a:t>
            </a:r>
            <a:r>
              <a:rPr lang="en-US" sz="2400" i="1" dirty="0" err="1">
                <a:latin typeface="Cambria" pitchFamily="18" charset="0"/>
              </a:rPr>
              <a:t>chim</a:t>
            </a:r>
            <a:r>
              <a:rPr lang="en-US" sz="2400" i="1" dirty="0">
                <a:latin typeface="Cambria" pitchFamily="18" charset="0"/>
              </a:rPr>
              <a:t> </a:t>
            </a:r>
            <a:r>
              <a:rPr lang="en-US" sz="2400" i="1" dirty="0" err="1">
                <a:latin typeface="Cambria" pitchFamily="18" charset="0"/>
              </a:rPr>
              <a:t>nhỏ</a:t>
            </a:r>
            <a:r>
              <a:rPr lang="en-US" sz="2400" i="1" dirty="0">
                <a:latin typeface="Cambria" pitchFamily="18" charset="0"/>
              </a:rPr>
              <a:t> </a:t>
            </a:r>
            <a:r>
              <a:rPr lang="en-US" sz="2400" i="1" dirty="0" err="1">
                <a:latin typeface="Cambria" pitchFamily="18" charset="0"/>
              </a:rPr>
              <a:t>dễ</a:t>
            </a:r>
            <a:r>
              <a:rPr lang="en-US" sz="2400" i="1" dirty="0">
                <a:latin typeface="Cambria" pitchFamily="18" charset="0"/>
              </a:rPr>
              <a:t> </a:t>
            </a:r>
            <a:r>
              <a:rPr lang="en-US" sz="2400" i="1" dirty="0" err="1">
                <a:latin typeface="Cambria" pitchFamily="18" charset="0"/>
              </a:rPr>
              <a:t>thương</a:t>
            </a:r>
            <a:r>
              <a:rPr lang="en-US" sz="2400" i="1" dirty="0">
                <a:latin typeface="Cambria" pitchFamily="18" charset="0"/>
              </a:rPr>
              <a:t>.</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đọc</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kí</a:t>
            </a:r>
            <a:r>
              <a:rPr lang="en-US" sz="2600" dirty="0">
                <a:solidFill>
                  <a:srgbClr val="1713CB"/>
                </a:solidFill>
                <a:latin typeface="Cambria" pitchFamily="18" charset="0"/>
              </a:rPr>
              <a:t> </a:t>
            </a:r>
            <a:r>
              <a:rPr lang="en-US" sz="2600" dirty="0" err="1">
                <a:solidFill>
                  <a:srgbClr val="1713CB"/>
                </a:solidFill>
                <a:latin typeface="Cambria" pitchFamily="18" charset="0"/>
              </a:rPr>
              <a:t>hiệu</a:t>
            </a:r>
            <a:r>
              <a:rPr lang="en-US" sz="2600" dirty="0">
                <a:solidFill>
                  <a:srgbClr val="1713CB"/>
                </a:solidFill>
                <a:latin typeface="Cambria" pitchFamily="18" charset="0"/>
              </a:rPr>
              <a:t> </a:t>
            </a:r>
            <a:r>
              <a:rPr lang="en-US" sz="2600" dirty="0" err="1">
                <a:solidFill>
                  <a:srgbClr val="1713CB"/>
                </a:solidFill>
                <a:latin typeface="Cambria" pitchFamily="18" charset="0"/>
              </a:rPr>
              <a:t>bàn</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a:t>
            </a:r>
          </a:p>
          <a:p>
            <a:pPr indent="284163" algn="just">
              <a:defRPr/>
            </a:pPr>
            <a:r>
              <a:rPr lang="en-US" sz="2400" i="1" dirty="0">
                <a:latin typeface="Cambria" pitchFamily="18" charset="0"/>
              </a:rPr>
              <a:t>+ </a:t>
            </a:r>
            <a:r>
              <a:rPr lang="en-US" sz="2400" i="1" dirty="0" err="1">
                <a:latin typeface="Cambria" pitchFamily="18" charset="0"/>
              </a:rPr>
              <a:t>Bài</a:t>
            </a:r>
            <a:r>
              <a:rPr lang="en-US" sz="2400" i="1" dirty="0">
                <a:latin typeface="Cambria" pitchFamily="18" charset="0"/>
              </a:rPr>
              <a:t> </a:t>
            </a:r>
            <a:r>
              <a:rPr lang="en-US" sz="2400" i="1" dirty="0" err="1">
                <a:latin typeface="Cambria" pitchFamily="18" charset="0"/>
              </a:rPr>
              <a:t>Số</a:t>
            </a:r>
            <a:r>
              <a:rPr lang="en-US" sz="2400" i="1" dirty="0">
                <a:latin typeface="Cambria" pitchFamily="18" charset="0"/>
              </a:rPr>
              <a:t> 1.</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Bài</a:t>
            </a:r>
            <a:r>
              <a:rPr lang="en-US" sz="2400" i="1" dirty="0">
                <a:latin typeface="Cambria" pitchFamily="18" charset="0"/>
              </a:rPr>
              <a:t> </a:t>
            </a:r>
            <a:r>
              <a:rPr lang="en-US" sz="2400" i="1" dirty="0" err="1">
                <a:latin typeface="Cambria" pitchFamily="18" charset="0"/>
              </a:rPr>
              <a:t>Số</a:t>
            </a:r>
            <a:r>
              <a:rPr lang="en-US" sz="2400" i="1" dirty="0">
                <a:latin typeface="Cambria" pitchFamily="18" charset="0"/>
              </a:rPr>
              <a:t> 2.</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Nhận</a:t>
            </a:r>
            <a:r>
              <a:rPr lang="en-US" sz="2600" dirty="0">
                <a:solidFill>
                  <a:srgbClr val="1713CB"/>
                </a:solidFill>
                <a:latin typeface="Cambria" pitchFamily="18" charset="0"/>
              </a:rPr>
              <a:t> </a:t>
            </a:r>
            <a:r>
              <a:rPr lang="en-US" sz="2600" dirty="0" err="1">
                <a:solidFill>
                  <a:srgbClr val="1713CB"/>
                </a:solidFill>
                <a:latin typeface="Cambria" pitchFamily="18" charset="0"/>
              </a:rPr>
              <a:t>biết</a:t>
            </a:r>
            <a:r>
              <a:rPr lang="en-US" sz="2600" dirty="0">
                <a:solidFill>
                  <a:srgbClr val="1713CB"/>
                </a:solidFill>
                <a:latin typeface="Cambria" pitchFamily="18" charset="0"/>
              </a:rPr>
              <a:t>, </a:t>
            </a:r>
            <a:r>
              <a:rPr lang="en-US" sz="2600" dirty="0" err="1">
                <a:solidFill>
                  <a:srgbClr val="1713CB"/>
                </a:solidFill>
                <a:latin typeface="Cambria" pitchFamily="18" charset="0"/>
              </a:rPr>
              <a:t>nêu</a:t>
            </a:r>
            <a:r>
              <a:rPr lang="en-US" sz="2600" dirty="0">
                <a:solidFill>
                  <a:srgbClr val="1713CB"/>
                </a:solidFill>
                <a:latin typeface="Cambria" pitchFamily="18" charset="0"/>
              </a:rPr>
              <a:t> </a:t>
            </a:r>
            <a:r>
              <a:rPr lang="en-US" sz="2600" dirty="0" err="1">
                <a:solidFill>
                  <a:srgbClr val="1713CB"/>
                </a:solidFill>
                <a:latin typeface="Cambria" pitchFamily="18" charset="0"/>
              </a:rPr>
              <a:t>tên</a:t>
            </a:r>
            <a:r>
              <a:rPr lang="en-US" sz="2600" dirty="0">
                <a:solidFill>
                  <a:srgbClr val="1713CB"/>
                </a:solidFill>
                <a:latin typeface="Cambria" pitchFamily="18" charset="0"/>
              </a:rPr>
              <a:t> </a:t>
            </a:r>
            <a:r>
              <a:rPr lang="en-US" sz="2600" dirty="0" err="1">
                <a:solidFill>
                  <a:srgbClr val="1713CB"/>
                </a:solidFill>
                <a:latin typeface="Cambria" pitchFamily="18" charset="0"/>
              </a:rPr>
              <a:t>và</a:t>
            </a:r>
            <a:r>
              <a:rPr lang="en-US" sz="2600" dirty="0">
                <a:solidFill>
                  <a:srgbClr val="1713CB"/>
                </a:solidFill>
                <a:latin typeface="Cambria" pitchFamily="18" charset="0"/>
              </a:rPr>
              <a:t> </a:t>
            </a:r>
            <a:r>
              <a:rPr lang="en-US" sz="2600" dirty="0" err="1">
                <a:solidFill>
                  <a:srgbClr val="1713CB"/>
                </a:solidFill>
                <a:latin typeface="Cambria" pitchFamily="18" charset="0"/>
              </a:rPr>
              <a:t>hình</a:t>
            </a:r>
            <a:r>
              <a:rPr lang="en-US" sz="2600" dirty="0">
                <a:solidFill>
                  <a:srgbClr val="1713CB"/>
                </a:solidFill>
                <a:latin typeface="Cambria" pitchFamily="18" charset="0"/>
              </a:rPr>
              <a:t> </a:t>
            </a:r>
            <a:r>
              <a:rPr lang="en-US" sz="2600" dirty="0" err="1">
                <a:solidFill>
                  <a:srgbClr val="1713CB"/>
                </a:solidFill>
                <a:latin typeface="Cambria" pitchFamily="18" charset="0"/>
              </a:rPr>
              <a:t>dáng</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cụ</a:t>
            </a:r>
            <a:r>
              <a:rPr lang="en-US" sz="2600" dirty="0">
                <a:solidFill>
                  <a:srgbClr val="1713CB"/>
                </a:solidFill>
                <a:latin typeface="Cambria" pitchFamily="18" charset="0"/>
              </a:rPr>
              <a:t> song loan, </a:t>
            </a:r>
            <a:r>
              <a:rPr lang="en-US" sz="2600" dirty="0" err="1">
                <a:solidFill>
                  <a:srgbClr val="1713CB"/>
                </a:solidFill>
                <a:latin typeface="Cambria" pitchFamily="18" charset="0"/>
              </a:rPr>
              <a:t>đàn</a:t>
            </a:r>
            <a:r>
              <a:rPr lang="en-US" sz="2600" dirty="0">
                <a:solidFill>
                  <a:srgbClr val="1713CB"/>
                </a:solidFill>
                <a:latin typeface="Cambria" pitchFamily="18" charset="0"/>
              </a:rPr>
              <a:t> </a:t>
            </a:r>
            <a:r>
              <a:rPr lang="en-US" sz="2600" dirty="0" err="1">
                <a:solidFill>
                  <a:srgbClr val="1713CB"/>
                </a:solidFill>
                <a:latin typeface="Cambria" pitchFamily="18" charset="0"/>
              </a:rPr>
              <a:t>bầu</a:t>
            </a:r>
            <a:r>
              <a:rPr lang="en-US" sz="2600" dirty="0">
                <a:solidFill>
                  <a:srgbClr val="1713CB"/>
                </a:solidFill>
                <a:latin typeface="Cambria" pitchFamily="18" charset="0"/>
              </a:rPr>
              <a:t>.</a:t>
            </a:r>
          </a:p>
          <a:p>
            <a:pPr algn="just">
              <a:defRPr/>
            </a:pPr>
            <a:r>
              <a:rPr lang="en-US" sz="2600" dirty="0">
                <a:solidFill>
                  <a:srgbClr val="1713CB"/>
                </a:solidFill>
              </a:rPr>
              <a:t>- </a:t>
            </a:r>
            <a:r>
              <a:rPr lang="en-US" sz="2600" dirty="0" err="1">
                <a:solidFill>
                  <a:srgbClr val="1713CB"/>
                </a:solidFill>
              </a:rPr>
              <a:t>Kể</a:t>
            </a:r>
            <a:r>
              <a:rPr lang="en-US" sz="2600" dirty="0">
                <a:solidFill>
                  <a:srgbClr val="1713CB"/>
                </a:solidFill>
              </a:rPr>
              <a:t> </a:t>
            </a:r>
            <a:r>
              <a:rPr lang="en-US" sz="2600" dirty="0" err="1">
                <a:solidFill>
                  <a:srgbClr val="1713CB"/>
                </a:solidFill>
              </a:rPr>
              <a:t>câu</a:t>
            </a:r>
            <a:r>
              <a:rPr lang="en-US" sz="2600" dirty="0">
                <a:solidFill>
                  <a:srgbClr val="1713CB"/>
                </a:solidFill>
              </a:rPr>
              <a:t> </a:t>
            </a:r>
            <a:r>
              <a:rPr lang="en-US" sz="2600" dirty="0" err="1">
                <a:solidFill>
                  <a:srgbClr val="1713CB"/>
                </a:solidFill>
              </a:rPr>
              <a:t>chuyện</a:t>
            </a:r>
            <a:r>
              <a:rPr lang="en-US" sz="2600" dirty="0">
                <a:solidFill>
                  <a:srgbClr val="1713CB"/>
                </a:solidFill>
              </a:rPr>
              <a:t> </a:t>
            </a:r>
            <a:r>
              <a:rPr lang="en-US" sz="2600" dirty="0" err="1">
                <a:solidFill>
                  <a:srgbClr val="1713CB"/>
                </a:solidFill>
              </a:rPr>
              <a:t>Ước</a:t>
            </a:r>
            <a:r>
              <a:rPr lang="en-US" sz="2600" dirty="0">
                <a:solidFill>
                  <a:srgbClr val="1713CB"/>
                </a:solidFill>
              </a:rPr>
              <a:t> </a:t>
            </a:r>
            <a:r>
              <a:rPr lang="en-US" sz="2600" dirty="0" err="1">
                <a:solidFill>
                  <a:srgbClr val="1713CB"/>
                </a:solidFill>
              </a:rPr>
              <a:t>mơ</a:t>
            </a:r>
            <a:r>
              <a:rPr lang="en-US" sz="2600" dirty="0">
                <a:solidFill>
                  <a:srgbClr val="1713CB"/>
                </a:solidFill>
              </a:rPr>
              <a:t> </a:t>
            </a:r>
            <a:r>
              <a:rPr lang="en-US" sz="2600" dirty="0" err="1">
                <a:solidFill>
                  <a:srgbClr val="1713CB"/>
                </a:solidFill>
              </a:rPr>
              <a:t>của</a:t>
            </a:r>
            <a:r>
              <a:rPr lang="en-US" sz="2600" dirty="0">
                <a:solidFill>
                  <a:srgbClr val="1713CB"/>
                </a:solidFill>
              </a:rPr>
              <a:t> </a:t>
            </a:r>
            <a:r>
              <a:rPr lang="en-US" sz="2600" dirty="0" err="1">
                <a:solidFill>
                  <a:srgbClr val="1713CB"/>
                </a:solidFill>
              </a:rPr>
              <a:t>bạn</a:t>
            </a:r>
            <a:r>
              <a:rPr lang="en-US" sz="2600" dirty="0">
                <a:solidFill>
                  <a:srgbClr val="1713CB"/>
                </a:solidFill>
              </a:rPr>
              <a:t> </a:t>
            </a:r>
            <a:r>
              <a:rPr lang="en-US" sz="2600" dirty="0" err="1">
                <a:solidFill>
                  <a:srgbClr val="1713CB"/>
                </a:solidFill>
              </a:rPr>
              <a:t>Đô</a:t>
            </a:r>
            <a:r>
              <a:rPr lang="en-US" sz="2600" dirty="0">
                <a:solidFill>
                  <a:srgbClr val="1713CB"/>
                </a:solidFill>
              </a:rPr>
              <a:t>.</a:t>
            </a:r>
          </a:p>
          <a:p>
            <a:pPr algn="just">
              <a:defRPr/>
            </a:pPr>
            <a:endParaRPr lang="en-US" sz="26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1360488" y="2700338"/>
            <a:ext cx="83661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7200" b="1">
                <a:solidFill>
                  <a:srgbClr val="0000FF"/>
                </a:solidFill>
                <a:latin typeface="Cambria" pitchFamily="18" charset="0"/>
                <a:cs typeface="Times New Roman" pitchFamily="18" charset="0"/>
              </a:rPr>
              <a:t>TỔNG KẾT HỌC KÌ I</a:t>
            </a:r>
          </a:p>
        </p:txBody>
      </p:sp>
      <p:grpSp>
        <p:nvGrpSpPr>
          <p:cNvPr id="5" name="Group 4"/>
          <p:cNvGrpSpPr>
            <a:grpSpLocks/>
          </p:cNvGrpSpPr>
          <p:nvPr/>
        </p:nvGrpSpPr>
        <p:grpSpPr bwMode="auto">
          <a:xfrm>
            <a:off x="5522913" y="392113"/>
            <a:ext cx="5430837" cy="6232525"/>
            <a:chOff x="5542642" y="220716"/>
            <a:chExt cx="5430158" cy="6232620"/>
          </a:xfrm>
        </p:grpSpPr>
        <p:pic>
          <p:nvPicPr>
            <p:cNvPr id="922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9222"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652963"/>
            <a:ext cx="10153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476250"/>
            <a:ext cx="10009188"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4000" b="1">
                <a:solidFill>
                  <a:srgbClr val="FF0000"/>
                </a:solidFill>
                <a:latin typeface="Cambria" pitchFamily="18" charset="0"/>
              </a:rPr>
              <a:t>NỘI DUNG </a:t>
            </a:r>
            <a:r>
              <a:rPr lang="en-US" sz="4000" b="1" i="1">
                <a:solidFill>
                  <a:srgbClr val="FF0000"/>
                </a:solidFill>
                <a:latin typeface="Cambria" pitchFamily="18" charset="0"/>
              </a:rPr>
              <a:t>(4 chủ đề)</a:t>
            </a:r>
            <a:endParaRPr lang="en-US" sz="4000" b="1">
              <a:solidFill>
                <a:srgbClr val="FF0000"/>
              </a:solidFill>
              <a:latin typeface="Cambria" pitchFamily="18" charset="0"/>
            </a:endParaRPr>
          </a:p>
          <a:p>
            <a:pPr algn="just"/>
            <a:r>
              <a:rPr lang="en-US" sz="2800" b="1">
                <a:solidFill>
                  <a:srgbClr val="1713CB"/>
                </a:solidFill>
                <a:latin typeface="Cambria" pitchFamily="18" charset="0"/>
              </a:rPr>
              <a:t>+ </a:t>
            </a:r>
            <a:r>
              <a:rPr lang="vi-VN" sz="2800" b="1">
                <a:solidFill>
                  <a:srgbClr val="1713CB"/>
                </a:solidFill>
                <a:latin typeface="Cambria" pitchFamily="18" charset="0"/>
              </a:rPr>
              <a:t>Hát: </a:t>
            </a:r>
            <a:r>
              <a:rPr lang="en-US" sz="2800" i="1">
                <a:latin typeface="Cambria" pitchFamily="18" charset="0"/>
              </a:rPr>
              <a:t>Dàn nhạc trong vườn, Con chim chích chòe, Học sinh lớp Hai chăm ngoan, Chú chim nhỏ dễ thương.</a:t>
            </a:r>
            <a:endParaRPr lang="en-US" sz="2800">
              <a:latin typeface="Cambria" pitchFamily="18" charset="0"/>
            </a:endParaRPr>
          </a:p>
          <a:p>
            <a:pPr algn="just">
              <a:lnSpc>
                <a:spcPct val="150000"/>
              </a:lnSpc>
            </a:pPr>
            <a:r>
              <a:rPr lang="en-US" sz="2800" b="1">
                <a:solidFill>
                  <a:srgbClr val="1713CB"/>
                </a:solidFill>
                <a:latin typeface="Cambria" pitchFamily="18" charset="0"/>
              </a:rPr>
              <a:t>+</a:t>
            </a:r>
            <a:r>
              <a:rPr lang="vi-VN" sz="2800" b="1">
                <a:solidFill>
                  <a:srgbClr val="1713CB"/>
                </a:solidFill>
                <a:latin typeface="Cambria" pitchFamily="18" charset="0"/>
              </a:rPr>
              <a:t> Đọc nhạc: </a:t>
            </a:r>
            <a:r>
              <a:rPr lang="en-US" sz="2800" i="1">
                <a:latin typeface="Cambria" pitchFamily="18" charset="0"/>
              </a:rPr>
              <a:t>Số 1, Số 2.</a:t>
            </a:r>
            <a:endParaRPr lang="en-US" sz="2800">
              <a:latin typeface="Cambria" pitchFamily="18" charset="0"/>
            </a:endParaRPr>
          </a:p>
          <a:p>
            <a:pPr algn="just">
              <a:lnSpc>
                <a:spcPct val="150000"/>
              </a:lnSpc>
            </a:pPr>
            <a:r>
              <a:rPr lang="en-US" sz="2800" b="1">
                <a:solidFill>
                  <a:srgbClr val="1713CB"/>
                </a:solidFill>
                <a:latin typeface="Cambria" pitchFamily="18" charset="0"/>
              </a:rPr>
              <a:t>+ Nhạc cụ: </a:t>
            </a:r>
            <a:r>
              <a:rPr lang="en-US" sz="2800" i="1">
                <a:latin typeface="Cambria" pitchFamily="18" charset="0"/>
              </a:rPr>
              <a:t>Song loan.</a:t>
            </a:r>
            <a:endParaRPr lang="en-US" sz="2800">
              <a:latin typeface="Cambria" pitchFamily="18" charset="0"/>
            </a:endParaRPr>
          </a:p>
          <a:p>
            <a:pPr algn="just">
              <a:lnSpc>
                <a:spcPct val="150000"/>
              </a:lnSpc>
            </a:pPr>
            <a:r>
              <a:rPr lang="en-US" sz="2800" b="1">
                <a:solidFill>
                  <a:srgbClr val="1713CB"/>
                </a:solidFill>
                <a:latin typeface="Cambria" pitchFamily="18" charset="0"/>
              </a:rPr>
              <a:t>+ Nghe nhạc: </a:t>
            </a:r>
            <a:r>
              <a:rPr lang="en-US" sz="2800">
                <a:latin typeface="Cambria" pitchFamily="18" charset="0"/>
              </a:rPr>
              <a:t>Bài hát </a:t>
            </a:r>
            <a:r>
              <a:rPr lang="en-US" sz="2800" i="1">
                <a:latin typeface="Cambria" pitchFamily="18" charset="0"/>
              </a:rPr>
              <a:t>Vui đến trường, Múa lân sư tử thật là vui.</a:t>
            </a:r>
            <a:endParaRPr lang="en-US" sz="2800">
              <a:latin typeface="Cambria" pitchFamily="18" charset="0"/>
            </a:endParaRPr>
          </a:p>
          <a:p>
            <a:pPr algn="just"/>
            <a:r>
              <a:rPr lang="en-US" sz="2800" b="1">
                <a:solidFill>
                  <a:srgbClr val="1713CB"/>
                </a:solidFill>
                <a:latin typeface="Cambria" pitchFamily="18" charset="0"/>
              </a:rPr>
              <a:t>+</a:t>
            </a:r>
            <a:r>
              <a:rPr lang="vi-VN" sz="2800" b="1">
                <a:solidFill>
                  <a:srgbClr val="1713CB"/>
                </a:solidFill>
                <a:latin typeface="Cambria" pitchFamily="18" charset="0"/>
              </a:rPr>
              <a:t> Thường thức âm nhạc: </a:t>
            </a:r>
            <a:r>
              <a:rPr lang="en-US" sz="2800" i="1">
                <a:latin typeface="Cambria" pitchFamily="18" charset="0"/>
              </a:rPr>
              <a:t>Ước mơ của bạn Đô, Đàn bầu Việt Nam.</a:t>
            </a:r>
            <a:endParaRPr lang="en-US" sz="280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9445</TotalTime>
  <Words>542</Words>
  <Application>Microsoft Office PowerPoint</Application>
  <PresentationFormat>Custom</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Hang Nguyen</cp:lastModifiedBy>
  <cp:revision>641</cp:revision>
  <dcterms:created xsi:type="dcterms:W3CDTF">2010-04-30T18:19:48Z</dcterms:created>
  <dcterms:modified xsi:type="dcterms:W3CDTF">2025-03-31T08:02:54Z</dcterms:modified>
</cp:coreProperties>
</file>