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 id="2147483700" r:id="rId5"/>
    <p:sldMasterId id="2147483718" r:id="rId6"/>
    <p:sldMasterId id="2147483730" r:id="rId7"/>
    <p:sldMasterId id="2147483742" r:id="rId8"/>
    <p:sldMasterId id="2147483754" r:id="rId9"/>
    <p:sldMasterId id="2147483766" r:id="rId10"/>
  </p:sldMasterIdLst>
  <p:notesMasterIdLst>
    <p:notesMasterId r:id="rId49"/>
  </p:notesMasterIdLst>
  <p:sldIdLst>
    <p:sldId id="523" r:id="rId11"/>
    <p:sldId id="257" r:id="rId12"/>
    <p:sldId id="258" r:id="rId13"/>
    <p:sldId id="264" r:id="rId14"/>
    <p:sldId id="260" r:id="rId15"/>
    <p:sldId id="261" r:id="rId16"/>
    <p:sldId id="263" r:id="rId17"/>
    <p:sldId id="262" r:id="rId18"/>
    <p:sldId id="267" r:id="rId19"/>
    <p:sldId id="265" r:id="rId20"/>
    <p:sldId id="269" r:id="rId21"/>
    <p:sldId id="508" r:id="rId22"/>
    <p:sldId id="507" r:id="rId23"/>
    <p:sldId id="299" r:id="rId24"/>
    <p:sldId id="509" r:id="rId25"/>
    <p:sldId id="524" r:id="rId26"/>
    <p:sldId id="306" r:id="rId27"/>
    <p:sldId id="510" r:id="rId28"/>
    <p:sldId id="511" r:id="rId29"/>
    <p:sldId id="512" r:id="rId30"/>
    <p:sldId id="513" r:id="rId31"/>
    <p:sldId id="515" r:id="rId32"/>
    <p:sldId id="516" r:id="rId33"/>
    <p:sldId id="514" r:id="rId34"/>
    <p:sldId id="279" r:id="rId35"/>
    <p:sldId id="311" r:id="rId36"/>
    <p:sldId id="517" r:id="rId37"/>
    <p:sldId id="518" r:id="rId38"/>
    <p:sldId id="282" r:id="rId39"/>
    <p:sldId id="283" r:id="rId40"/>
    <p:sldId id="286" r:id="rId41"/>
    <p:sldId id="519" r:id="rId42"/>
    <p:sldId id="520" r:id="rId43"/>
    <p:sldId id="521" r:id="rId44"/>
    <p:sldId id="297" r:id="rId45"/>
    <p:sldId id="284" r:id="rId46"/>
    <p:sldId id="522" r:id="rId47"/>
    <p:sldId id="29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2"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5" autoAdjust="0"/>
    <p:restoredTop sz="94660"/>
  </p:normalViewPr>
  <p:slideViewPr>
    <p:cSldViewPr snapToGrid="0">
      <p:cViewPr varScale="1">
        <p:scale>
          <a:sx n="82" d="100"/>
          <a:sy n="82" d="100"/>
        </p:scale>
        <p:origin x="53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27T18:20:35.344" idx="1">
    <p:pos x="10" y="10"/>
    <p:text/>
    <p:extLst>
      <p:ext uri="{C676402C-5697-4E1C-873F-D02D1690AC5C}">
        <p15:threadingInfo xmlns:p15="http://schemas.microsoft.com/office/powerpoint/2012/main" timeZoneBias="-420"/>
      </p:ext>
    </p:extLst>
  </p:cm>
  <p:cm authorId="1" dt="2021-05-27T18:20:37.592" idx="2">
    <p:pos x="106" y="106"/>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7CA7C-7520-48DD-88FB-177E84F3E8EA}"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6EAAE-8BA9-4EFF-BE4A-1A4A43290CE8}" type="slidenum">
              <a:rPr lang="en-US" smtClean="0"/>
              <a:t>‹#›</a:t>
            </a:fld>
            <a:endParaRPr lang="en-US"/>
          </a:p>
        </p:txBody>
      </p:sp>
    </p:spTree>
    <p:extLst>
      <p:ext uri="{BB962C8B-B14F-4D97-AF65-F5344CB8AC3E}">
        <p14:creationId xmlns:p14="http://schemas.microsoft.com/office/powerpoint/2010/main" val="2663830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6D5B8-5639-017E-9435-AA58287FB06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E82A14B-FF18-1313-D9C5-BC1296B2BA4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5173A71-7EE1-9639-423C-C2CA559AB49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33B63B5-8CB2-74AC-8796-DAEAB5A0D2D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611096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45303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63468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5317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62635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15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09011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FED00-B1CD-41CE-8CCC-0E16A0702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082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373248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4058204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1058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36</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904378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273809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562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859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58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611568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6819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1782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39425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5407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0.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EC616C-8299-4076-8D87-B2DE53346399}"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94442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28299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232249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71774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41936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46578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34380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50097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9506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7226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637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05620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19530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388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69420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18161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06012409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608128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3420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13384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268759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86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C616C-8299-4076-8D87-B2DE53346399}"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664333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099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67869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62338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228474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73704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629528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296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00575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1621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4216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EC616C-8299-4076-8D87-B2DE53346399}"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4119692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994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1190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6685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73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40673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83736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2421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39178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9349883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26708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EC616C-8299-4076-8D87-B2DE53346399}"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5161371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914728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613402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815765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601981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3609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92544102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403088586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04325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285676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936970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EC616C-8299-4076-8D87-B2DE53346399}"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9478317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9985230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425137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886112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132848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7256001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170614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953423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5524835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0510948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47960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C616C-8299-4076-8D87-B2DE53346399}"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5755727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DD461D-A9AE-4EC2-861F-590C9694E739}"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40655293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8062896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D461D-A9AE-4EC2-861F-590C9694E739}"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01944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DD461D-A9AE-4EC2-861F-590C9694E739}"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849707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D461D-A9AE-4EC2-861F-590C9694E739}"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40771673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DD461D-A9AE-4EC2-861F-590C9694E739}"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6737089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461D-A9AE-4EC2-861F-590C9694E739}"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3220924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7201305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205128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66613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19634673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8842608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975966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355368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3055667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232774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6123339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556533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7014891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1895723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4077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4527644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0390010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5432951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117924"/>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4/10/2025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93953736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4/10/2025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17905364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54779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24969828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4.xml"/><Relationship Id="rId7" Type="http://schemas.openxmlformats.org/officeDocument/2006/relationships/image" Target="../media/image7.jpeg"/><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theme" Target="../theme/theme10.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5.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C616C-8299-4076-8D87-B2DE53346399}" type="datetimeFigureOut">
              <a:rPr lang="en-US" smtClean="0"/>
              <a:t>4/10/2025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C64DD-8407-4FEB-8D26-3F636BF0C7DB}" type="slidenum">
              <a:rPr lang="en-US" smtClean="0"/>
              <a:t>‹#›</a:t>
            </a:fld>
            <a:endParaRPr lang="en-US"/>
          </a:p>
        </p:txBody>
      </p:sp>
    </p:spTree>
    <p:extLst>
      <p:ext uri="{BB962C8B-B14F-4D97-AF65-F5344CB8AC3E}">
        <p14:creationId xmlns:p14="http://schemas.microsoft.com/office/powerpoint/2010/main" val="681494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82843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4128304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2025/4/10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016684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74320"/>
      </p:ext>
    </p:extLst>
  </p:cSld>
  <p:clrMap bg1="lt1" tx1="dk1" bg2="lt2" tx2="dk2" accent1="accent1" accent2="accent2" accent3="accent3" accent4="accent4" accent5="accent5" accent6="accent6" hlink="hlink" folHlink="folHlink"/>
  <p:sldLayoutIdLst>
    <p:sldLayoutId id="2147483699"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71401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15470342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02230500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D461D-A9AE-4EC2-861F-590C9694E739}" type="datetimeFigureOut">
              <a:rPr lang="en-US" smtClean="0"/>
              <a:t>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7F908-F780-422B-AFEF-23C0ED19201F}" type="slidenum">
              <a:rPr lang="en-US" smtClean="0"/>
              <a:t>‹#›</a:t>
            </a:fld>
            <a:endParaRPr lang="en-US"/>
          </a:p>
        </p:txBody>
      </p:sp>
    </p:spTree>
    <p:extLst>
      <p:ext uri="{BB962C8B-B14F-4D97-AF65-F5344CB8AC3E}">
        <p14:creationId xmlns:p14="http://schemas.microsoft.com/office/powerpoint/2010/main" val="19517401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extLst>
      <p:ext uri="{BB962C8B-B14F-4D97-AF65-F5344CB8AC3E}">
        <p14:creationId xmlns:p14="http://schemas.microsoft.com/office/powerpoint/2010/main" val="310182186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95.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8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5.png"/><Relationship Id="rId9" Type="http://schemas.microsoft.com/office/2007/relationships/hdphoto" Target="../media/hdphoto4.wdp"/></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8.pn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6.jpg"/><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54.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95.xml"/><Relationship Id="rId5" Type="http://schemas.openxmlformats.org/officeDocument/2006/relationships/image" Target="../media/image12.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54.xml"/><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60.xml"/><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21.png"/><Relationship Id="rId18" Type="http://schemas.microsoft.com/office/2007/relationships/hdphoto" Target="../media/hdphoto8.wdp"/><Relationship Id="rId3" Type="http://schemas.openxmlformats.org/officeDocument/2006/relationships/image" Target="../media/image18.png"/><Relationship Id="rId21" Type="http://schemas.openxmlformats.org/officeDocument/2006/relationships/image" Target="../media/image25.png"/><Relationship Id="rId7" Type="http://schemas.openxmlformats.org/officeDocument/2006/relationships/slide" Target="slide6.xml"/><Relationship Id="rId12" Type="http://schemas.microsoft.com/office/2007/relationships/hdphoto" Target="../media/hdphoto4.wdp"/><Relationship Id="rId17" Type="http://schemas.openxmlformats.org/officeDocument/2006/relationships/image" Target="../media/image23.png"/><Relationship Id="rId2" Type="http://schemas.openxmlformats.org/officeDocument/2006/relationships/notesSlide" Target="../notesSlides/notesSlide4.xm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20.png"/><Relationship Id="rId5" Type="http://schemas.microsoft.com/office/2007/relationships/hdphoto" Target="../media/hdphoto2.wdp"/><Relationship Id="rId15" Type="http://schemas.openxmlformats.org/officeDocument/2006/relationships/image" Target="../media/image22.png"/><Relationship Id="rId23" Type="http://schemas.openxmlformats.org/officeDocument/2006/relationships/image" Target="../media/image26.GIF"/><Relationship Id="rId10" Type="http://schemas.microsoft.com/office/2007/relationships/hdphoto" Target="../media/hdphoto5.wdp"/><Relationship Id="rId19"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19.png"/><Relationship Id="rId14" Type="http://schemas.microsoft.com/office/2007/relationships/hdphoto" Target="../media/hdphoto6.wdp"/><Relationship Id="rId22" Type="http://schemas.microsoft.com/office/2007/relationships/hdphoto" Target="../media/hdphoto10.wdp"/></Relationships>
</file>

<file path=ppt/slides/_rels/slide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7.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7.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7.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7.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993058" y="1170038"/>
            <a:ext cx="9779896" cy="4817807"/>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7" name="TextBox 6">
            <a:extLst>
              <a:ext uri="{FF2B5EF4-FFF2-40B4-BE49-F238E27FC236}">
                <a16:creationId xmlns:a16="http://schemas.microsoft.com/office/drawing/2014/main" id="{AF46DA02-F02D-4620-A33C-7EF5A18F9064}"/>
              </a:ext>
            </a:extLst>
          </p:cNvPr>
          <p:cNvSpPr txBox="1"/>
          <p:nvPr/>
        </p:nvSpPr>
        <p:spPr>
          <a:xfrm>
            <a:off x="1566529" y="2157609"/>
            <a:ext cx="90589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Tiếng</a:t>
            </a:r>
            <a:r>
              <a:rPr kumimoji="0" lang="en-US" altLang="zh-CN" sz="4000" b="1" i="0" u="none" strike="noStrike" kern="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Việt </a:t>
            </a:r>
          </a:p>
        </p:txBody>
      </p:sp>
      <p:sp>
        <p:nvSpPr>
          <p:cNvPr id="2" name="TextBox 1">
            <a:extLst>
              <a:ext uri="{FF2B5EF4-FFF2-40B4-BE49-F238E27FC236}">
                <a16:creationId xmlns:a16="http://schemas.microsoft.com/office/drawing/2014/main" id="{F28DDE20-E522-1EFB-5E3A-E6A490A980D3}"/>
              </a:ext>
            </a:extLst>
          </p:cNvPr>
          <p:cNvSpPr txBox="1"/>
          <p:nvPr/>
        </p:nvSpPr>
        <p:spPr>
          <a:xfrm>
            <a:off x="1747488" y="3356273"/>
            <a:ext cx="869702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CHƠI CHONG CHÓNG</a:t>
            </a:r>
            <a:endParaRPr kumimoji="0" lang="en-US" sz="54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30952A3D-6BF6-2FA4-5B82-B0247A1BA555}"/>
              </a:ext>
            </a:extLst>
          </p:cNvPr>
          <p:cNvSpPr txBox="1"/>
          <p:nvPr/>
        </p:nvSpPr>
        <p:spPr>
          <a:xfrm>
            <a:off x="2035277" y="2232602"/>
            <a:ext cx="193695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err="1">
                <a:ln w="12700">
                  <a:solidFill>
                    <a:srgbClr val="4472C4"/>
                  </a:solidFill>
                  <a:prstDash val="solid"/>
                </a:ln>
                <a:solidFill>
                  <a:srgbClr val="7030A0"/>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1" i="0" u="none" strike="noStrike" kern="1200" cap="none" spc="0" normalizeH="0" baseline="0" noProof="0" dirty="0">
                <a:ln w="12700">
                  <a:solidFill>
                    <a:srgbClr val="4472C4"/>
                  </a:solidFill>
                  <a:prstDash val="solid"/>
                </a:ln>
                <a:solidFill>
                  <a:srgbClr val="7030A0"/>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000" b="1" i="0" u="none" strike="noStrike" kern="1200" cap="none" spc="0" normalizeH="0" baseline="0" noProof="0" dirty="0">
                <a:ln w="12700">
                  <a:solidFill>
                    <a:srgbClr val="4472C4"/>
                  </a:solidFill>
                  <a:prstDash val="solid"/>
                </a:ln>
                <a:solidFill>
                  <a:srgbClr val="7030A0"/>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32</a:t>
            </a:r>
            <a:r>
              <a:rPr kumimoji="0" lang="en-US" sz="4000" b="1" i="0" u="none" strike="noStrike" kern="1200" cap="none" spc="0" normalizeH="0" baseline="0" noProof="0" dirty="0">
                <a:ln w="12700">
                  <a:solidFill>
                    <a:srgbClr val="4472C4"/>
                  </a:solidFill>
                  <a:prstDash val="solid"/>
                </a:ln>
                <a:solidFill>
                  <a:srgbClr val="7030A0"/>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4000" b="0" i="0" u="none" strike="noStrike" kern="1200" cap="none" spc="0" normalizeH="0" baseline="0" noProof="0" dirty="0">
              <a:ln>
                <a:noFill/>
              </a:ln>
              <a:solidFill>
                <a:srgbClr val="7030A0"/>
              </a:solidFill>
              <a:effectLst/>
              <a:uLnTx/>
              <a:uFillTx/>
              <a:latin typeface="Calibri"/>
              <a:ea typeface="+mn-ea"/>
              <a:cs typeface="+mn-cs"/>
            </a:endParaRPr>
          </a:p>
        </p:txBody>
      </p:sp>
      <p:sp>
        <p:nvSpPr>
          <p:cNvPr id="6" name="TextBox 5">
            <a:extLst>
              <a:ext uri="{FF2B5EF4-FFF2-40B4-BE49-F238E27FC236}">
                <a16:creationId xmlns:a16="http://schemas.microsoft.com/office/drawing/2014/main" id="{4F5F5B59-0311-80EB-92FB-E7CFADE913CE}"/>
              </a:ext>
            </a:extLst>
          </p:cNvPr>
          <p:cNvSpPr txBox="1"/>
          <p:nvPr/>
        </p:nvSpPr>
        <p:spPr>
          <a:xfrm>
            <a:off x="1353536" y="230768"/>
            <a:ext cx="905893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0" cap="none" spc="0" normalizeH="0" baseline="0" noProof="0" dirty="0">
                <a:ln w="9525">
                  <a:solidFill>
                    <a:prstClr val="white"/>
                  </a:solidFill>
                  <a:prstDash val="solid"/>
                </a:ln>
                <a:solidFill>
                  <a:prstClr val="black"/>
                </a:solidFill>
                <a:effectLst/>
                <a:uLnTx/>
                <a:uFillTx/>
                <a:latin typeface="Montserrat Medium" panose="00000600000000000000" pitchFamily="2" charset="0"/>
                <a:ea typeface="等线" panose="02010600030101010101" pitchFamily="2" charset="-122"/>
                <a:cs typeface="+mn-ea"/>
                <a:sym typeface="+mn-lt"/>
              </a:rPr>
              <a:t>UBND QUẬN DƯƠNG KINH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0" cap="none" spc="0" normalizeH="0" baseline="0" noProof="0" dirty="0">
                <a:ln w="9525">
                  <a:solidFill>
                    <a:prstClr val="white"/>
                  </a:solidFill>
                  <a:prstDash val="solid"/>
                </a:ln>
                <a:solidFill>
                  <a:prstClr val="black"/>
                </a:solidFill>
                <a:effectLst/>
                <a:uLnTx/>
                <a:uFillTx/>
                <a:latin typeface="Montserrat Medium" panose="00000600000000000000" pitchFamily="2" charset="0"/>
                <a:ea typeface="等线" panose="02010600030101010101" pitchFamily="2" charset="-122"/>
                <a:cs typeface="+mn-ea"/>
                <a:sym typeface="+mn-lt"/>
              </a:rPr>
              <a:t>TRƯỜNG TIỂU HỌC ANH DŨNG</a:t>
            </a:r>
            <a:endParaRPr kumimoji="0" lang="en-US" altLang="zh-CN" sz="2400" b="1" i="0" u="none" strike="noStrike" kern="0" cap="none" spc="0" normalizeH="0" baseline="0" noProof="0" dirty="0">
              <a:ln w="9525">
                <a:solidFill>
                  <a:prstClr val="white"/>
                </a:solidFill>
                <a:prstDash val="solid"/>
              </a:ln>
              <a:solidFill>
                <a:prstClr val="black"/>
              </a:solidFill>
              <a:effectLst/>
              <a:uLnTx/>
              <a:uFillTx/>
              <a:latin typeface="Montserrat Medium" panose="00000600000000000000" pitchFamily="2" charset="0"/>
              <a:ea typeface="等线" panose="02010600030101010101" pitchFamily="2" charset="-122"/>
              <a:cs typeface="+mn-ea"/>
              <a:sym typeface="+mn-lt"/>
            </a:endParaRPr>
          </a:p>
        </p:txBody>
      </p:sp>
      <p:cxnSp>
        <p:nvCxnSpPr>
          <p:cNvPr id="10" name="Straight Connector 9">
            <a:extLst>
              <a:ext uri="{FF2B5EF4-FFF2-40B4-BE49-F238E27FC236}">
                <a16:creationId xmlns:a16="http://schemas.microsoft.com/office/drawing/2014/main" id="{301501D3-288D-A87D-F4D5-1C9D2F971D40}"/>
              </a:ext>
            </a:extLst>
          </p:cNvPr>
          <p:cNvCxnSpPr/>
          <p:nvPr/>
        </p:nvCxnSpPr>
        <p:spPr>
          <a:xfrm>
            <a:off x="4542503" y="1055540"/>
            <a:ext cx="2802194"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0F7DD2-655A-471C-A747-7DE8B0B0F8C9}"/>
              </a:ext>
            </a:extLst>
          </p:cNvPr>
          <p:cNvPicPr>
            <a:picLocks noChangeAspect="1"/>
          </p:cNvPicPr>
          <p:nvPr/>
        </p:nvPicPr>
        <p:blipFill>
          <a:blip r:embed="rId2"/>
          <a:stretch>
            <a:fillRect/>
          </a:stretch>
        </p:blipFill>
        <p:spPr>
          <a:xfrm>
            <a:off x="81759" y="865186"/>
            <a:ext cx="12205491" cy="5592764"/>
          </a:xfrm>
          <a:prstGeom prst="rect">
            <a:avLst/>
          </a:prstGeom>
        </p:spPr>
      </p:pic>
      <p:sp>
        <p:nvSpPr>
          <p:cNvPr id="4" name="Text Box 3">
            <a:extLst>
              <a:ext uri="{FF2B5EF4-FFF2-40B4-BE49-F238E27FC236}">
                <a16:creationId xmlns:a16="http://schemas.microsoft.com/office/drawing/2014/main" id="{614325C4-810D-432A-B658-66DF1E534642}"/>
              </a:ext>
            </a:extLst>
          </p:cNvPr>
          <p:cNvSpPr txBox="1"/>
          <p:nvPr/>
        </p:nvSpPr>
        <p:spPr>
          <a:xfrm>
            <a:off x="3318431" y="256789"/>
            <a:ext cx="5732145"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mn-ea"/>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4" y="239395"/>
            <a:ext cx="5732145"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9169400" y="5577067"/>
            <a:ext cx="1998345"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mẫu</a:t>
            </a: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An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yêu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thích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Mỗi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chỉ</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nhỏ</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dài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đầu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gắn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bốn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mỏng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xinh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như</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bông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hoa</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Nhưng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mỗi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lần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quay,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mang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bao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nhiêu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cười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sự</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háo</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hức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Anh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thích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chạy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thật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để</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không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ngừng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quay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lướt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tạo</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ra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u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rất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7" grpId="2"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8697434" y="5885180"/>
            <a:ext cx="3613312"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tiếp</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4"/>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5"/>
          <a:stretch>
            <a:fillRect/>
          </a:stretch>
        </p:blipFill>
        <p:spPr>
          <a:xfrm>
            <a:off x="8351469" y="2812880"/>
            <a:ext cx="3787944" cy="2693939"/>
          </a:xfrm>
          <a:prstGeom prst="rect">
            <a:avLst/>
          </a:prstGeom>
        </p:spPr>
      </p:pic>
      <p:pic>
        <p:nvPicPr>
          <p:cNvPr id="8" name="Picture 3">
            <a:extLst>
              <a:ext uri="{FF2B5EF4-FFF2-40B4-BE49-F238E27FC236}">
                <a16:creationId xmlns:a16="http://schemas.microsoft.com/office/drawing/2014/main" id="{72704662-D83D-4BF5-AAAC-D07303E07FAD}"/>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6234" y="946150"/>
            <a:ext cx="527050" cy="158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D39CF391-0108-4C76-A74F-249F57D844F7}"/>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698" y="2338086"/>
            <a:ext cx="527050" cy="316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5691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D091-C464-4CF4-81B0-2A14C52B91D3}"/>
              </a:ext>
            </a:extLst>
          </p:cNvPr>
          <p:cNvSpPr>
            <a:spLocks noGrp="1"/>
          </p:cNvSpPr>
          <p:nvPr>
            <p:ph type="title"/>
          </p:nvPr>
        </p:nvSpPr>
        <p:spPr/>
        <p:txBody>
          <a:bodyPr/>
          <a:lstStyle/>
          <a:p>
            <a:r>
              <a:rPr lang="en-US" dirty="0" err="1">
                <a:latin typeface="Arial-Rounded" panose="020B0500000000000000" pitchFamily="34" charset="0"/>
                <a:ea typeface="Arial-Rounded" panose="020B0500000000000000" pitchFamily="34" charset="0"/>
                <a:cs typeface="Arial-Rounded" panose="020B0500000000000000" pitchFamily="34" charset="0"/>
              </a:rPr>
              <a:t>Luyện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đọc</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câu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dài</a:t>
            </a:r>
            <a:r>
              <a:rPr lang="en-US"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Content Placeholder 2">
            <a:extLst>
              <a:ext uri="{FF2B5EF4-FFF2-40B4-BE49-F238E27FC236}">
                <a16:creationId xmlns:a16="http://schemas.microsoft.com/office/drawing/2014/main" id="{A2F23C54-27F0-4D82-91AA-6D34740393B0}"/>
              </a:ext>
            </a:extLst>
          </p:cNvPr>
          <p:cNvSpPr>
            <a:spLocks noGrp="1"/>
          </p:cNvSpPr>
          <p:nvPr>
            <p:ph idx="1"/>
          </p:nvPr>
        </p:nvSpPr>
        <p:spPr/>
        <p:txBody>
          <a:bodyPr/>
          <a:lstStyle/>
          <a:p>
            <a:pPr marL="0" indent="0">
              <a:buNone/>
            </a:pPr>
            <a:r>
              <a:rPr lang="vi-VN">
                <a:latin typeface="Arial-Rounded" panose="020B0500000000000000" pitchFamily="34" charset="0"/>
                <a:ea typeface="Arial-Rounded" panose="020B0500000000000000" pitchFamily="34" charset="0"/>
                <a:cs typeface="Arial-Rounded" panose="020B0500000000000000" pitchFamily="34" charset="0"/>
              </a:rPr>
              <a:t>Mỗi chiếc chong chóng chỉ có một cái cán nhỏ và dài, một đầu gắn bốn cánh giấy mỏng, xinh như một bông hoa. </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 name="Straight Connector 3">
            <a:extLst>
              <a:ext uri="{FF2B5EF4-FFF2-40B4-BE49-F238E27FC236}">
                <a16:creationId xmlns:a16="http://schemas.microsoft.com/office/drawing/2014/main" id="{BCCCC942-4904-42EC-8315-AC216255006C}"/>
              </a:ext>
            </a:extLst>
          </p:cNvPr>
          <p:cNvCxnSpPr/>
          <p:nvPr/>
        </p:nvCxnSpPr>
        <p:spPr>
          <a:xfrm flipH="1">
            <a:off x="4598072" y="1798607"/>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A6458BA-260F-40A4-A4DC-1D68A1C2A3B1}"/>
              </a:ext>
            </a:extLst>
          </p:cNvPr>
          <p:cNvCxnSpPr/>
          <p:nvPr/>
        </p:nvCxnSpPr>
        <p:spPr>
          <a:xfrm flipH="1">
            <a:off x="9362318" y="1772754"/>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8F55C1C-BD74-49AB-9F09-71646DA083C2}"/>
              </a:ext>
            </a:extLst>
          </p:cNvPr>
          <p:cNvCxnSpPr/>
          <p:nvPr/>
        </p:nvCxnSpPr>
        <p:spPr>
          <a:xfrm flipH="1">
            <a:off x="4957884" y="219255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2834BE3-E4A0-495D-9534-EDC724992594}"/>
              </a:ext>
            </a:extLst>
          </p:cNvPr>
          <p:cNvCxnSpPr/>
          <p:nvPr/>
        </p:nvCxnSpPr>
        <p:spPr>
          <a:xfrm flipH="1">
            <a:off x="8850147" y="2212840"/>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DEE752-6176-455C-AA6B-AA6C8F606079}"/>
              </a:ext>
            </a:extLst>
          </p:cNvPr>
          <p:cNvCxnSpPr/>
          <p:nvPr/>
        </p:nvCxnSpPr>
        <p:spPr>
          <a:xfrm flipH="1">
            <a:off x="8784025" y="219255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58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srcRect/>
          <a:stretch>
            <a:fillRect/>
          </a:stretch>
        </p:blipFill>
        <p:spPr>
          <a:xfrm rot="21000000">
            <a:off x="10031048" y="4756299"/>
            <a:ext cx="2396490" cy="2344420"/>
          </a:xfrm>
          <a:prstGeom prst="rect">
            <a:avLst/>
          </a:prstGeom>
        </p:spPr>
      </p:pic>
      <p:grpSp>
        <p:nvGrpSpPr>
          <p:cNvPr id="7" name="Group 6"/>
          <p:cNvGrpSpPr/>
          <p:nvPr/>
        </p:nvGrpSpPr>
        <p:grpSpPr>
          <a:xfrm>
            <a:off x="156834" y="1993081"/>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315731" y="2243748"/>
              <a:ext cx="171198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ea"/>
              <a:sym typeface="+mn-lt"/>
            </a:endParaRPr>
          </a:p>
        </p:txBody>
      </p:sp>
      <p:grpSp>
        <p:nvGrpSpPr>
          <p:cNvPr id="42" name="Group 41"/>
          <p:cNvGrpSpPr/>
          <p:nvPr/>
        </p:nvGrpSpPr>
        <p:grpSpPr>
          <a:xfrm>
            <a:off x="3842836" y="2307822"/>
            <a:ext cx="6916420" cy="2098675"/>
            <a:chOff x="172324" y="1157225"/>
            <a:chExt cx="2109019" cy="1406784"/>
          </a:xfrm>
        </p:grpSpPr>
        <p:sp>
          <p:nvSpPr>
            <p:cNvPr id="43" name="Hexagon 42"/>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288889" y="1370052"/>
              <a:ext cx="1954115" cy="1010913"/>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toe</a:t>
              </a: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Cười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với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khuôn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miệng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mở</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rộng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sang 2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bên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thể</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hiện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sự</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thích</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thú</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a:t>
              </a:r>
            </a:p>
          </p:txBody>
        </p:sp>
      </p:grpSp>
    </p:spTree>
    <p:extLst>
      <p:ext uri="{BB962C8B-B14F-4D97-AF65-F5344CB8AC3E}">
        <p14:creationId xmlns:p14="http://schemas.microsoft.com/office/powerpoint/2010/main" val="3666970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9201874" y="5885180"/>
            <a:ext cx="3108872"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toàn</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Tree>
    <p:extLst>
      <p:ext uri="{BB962C8B-B14F-4D97-AF65-F5344CB8AC3E}">
        <p14:creationId xmlns:p14="http://schemas.microsoft.com/office/powerpoint/2010/main" val="18100196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D6BA0-636F-BFC1-9DB1-FB98442B95DB}"/>
            </a:ext>
          </a:extLst>
        </p:cNvPr>
        <p:cNvGrpSpPr/>
        <p:nvPr/>
      </p:nvGrpSpPr>
      <p:grpSpPr>
        <a:xfrm>
          <a:off x="0" y="0"/>
          <a:ext cx="0" cy="0"/>
          <a:chOff x="0" y="0"/>
          <a:chExt cx="0" cy="0"/>
        </a:xfrm>
      </p:grpSpPr>
      <p:cxnSp>
        <p:nvCxnSpPr>
          <p:cNvPr id="8" name="7">
            <a:extLst>
              <a:ext uri="{FF2B5EF4-FFF2-40B4-BE49-F238E27FC236}">
                <a16:creationId xmlns:a16="http://schemas.microsoft.com/office/drawing/2014/main" id="{BB7C9A1D-1117-20ED-98E4-9EE935E9809A}"/>
              </a:ext>
            </a:extLst>
          </p:cNvPr>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a:extLst>
              <a:ext uri="{FF2B5EF4-FFF2-40B4-BE49-F238E27FC236}">
                <a16:creationId xmlns:a16="http://schemas.microsoft.com/office/drawing/2014/main" id="{51748F04-FB67-9D5E-09F9-4E9427BADA17}"/>
              </a:ext>
            </a:extLst>
          </p:cNvPr>
          <p:cNvGrpSpPr/>
          <p:nvPr/>
        </p:nvGrpSpPr>
        <p:grpSpPr>
          <a:xfrm>
            <a:off x="2867660" y="1442085"/>
            <a:ext cx="6456680" cy="2016125"/>
            <a:chOff x="2118480" y="1316166"/>
            <a:chExt cx="1512168" cy="1512168"/>
          </a:xfrm>
        </p:grpSpPr>
        <p:sp>
          <p:nvSpPr>
            <p:cNvPr id="16" name="15">
              <a:extLst>
                <a:ext uri="{FF2B5EF4-FFF2-40B4-BE49-F238E27FC236}">
                  <a16:creationId xmlns:a16="http://schemas.microsoft.com/office/drawing/2014/main" id="{DAF6752B-97D6-CE1B-A2B4-394BFAEA6E40}"/>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a:extLst>
                <a:ext uri="{FF2B5EF4-FFF2-40B4-BE49-F238E27FC236}">
                  <a16:creationId xmlns:a16="http://schemas.microsoft.com/office/drawing/2014/main" id="{75A3FB77-0CD5-B8DE-96B6-54C11D6381FE}"/>
                </a:ext>
              </a:extLst>
            </p:cNvPr>
            <p:cNvSpPr txBox="1"/>
            <p:nvPr/>
          </p:nvSpPr>
          <p:spPr>
            <a:xfrm>
              <a:off x="2208337" y="1556684"/>
              <a:ext cx="1378326" cy="991601"/>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 2</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a:extLst>
              <a:ext uri="{FF2B5EF4-FFF2-40B4-BE49-F238E27FC236}">
                <a16:creationId xmlns:a16="http://schemas.microsoft.com/office/drawing/2014/main" id="{77B36B8F-A522-F735-161B-79D530E794C8}"/>
              </a:ext>
            </a:extLst>
          </p:cNvPr>
          <p:cNvGrpSpPr/>
          <p:nvPr/>
        </p:nvGrpSpPr>
        <p:grpSpPr>
          <a:xfrm>
            <a:off x="-71057" y="2921013"/>
            <a:ext cx="12282473" cy="3934752"/>
            <a:chOff x="-53293" y="2190760"/>
            <a:chExt cx="9211855" cy="2951064"/>
          </a:xfrm>
        </p:grpSpPr>
        <p:pic>
          <p:nvPicPr>
            <p:cNvPr id="11" name="10">
              <a:extLst>
                <a:ext uri="{FF2B5EF4-FFF2-40B4-BE49-F238E27FC236}">
                  <a16:creationId xmlns:a16="http://schemas.microsoft.com/office/drawing/2014/main" id="{8F3032B1-1166-482C-BEFB-43D95B9E549D}"/>
                </a:ext>
              </a:extLst>
            </p:cNvPr>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a:extLst>
                <a:ext uri="{FF2B5EF4-FFF2-40B4-BE49-F238E27FC236}">
                  <a16:creationId xmlns:a16="http://schemas.microsoft.com/office/drawing/2014/main" id="{E1CAAF79-3E79-B3C8-5D7D-884832508AB9}"/>
                </a:ext>
              </a:extLst>
            </p:cNvPr>
            <p:cNvPicPr>
              <a:picLocks noChangeAspect="1"/>
            </p:cNvPicPr>
            <p:nvPr/>
          </p:nvPicPr>
          <p:blipFill>
            <a:blip r:embed="rId4"/>
            <a:stretch>
              <a:fillRect/>
            </a:stretch>
          </p:blipFill>
          <p:spPr>
            <a:xfrm>
              <a:off x="5936016" y="2190760"/>
              <a:ext cx="3208926" cy="2720031"/>
            </a:xfrm>
            <a:prstGeom prst="rect">
              <a:avLst/>
            </a:prstGeom>
          </p:spPr>
        </p:pic>
        <p:pic>
          <p:nvPicPr>
            <p:cNvPr id="17" name="16">
              <a:extLst>
                <a:ext uri="{FF2B5EF4-FFF2-40B4-BE49-F238E27FC236}">
                  <a16:creationId xmlns:a16="http://schemas.microsoft.com/office/drawing/2014/main" id="{288D37C0-92F9-D1C7-8B3F-358335C0776A}"/>
                </a:ext>
              </a:extLst>
            </p:cNvPr>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10649907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Trả lời câu hỏi</a:t>
            </a:r>
            <a:endParaRPr kumimoji="0" lang="en-US" sz="9600" b="1" i="1" u="none" strike="noStrike" kern="1200" cap="none" spc="0" normalizeH="0" baseline="0" noProof="0" dirty="0">
              <a:ln>
                <a:noFill/>
              </a:ln>
              <a:solidFill>
                <a:srgbClr val="FF0000"/>
              </a:solidFill>
              <a:effectLst/>
              <a:uLnTx/>
              <a:uFillTx/>
              <a:latin typeface="Verdana" panose="020B0604030504040204" charset="0"/>
              <a:ea typeface="+mn-ea"/>
              <a:cs typeface="Verdana" panose="020B060403050404020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4"/>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5"/>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931412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dirty="0">
                <a:solidFill>
                  <a:prstClr val="white"/>
                </a:solidFill>
                <a:latin typeface="Arial-Rounded" panose="020B0500000000000000" pitchFamily="34" charset="0"/>
                <a:cs typeface="Arial-Rounded" panose="020B0500000000000000" pitchFamily="34" charset="0"/>
              </a:rPr>
              <a:t>1. Tìm chi tiết cho thấy An rất thích chơi chong chóng.</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3" name="Straight Connector 2">
            <a:extLst>
              <a:ext uri="{FF2B5EF4-FFF2-40B4-BE49-F238E27FC236}">
                <a16:creationId xmlns:a16="http://schemas.microsoft.com/office/drawing/2014/main" id="{EC4E1230-3F00-4588-897A-F9667276AE45}"/>
              </a:ext>
            </a:extLst>
          </p:cNvPr>
          <p:cNvCxnSpPr/>
          <p:nvPr/>
        </p:nvCxnSpPr>
        <p:spPr>
          <a:xfrm>
            <a:off x="808075" y="1643605"/>
            <a:ext cx="4643601"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498270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931412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2. Vì sao An luôn thắng khi thi chơi chong chóng cùng bé Mai?</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cs typeface="Arial-Rounded" panose="020B0500000000000000" pitchFamily="34" charset="0"/>
            </a:endParaRPr>
          </a:p>
        </p:txBody>
      </p:sp>
      <p:cxnSp>
        <p:nvCxnSpPr>
          <p:cNvPr id="3" name="Straight Connector 2">
            <a:extLst>
              <a:ext uri="{FF2B5EF4-FFF2-40B4-BE49-F238E27FC236}">
                <a16:creationId xmlns:a16="http://schemas.microsoft.com/office/drawing/2014/main" id="{EC4E1230-3F00-4588-897A-F9667276AE45}"/>
              </a:ext>
            </a:extLst>
          </p:cNvPr>
          <p:cNvCxnSpPr>
            <a:cxnSpLocks/>
          </p:cNvCxnSpPr>
          <p:nvPr/>
        </p:nvCxnSpPr>
        <p:spPr>
          <a:xfrm>
            <a:off x="808075" y="4398379"/>
            <a:ext cx="5696897"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06588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4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95687" l="2875" r="100000"/>
                    </a14:imgEffect>
                  </a14:imgLayer>
                </a14:imgProps>
              </a:ext>
              <a:ext uri="{28A0092B-C50C-407E-A947-70E740481C1C}">
                <a14:useLocalDpi xmlns:a14="http://schemas.microsoft.com/office/drawing/2010/main" val="0"/>
              </a:ext>
            </a:extLst>
          </a:blip>
          <a:srcRect l="6361" r="4937"/>
          <a:stretch>
            <a:fillRect/>
          </a:stretch>
        </p:blipFill>
        <p:spPr bwMode="auto">
          <a:xfrm>
            <a:off x="4401082" y="-13856"/>
            <a:ext cx="6285437" cy="70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5791200" y="4759566"/>
            <a:ext cx="1752601" cy="202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2328599" y="5612269"/>
            <a:ext cx="551097" cy="540344"/>
            <a:chOff x="2725503" y="6212581"/>
            <a:chExt cx="551097" cy="528220"/>
          </a:xfrm>
        </p:grpSpPr>
        <p:pic>
          <p:nvPicPr>
            <p:cNvPr id="33"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5" name="Group 34"/>
          <p:cNvGrpSpPr/>
          <p:nvPr/>
        </p:nvGrpSpPr>
        <p:grpSpPr>
          <a:xfrm>
            <a:off x="2870528" y="5612269"/>
            <a:ext cx="551097" cy="540344"/>
            <a:chOff x="2725503" y="6212581"/>
            <a:chExt cx="551097" cy="528220"/>
          </a:xfrm>
        </p:grpSpPr>
        <p:pic>
          <p:nvPicPr>
            <p:cNvPr id="36"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8" name="Group 37"/>
          <p:cNvGrpSpPr/>
          <p:nvPr/>
        </p:nvGrpSpPr>
        <p:grpSpPr>
          <a:xfrm>
            <a:off x="1981537" y="5603435"/>
            <a:ext cx="551097" cy="540344"/>
            <a:chOff x="2725503" y="6212581"/>
            <a:chExt cx="551097" cy="528220"/>
          </a:xfrm>
        </p:grpSpPr>
        <p:pic>
          <p:nvPicPr>
            <p:cNvPr id="39"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41" name="Group 40"/>
          <p:cNvGrpSpPr/>
          <p:nvPr/>
        </p:nvGrpSpPr>
        <p:grpSpPr>
          <a:xfrm>
            <a:off x="2523466" y="5603435"/>
            <a:ext cx="551097" cy="540344"/>
            <a:chOff x="2725503" y="6212581"/>
            <a:chExt cx="551097" cy="528220"/>
          </a:xfrm>
        </p:grpSpPr>
        <p:pic>
          <p:nvPicPr>
            <p:cNvPr id="42"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pic>
        <p:nvPicPr>
          <p:cNvPr id="1030" name="Picture 6"/>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719397" y="5297405"/>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itle 1"/>
          <p:cNvSpPr txBox="1"/>
          <p:nvPr/>
        </p:nvSpPr>
        <p:spPr>
          <a:xfrm>
            <a:off x="0" y="27710"/>
            <a:ext cx="12192000" cy="1295400"/>
          </a:xfrm>
          <a:prstGeom prst="rect">
            <a:avLst/>
          </a:prstGeom>
          <a:solidFill>
            <a:schemeClr val="accent6">
              <a:lumMod val="60000"/>
              <a:lumOff val="40000"/>
            </a:schemeClr>
          </a:solidFill>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3400" b="1" i="0" u="none" strike="noStrike" kern="1200" cap="none" spc="0" normalizeH="0" baseline="0" noProof="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Cùng nhau </a:t>
            </a:r>
            <a:r>
              <a:rPr kumimoji="0" lang="en-US" sz="3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khởi động cho bài học mới nhé, hãy giúp mẹ con sóc trả lời các câu hỏi để có thể nhặt hạt dẻ cho mùa đông nhé.</a:t>
            </a:r>
          </a:p>
        </p:txBody>
      </p:sp>
      <p:pic>
        <p:nvPicPr>
          <p:cNvPr id="1026"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870528" y="3529162"/>
            <a:ext cx="2875801" cy="33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1"/>
                                        </p:tgtEl>
                                        <p:attrNameLst>
                                          <p:attrName>r</p:attrName>
                                        </p:attrNameLst>
                                      </p:cBhvr>
                                    </p:animRot>
                                    <p:animRot by="-240000">
                                      <p:cBhvr>
                                        <p:cTn id="13" dur="600" fill="hold">
                                          <p:stCondLst>
                                            <p:cond delay="600"/>
                                          </p:stCondLst>
                                        </p:cTn>
                                        <p:tgtEl>
                                          <p:spTgt spid="21"/>
                                        </p:tgtEl>
                                        <p:attrNameLst>
                                          <p:attrName>r</p:attrName>
                                        </p:attrNameLst>
                                      </p:cBhvr>
                                    </p:animRot>
                                    <p:animRot by="240000">
                                      <p:cBhvr>
                                        <p:cTn id="14" dur="600" fill="hold">
                                          <p:stCondLst>
                                            <p:cond delay="1200"/>
                                          </p:stCondLst>
                                        </p:cTn>
                                        <p:tgtEl>
                                          <p:spTgt spid="21"/>
                                        </p:tgtEl>
                                        <p:attrNameLst>
                                          <p:attrName>r</p:attrName>
                                        </p:attrNameLst>
                                      </p:cBhvr>
                                    </p:animRot>
                                    <p:animRot by="-240000">
                                      <p:cBhvr>
                                        <p:cTn id="15" dur="600" fill="hold">
                                          <p:stCondLst>
                                            <p:cond delay="1800"/>
                                          </p:stCondLst>
                                        </p:cTn>
                                        <p:tgtEl>
                                          <p:spTgt spid="21"/>
                                        </p:tgtEl>
                                        <p:attrNameLst>
                                          <p:attrName>r</p:attrName>
                                        </p:attrNameLst>
                                      </p:cBhvr>
                                    </p:animRot>
                                    <p:animRot by="120000">
                                      <p:cBhvr>
                                        <p:cTn id="16" dur="600" fill="hold">
                                          <p:stCondLst>
                                            <p:cond delay="24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4"/>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5"/>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3. An nghĩ ra cách gì để bé Mai vui?</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3" name="Straight Connector 2">
            <a:extLst>
              <a:ext uri="{FF2B5EF4-FFF2-40B4-BE49-F238E27FC236}">
                <a16:creationId xmlns:a16="http://schemas.microsoft.com/office/drawing/2014/main" id="{EC4E1230-3F00-4588-897A-F9667276AE45}"/>
              </a:ext>
            </a:extLst>
          </p:cNvPr>
          <p:cNvCxnSpPr>
            <a:cxnSpLocks/>
          </p:cNvCxnSpPr>
          <p:nvPr/>
        </p:nvCxnSpPr>
        <p:spPr>
          <a:xfrm>
            <a:off x="2351949" y="4734045"/>
            <a:ext cx="534521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FE8257AD-3EBB-4E07-9745-FA83141A6929}"/>
              </a:ext>
            </a:extLst>
          </p:cNvPr>
          <p:cNvCxnSpPr>
            <a:cxnSpLocks/>
          </p:cNvCxnSpPr>
          <p:nvPr/>
        </p:nvCxnSpPr>
        <p:spPr>
          <a:xfrm>
            <a:off x="701748" y="5023412"/>
            <a:ext cx="6995417"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157486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4. Qua câu chuyện, em thấy tình cảm anh em của Mai và An như thế nào?</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sp>
        <p:nvSpPr>
          <p:cNvPr id="2" name="Rectangle 1">
            <a:extLst>
              <a:ext uri="{FF2B5EF4-FFF2-40B4-BE49-F238E27FC236}">
                <a16:creationId xmlns:a16="http://schemas.microsoft.com/office/drawing/2014/main" id="{0C672205-4999-4F93-91D3-67BF74F7F053}"/>
              </a:ext>
            </a:extLst>
          </p:cNvPr>
          <p:cNvSpPr/>
          <p:nvPr/>
        </p:nvSpPr>
        <p:spPr>
          <a:xfrm>
            <a:off x="8241175" y="5625296"/>
            <a:ext cx="3654591" cy="932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Rất</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khăng</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khít</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712181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1. Tìm từ ngữ trong bài đặc tả chiếc chong chóng.</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5" name="Straight Connector 4">
            <a:extLst>
              <a:ext uri="{FF2B5EF4-FFF2-40B4-BE49-F238E27FC236}">
                <a16:creationId xmlns:a16="http://schemas.microsoft.com/office/drawing/2014/main" id="{647FACF2-BE5F-430A-93D8-CAE5DD70E208}"/>
              </a:ext>
            </a:extLst>
          </p:cNvPr>
          <p:cNvCxnSpPr/>
          <p:nvPr/>
        </p:nvCxnSpPr>
        <p:spPr>
          <a:xfrm>
            <a:off x="9734309" y="1655180"/>
            <a:ext cx="116406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CFA1726F-032D-4CA8-ACF6-217B288281AB}"/>
              </a:ext>
            </a:extLst>
          </p:cNvPr>
          <p:cNvCxnSpPr>
            <a:cxnSpLocks/>
          </p:cNvCxnSpPr>
          <p:nvPr/>
        </p:nvCxnSpPr>
        <p:spPr>
          <a:xfrm>
            <a:off x="701748" y="1932973"/>
            <a:ext cx="52516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391DE9EC-083A-469A-BAC9-562989A7B494}"/>
              </a:ext>
            </a:extLst>
          </p:cNvPr>
          <p:cNvCxnSpPr>
            <a:cxnSpLocks/>
          </p:cNvCxnSpPr>
          <p:nvPr/>
        </p:nvCxnSpPr>
        <p:spPr>
          <a:xfrm>
            <a:off x="2831490" y="1944548"/>
            <a:ext cx="5120318"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56341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306A-A1A9-404D-A055-71BBA3A0D4AC}"/>
              </a:ext>
            </a:extLst>
          </p:cNvPr>
          <p:cNvSpPr>
            <a:spLocks noGrp="1"/>
          </p:cNvSpPr>
          <p:nvPr>
            <p:ph type="title"/>
          </p:nvPr>
        </p:nvSpPr>
        <p:spPr/>
        <p:txBody>
          <a:bodyPr/>
          <a:lstStyle/>
          <a:p>
            <a:r>
              <a:rPr lang="vi-VN"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Nếu em là Mai, em sẽ nói với anh An sau khi chơi</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8C7C3675-2AC9-4E1A-9BE9-27604F41B983}"/>
              </a:ext>
            </a:extLst>
          </p:cNvPr>
          <p:cNvSpPr>
            <a:spLocks noGrp="1"/>
          </p:cNvSpPr>
          <p:nvPr>
            <p:ph idx="1"/>
          </p:nvPr>
        </p:nvSpPr>
        <p:spPr/>
        <p:txBody>
          <a:bodyPr/>
          <a:lstStyle/>
          <a:p>
            <a:endParaRPr lang="en-US"/>
          </a:p>
        </p:txBody>
      </p:sp>
      <p:sp>
        <p:nvSpPr>
          <p:cNvPr id="4" name="Oval 3">
            <a:extLst>
              <a:ext uri="{FF2B5EF4-FFF2-40B4-BE49-F238E27FC236}">
                <a16:creationId xmlns:a16="http://schemas.microsoft.com/office/drawing/2014/main" id="{38CC03B2-E5DB-42B4-8819-A46EF69A586D}"/>
              </a:ext>
            </a:extLst>
          </p:cNvPr>
          <p:cNvSpPr/>
          <p:nvPr/>
        </p:nvSpPr>
        <p:spPr>
          <a:xfrm>
            <a:off x="3314699" y="2164466"/>
            <a:ext cx="6273479" cy="20718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Cảm ơn anh vì đã nhường nhịn để em vui.</a:t>
            </a: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8200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054632" y="1510030"/>
            <a:ext cx="3787783"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 3</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255887874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p>
        </p:txBody>
      </p:sp>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923789" y="1989573"/>
            <a:ext cx="8912168" cy="2246769"/>
          </a:xfrm>
          <a:prstGeom prst="rect">
            <a:avLst/>
          </a:prstGeom>
          <a:noFill/>
        </p:spPr>
        <p:txBody>
          <a:bodyPr wrap="square" rtlCol="0">
            <a:spAutoFit/>
          </a:bodyPr>
          <a:lstStyle/>
          <a:p>
            <a:pPr lvl="0">
              <a:defRPr/>
            </a:pPr>
            <a:r>
              <a:rPr lang="vi-VN" sz="2800">
                <a:solidFill>
                  <a:srgbClr val="000000"/>
                </a:solidFill>
                <a:latin typeface="HP001 4 hang 1 ô ly" panose="020B0603050302020204" charset="0"/>
                <a:cs typeface="HP001 4 hang 1 ô ly" panose="020B060305030202020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t>
            </a:r>
            <a:endParaRPr kumimoji="0" lang="vi-VN"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endParaRPr>
          </a:p>
        </p:txBody>
      </p:sp>
      <p:sp>
        <p:nvSpPr>
          <p:cNvPr id="3" name="Rounded Rectangle 1">
            <a:extLst>
              <a:ext uri="{FF2B5EF4-FFF2-40B4-BE49-F238E27FC236}">
                <a16:creationId xmlns:a16="http://schemas.microsoft.com/office/drawing/2014/main" id="{CBEBA727-938B-4B9B-BA0D-4137C430FDFB}"/>
              </a:ext>
            </a:extLst>
          </p:cNvPr>
          <p:cNvSpPr/>
          <p:nvPr/>
        </p:nvSpPr>
        <p:spPr>
          <a:xfrm>
            <a:off x="1027430" y="548433"/>
            <a:ext cx="2709192"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A4B09-C185-42C7-AE01-0D63640ABCEE}"/>
              </a:ext>
            </a:extLst>
          </p:cNvPr>
          <p:cNvSpPr txBox="1"/>
          <p:nvPr/>
        </p:nvSpPr>
        <p:spPr>
          <a:xfrm>
            <a:off x="636608" y="231494"/>
            <a:ext cx="6273478" cy="1569660"/>
          </a:xfrm>
          <a:prstGeom prst="rect">
            <a:avLst/>
          </a:prstGeom>
          <a:noFill/>
        </p:spPr>
        <p:txBody>
          <a:bodyPr wrap="square" rtlCol="0">
            <a:spAutoFit/>
          </a:bodyPr>
          <a:lstStyle/>
          <a:p>
            <a:pPr algn="l"/>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Chọn a hoặc b:</a:t>
            </a:r>
          </a:p>
          <a:p>
            <a:pPr algn="l"/>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Chọn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iu</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hay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ưu</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cho ô vuông:</a:t>
            </a:r>
          </a:p>
          <a:p>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3BC74110-8C72-47B3-AB32-19B84FEFC2B4}"/>
              </a:ext>
            </a:extLst>
          </p:cNvPr>
          <p:cNvPicPr>
            <a:picLocks noChangeAspect="1"/>
          </p:cNvPicPr>
          <p:nvPr/>
        </p:nvPicPr>
        <p:blipFill>
          <a:blip r:embed="rId2"/>
          <a:stretch>
            <a:fillRect/>
          </a:stretch>
        </p:blipFill>
        <p:spPr>
          <a:xfrm>
            <a:off x="3483980" y="2118167"/>
            <a:ext cx="5926237" cy="1882333"/>
          </a:xfrm>
          <a:prstGeom prst="rect">
            <a:avLst/>
          </a:prstGeom>
        </p:spPr>
      </p:pic>
      <p:sp>
        <p:nvSpPr>
          <p:cNvPr id="5" name="Rectangle 4">
            <a:extLst>
              <a:ext uri="{FF2B5EF4-FFF2-40B4-BE49-F238E27FC236}">
                <a16:creationId xmlns:a16="http://schemas.microsoft.com/office/drawing/2014/main" id="{ED08BCC7-D392-49CD-A7F5-4F17557FA0E9}"/>
              </a:ext>
            </a:extLst>
          </p:cNvPr>
          <p:cNvSpPr/>
          <p:nvPr/>
        </p:nvSpPr>
        <p:spPr>
          <a:xfrm>
            <a:off x="3599727" y="2274503"/>
            <a:ext cx="6643868"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Rounded" panose="020B0500000000000000" pitchFamily="34" charset="0"/>
                <a:ea typeface="Arial-Rounded" panose="020B0500000000000000" pitchFamily="34" charset="0"/>
                <a:cs typeface="Arial-Rounded" panose="020B0500000000000000" pitchFamily="34" charset="0"/>
              </a:rPr>
              <a:t>s</a:t>
            </a:r>
            <a:r>
              <a:rPr lang="vi-VN" sz="3600" u="sng" dirty="0">
                <a:latin typeface="Arial-Rounded" panose="020B0500000000000000" pitchFamily="34" charset="0"/>
                <a:ea typeface="Arial-Rounded" panose="020B0500000000000000" pitchFamily="34" charset="0"/>
                <a:cs typeface="Arial-Rounded" panose="020B0500000000000000" pitchFamily="34" charset="0"/>
              </a:rPr>
              <a:t>ưu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tầm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ph</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ụng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dưỡng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d</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ịu</a:t>
            </a:r>
            <a:r>
              <a:rPr lang="en-US" sz="3600" u="sng"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dàng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ựu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trường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493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68A2CC-BAD2-4231-95DC-59B43E374986}"/>
              </a:ext>
            </a:extLst>
          </p:cNvPr>
          <p:cNvPicPr>
            <a:picLocks noChangeAspect="1"/>
          </p:cNvPicPr>
          <p:nvPr/>
        </p:nvPicPr>
        <p:blipFill>
          <a:blip r:embed="rId3"/>
          <a:stretch>
            <a:fillRect/>
          </a:stretch>
        </p:blipFill>
        <p:spPr>
          <a:xfrm>
            <a:off x="1457325" y="640262"/>
            <a:ext cx="9277350" cy="5276850"/>
          </a:xfrm>
          <a:prstGeom prst="rect">
            <a:avLst/>
          </a:prstGeom>
        </p:spPr>
      </p:pic>
      <p:sp>
        <p:nvSpPr>
          <p:cNvPr id="4" name="Rectangle 3">
            <a:extLst>
              <a:ext uri="{FF2B5EF4-FFF2-40B4-BE49-F238E27FC236}">
                <a16:creationId xmlns:a16="http://schemas.microsoft.com/office/drawing/2014/main" id="{439DF33A-0374-4DD0-B6C3-88BE7685DC8D}"/>
              </a:ext>
            </a:extLst>
          </p:cNvPr>
          <p:cNvSpPr/>
          <p:nvPr/>
        </p:nvSpPr>
        <p:spPr>
          <a:xfrm>
            <a:off x="1741118" y="4484318"/>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Lật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đật</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0582FD20-8688-4973-B800-E204B37B88AA}"/>
              </a:ext>
            </a:extLst>
          </p:cNvPr>
          <p:cNvSpPr/>
          <p:nvPr/>
        </p:nvSpPr>
        <p:spPr>
          <a:xfrm>
            <a:off x="5724395" y="2329842"/>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Mắc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áo</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FE662664-5F01-473B-8FDD-16DC6061337F}"/>
              </a:ext>
            </a:extLst>
          </p:cNvPr>
          <p:cNvSpPr/>
          <p:nvPr/>
        </p:nvSpPr>
        <p:spPr>
          <a:xfrm>
            <a:off x="4609578" y="5816905"/>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Bậc</a:t>
            </a:r>
            <a:r>
              <a:rPr lang="en-US" sz="3200" dirty="0">
                <a:latin typeface="Arial-Rounded" panose="020B0500000000000000" pitchFamily="34" charset="0"/>
                <a:ea typeface="Arial-Rounded" panose="020B0500000000000000" pitchFamily="34" charset="0"/>
                <a:cs typeface="Arial-Rounded" panose="020B0500000000000000" pitchFamily="34" charset="0"/>
              </a:rPr>
              <a:t> thang</a:t>
            </a:r>
          </a:p>
        </p:txBody>
      </p:sp>
      <p:sp>
        <p:nvSpPr>
          <p:cNvPr id="7" name="Rectangle 6">
            <a:extLst>
              <a:ext uri="{FF2B5EF4-FFF2-40B4-BE49-F238E27FC236}">
                <a16:creationId xmlns:a16="http://schemas.microsoft.com/office/drawing/2014/main" id="{FE65572D-9F07-4425-9FB8-B6CD887E9B5B}"/>
              </a:ext>
            </a:extLst>
          </p:cNvPr>
          <p:cNvSpPr/>
          <p:nvPr/>
        </p:nvSpPr>
        <p:spPr>
          <a:xfrm>
            <a:off x="8217074" y="4601881"/>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nạ</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659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 4</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4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404887" y="30511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5687" l="2875" r="100000"/>
                    </a14:imgEffect>
                  </a14:imgLayer>
                </a14:imgProps>
              </a:ext>
              <a:ext uri="{28A0092B-C50C-407E-A947-70E740481C1C}">
                <a14:useLocalDpi xmlns:a14="http://schemas.microsoft.com/office/drawing/2010/main" val="0"/>
              </a:ext>
            </a:extLst>
          </a:blip>
          <a:srcRect l="6361" r="4937"/>
          <a:stretch>
            <a:fillRect/>
          </a:stretch>
        </p:blipFill>
        <p:spPr bwMode="auto">
          <a:xfrm>
            <a:off x="4697977" y="1"/>
            <a:ext cx="6285437" cy="70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719397" y="5297405"/>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382001" y="4822263"/>
            <a:ext cx="1698437" cy="196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Callout 21"/>
          <p:cNvSpPr/>
          <p:nvPr/>
        </p:nvSpPr>
        <p:spPr>
          <a:xfrm>
            <a:off x="1719396" y="165473"/>
            <a:ext cx="4633600" cy="2209800"/>
          </a:xfrm>
          <a:prstGeom prst="wedgeEllipseCallout">
            <a:avLst>
              <a:gd name="adj1" fmla="val 11292"/>
              <a:gd name="adj2" fmla="val 8394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trở</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lạnh</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nên</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hạt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dẻ</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trữ</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đông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Oval Callout 22"/>
          <p:cNvSpPr/>
          <p:nvPr/>
        </p:nvSpPr>
        <p:spPr>
          <a:xfrm>
            <a:off x="4905632" y="5209655"/>
            <a:ext cx="3476368" cy="1578606"/>
          </a:xfrm>
          <a:prstGeom prst="wedgeEllipseCallout">
            <a:avLst>
              <a:gd name="adj1" fmla="val 58327"/>
              <a:gd name="adj2" fmla="val -3414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Vâng</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ạ!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Bây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giờ</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hãy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ngay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1"/>
                                        </p:tgtEl>
                                        <p:attrNameLst>
                                          <p:attrName>r</p:attrName>
                                        </p:attrNameLst>
                                      </p:cBhvr>
                                    </p:animRot>
                                    <p:animRot by="-240000">
                                      <p:cBhvr>
                                        <p:cTn id="13" dur="600" fill="hold">
                                          <p:stCondLst>
                                            <p:cond delay="600"/>
                                          </p:stCondLst>
                                        </p:cTn>
                                        <p:tgtEl>
                                          <p:spTgt spid="21"/>
                                        </p:tgtEl>
                                        <p:attrNameLst>
                                          <p:attrName>r</p:attrName>
                                        </p:attrNameLst>
                                      </p:cBhvr>
                                    </p:animRot>
                                    <p:animRot by="240000">
                                      <p:cBhvr>
                                        <p:cTn id="14" dur="600" fill="hold">
                                          <p:stCondLst>
                                            <p:cond delay="1200"/>
                                          </p:stCondLst>
                                        </p:cTn>
                                        <p:tgtEl>
                                          <p:spTgt spid="21"/>
                                        </p:tgtEl>
                                        <p:attrNameLst>
                                          <p:attrName>r</p:attrName>
                                        </p:attrNameLst>
                                      </p:cBhvr>
                                    </p:animRot>
                                    <p:animRot by="-240000">
                                      <p:cBhvr>
                                        <p:cTn id="15" dur="600" fill="hold">
                                          <p:stCondLst>
                                            <p:cond delay="1800"/>
                                          </p:stCondLst>
                                        </p:cTn>
                                        <p:tgtEl>
                                          <p:spTgt spid="21"/>
                                        </p:tgtEl>
                                        <p:attrNameLst>
                                          <p:attrName>r</p:attrName>
                                        </p:attrNameLst>
                                      </p:cBhvr>
                                    </p:animRot>
                                    <p:animRot by="120000">
                                      <p:cBhvr>
                                        <p:cTn id="16" dur="600" fill="hold">
                                          <p:stCondLst>
                                            <p:cond delay="240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840" y="1614805"/>
            <a:ext cx="7257415" cy="362839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7295679" y="3248812"/>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tập</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advClick="0">
    <p:wipe/>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E4DFF68-318A-45A9-BE65-9E31056AD811}"/>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5416F13A-6669-4783-8568-4A1A8342D725}"/>
              </a:ext>
            </a:extLst>
          </p:cNvPr>
          <p:cNvSpPr txBox="1"/>
          <p:nvPr/>
        </p:nvSpPr>
        <p:spPr>
          <a:xfrm>
            <a:off x="3009418" y="208344"/>
            <a:ext cx="7928658" cy="707886"/>
          </a:xfrm>
          <a:prstGeom prst="rect">
            <a:avLst/>
          </a:prstGeom>
          <a:noFill/>
        </p:spPr>
        <p:txBody>
          <a:bodyPr wrap="square" rtlCol="0">
            <a:spAutoFit/>
          </a:bodyPr>
          <a:lstStyle/>
          <a:p>
            <a:r>
              <a:rPr lang="en-US" sz="4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1.</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ngữ</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cảm</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a:extLst>
              <a:ext uri="{FF2B5EF4-FFF2-40B4-BE49-F238E27FC236}">
                <a16:creationId xmlns:a16="http://schemas.microsoft.com/office/drawing/2014/main" id="{5896DCDB-29C8-4DEA-8A7D-8A8E3EC0B2B6}"/>
              </a:ext>
            </a:extLst>
          </p:cNvPr>
          <p:cNvSpPr/>
          <p:nvPr/>
        </p:nvSpPr>
        <p:spPr>
          <a:xfrm>
            <a:off x="4074289" y="2303362"/>
            <a:ext cx="4745620" cy="215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che chở, đùm bọc, yêu thương, đầm ấm, hạnh phúc, bình yên,..</a:t>
            </a:r>
            <a:endPar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729C5-B346-41FB-BF9F-446DD48A9253}"/>
              </a:ext>
            </a:extLst>
          </p:cNvPr>
          <p:cNvSpPr>
            <a:spLocks noGrp="1"/>
          </p:cNvSpPr>
          <p:nvPr>
            <p:ph type="title"/>
          </p:nvPr>
        </p:nvSpPr>
        <p:spPr/>
        <p:txBody>
          <a:bodyPr/>
          <a:lstStyle/>
          <a:p>
            <a:r>
              <a:rPr lang="en-US" b="1" dirty="0">
                <a:latin typeface="Arial-Rounded" panose="020B0500000000000000" pitchFamily="34" charset="0"/>
                <a:ea typeface="Arial-Rounded" panose="020B0500000000000000" pitchFamily="34" charset="0"/>
                <a:cs typeface="Arial-Rounded" panose="020B0500000000000000" pitchFamily="34" charset="0"/>
              </a:rPr>
              <a:t>2.</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Những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câu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nói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về</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tình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cảm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anh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chị</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em</a:t>
            </a:r>
            <a:r>
              <a:rPr lang="en-US"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Content Placeholder 2">
            <a:extLst>
              <a:ext uri="{FF2B5EF4-FFF2-40B4-BE49-F238E27FC236}">
                <a16:creationId xmlns:a16="http://schemas.microsoft.com/office/drawing/2014/main" id="{A6A5BA1E-6DDC-4B5E-83B4-47BDB495113E}"/>
              </a:ext>
            </a:extLst>
          </p:cNvPr>
          <p:cNvSpPr>
            <a:spLocks noGrp="1"/>
          </p:cNvSpPr>
          <p:nvPr>
            <p:ph idx="1"/>
          </p:nvPr>
        </p:nvSpPr>
        <p:spPr/>
        <p:txBody>
          <a:bodyPr/>
          <a:lstStyle/>
          <a:p>
            <a:pPr marL="0" indent="0">
              <a:buNone/>
            </a:pPr>
            <a:endParaRPr lang="en-US" sz="6000" dirty="0"/>
          </a:p>
          <a:p>
            <a:endParaRPr lang="en-US" dirty="0"/>
          </a:p>
        </p:txBody>
      </p:sp>
      <p:pic>
        <p:nvPicPr>
          <p:cNvPr id="5" name="Picture 4">
            <a:extLst>
              <a:ext uri="{FF2B5EF4-FFF2-40B4-BE49-F238E27FC236}">
                <a16:creationId xmlns:a16="http://schemas.microsoft.com/office/drawing/2014/main" id="{693FA155-FCF2-4BB2-9DE0-325D041A037E}"/>
              </a:ext>
            </a:extLst>
          </p:cNvPr>
          <p:cNvPicPr>
            <a:picLocks noChangeAspect="1"/>
          </p:cNvPicPr>
          <p:nvPr/>
        </p:nvPicPr>
        <p:blipFill>
          <a:blip r:embed="rId3"/>
          <a:stretch>
            <a:fillRect/>
          </a:stretch>
        </p:blipFill>
        <p:spPr>
          <a:xfrm>
            <a:off x="3043825" y="2133045"/>
            <a:ext cx="5887233" cy="3154146"/>
          </a:xfrm>
          <a:prstGeom prst="rect">
            <a:avLst/>
          </a:prstGeom>
        </p:spPr>
      </p:pic>
      <p:sp>
        <p:nvSpPr>
          <p:cNvPr id="6" name="Oval 5">
            <a:extLst>
              <a:ext uri="{FF2B5EF4-FFF2-40B4-BE49-F238E27FC236}">
                <a16:creationId xmlns:a16="http://schemas.microsoft.com/office/drawing/2014/main" id="{B2AC3EC2-9AE8-4AFA-90B5-331C5AAC3466}"/>
              </a:ext>
            </a:extLst>
          </p:cNvPr>
          <p:cNvSpPr/>
          <p:nvPr/>
        </p:nvSpPr>
        <p:spPr>
          <a:xfrm>
            <a:off x="3043825" y="1916482"/>
            <a:ext cx="3052175" cy="876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1C2BB65-3956-44FC-B8DD-61CF2F98F974}"/>
              </a:ext>
            </a:extLst>
          </p:cNvPr>
          <p:cNvSpPr/>
          <p:nvPr/>
        </p:nvSpPr>
        <p:spPr>
          <a:xfrm>
            <a:off x="3256767" y="3257974"/>
            <a:ext cx="5185775" cy="876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B7856C5-DF34-451E-B150-85E5F9078345}"/>
              </a:ext>
            </a:extLst>
          </p:cNvPr>
          <p:cNvSpPr/>
          <p:nvPr/>
        </p:nvSpPr>
        <p:spPr>
          <a:xfrm>
            <a:off x="3256767" y="4275996"/>
            <a:ext cx="5185775" cy="11461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44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E2BB-41E9-47C4-8AA2-AED95FAEF4B4}"/>
              </a:ext>
            </a:extLst>
          </p:cNvPr>
          <p:cNvSpPr>
            <a:spLocks noGrp="1"/>
          </p:cNvSpPr>
          <p:nvPr>
            <p:ph type="title"/>
          </p:nvPr>
        </p:nvSpPr>
        <p:spPr>
          <a:xfrm>
            <a:off x="838200" y="1580149"/>
            <a:ext cx="10515600" cy="1325563"/>
          </a:xfrm>
        </p:spPr>
        <p:txBody>
          <a:bodyPr/>
          <a:lstStyle/>
          <a:p>
            <a:endParaRPr lang="en-US" dirty="0"/>
          </a:p>
        </p:txBody>
      </p:sp>
      <p:sp>
        <p:nvSpPr>
          <p:cNvPr id="3" name="Content Placeholder 2">
            <a:extLst>
              <a:ext uri="{FF2B5EF4-FFF2-40B4-BE49-F238E27FC236}">
                <a16:creationId xmlns:a16="http://schemas.microsoft.com/office/drawing/2014/main" id="{9A6E53F4-AFD5-47F8-9F7C-AA51761A7406}"/>
              </a:ext>
            </a:extLst>
          </p:cNvPr>
          <p:cNvSpPr>
            <a:spLocks noGrp="1"/>
          </p:cNvSpPr>
          <p:nvPr>
            <p:ph idx="1"/>
          </p:nvPr>
        </p:nvSpPr>
        <p:spPr>
          <a:xfrm>
            <a:off x="838200" y="1253331"/>
            <a:ext cx="10515600" cy="4351338"/>
          </a:xfrm>
        </p:spPr>
        <p:txBody>
          <a:bodyPr/>
          <a:lstStyle/>
          <a:p>
            <a:pPr marL="0" indent="0" algn="l">
              <a:buNone/>
            </a:pPr>
            <a:r>
              <a:rPr lang="vi-VN"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3.</a:t>
            </a: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Có thể đặt </a:t>
            </a:r>
            <a:r>
              <a:rPr lang="vi-VN"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dấu phẩy</a:t>
            </a: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vào chỗ nào trong các đoạn văn sau:</a:t>
            </a:r>
          </a:p>
          <a:p>
            <a:pPr marL="0" indent="0" algn="l">
              <a:buNone/>
            </a:pP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Sóc anh sóc em kiếm được rất nhiều hạt dẻ. Hai anh em để dành hạt lớn cho bố mẹ. Hạt vừa hạt nhỏ để hai anh em ăn.</a:t>
            </a:r>
          </a:p>
          <a:p>
            <a:pPr marL="0" indent="0" algn="l">
              <a:buNone/>
            </a:pP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Chị tớ rất yêu thương chăm sóc tớ. Chị thường hướng dẫn tớ làm bài tập chơi với tớ cùng tớ làm việc nhà. Tớ yêu chị lắm!</a:t>
            </a:r>
          </a:p>
          <a:p>
            <a:pPr marL="0" indent="0">
              <a:buNone/>
            </a:pP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5948A122-715B-4DC8-8560-E07583657C0E}"/>
              </a:ext>
            </a:extLst>
          </p:cNvPr>
          <p:cNvSpPr txBox="1"/>
          <p:nvPr/>
        </p:nvSpPr>
        <p:spPr>
          <a:xfrm>
            <a:off x="1002082" y="1127342"/>
            <a:ext cx="9958192" cy="2246769"/>
          </a:xfrm>
          <a:prstGeom prst="rect">
            <a:avLst/>
          </a:prstGeom>
          <a:noFill/>
        </p:spPr>
        <p:txBody>
          <a:bodyPr wrap="square" rtlCol="0">
            <a:spAutoFit/>
          </a:bodyPr>
          <a:lstStyle/>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Sóc anh, sóc em kiếm được rất nhiều hạt dẻ. Hai anh em để dành hạt lớn cho bố mẹ. Hạt vừa, hạt nhỏ để hai anh em ăn.</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Chị tớ rất yêu thương, chăm sóc tớ. Chị thường hướng dẫn tớ làm bài tập, chơi với tớ, cùng tớ làm việc nhà. Tớ yêu chị lắm!</a:t>
            </a:r>
          </a:p>
          <a:p>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651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anim calcmode="lin" valueType="num">
                                      <p:cBhvr>
                                        <p:cTn id="2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E800-43F6-43B6-A535-36CF510BA6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D54933-0642-483C-AD48-AB1C3CF6332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DAE87BF-7309-4C2B-B6F9-5A6A290673FA}"/>
              </a:ext>
            </a:extLst>
          </p:cNvPr>
          <p:cNvPicPr>
            <a:picLocks noChangeAspect="1"/>
          </p:cNvPicPr>
          <p:nvPr/>
        </p:nvPicPr>
        <p:blipFill>
          <a:blip r:embed="rId3"/>
          <a:stretch>
            <a:fillRect/>
          </a:stretch>
        </p:blipFill>
        <p:spPr>
          <a:xfrm>
            <a:off x="1724025" y="273941"/>
            <a:ext cx="8743950" cy="4581525"/>
          </a:xfrm>
          <a:prstGeom prst="rect">
            <a:avLst/>
          </a:prstGeom>
        </p:spPr>
      </p:pic>
      <p:sp>
        <p:nvSpPr>
          <p:cNvPr id="6" name="TextBox 5">
            <a:extLst>
              <a:ext uri="{FF2B5EF4-FFF2-40B4-BE49-F238E27FC236}">
                <a16:creationId xmlns:a16="http://schemas.microsoft.com/office/drawing/2014/main" id="{A351C2B8-BF16-421B-8212-6200D55019A8}"/>
              </a:ext>
            </a:extLst>
          </p:cNvPr>
          <p:cNvSpPr txBox="1"/>
          <p:nvPr/>
        </p:nvSpPr>
        <p:spPr>
          <a:xfrm>
            <a:off x="1724025" y="4855466"/>
            <a:ext cx="5127712" cy="2062103"/>
          </a:xfrm>
          <a:prstGeom prst="rect">
            <a:avLst/>
          </a:prstGeom>
          <a:noFill/>
        </p:spPr>
        <p:txBody>
          <a:bodyPr wrap="square" rtlCol="0">
            <a:spAutoFit/>
          </a:bodyPr>
          <a:lstStyle/>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con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tin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ai?</a:t>
            </a:r>
          </a:p>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phải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tin?</a:t>
            </a:r>
          </a:p>
          <a:p>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1E9408E1-09C7-41D4-87D8-8A18844DD6EA}"/>
              </a:ext>
            </a:extLst>
          </p:cNvPr>
          <p:cNvSpPr txBox="1"/>
          <p:nvPr/>
        </p:nvSpPr>
        <p:spPr>
          <a:xfrm>
            <a:off x="1816273" y="5010411"/>
            <a:ext cx="9394521" cy="2308324"/>
          </a:xfrm>
          <a:prstGeom prst="rect">
            <a:avLst/>
          </a:prstGeom>
          <a:noFill/>
        </p:spPr>
        <p:txBody>
          <a:bodyPr wrap="square" rtlCol="0">
            <a:spAutoFit/>
          </a:bodyPr>
          <a:lstStyle/>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Sóc con nhắn tin cho mẹ.</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Sóc nhắn mẹ rằng cậu được bà đưa qua nhà bà chơi và ăn cơm nhà bà.</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Sóc phải nhắn tin vì mẹ không có nhà và cậu muốn thông báo cho mẹ khi mẹ về.</a:t>
            </a: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7745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101600" y="-450849"/>
            <a:ext cx="12187767" cy="6849533"/>
          </a:xfrm>
          <a:prstGeom prst="rect">
            <a:avLst/>
          </a:prstGeom>
          <a:noFill/>
          <a:ln w="9525">
            <a:noFill/>
          </a:ln>
        </p:spPr>
      </p:pic>
      <p:sp>
        <p:nvSpPr>
          <p:cNvPr id="53252" name="Rectangle 4"/>
          <p:cNvSpPr/>
          <p:nvPr/>
        </p:nvSpPr>
        <p:spPr>
          <a:xfrm>
            <a:off x="3540829" y="729685"/>
            <a:ext cx="7112000" cy="2062103"/>
          </a:xfrm>
          <a:prstGeom prst="rect">
            <a:avLst/>
          </a:prstGeom>
          <a:noFill/>
          <a:ln w="9525">
            <a:noFill/>
          </a:ln>
        </p:spPr>
        <p:txBody>
          <a:bodyPr>
            <a:spAutoFit/>
          </a:bodyPr>
          <a:lstStyle/>
          <a:p>
            <a:r>
              <a:rPr lang="vi-VN" sz="3200" b="1" dirty="0">
                <a:latin typeface="Arial-Rounded" panose="020B0500000000000000" pitchFamily="34" charset="0"/>
                <a:ea typeface="Arial-Rounded" panose="020B0500000000000000" pitchFamily="34" charset="0"/>
                <a:cs typeface="Arial-Rounded" panose="020B0500000000000000" pitchFamily="34" charset="0"/>
              </a:rPr>
              <a:t>2.</a:t>
            </a:r>
            <a:r>
              <a:rPr lang="vi-VN" sz="3200" dirty="0">
                <a:latin typeface="Arial-Rounded" panose="020B0500000000000000" pitchFamily="34" charset="0"/>
                <a:ea typeface="Arial-Rounded" panose="020B0500000000000000" pitchFamily="34" charset="0"/>
                <a:cs typeface="Arial-Rounded" panose="020B0500000000000000" pitchFamily="34" charset="0"/>
              </a:rPr>
              <a:t> Viết tin nhắn cho người thân:</a:t>
            </a:r>
          </a:p>
          <a:p>
            <a:r>
              <a:rPr lang="vi-VN" sz="3200" dirty="0">
                <a:latin typeface="Arial-Rounded" panose="020B0500000000000000" pitchFamily="34" charset="0"/>
                <a:ea typeface="Arial-Rounded" panose="020B0500000000000000" pitchFamily="34" charset="0"/>
                <a:cs typeface="Arial-Rounded" panose="020B0500000000000000" pitchFamily="34" charset="0"/>
              </a:rPr>
              <a:t>Ông qua nhà đưa em đi mua sách. Lúc đó, bố mẹ đi vắng. Em hãy viết tin nhắn cho bố mẹ yên tâm.</a:t>
            </a: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2" name="TextBox 1">
            <a:extLst>
              <a:ext uri="{FF2B5EF4-FFF2-40B4-BE49-F238E27FC236}">
                <a16:creationId xmlns:a16="http://schemas.microsoft.com/office/drawing/2014/main" id="{FF44E4A5-FFA9-4AFF-B145-43D3C3923303}"/>
              </a:ext>
            </a:extLst>
          </p:cNvPr>
          <p:cNvSpPr txBox="1"/>
          <p:nvPr/>
        </p:nvSpPr>
        <p:spPr>
          <a:xfrm>
            <a:off x="2880986" y="3068877"/>
            <a:ext cx="6764055" cy="3046988"/>
          </a:xfrm>
          <a:prstGeom prst="rect">
            <a:avLst/>
          </a:prstGeom>
          <a:noFill/>
        </p:spPr>
        <p:txBody>
          <a:bodyPr wrap="square" rtlCol="0">
            <a:spAutoFit/>
          </a:bodyPr>
          <a:lstStyle/>
          <a:p>
            <a:pPr algn="just"/>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Bố mẹ ơi! Chiều nay ông qua đón con đi mua sách. Con đi cùng với ông mua xong con sẽ về, bố mẹ nhé!</a:t>
            </a:r>
          </a:p>
          <a:p>
            <a:pPr algn="l"/>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Con của bố mẹ, </a:t>
            </a:r>
            <a:endParaRPr lang="en-US"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Bảo An.</a:t>
            </a:r>
          </a:p>
          <a:p>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wipe(down)">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254"/>
                                        </p:tgtEl>
                                        <p:attrNameLst>
                                          <p:attrName>style.visibility</p:attrName>
                                        </p:attrNameLst>
                                      </p:cBhvr>
                                      <p:to>
                                        <p:strVal val="visible"/>
                                      </p:to>
                                    </p:set>
                                    <p:animEffect transition="in" filter="blinds(horizontal)">
                                      <p:cBhvr>
                                        <p:cTn id="17" dur="500"/>
                                        <p:tgtEl>
                                          <p:spTgt spid="53254"/>
                                        </p:tgtEl>
                                      </p:cBhvr>
                                    </p:animEffect>
                                  </p:childTnLst>
                                  <p:subTnLst>
                                    <p:audio>
                                      <p:cMediaNode>
                                        <p:cTn display="0" masterRel="sameClick">
                                          <p:stCondLst>
                                            <p:cond evt="begin" delay="0">
                                              <p:tn val="15"/>
                                            </p:cond>
                                          </p:stCondLst>
                                          <p:endCondLst>
                                            <p:cond evt="onStopAudio" delay="0">
                                              <p:tgtEl>
                                                <p:sldTgt/>
                                              </p:tgtEl>
                                            </p:cond>
                                          </p:endCondLst>
                                        </p:cTn>
                                        <p:tgtEl>
                                          <p:sndTgt r:embed="rId3"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barn(inVertical)">
                                      <p:cBhvr>
                                        <p:cTn id="25" dur="500"/>
                                        <p:tgtEl>
                                          <p:spTgt spid="2">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barn(inVertical)">
                                      <p:cBhvr>
                                        <p:cTn id="2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Đọc</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mở</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rộng</a:t>
            </a:r>
            <a:endPar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endParaRPr>
          </a:p>
        </p:txBody>
      </p:sp>
    </p:spTree>
    <p:extLst>
      <p:ext uri="{BB962C8B-B14F-4D97-AF65-F5344CB8AC3E}">
        <p14:creationId xmlns:p14="http://schemas.microsoft.com/office/powerpoint/2010/main" val="2551289415"/>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57873" y="-473998"/>
            <a:ext cx="12187767" cy="6849533"/>
          </a:xfrm>
          <a:prstGeom prst="rect">
            <a:avLst/>
          </a:prstGeom>
          <a:noFill/>
          <a:ln w="9525">
            <a:noFill/>
          </a:ln>
        </p:spPr>
      </p:pic>
      <p:sp>
        <p:nvSpPr>
          <p:cNvPr id="53254" name="Text Box 6"/>
          <p:cNvSpPr txBox="1"/>
          <p:nvPr/>
        </p:nvSpPr>
        <p:spPr>
          <a:xfrm>
            <a:off x="1404744" y="3507451"/>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pic>
        <p:nvPicPr>
          <p:cNvPr id="4" name="Picture 3">
            <a:extLst>
              <a:ext uri="{FF2B5EF4-FFF2-40B4-BE49-F238E27FC236}">
                <a16:creationId xmlns:a16="http://schemas.microsoft.com/office/drawing/2014/main" id="{FAC9DC16-9921-44A5-8124-A3A1DADD0D25}"/>
              </a:ext>
            </a:extLst>
          </p:cNvPr>
          <p:cNvPicPr>
            <a:picLocks noChangeAspect="1"/>
          </p:cNvPicPr>
          <p:nvPr/>
        </p:nvPicPr>
        <p:blipFill>
          <a:blip r:embed="rId5"/>
          <a:stretch>
            <a:fillRect/>
          </a:stretch>
        </p:blipFill>
        <p:spPr>
          <a:xfrm>
            <a:off x="1947669" y="1728787"/>
            <a:ext cx="8905875" cy="3400425"/>
          </a:xfrm>
          <a:prstGeom prst="rect">
            <a:avLst/>
          </a:prstGeom>
        </p:spPr>
      </p:pic>
    </p:spTree>
    <p:extLst>
      <p:ext uri="{BB962C8B-B14F-4D97-AF65-F5344CB8AC3E}">
        <p14:creationId xmlns:p14="http://schemas.microsoft.com/office/powerpoint/2010/main" val="501962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blinds(horizontal)">
                                      <p:cBhvr>
                                        <p:cTn id="12" dur="500"/>
                                        <p:tgtEl>
                                          <p:spTgt spid="53254"/>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739632" y="2857947"/>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607342" y="4099756"/>
            <a:ext cx="1862846" cy="215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lowchart: Connector 28">
            <a:hlinkClick r:id="rId6" action="ppaction://hlinksldjump"/>
          </p:cNvPr>
          <p:cNvSpPr/>
          <p:nvPr/>
        </p:nvSpPr>
        <p:spPr>
          <a:xfrm>
            <a:off x="2707153" y="6323840"/>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30" name="Flowchart: Connector 29">
            <a:hlinkClick r:id="rId7" action="ppaction://hlinksldjump"/>
          </p:cNvPr>
          <p:cNvSpPr/>
          <p:nvPr/>
        </p:nvSpPr>
        <p:spPr>
          <a:xfrm>
            <a:off x="4528645" y="6203679"/>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31" name="Flowchart: Connector 30">
            <a:hlinkClick r:id="rId8" action="ppaction://hlinksldjump"/>
          </p:cNvPr>
          <p:cNvSpPr/>
          <p:nvPr/>
        </p:nvSpPr>
        <p:spPr>
          <a:xfrm>
            <a:off x="7155841" y="6179555"/>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32" name="Flowchart: Connector 31">
            <a:hlinkClick r:id="rId8" action="ppaction://hlinksldjump"/>
          </p:cNvPr>
          <p:cNvSpPr/>
          <p:nvPr/>
        </p:nvSpPr>
        <p:spPr>
          <a:xfrm>
            <a:off x="8443258" y="6467935"/>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a:t>
            </a:r>
          </a:p>
        </p:txBody>
      </p:sp>
      <p:pic>
        <p:nvPicPr>
          <p:cNvPr id="35"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3124201" y="6129089"/>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4938872" y="6085796"/>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7620001" y="5948350"/>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8818375" y="6256064"/>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9688" b="88438" l="12812" r="83594">
                        <a14:backgroundMark x1="29688" y1="44688" x2="67031" y2="47344"/>
                        <a14:backgroundMark x1="65469" y1="33906" x2="73125" y2="46875"/>
                        <a14:backgroundMark x1="68906" y1="49219" x2="76250" y2="46875"/>
                        <a14:backgroundMark x1="28906" y1="40313" x2="27813" y2="47344"/>
                        <a14:backgroundMark x1="37801" y1="47450" x2="61684" y2="5055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5714507" y="4099757"/>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8"/>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2057400" y="6388882"/>
            <a:ext cx="250873" cy="23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8"/>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7698878" y="5149960"/>
            <a:ext cx="196670" cy="18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8"/>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5960641" y="5788859"/>
            <a:ext cx="167026" cy="1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8"/>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8324068" y="5544590"/>
            <a:ext cx="283274" cy="26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8"/>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10136137" y="6413005"/>
            <a:ext cx="308465" cy="29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6333254" y="6515857"/>
            <a:ext cx="283222" cy="26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294618" y="238845"/>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4059624" y="533401"/>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6973602" y="238845"/>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835164" y="533401"/>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8098113" y="990601"/>
            <a:ext cx="2939313" cy="2851135"/>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9946167" y="5688470"/>
            <a:ext cx="688402" cy="7061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5"/>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0017 2.03515E-7 C -0.00208 -0.00902 -0.00156 -0.00254 0.00105 -0.01526 C 0.00382 -0.02914 0.00261 -0.03562 0.01077 -0.04394 C 0.01337 -0.04926 0.01511 -0.05527 0.01789 -0.06059 C 0.01962 -0.07007 0.0191 -0.07863 0.025 -0.08441 C 0.02796 -0.09598 0.0323 -0.11286 0.03959 -0.1198 C 0.04514 -0.13159 0.05035 -0.14362 0.05764 -0.15333 C 0.06198 -0.16559 0.06893 -0.17484 0.07327 -0.1871 C 0.07587 -0.20167 0.08612 -0.2278 0.09497 -0.23612 C 0.09584 -0.23844 0.09636 -0.24075 0.0974 -0.24283 C 0.09896 -0.2463 0.10226 -0.25301 0.10226 -0.25278 C 0.10122 -0.25694 0.09862 -0.26041 0.09862 -0.2648 C 0.09862 -0.26688 0.1 -0.26827 0.10087 -0.26989 C 0.1066 -0.28168 0.11407 -0.28631 0.12379 -0.28839 C 0.12622 -0.29001 0.13021 -0.29232 0.1323 -0.2951 C 0.13334 -0.29648 0.13351 -0.29903 0.13473 -0.30019 C 0.13698 -0.30204 0.13959 -0.30227 0.14185 -0.30342 C 0.14549 -0.30504 0.15278 -0.30851 0.15278 -0.30828 C 0.16077 -0.31614 0.16893 -0.31846 0.17796 -0.32216 C 0.19202 -0.32794 0.20417 -0.3321 0.21893 -0.33395 C 0.22744 -0.33673 0.23195 -0.33094 0.23941 -0.32701 C 0.24462 -0.32031 0.25278 -0.31267 0.2599 -0.31036 C 0.26355 -0.3092 0.26719 -0.3092 0.27084 -0.30851 C 0.27257 -0.30805 0.27396 -0.30735 0.2757 -0.30689 C 0.27778 -0.30481 0.28091 -0.30435 0.28282 -0.3018 C 0.28612 -0.29718 0.28629 -0.28122 0.28889 -0.27475 C 0.29011 -0.27128 0.29202 -0.26804 0.29358 -0.2648 C 0.29445 -0.26318 0.29619 -0.25971 0.29619 -0.25948 C 0.29896 -0.24746 0.29775 -0.25301 0.29966 -0.24283 C 0.30087 -0.21647 0.29497 -0.21762 0.3033 -0.21762 " pathEditMode="relative" rAng="0" ptsTypes="fffffffffffffffffffffffffffffA">
                                      <p:cBhvr>
                                        <p:cTn id="21" dur="2000" fill="hold"/>
                                        <p:tgtEl>
                                          <p:spTgt spid="35"/>
                                        </p:tgtEl>
                                        <p:attrNameLst>
                                          <p:attrName>ppt_x</p:attrName>
                                          <p:attrName>ppt_y</p:attrName>
                                        </p:attrNameLst>
                                      </p:cBhvr>
                                      <p:rCtr x="15069" y="-16836"/>
                                    </p:animMotion>
                                  </p:childTnLst>
                                </p:cTn>
                              </p:par>
                            </p:childTnLst>
                          </p:cTn>
                        </p:par>
                      </p:childTnLst>
                    </p:cTn>
                  </p:par>
                </p:childTnLst>
              </p:cTn>
              <p:nextCondLst>
                <p:cond evt="onClick" delay="0">
                  <p:tgtEl>
                    <p:spTgt spid="35"/>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121 -1.84971E-6 C -0.00208 -0.00902 -0.00191 -0.00254 -0.00069 -0.01526 C 0.00052 -0.02913 -2.22222E-6 -0.03561 0.00365 -0.04393 C 0.00486 -0.04925 0.00573 -0.05526 0.00695 -0.06058 C 0.00781 -0.07006 0.00764 -0.07861 0.01025 -0.08439 C 0.01163 -0.09595 0.01354 -0.11283 0.01702 -0.11977 C 0.01945 -0.13156 0.02188 -0.14358 0.02535 -0.15329 C 0.02726 -0.16555 0.03038 -0.1748 0.03247 -0.18705 C 0.03368 -0.20162 0.03837 -0.22774 0.04236 -0.23607 C 0.04288 -0.23838 0.04306 -0.24069 0.04358 -0.24277 C 0.04427 -0.24624 0.04584 -0.25295 0.04584 -0.25271 C 0.04531 -0.25688 0.0441 -0.26034 0.0441 -0.26474 C 0.0441 -0.26682 0.04479 -0.26821 0.04514 -0.26982 C 0.04775 -0.28162 0.05122 -0.28624 0.05573 -0.28832 C 0.05677 -0.28994 0.05868 -0.29225 0.05955 -0.29503 C 0.06007 -0.29641 0.06007 -0.29896 0.06059 -0.30011 C 0.06163 -0.30196 0.06285 -0.30219 0.06389 -0.30335 C 0.06563 -0.30497 0.06893 -0.30844 0.06893 -0.30821 C 0.07257 -0.31607 0.07639 -0.31838 0.08056 -0.32208 C 0.08698 -0.32786 0.09254 -0.33202 0.09931 -0.33387 C 0.1033 -0.33665 0.10538 -0.33087 0.10868 -0.32693 C 0.11111 -0.32023 0.11493 -0.3126 0.11823 -0.31029 C 0.11979 -0.30913 0.12153 -0.30913 0.12327 -0.30844 C 0.12396 -0.30798 0.12466 -0.30728 0.12535 -0.30682 C 0.12639 -0.30474 0.12778 -0.30428 0.12865 -0.30173 C 0.13021 -0.29711 0.13021 -0.28115 0.13143 -0.27468 C 0.13212 -0.27121 0.13299 -0.26798 0.13368 -0.26474 C 0.13403 -0.26312 0.1349 -0.25965 0.1349 -0.25942 C 0.13611 -0.2474 0.13559 -0.25295 0.13646 -0.24277 C 0.13698 -0.21641 0.1342 -0.21757 0.1382 -0.21757 " pathEditMode="relative" rAng="0" ptsTypes="fffffffffffffffffffffffffffffA">
                                      <p:cBhvr>
                                        <p:cTn id="26" dur="2000" fill="hold"/>
                                        <p:tgtEl>
                                          <p:spTgt spid="43"/>
                                        </p:tgtEl>
                                        <p:attrNameLst>
                                          <p:attrName>ppt_x</p:attrName>
                                          <p:attrName>ppt_y</p:attrName>
                                        </p:attrNameLst>
                                      </p:cBhvr>
                                      <p:rCtr x="6927" y="-16832"/>
                                    </p:animMotion>
                                  </p:childTnLst>
                                </p:cTn>
                              </p:par>
                            </p:childTnLst>
                          </p:cTn>
                        </p:par>
                      </p:childTnLst>
                    </p:cTn>
                  </p:par>
                </p:childTnLst>
              </p:cTn>
              <p:nextCondLst>
                <p:cond evt="onClick" delay="0">
                  <p:tgtEl>
                    <p:spTgt spid="43"/>
                  </p:tgtEl>
                </p:cond>
              </p:nextCondLst>
            </p:seq>
            <p:seq concurrent="1" nextAc="seek">
              <p:cTn id="27" restart="whenNotActive" fill="hold" evtFilter="cancelBubble" nodeType="interactiveSeq">
                <p:stCondLst>
                  <p:cond evt="onClick" delay="0">
                    <p:tgtEl>
                      <p:spTgt spid="44"/>
                    </p:tgtEl>
                  </p:cond>
                </p:stCondLst>
                <p:endSync evt="end" delay="0">
                  <p:rtn val="all"/>
                </p:endSync>
                <p:childTnLst>
                  <p:par>
                    <p:cTn id="28" fill="hold">
                      <p:stCondLst>
                        <p:cond delay="0"/>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2.22045E-16 3.75723E-6 C 0.00087 -0.00902 0.00052 -0.00255 -0.00052 -0.01526 C -0.00174 -0.02914 -0.00122 -0.03561 -0.00434 -0.04393 C -0.00538 -0.04925 -0.00608 -0.05526 -0.00712 -0.06058 C -0.00781 -0.07006 -0.00764 -0.07862 -0.0099 -0.0844 C -0.01111 -0.09596 -0.01267 -0.11284 -0.01562 -0.11977 C -0.01771 -0.13156 -0.01979 -0.14359 -0.02274 -0.1533 C -0.02431 -0.16555 -0.02708 -0.1748 -0.02882 -0.18706 C -0.02986 -0.20162 -0.03385 -0.22775 -0.03733 -0.23607 C -0.03767 -0.23839 -0.03785 -0.2407 -0.03837 -0.24278 C -0.03889 -0.24625 -0.0401 -0.25295 -0.0401 -0.25272 C -0.03976 -0.25688 -0.03889 -0.26035 -0.03889 -0.26474 C -0.03889 -0.26682 -0.03924 -0.26821 -0.03958 -0.26983 C -0.04184 -0.28162 -0.04479 -0.28625 -0.04861 -0.28833 C -0.04948 -0.28995 -0.05122 -0.29226 -0.05191 -0.29503 C -0.05226 -0.29642 -0.05243 -0.29896 -0.05295 -0.30012 C -0.05382 -0.30197 -0.05469 -0.3022 -0.05573 -0.30336 C -0.05712 -0.30497 -0.0599 -0.30844 -0.0599 -0.30821 C -0.06319 -0.31607 -0.06632 -0.31839 -0.06979 -0.32208 C -0.07535 -0.32787 -0.08003 -0.33203 -0.08594 -0.33388 C -0.08906 -0.33665 -0.09097 -0.33087 -0.09392 -0.32694 C -0.09601 -0.32023 -0.09913 -0.3126 -0.10191 -0.31029 C -0.10347 -0.30914 -0.10469 -0.30914 -0.10625 -0.30844 C -0.10677 -0.30798 -0.10747 -0.30729 -0.10816 -0.30682 C -0.10885 -0.30474 -0.11007 -0.30428 -0.11094 -0.30174 C -0.11215 -0.29711 -0.11215 -0.28116 -0.11337 -0.27469 C -0.11389 -0.27122 -0.11441 -0.26798 -0.1151 -0.26474 C -0.11545 -0.26313 -0.11615 -0.25966 -0.11615 -0.25943 C -0.11719 -0.2474 -0.11667 -0.25295 -0.11753 -0.24278 C -0.11806 -0.21642 -0.11562 -0.21758 -0.11875 -0.21758 " pathEditMode="relative" rAng="0" ptsTypes="fffffffffffffffffffffffffffffA">
                                      <p:cBhvr>
                                        <p:cTn id="31" dur="2000" fill="hold"/>
                                        <p:tgtEl>
                                          <p:spTgt spid="44"/>
                                        </p:tgtEl>
                                        <p:attrNameLst>
                                          <p:attrName>ppt_x</p:attrName>
                                          <p:attrName>ppt_y</p:attrName>
                                        </p:attrNameLst>
                                      </p:cBhvr>
                                      <p:rCtr x="-5903" y="-16832"/>
                                    </p:animMotion>
                                  </p:childTnLst>
                                </p:cTn>
                              </p:par>
                            </p:childTnLst>
                          </p:cTn>
                        </p:par>
                      </p:childTnLst>
                    </p:cTn>
                  </p:par>
                </p:childTnLst>
              </p:cTn>
              <p:nextCondLst>
                <p:cond evt="onClick" delay="0">
                  <p:tgtEl>
                    <p:spTgt spid="44"/>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018 -1.7341E-6 C 0.00139 -0.00902 0.00087 -0.00254 -0.00104 -0.01526 C -0.00313 -0.02913 -0.00209 -0.03561 -0.00799 -0.04393 C -0.0099 -0.04925 -0.01129 -0.05526 -0.0132 -0.06058 C -0.01459 -0.07006 -0.01424 -0.07861 -0.0184 -0.08439 C -0.02049 -0.09595 -0.02379 -0.11283 -0.02882 -0.11977 C -0.03281 -0.13156 -0.03663 -0.14358 -0.04202 -0.15329 C -0.04514 -0.16555 -0.05 -0.1748 -0.0533 -0.18705 C -0.05521 -0.20162 -0.0625 -0.22774 -0.06893 -0.23607 C -0.06962 -0.23838 -0.06997 -0.24069 -0.07066 -0.24277 C -0.07188 -0.24624 -0.07413 -0.25295 -0.07413 -0.25272 C -0.07361 -0.25688 -0.0717 -0.26035 -0.0717 -0.26474 C -0.0717 -0.26682 -0.07257 -0.26821 -0.07327 -0.26982 C -0.07743 -0.28162 -0.08281 -0.28624 -0.08976 -0.28832 C -0.0915 -0.28994 -0.09445 -0.29225 -0.09601 -0.29503 C -0.0967 -0.29641 -0.09688 -0.29896 -0.09757 -0.30011 C -0.09931 -0.30196 -0.10122 -0.30219 -0.10278 -0.30335 C -0.10556 -0.30497 -0.11077 -0.30844 -0.11077 -0.30821 C -0.1165 -0.31607 -0.12257 -0.31838 -0.129 -0.32208 C -0.13906 -0.32786 -0.14792 -0.33202 -0.15851 -0.33387 C -0.16476 -0.33665 -0.16788 -0.33087 -0.17344 -0.32693 C -0.17709 -0.32023 -0.18299 -0.3126 -0.1882 -0.31029 C -0.1908 -0.30913 -0.19358 -0.30913 -0.19618 -0.30844 C -0.1974 -0.30798 -0.19827 -0.30728 -0.19965 -0.30682 C -0.20122 -0.30474 -0.20347 -0.30428 -0.20486 -0.30173 C -0.20712 -0.29711 -0.20729 -0.28115 -0.2092 -0.27468 C -0.21025 -0.27121 -0.21146 -0.26798 -0.21268 -0.26474 C -0.2132 -0.26312 -0.21459 -0.25965 -0.21459 -0.25942 C -0.2165 -0.2474 -0.21545 -0.25295 -0.21702 -0.24277 C -0.21788 -0.21641 -0.21354 -0.21757 -0.21945 -0.21757 " pathEditMode="relative" rAng="0" ptsTypes="fffffffffffffffffffffffffffffA">
                                      <p:cBhvr>
                                        <p:cTn id="36" dur="2000" fill="hold"/>
                                        <p:tgtEl>
                                          <p:spTgt spid="45"/>
                                        </p:tgtEl>
                                        <p:attrNameLst>
                                          <p:attrName>ppt_x</p:attrName>
                                          <p:attrName>ppt_y</p:attrName>
                                        </p:attrNameLst>
                                      </p:cBhvr>
                                      <p:rCtr x="-10885" y="-16832"/>
                                    </p:animMotion>
                                  </p:childTnLst>
                                </p:cTn>
                              </p:par>
                            </p:childTnLst>
                          </p:cTn>
                        </p:par>
                      </p:childTnLst>
                    </p:cTn>
                  </p:par>
                </p:childTnLst>
              </p:cTn>
              <p:nextCondLst>
                <p:cond evt="onClick" delay="0">
                  <p:tgtEl>
                    <p:spTgt spid="45"/>
                  </p:tgtEl>
                </p:cond>
              </p:nextCondLst>
            </p:seq>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par>
                                <p:cTn id="42" presetID="1" presetClass="exit" presetSubtype="0" fill="hold" nodeType="withEffect">
                                  <p:stCondLst>
                                    <p:cond delay="5000"/>
                                  </p:stCondLst>
                                  <p:childTnLst>
                                    <p:set>
                                      <p:cBhvr>
                                        <p:cTn id="43" dur="1" fill="hold">
                                          <p:stCondLst>
                                            <p:cond delay="0"/>
                                          </p:stCondLst>
                                        </p:cTn>
                                        <p:tgtEl>
                                          <p:spTgt spid="52"/>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par>
                                <p:cTn id="46" presetID="1" presetClass="exit" presetSubtype="0" fill="hold" nodeType="withEffect">
                                  <p:stCondLst>
                                    <p:cond delay="5000"/>
                                  </p:stCondLst>
                                  <p:childTnLst>
                                    <p:set>
                                      <p:cBhvr>
                                        <p:cTn id="47" dur="1" fill="hold">
                                          <p:stCondLst>
                                            <p:cond delay="0"/>
                                          </p:stCondLst>
                                        </p:cTn>
                                        <p:tgtEl>
                                          <p:spTgt spid="53"/>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childTnLst>
                                </p:cTn>
                              </p:par>
                              <p:par>
                                <p:cTn id="50" presetID="1" presetClass="exit" presetSubtype="0" fill="hold" nodeType="withEffect">
                                  <p:stCondLst>
                                    <p:cond delay="5000"/>
                                  </p:stCondLst>
                                  <p:childTnLst>
                                    <p:set>
                                      <p:cBhvr>
                                        <p:cTn id="51" dur="1" fill="hold">
                                          <p:stCondLst>
                                            <p:cond delay="0"/>
                                          </p:stCondLst>
                                        </p:cTn>
                                        <p:tgtEl>
                                          <p:spTgt spid="54"/>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childTnLst>
                                </p:cTn>
                              </p:par>
                              <p:par>
                                <p:cTn id="54" presetID="1" presetClass="exit" presetSubtype="0" fill="hold" nodeType="withEffect">
                                  <p:stCondLst>
                                    <p:cond delay="5000"/>
                                  </p:stCondLst>
                                  <p:childTnLst>
                                    <p:set>
                                      <p:cBhvr>
                                        <p:cTn id="55" dur="1" fill="hold">
                                          <p:stCondLst>
                                            <p:cond delay="0"/>
                                          </p:stCondLst>
                                        </p:cTn>
                                        <p:tgtEl>
                                          <p:spTgt spid="5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par>
                                <p:cTn id="58" presetID="1" presetClass="exit" presetSubtype="0" fill="hold" nodeType="withEffect">
                                  <p:stCondLst>
                                    <p:cond delay="5000"/>
                                  </p:stCondLst>
                                  <p:childTnLst>
                                    <p:set>
                                      <p:cBhvr>
                                        <p:cTn id="59"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391182" y="3526272"/>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698316" y="5561803"/>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9381814" y="3078053"/>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8" y="-10374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141518" y="4470501"/>
            <a:ext cx="6459682"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29838" y="711520"/>
            <a:ext cx="588471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trước chúng ta học bài gì?</a:t>
            </a:r>
          </a:p>
        </p:txBody>
      </p:sp>
      <p:sp>
        <p:nvSpPr>
          <p:cNvPr id="28" name="TextBox 27"/>
          <p:cNvSpPr txBox="1"/>
          <p:nvPr/>
        </p:nvSpPr>
        <p:spPr>
          <a:xfrm>
            <a:off x="4114800" y="4824139"/>
            <a:ext cx="44196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Ánh</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sáng</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của</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yêu</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thương</a:t>
            </a:r>
            <a:endPar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28600" y="3402175"/>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714964" y="566822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156454" y="319850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8" y="-10374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720280" y="3505200"/>
            <a:ext cx="5694830" cy="324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10028" y="457200"/>
            <a:ext cx="5884718" cy="1323439"/>
          </a:xfrm>
          <a:prstGeom prst="rect">
            <a:avLst/>
          </a:prstGeom>
          <a:noFill/>
        </p:spPr>
        <p:txBody>
          <a:bodyPr wrap="square" rtlCol="0">
            <a:spAutoFit/>
          </a:bodyPr>
          <a:lstStyle/>
          <a:p>
            <a:pPr algn="ct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Ê-</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sơn</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nước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nào</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3913799" y="4209149"/>
            <a:ext cx="5307792"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Mỹ</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 y="0"/>
            <a:ext cx="12188113"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44631" y="3831492"/>
            <a:ext cx="2306360" cy="291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779034" y="5801255"/>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079557" y="345867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2558260" y="-103743"/>
            <a:ext cx="7347740" cy="305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2057400" y="3692055"/>
            <a:ext cx="8839200" cy="305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58260" y="742377"/>
            <a:ext cx="6909223" cy="600934"/>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Ê-</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bệnh</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2895600" y="4176337"/>
            <a:ext cx="6705600"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Đau</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ruột</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thừa</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1510145" y="35544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9373424" y="559964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077201" y="3409102"/>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7" y="-103743"/>
            <a:ext cx="7069283"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4246626" y="4470501"/>
            <a:ext cx="4279776"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3211" y="546478"/>
            <a:ext cx="664589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Ê-</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sơn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chạy</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sang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hang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xóm</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mượn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5227955" y="5317490"/>
            <a:ext cx="317754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Tấm</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gương</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645668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 1</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1661</Words>
  <Application>Microsoft Office PowerPoint</Application>
  <PresentationFormat>Widescreen</PresentationFormat>
  <Paragraphs>126</Paragraphs>
  <Slides>38</Slides>
  <Notes>22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38</vt:i4>
      </vt:variant>
    </vt:vector>
  </HeadingPairs>
  <TitlesOfParts>
    <vt:vector size="59" baseType="lpstr">
      <vt:lpstr>Microsoft YaHei</vt:lpstr>
      <vt:lpstr>.VnAvant</vt:lpstr>
      <vt:lpstr>Arial</vt:lpstr>
      <vt:lpstr>Arial Rounded MT Bold</vt:lpstr>
      <vt:lpstr>Arial-Rounded</vt:lpstr>
      <vt:lpstr>Calibri</vt:lpstr>
      <vt:lpstr>Calibri Light</vt:lpstr>
      <vt:lpstr>HP001 4 hang 1 ô ly</vt:lpstr>
      <vt:lpstr>Montserrat Medium</vt:lpstr>
      <vt:lpstr>Times New Roman</vt:lpstr>
      <vt:lpstr>Verdana</vt:lpstr>
      <vt:lpstr>1_Office Theme</vt:lpstr>
      <vt:lpstr>2_Office Theme</vt:lpstr>
      <vt:lpstr>2_Office 主题​​</vt:lpstr>
      <vt:lpstr>4_Office Theme</vt:lpstr>
      <vt:lpstr>3_Office Theme</vt:lpstr>
      <vt:lpstr>6_Office Theme</vt:lpstr>
      <vt:lpstr>5_Office Theme</vt:lpstr>
      <vt:lpstr>9_Office Theme</vt:lpstr>
      <vt:lpstr>1_Default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câu dài: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Nếu em là Mai, em sẽ nói với anh An sau khi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Những câu nói về tình cảm anh chị em: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Hang Nguyen</cp:lastModifiedBy>
  <cp:revision>11</cp:revision>
  <dcterms:created xsi:type="dcterms:W3CDTF">2021-05-27T10:44:59Z</dcterms:created>
  <dcterms:modified xsi:type="dcterms:W3CDTF">2025-04-10T17:00:38Z</dcterms:modified>
</cp:coreProperties>
</file>