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83" r:id="rId3"/>
    <p:sldId id="284" r:id="rId4"/>
    <p:sldId id="299" r:id="rId5"/>
    <p:sldId id="300" r:id="rId6"/>
    <p:sldId id="302" r:id="rId7"/>
    <p:sldId id="303" r:id="rId8"/>
    <p:sldId id="304" r:id="rId9"/>
    <p:sldId id="305" r:id="rId10"/>
    <p:sldId id="307" r:id="rId11"/>
    <p:sldId id="308" r:id="rId12"/>
    <p:sldId id="309" r:id="rId13"/>
    <p:sldId id="310" r:id="rId14"/>
    <p:sldId id="311" r:id="rId15"/>
    <p:sldId id="312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A9"/>
    <a:srgbClr val="FECE4E"/>
    <a:srgbClr val="2F804B"/>
    <a:srgbClr val="E3B77A"/>
    <a:srgbClr val="FFEAB5"/>
    <a:srgbClr val="D6E391"/>
    <a:srgbClr val="4F6228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3" autoAdjust="0"/>
    <p:restoredTop sz="94660"/>
  </p:normalViewPr>
  <p:slideViewPr>
    <p:cSldViewPr snapToGrid="0">
      <p:cViewPr varScale="1">
        <p:scale>
          <a:sx n="82" d="100"/>
          <a:sy n="82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4.png"/><Relationship Id="rId17" Type="http://schemas.microsoft.com/office/2007/relationships/hdphoto" Target="../media/hdphoto5.wdp"/><Relationship Id="rId2" Type="http://schemas.openxmlformats.org/officeDocument/2006/relationships/image" Target="../media/image5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g"/><Relationship Id="rId11" Type="http://schemas.microsoft.com/office/2007/relationships/hdphoto" Target="../media/hdphoto2.wdp"/><Relationship Id="rId5" Type="http://schemas.openxmlformats.org/officeDocument/2006/relationships/image" Target="../media/image8.jpg"/><Relationship Id="rId1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728597" y="227016"/>
            <a:ext cx="675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4F6228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4F6228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TRƯỜNG TIỂU HỌC ANH DŨNG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BC5CA7-6B9C-DF06-D658-4DC439484E44}"/>
              </a:ext>
            </a:extLst>
          </p:cNvPr>
          <p:cNvCxnSpPr>
            <a:cxnSpLocks/>
          </p:cNvCxnSpPr>
          <p:nvPr/>
        </p:nvCxnSpPr>
        <p:spPr>
          <a:xfrm>
            <a:off x="5085184" y="970384"/>
            <a:ext cx="21180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E5E0EB-BA28-91A0-6014-555C969E70BF}"/>
              </a:ext>
            </a:extLst>
          </p:cNvPr>
          <p:cNvSpPr txBox="1"/>
          <p:nvPr/>
        </p:nvSpPr>
        <p:spPr>
          <a:xfrm>
            <a:off x="2718481" y="1767177"/>
            <a:ext cx="6755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TOÁN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62632" y="2441481"/>
            <a:ext cx="63631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26:</a:t>
            </a:r>
          </a:p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ĐƯỜNG GẤP KHÚC.</a:t>
            </a:r>
          </a:p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HÌNH TỨ GIÁC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163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812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4323" y="1996676"/>
            <a:ext cx="4271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Tìm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2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b)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Tìm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dạng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từ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giác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916596" y="137871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92" t="19155" r="14671" b="32781"/>
          <a:stretch/>
        </p:blipFill>
        <p:spPr bwMode="auto">
          <a:xfrm>
            <a:off x="5065487" y="290285"/>
            <a:ext cx="6241142" cy="6134063"/>
          </a:xfrm>
          <a:prstGeom prst="roundRect">
            <a:avLst>
              <a:gd name="adj" fmla="val 594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312229" y="1698171"/>
            <a:ext cx="1625600" cy="113211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65777" y="1995910"/>
            <a:ext cx="2035688" cy="1476609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5421087" y="522914"/>
            <a:ext cx="1444171" cy="797886"/>
          </a:xfrm>
          <a:prstGeom prst="diamond">
            <a:avLst/>
          </a:prstGeom>
          <a:noFill/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01465" y="519303"/>
            <a:ext cx="2107475" cy="295321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65788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09221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 flipH="1">
            <a:off x="7681004" y="2492807"/>
            <a:ext cx="795293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 flipH="1">
            <a:off x="6983660" y="2166235"/>
            <a:ext cx="657267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 rot="10800000">
            <a:off x="5820229" y="1944287"/>
            <a:ext cx="609600" cy="391885"/>
          </a:xfrm>
          <a:prstGeom prst="trapezoid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7" grpId="0" animBg="1"/>
      <p:bldP spid="6" grpId="0" animBg="1"/>
      <p:bldP spid="8" grpId="0" animBg="1"/>
      <p:bldP spid="13" grpId="0" animBg="1"/>
      <p:bldP spid="14" grpId="0" animBg="1"/>
      <p:bldP spid="10" grpId="0" animBg="1"/>
      <p:bldP spid="16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pic>
        <p:nvPicPr>
          <p:cNvPr id="512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5" t="73161" r="11789" b="8258"/>
          <a:stretch/>
        </p:blipFill>
        <p:spPr bwMode="auto">
          <a:xfrm>
            <a:off x="794324" y="1465943"/>
            <a:ext cx="9921041" cy="33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apezoid 4"/>
          <p:cNvSpPr/>
          <p:nvPr/>
        </p:nvSpPr>
        <p:spPr>
          <a:xfrm rot="10800000">
            <a:off x="1041399" y="4222746"/>
            <a:ext cx="2540001" cy="381001"/>
          </a:xfrm>
          <a:prstGeom prst="trapezoid">
            <a:avLst>
              <a:gd name="adj" fmla="val 131666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/>
        </p:nvSpPr>
        <p:spPr>
          <a:xfrm>
            <a:off x="6076949" y="2628900"/>
            <a:ext cx="423863" cy="1371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nual Input 6"/>
          <p:cNvSpPr/>
          <p:nvPr/>
        </p:nvSpPr>
        <p:spPr>
          <a:xfrm rot="5400000" flipV="1">
            <a:off x="4917285" y="3002757"/>
            <a:ext cx="742951" cy="12525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6638916" y="3257551"/>
            <a:ext cx="1343034" cy="742949"/>
          </a:xfrm>
          <a:prstGeom prst="parallelogram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9148761" y="2781301"/>
            <a:ext cx="1019175" cy="552452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8977311" y="3371850"/>
            <a:ext cx="1376364" cy="628650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814197" y="4928422"/>
            <a:ext cx="994403" cy="994403"/>
            <a:chOff x="5751395" y="464780"/>
            <a:chExt cx="994403" cy="994403"/>
          </a:xfrm>
        </p:grpSpPr>
        <p:sp>
          <p:nvSpPr>
            <p:cNvPr id="16" name="TextBox 15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54844" y="4928422"/>
            <a:ext cx="994403" cy="994403"/>
            <a:chOff x="5751395" y="464780"/>
            <a:chExt cx="994403" cy="994403"/>
          </a:xfrm>
        </p:grpSpPr>
        <p:sp>
          <p:nvSpPr>
            <p:cNvPr id="19" name="TextBox 18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61146" y="4928422"/>
            <a:ext cx="994403" cy="994403"/>
            <a:chOff x="5751395" y="464780"/>
            <a:chExt cx="994403" cy="994403"/>
          </a:xfrm>
        </p:grpSpPr>
        <p:sp>
          <p:nvSpPr>
            <p:cNvPr id="22" name="TextBox 21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59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8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t="11000" r="10556" b="63750"/>
          <a:stretch/>
        </p:blipFill>
        <p:spPr bwMode="auto">
          <a:xfrm>
            <a:off x="1862490" y="775661"/>
            <a:ext cx="7972319" cy="365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2815" y="4361649"/>
            <a:ext cx="8393085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b)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qua </a:t>
            </a:r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cỏ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?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c)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2 </a:t>
            </a:r>
            <a:r>
              <a:rPr lang="en-US" sz="2800" dirty="0" err="1"/>
              <a:t>đoan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?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   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3 </a:t>
            </a:r>
            <a:r>
              <a:rPr lang="en-US" sz="2800" dirty="0" err="1"/>
              <a:t>đoan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?</a:t>
            </a:r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756940" y="332726"/>
            <a:ext cx="10039448" cy="738664"/>
            <a:chOff x="857087" y="446662"/>
            <a:chExt cx="9958959" cy="738664"/>
          </a:xfrm>
        </p:grpSpPr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, </a:t>
              </a:r>
              <a:r>
                <a:rPr lang="en-US" sz="2800" dirty="0" err="1"/>
                <a:t>Việt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Mai </a:t>
              </a:r>
              <a:r>
                <a:rPr lang="en-US" sz="2800" dirty="0" err="1"/>
                <a:t>chạy</a:t>
              </a:r>
              <a:r>
                <a:rPr lang="en-US" sz="2800" dirty="0"/>
                <a:t> qua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bãi</a:t>
              </a:r>
              <a:r>
                <a:rPr lang="en-US" sz="2800" dirty="0"/>
                <a:t> </a:t>
              </a:r>
              <a:r>
                <a:rPr lang="en-US" sz="2800" dirty="0" err="1"/>
                <a:t>cỏ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69301" y="4873670"/>
            <a:ext cx="294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Việt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, Mai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Mai</a:t>
            </a:r>
          </a:p>
          <a:p>
            <a:pPr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Việt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6940" y="332726"/>
            <a:ext cx="10039448" cy="1305165"/>
            <a:chOff x="857087" y="446662"/>
            <a:chExt cx="9958959" cy="1305165"/>
          </a:xfrm>
        </p:grpSpPr>
        <p:sp>
          <p:nvSpPr>
            <p:cNvPr id="3" name="Oval 2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045" y="446662"/>
              <a:ext cx="9341001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ABC </a:t>
              </a:r>
              <a:r>
                <a:rPr lang="en-US" sz="2800" dirty="0" err="1"/>
                <a:t>và</a:t>
              </a:r>
              <a:r>
                <a:rPr lang="en-US" sz="2800" dirty="0"/>
                <a:t> MNPQ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a)                                               b)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27224" y="1259909"/>
            <a:ext cx="4286448" cy="2705035"/>
            <a:chOff x="1327224" y="1259909"/>
            <a:chExt cx="4286448" cy="2705035"/>
          </a:xfrm>
        </p:grpSpPr>
        <p:grpSp>
          <p:nvGrpSpPr>
            <p:cNvPr id="23" name="Group 22"/>
            <p:cNvGrpSpPr/>
            <p:nvPr/>
          </p:nvGrpSpPr>
          <p:grpSpPr>
            <a:xfrm>
              <a:off x="1327224" y="1259909"/>
              <a:ext cx="4286448" cy="2705035"/>
              <a:chOff x="1327224" y="1259909"/>
              <a:chExt cx="4286448" cy="270503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5181601" y="1843635"/>
                <a:ext cx="0" cy="1877465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931743" y="1259909"/>
                <a:ext cx="423514" cy="830997"/>
                <a:chOff x="3474126" y="1250950"/>
                <a:chExt cx="423514" cy="830997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474126" y="1262140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A</a:t>
                  </a:r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 flipH="1">
                <a:off x="1549400" y="3721100"/>
                <a:ext cx="3671915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/>
              <p:cNvGrpSpPr/>
              <p:nvPr/>
            </p:nvGrpSpPr>
            <p:grpSpPr>
              <a:xfrm>
                <a:off x="5034258" y="3133947"/>
                <a:ext cx="579414" cy="830997"/>
                <a:chOff x="3576640" y="1250950"/>
                <a:chExt cx="579414" cy="83099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732540" y="134298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B</a:t>
                  </a: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1327224" y="3133947"/>
                <a:ext cx="444352" cy="830997"/>
                <a:chOff x="3486524" y="1250950"/>
                <a:chExt cx="444352" cy="830997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486524" y="134298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C</a:t>
                  </a: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2910063" y="3090778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6cm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79072" y="2234942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3cm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79169" y="1175188"/>
            <a:ext cx="3880569" cy="2799782"/>
            <a:chOff x="6379169" y="1175188"/>
            <a:chExt cx="3880569" cy="2799782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6629400" y="1776553"/>
              <a:ext cx="1624076" cy="197264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8253476" y="1776553"/>
              <a:ext cx="1804924" cy="191155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7594600" y="3688107"/>
              <a:ext cx="2463801" cy="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8025753" y="1175188"/>
              <a:ext cx="444352" cy="830997"/>
              <a:chOff x="8025753" y="1175188"/>
              <a:chExt cx="444352" cy="830997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025753" y="1184002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9836224" y="3110192"/>
              <a:ext cx="423514" cy="830997"/>
              <a:chOff x="8025753" y="1175188"/>
              <a:chExt cx="423514" cy="830997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025753" y="118400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382843" y="3108547"/>
              <a:ext cx="463588" cy="830997"/>
              <a:chOff x="8025753" y="1175188"/>
              <a:chExt cx="463588" cy="83099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025753" y="1184002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379169" y="3143973"/>
              <a:ext cx="484428" cy="830997"/>
              <a:chOff x="8025753" y="1175188"/>
              <a:chExt cx="484428" cy="830997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025753" y="1184002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</a:t>
                </a: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 rot="18491997">
              <a:off x="6714988" y="2094095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4cm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2757146">
              <a:off x="8731794" y="221130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4cm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275263" y="308497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4cm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15496" y="3743814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ABC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6 + 3 = 9 (cm)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9 cm.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888749" y="3743814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MNPQ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4 + 4 + 4 = 12 (cm)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12 cm.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5888749" y="1175188"/>
            <a:ext cx="0" cy="5246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6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  <p:bldP spid="5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6940" y="332726"/>
            <a:ext cx="10039448" cy="658835"/>
            <a:chOff x="857087" y="446662"/>
            <a:chExt cx="9958959" cy="658835"/>
          </a:xfrm>
        </p:grpSpPr>
        <p:sp>
          <p:nvSpPr>
            <p:cNvPr id="3" name="Oval 2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5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045" y="446662"/>
              <a:ext cx="9341001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?</a:t>
              </a:r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2" t="75871" r="20482" b="8258"/>
          <a:stretch/>
        </p:blipFill>
        <p:spPr bwMode="auto">
          <a:xfrm>
            <a:off x="756940" y="1155700"/>
            <a:ext cx="10584359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1304" y="1628126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1cm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1100970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1cm</a:t>
            </a:r>
          </a:p>
        </p:txBody>
      </p:sp>
      <p:sp>
        <p:nvSpPr>
          <p:cNvPr id="5" name="Arc 4"/>
          <p:cNvSpPr/>
          <p:nvPr/>
        </p:nvSpPr>
        <p:spPr>
          <a:xfrm rot="18834531">
            <a:off x="1606837" y="3732267"/>
            <a:ext cx="2650949" cy="265094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42996" y="3545976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/>
              <a:t> 2cm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2993271" y="2407314"/>
            <a:ext cx="109799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3cm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40" y="5050935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1 + 2 + 3 = 6 (cm)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155557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1cm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5892" y="3566237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1cm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6147932" y="3363243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1cm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4890" y="266927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/>
              <a:t> 2cm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8315189" y="197228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/>
              <a:t> 2cm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49119" y="5054771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1 + 1 + 1 + 2 + 2 = 7 (cm)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19972" y="1637761"/>
            <a:ext cx="769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6">
                    <a:lumMod val="75000"/>
                  </a:schemeClr>
                </a:solidFill>
              </a:rPr>
              <a:t> &lt;</a:t>
            </a:r>
          </a:p>
        </p:txBody>
      </p:sp>
    </p:spTree>
    <p:extLst>
      <p:ext uri="{BB962C8B-B14F-4D97-AF65-F5344CB8AC3E}">
        <p14:creationId xmlns:p14="http://schemas.microsoft.com/office/powerpoint/2010/main" val="321561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9" grpId="0" animBg="1"/>
      <p:bldP spid="11" grpId="0"/>
      <p:bldP spid="13" grpId="0" build="p"/>
      <p:bldP spid="14" grpId="0"/>
      <p:bldP spid="15" grpId="0"/>
      <p:bldP spid="16" grpId="0"/>
      <p:bldP spid="18" grpId="0" animBg="1"/>
      <p:bldP spid="19" grpId="0" animBg="1"/>
      <p:bldP spid="20" grpId="0" build="p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/>
        </p:nvSpPr>
        <p:spPr>
          <a:xfrm rot="172959">
            <a:off x="3083682" y="1723863"/>
            <a:ext cx="56000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746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143" y="636771"/>
            <a:ext cx="8042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1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Làm</a:t>
              </a:r>
              <a:r>
                <a:rPr lang="en-US" sz="2400" dirty="0"/>
                <a:t> </a:t>
              </a:r>
              <a:r>
                <a:rPr lang="en-US" sz="2400" dirty="0" err="1"/>
                <a:t>thế</a:t>
              </a:r>
              <a:r>
                <a:rPr lang="en-US" sz="2400" dirty="0"/>
                <a:t> </a:t>
              </a:r>
              <a:r>
                <a:rPr lang="en-US" sz="2400" dirty="0" err="1"/>
                <a:t>nào</a:t>
              </a:r>
              <a:r>
                <a:rPr lang="en-US" sz="2400" dirty="0"/>
                <a:t> </a:t>
              </a:r>
              <a:r>
                <a:rPr lang="en-US" sz="2400" dirty="0" err="1"/>
                <a:t>để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AB </a:t>
              </a:r>
              <a:r>
                <a:rPr lang="en-US" sz="2400" dirty="0" err="1"/>
                <a:t>và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AC?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11087" y="928913"/>
            <a:ext cx="8911773" cy="5511784"/>
            <a:chOff x="1611087" y="928913"/>
            <a:chExt cx="8911773" cy="5511784"/>
          </a:xfrm>
        </p:grpSpPr>
        <p:grpSp>
          <p:nvGrpSpPr>
            <p:cNvPr id="7" name="Group 6"/>
            <p:cNvGrpSpPr/>
            <p:nvPr/>
          </p:nvGrpSpPr>
          <p:grpSpPr>
            <a:xfrm>
              <a:off x="1611087" y="928913"/>
              <a:ext cx="8911773" cy="5511784"/>
              <a:chOff x="1611087" y="928913"/>
              <a:chExt cx="8911773" cy="5511784"/>
            </a:xfrm>
          </p:grpSpPr>
          <p:pic>
            <p:nvPicPr>
              <p:cNvPr id="2" name="Picture 2" descr="20210409041757_wm_shs-toan-2-tap-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90" t="25849" r="11793" b="39199"/>
              <a:stretch/>
            </p:blipFill>
            <p:spPr bwMode="auto">
              <a:xfrm>
                <a:off x="1611087" y="928913"/>
                <a:ext cx="8911773" cy="551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441371" y="1555750"/>
                <a:ext cx="5775235" cy="438059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556001" y="3352800"/>
                <a:ext cx="4049486" cy="258354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310743" y="6212113"/>
                <a:ext cx="4049486" cy="2285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Callout 7"/>
            <p:cNvSpPr/>
            <p:nvPr/>
          </p:nvSpPr>
          <p:spPr>
            <a:xfrm>
              <a:off x="1611087" y="3352798"/>
              <a:ext cx="2922813" cy="1460501"/>
            </a:xfrm>
            <a:prstGeom prst="wedgeEllipseCallout">
              <a:avLst>
                <a:gd name="adj1" fmla="val -6382"/>
                <a:gd name="adj2" fmla="val 6426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3635376" y="1451430"/>
            <a:ext cx="288924" cy="27577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329122" y="1704982"/>
            <a:ext cx="593592" cy="38099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29122" y="2085975"/>
            <a:ext cx="509453" cy="71755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074394" y="2803525"/>
            <a:ext cx="764180" cy="47942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68205" y="3562516"/>
            <a:ext cx="2714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</a:t>
            </a:r>
            <a:r>
              <a:rPr lang="en-US" sz="2000" dirty="0" err="1"/>
              <a:t>Cầu</a:t>
            </a:r>
            <a:r>
              <a:rPr lang="en-US" sz="2000" dirty="0"/>
              <a:t> thang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Thác</a:t>
            </a:r>
            <a:r>
              <a:rPr lang="en-US" sz="2000" dirty="0"/>
              <a:t> </a:t>
            </a:r>
            <a:r>
              <a:rPr lang="en-US" sz="2000" dirty="0" err="1"/>
              <a:t>Bạc</a:t>
            </a:r>
            <a:r>
              <a:rPr lang="en-US" sz="2000" dirty="0"/>
              <a:t> (Sa Pa)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gấp</a:t>
            </a:r>
            <a:r>
              <a:rPr lang="en-US" sz="2000" dirty="0"/>
              <a:t> </a:t>
            </a:r>
            <a:r>
              <a:rPr lang="en-US" sz="2000" dirty="0" err="1"/>
              <a:t>khúc</a:t>
            </a:r>
            <a:r>
              <a:rPr lang="en-US" sz="2000" dirty="0"/>
              <a:t>.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647669" y="1498474"/>
            <a:ext cx="5551127" cy="1966554"/>
            <a:chOff x="4647669" y="1498474"/>
            <a:chExt cx="5551127" cy="1966554"/>
          </a:xfrm>
        </p:grpSpPr>
        <p:grpSp>
          <p:nvGrpSpPr>
            <p:cNvPr id="51" name="Group 50"/>
            <p:cNvGrpSpPr/>
            <p:nvPr/>
          </p:nvGrpSpPr>
          <p:grpSpPr>
            <a:xfrm>
              <a:off x="4647669" y="1498474"/>
              <a:ext cx="5551127" cy="1966554"/>
              <a:chOff x="4647669" y="1498474"/>
              <a:chExt cx="5551127" cy="196655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857750" y="1964417"/>
                <a:ext cx="5018205" cy="1052283"/>
                <a:chOff x="4857750" y="1964417"/>
                <a:chExt cx="5018205" cy="1052283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857750" y="2001610"/>
                  <a:ext cx="908050" cy="726621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757522" y="2007959"/>
                  <a:ext cx="2751478" cy="1002392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8498005" y="1964417"/>
                  <a:ext cx="1377950" cy="105228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4647669" y="2251236"/>
                <a:ext cx="484428" cy="963679"/>
                <a:chOff x="3499909" y="3858218"/>
                <a:chExt cx="484428" cy="963679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3582990" y="385821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499909" y="4298677"/>
                  <a:ext cx="4844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8365176" y="2557087"/>
                <a:ext cx="563597" cy="907941"/>
                <a:chOff x="3576640" y="3851868"/>
                <a:chExt cx="563597" cy="907941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716723" y="4236589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P</a:t>
                  </a: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554043" y="1537504"/>
                <a:ext cx="444352" cy="650117"/>
                <a:chOff x="3514158" y="3848082"/>
                <a:chExt cx="444352" cy="650117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3514158" y="3848082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N</a:t>
                  </a: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9721171" y="1498474"/>
                <a:ext cx="477625" cy="649791"/>
                <a:chOff x="3576640" y="3848408"/>
                <a:chExt cx="477625" cy="649791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590677" y="3848408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Q</a:t>
                  </a: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 rot="19393814">
              <a:off x="4858922" y="201999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2cm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212371">
              <a:off x="6836582" y="2148311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5cm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9342365">
              <a:off x="8800038" y="210671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3cm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12109" y="3378480"/>
            <a:ext cx="5488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</a:rPr>
              <a:t>       </a:t>
            </a: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</a:t>
            </a: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 </a:t>
            </a:r>
            <a:r>
              <a:rPr lang="en-US" sz="2400" dirty="0" err="1">
                <a:solidFill>
                  <a:schemeClr val="bg1"/>
                </a:solidFill>
              </a:rPr>
              <a:t>gồm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thẳng</a:t>
            </a:r>
            <a:r>
              <a:rPr lang="en-US" sz="2400" dirty="0">
                <a:solidFill>
                  <a:schemeClr val="bg1"/>
                </a:solidFill>
              </a:rPr>
              <a:t>: MN, NP, PQ.</a:t>
            </a: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daif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tổng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dài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thẳng</a:t>
            </a:r>
            <a:r>
              <a:rPr lang="en-US" sz="2400" dirty="0">
                <a:solidFill>
                  <a:schemeClr val="bg1"/>
                </a:solidFill>
              </a:rPr>
              <a:t> MN, NP, PQ: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</a:rPr>
              <a:t>2cm + 5cm + 3cm = 10cm</a:t>
            </a:r>
          </a:p>
        </p:txBody>
      </p:sp>
    </p:spTree>
    <p:extLst>
      <p:ext uri="{BB962C8B-B14F-4D97-AF65-F5344CB8AC3E}">
        <p14:creationId xmlns:p14="http://schemas.microsoft.com/office/powerpoint/2010/main" val="31318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5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b)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tứ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giác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9726" y="783771"/>
            <a:ext cx="10376686" cy="5526298"/>
            <a:chOff x="889726" y="783771"/>
            <a:chExt cx="10376686" cy="5526298"/>
          </a:xfrm>
        </p:grpSpPr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64027" r="12090" b="8798"/>
            <a:stretch/>
          </p:blipFill>
          <p:spPr bwMode="auto">
            <a:xfrm>
              <a:off x="889726" y="885371"/>
              <a:ext cx="10376686" cy="542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89726" y="783771"/>
              <a:ext cx="2362925" cy="470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336869" y="1110343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018903" y="2580267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336869" y="4794069"/>
              <a:ext cx="3866605" cy="1045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31359" y="1184700"/>
            <a:ext cx="21423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/>
              <a:t>Đây</a:t>
            </a:r>
            <a:r>
              <a:rPr lang="en-US" sz="2600" i="1" dirty="0"/>
              <a:t> </a:t>
            </a:r>
            <a:r>
              <a:rPr lang="en-US" sz="2600" i="1" dirty="0" err="1"/>
              <a:t>cũng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tứ</a:t>
            </a:r>
            <a:r>
              <a:rPr lang="en-US" sz="2600" i="1" dirty="0"/>
              <a:t> </a:t>
            </a:r>
            <a:r>
              <a:rPr lang="en-US" sz="2600" i="1" dirty="0" err="1"/>
              <a:t>giác</a:t>
            </a:r>
            <a:r>
              <a:rPr lang="en-US" sz="2600" i="1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9211" y="2706876"/>
            <a:ext cx="2013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err="1"/>
              <a:t>Đây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tứ</a:t>
            </a:r>
            <a:r>
              <a:rPr lang="en-US" sz="2600" i="1" dirty="0"/>
              <a:t> </a:t>
            </a:r>
            <a:r>
              <a:rPr lang="en-US" sz="2600" i="1" dirty="0" err="1"/>
              <a:t>giác</a:t>
            </a:r>
            <a:r>
              <a:rPr lang="en-US" sz="2600" i="1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31359" y="4933225"/>
            <a:ext cx="37374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err="1"/>
              <a:t>Trong</a:t>
            </a:r>
            <a:r>
              <a:rPr lang="en-US" sz="2500" i="1" dirty="0"/>
              <a:t> </a:t>
            </a:r>
            <a:r>
              <a:rPr lang="en-US" sz="2500" i="1" dirty="0" err="1"/>
              <a:t>bức</a:t>
            </a:r>
            <a:r>
              <a:rPr lang="en-US" sz="2500" i="1" dirty="0"/>
              <a:t> </a:t>
            </a:r>
            <a:r>
              <a:rPr lang="en-US" sz="2500" i="1" dirty="0" err="1"/>
              <a:t>tranh</a:t>
            </a:r>
            <a:r>
              <a:rPr lang="en-US" sz="2500" i="1" dirty="0"/>
              <a:t> </a:t>
            </a:r>
            <a:r>
              <a:rPr lang="en-US" sz="2500" i="1" dirty="0" err="1"/>
              <a:t>này</a:t>
            </a:r>
            <a:r>
              <a:rPr lang="en-US" sz="2500" i="1" dirty="0"/>
              <a:t> </a:t>
            </a:r>
            <a:r>
              <a:rPr lang="en-US" sz="2500" i="1" dirty="0" err="1"/>
              <a:t>có</a:t>
            </a:r>
            <a:r>
              <a:rPr lang="en-US" sz="2500" i="1" dirty="0"/>
              <a:t> </a:t>
            </a:r>
            <a:r>
              <a:rPr lang="en-US" sz="2500" i="1" dirty="0" err="1"/>
              <a:t>rất</a:t>
            </a:r>
            <a:r>
              <a:rPr lang="en-US" sz="2500" i="1" dirty="0"/>
              <a:t> </a:t>
            </a:r>
            <a:r>
              <a:rPr lang="en-US" sz="2500" i="1" dirty="0" err="1"/>
              <a:t>nhiều</a:t>
            </a:r>
            <a:r>
              <a:rPr lang="en-US" sz="2500" i="1" dirty="0"/>
              <a:t> </a:t>
            </a:r>
            <a:r>
              <a:rPr lang="en-US" sz="2500" i="1" dirty="0" err="1"/>
              <a:t>hình</a:t>
            </a:r>
            <a:r>
              <a:rPr lang="en-US" sz="2500" i="1" dirty="0"/>
              <a:t> </a:t>
            </a:r>
            <a:r>
              <a:rPr lang="en-US" sz="2500" i="1" dirty="0" err="1"/>
              <a:t>tứ</a:t>
            </a:r>
            <a:r>
              <a:rPr lang="en-US" sz="2500" i="1" dirty="0"/>
              <a:t> </a:t>
            </a:r>
            <a:r>
              <a:rPr lang="en-US" sz="2500" i="1" dirty="0" err="1"/>
              <a:t>giác</a:t>
            </a:r>
            <a:r>
              <a:rPr lang="en-US" sz="2500" i="1" dirty="0"/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97188" y="623761"/>
            <a:ext cx="4369223" cy="11658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4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khép</a:t>
            </a:r>
            <a:r>
              <a:rPr lang="en-US" sz="2400" dirty="0"/>
              <a:t> </a:t>
            </a:r>
            <a:r>
              <a:rPr lang="en-US" sz="2400" dirty="0" err="1"/>
              <a:t>kín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41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25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1579320" y="3023206"/>
            <a:ext cx="1393086" cy="110877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974653" y="1439440"/>
            <a:ext cx="9958959" cy="1431057"/>
            <a:chOff x="857087" y="446662"/>
            <a:chExt cx="9958959" cy="1431057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49242" y="1139055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a)                                               b)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 flipH="1">
            <a:off x="7745761" y="2551660"/>
            <a:ext cx="230311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22456" y="3690669"/>
            <a:ext cx="665403" cy="646331"/>
            <a:chOff x="904890" y="2778718"/>
            <a:chExt cx="665403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4890" y="290182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2972405" y="3023206"/>
            <a:ext cx="1560406" cy="108075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736541" y="2461250"/>
            <a:ext cx="423514" cy="736741"/>
            <a:chOff x="3474126" y="1300240"/>
            <a:chExt cx="423514" cy="736741"/>
          </a:xfrm>
        </p:grpSpPr>
        <p:sp>
          <p:nvSpPr>
            <p:cNvPr id="8" name="TextBox 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93208" y="3608761"/>
            <a:ext cx="600296" cy="694191"/>
            <a:chOff x="3576640" y="3804008"/>
            <a:chExt cx="600296" cy="694191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2584" y="380400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H="1">
            <a:off x="7267575" y="4093400"/>
            <a:ext cx="280987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058400" y="2542135"/>
            <a:ext cx="1" cy="152373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509900" y="2007699"/>
            <a:ext cx="444352" cy="736741"/>
            <a:chOff x="3474126" y="1300240"/>
            <a:chExt cx="444352" cy="736741"/>
          </a:xfrm>
        </p:grpSpPr>
        <p:sp>
          <p:nvSpPr>
            <p:cNvPr id="35" name="TextBox 3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74126" y="130024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808543" y="2007699"/>
            <a:ext cx="423514" cy="736741"/>
            <a:chOff x="3474126" y="1300240"/>
            <a:chExt cx="423514" cy="736741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911057" y="3632767"/>
            <a:ext cx="463588" cy="976603"/>
            <a:chOff x="3576640" y="1390650"/>
            <a:chExt cx="463588" cy="976603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6640" y="1844033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133463" y="3632767"/>
            <a:ext cx="444352" cy="976603"/>
            <a:chOff x="3576640" y="1390650"/>
            <a:chExt cx="444352" cy="976603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76640" y="184403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25879" y="4648630"/>
            <a:ext cx="37676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ABC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51270" y="4648630"/>
            <a:ext cx="4104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DEGH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56940" y="332726"/>
            <a:ext cx="10039448" cy="738664"/>
            <a:chOff x="857087" y="446662"/>
            <a:chExt cx="9958959" cy="738664"/>
          </a:xfrm>
        </p:grpSpPr>
        <p:sp>
          <p:nvSpPr>
            <p:cNvPr id="49" name="Oval 48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, </a:t>
              </a:r>
              <a:r>
                <a:rPr lang="en-US" sz="2800" dirty="0" err="1"/>
                <a:t>Việt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Mai </a:t>
              </a:r>
              <a:r>
                <a:rPr lang="en-US" sz="2800" dirty="0" err="1"/>
                <a:t>chạy</a:t>
              </a:r>
              <a:r>
                <a:rPr lang="en-US" sz="2800" dirty="0"/>
                <a:t> qua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bãi</a:t>
              </a:r>
              <a:r>
                <a:rPr lang="en-US" sz="2800" dirty="0"/>
                <a:t> </a:t>
              </a:r>
              <a:r>
                <a:rPr lang="en-US" sz="2800" dirty="0" err="1"/>
                <a:t>cỏ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875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sp>
        <p:nvSpPr>
          <p:cNvPr id="6" name="Isosceles Triangle 5"/>
          <p:cNvSpPr/>
          <p:nvPr/>
        </p:nvSpPr>
        <p:spPr>
          <a:xfrm>
            <a:off x="1814286" y="1857827"/>
            <a:ext cx="1828800" cy="2046515"/>
          </a:xfrm>
          <a:prstGeom prst="triangl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CE4E"/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4833257" y="1857828"/>
            <a:ext cx="1306286" cy="2046514"/>
          </a:xfrm>
          <a:prstGeom prst="diamond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7329714" y="1857828"/>
            <a:ext cx="2743200" cy="2046514"/>
          </a:xfrm>
          <a:prstGeom prst="parallelogram">
            <a:avLst>
              <a:gd name="adj" fmla="val 338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/>
        </p:nvSpPr>
        <p:spPr>
          <a:xfrm rot="5400000">
            <a:off x="2162628" y="4020461"/>
            <a:ext cx="1814286" cy="2510971"/>
          </a:xfrm>
          <a:prstGeom prst="flowChartManualInput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80000" y="4368801"/>
            <a:ext cx="1814287" cy="1814287"/>
          </a:xfrm>
          <a:prstGeom prst="ellips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/>
          <p:cNvSpPr/>
          <p:nvPr/>
        </p:nvSpPr>
        <p:spPr>
          <a:xfrm>
            <a:off x="7649030" y="4368801"/>
            <a:ext cx="2264229" cy="1814287"/>
          </a:xfrm>
          <a:prstGeom prst="trapezoid">
            <a:avLst>
              <a:gd name="adj" fmla="val 232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90457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05371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77885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85201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751395" y="661222"/>
            <a:ext cx="994403" cy="994403"/>
            <a:chOff x="5751395" y="464780"/>
            <a:chExt cx="994403" cy="994403"/>
          </a:xfrm>
        </p:grpSpPr>
        <p:sp>
          <p:nvSpPr>
            <p:cNvPr id="18" name="TextBox 17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54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ABCD.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81578" y="1024675"/>
            <a:ext cx="7570933" cy="2416192"/>
            <a:chOff x="2581578" y="1198843"/>
            <a:chExt cx="7570933" cy="2416192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033486" y="3415036"/>
              <a:ext cx="3480692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514177" y="1705569"/>
              <a:ext cx="1588430" cy="17094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6014155" y="2830180"/>
              <a:ext cx="618859" cy="784855"/>
              <a:chOff x="904890" y="2901829"/>
              <a:chExt cx="618859" cy="784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B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8102607" y="1727146"/>
              <a:ext cx="1603578" cy="15647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855984" y="1198843"/>
              <a:ext cx="444352" cy="736741"/>
              <a:chOff x="3474126" y="1300240"/>
              <a:chExt cx="444352" cy="73674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576640" y="1390650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74126" y="130024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552215" y="2801152"/>
              <a:ext cx="600296" cy="694191"/>
              <a:chOff x="3576640" y="3804008"/>
              <a:chExt cx="600296" cy="69419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576640" y="3851868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32584" y="3804008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581578" y="2830180"/>
              <a:ext cx="618859" cy="784855"/>
              <a:chOff x="904890" y="2901829"/>
              <a:chExt cx="618859" cy="78485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4282150" y="2582511"/>
            <a:ext cx="1229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5cm</a:t>
            </a:r>
          </a:p>
        </p:txBody>
      </p:sp>
      <p:sp>
        <p:nvSpPr>
          <p:cNvPr id="26" name="TextBox 25"/>
          <p:cNvSpPr txBox="1"/>
          <p:nvPr/>
        </p:nvSpPr>
        <p:spPr>
          <a:xfrm rot="18839619">
            <a:off x="6557894" y="1799316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4cm</a:t>
            </a:r>
          </a:p>
        </p:txBody>
      </p:sp>
      <p:sp>
        <p:nvSpPr>
          <p:cNvPr id="27" name="TextBox 26"/>
          <p:cNvSpPr txBox="1"/>
          <p:nvPr/>
        </p:nvSpPr>
        <p:spPr>
          <a:xfrm rot="2506754">
            <a:off x="8525662" y="1796747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4cm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359604" y="3159412"/>
            <a:ext cx="7244444" cy="3509906"/>
            <a:chOff x="2359604" y="3159412"/>
            <a:chExt cx="7244444" cy="3509906"/>
          </a:xfrm>
        </p:grpSpPr>
        <p:sp>
          <p:nvSpPr>
            <p:cNvPr id="28" name="Rounded Rectangle 27"/>
            <p:cNvSpPr/>
            <p:nvPr/>
          </p:nvSpPr>
          <p:spPr>
            <a:xfrm>
              <a:off x="2359604" y="3159412"/>
              <a:ext cx="7244444" cy="3509906"/>
            </a:xfrm>
            <a:prstGeom prst="roundRect">
              <a:avLst>
                <a:gd name="adj" fmla="val 1804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0289" y="3423944"/>
              <a:ext cx="564690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/>
                <a:t>Bài</a:t>
              </a:r>
              <a:r>
                <a:rPr lang="en-US" sz="2800" dirty="0"/>
                <a:t> </a:t>
              </a:r>
              <a:r>
                <a:rPr lang="en-US" sz="2800" dirty="0" err="1"/>
                <a:t>giải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ABCD </a:t>
              </a:r>
              <a:r>
                <a:rPr lang="en-US" sz="2800" dirty="0" err="1"/>
                <a:t>là</a:t>
              </a:r>
              <a:r>
                <a:rPr lang="en-US" sz="2800" dirty="0"/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        +       +       =        (cm)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            </a:t>
              </a:r>
              <a:r>
                <a:rPr lang="en-US" sz="2800" dirty="0" err="1"/>
                <a:t>Đáp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:        cm.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7947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7738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654727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627093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248597" y="5456674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90836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92148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88162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00098" y="4819956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09348" y="5528742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8923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601</Words>
  <Application>Microsoft Office PowerPoint</Application>
  <PresentationFormat>Widescreen</PresentationFormat>
  <Paragraphs>159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85</cp:revision>
  <dcterms:created xsi:type="dcterms:W3CDTF">2021-06-02T01:34:28Z</dcterms:created>
  <dcterms:modified xsi:type="dcterms:W3CDTF">2025-04-11T15:03:35Z</dcterms:modified>
</cp:coreProperties>
</file>