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D5E9"/>
    <a:srgbClr val="EEFBFE"/>
    <a:srgbClr val="FA71AD"/>
    <a:srgbClr val="FBDCD9"/>
    <a:srgbClr val="E8F2D7"/>
    <a:srgbClr val="FFFAC2"/>
    <a:srgbClr val="F8D7E8"/>
    <a:srgbClr val="E9DBEC"/>
    <a:srgbClr val="C6EAFA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TRƯỜNG TIỂU HỌC ANH DŨNG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D2A5695-7023-5C3F-80E6-446FF26F0DFC}"/>
              </a:ext>
            </a:extLst>
          </p:cNvPr>
          <p:cNvCxnSpPr/>
          <p:nvPr/>
        </p:nvCxnSpPr>
        <p:spPr>
          <a:xfrm>
            <a:off x="5001208" y="1091682"/>
            <a:ext cx="26685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E5D49E4-76B9-3B20-1FE2-2AA93771FA44}"/>
              </a:ext>
            </a:extLst>
          </p:cNvPr>
          <p:cNvSpPr txBox="1"/>
          <p:nvPr/>
        </p:nvSpPr>
        <p:spPr>
          <a:xfrm>
            <a:off x="3136492" y="1999990"/>
            <a:ext cx="5919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TOÁN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0611" y="2707876"/>
            <a:ext cx="7252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31:</a:t>
            </a:r>
          </a:p>
          <a:p>
            <a:pPr algn="ctr"/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THỰC HÀNH VÀ TRẢI</a:t>
            </a:r>
            <a:r>
              <a:rPr lang="vi-VN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NGHIỆM </a:t>
            </a:r>
            <a:endParaRPr lang="vi-VN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XEM ĐỒNG HỒ, </a:t>
            </a:r>
            <a:endParaRPr lang="vi-VN" sz="4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XEM LỊCH</a:t>
            </a:r>
          </a:p>
        </p:txBody>
      </p:sp>
    </p:spTree>
    <p:extLst>
      <p:ext uri="{BB962C8B-B14F-4D97-AF65-F5344CB8AC3E}">
        <p14:creationId xmlns:p14="http://schemas.microsoft.com/office/powerpoint/2010/main" val="211652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83342" y="1369567"/>
            <a:ext cx="10414938" cy="1910619"/>
            <a:chOff x="1183342" y="1369567"/>
            <a:chExt cx="10414938" cy="1910619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Quay </a:t>
              </a:r>
              <a:r>
                <a:rPr lang="en-US" sz="2800" dirty="0" err="1"/>
                <a:t>kim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endParaRPr lang="en-US" sz="2800" dirty="0"/>
            </a:p>
            <a:p>
              <a:pPr marL="514350" indent="-514350">
                <a:buAutoNum type="alphaLcParenR"/>
              </a:pPr>
              <a:r>
                <a:rPr lang="en-US" sz="2800" dirty="0"/>
                <a:t>2 </a:t>
              </a:r>
              <a:r>
                <a:rPr lang="en-US" sz="2800" dirty="0" err="1"/>
                <a:t>giờ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9 </a:t>
              </a:r>
              <a:r>
                <a:rPr lang="en-US" sz="2800" dirty="0" err="1"/>
                <a:t>giờ</a:t>
              </a:r>
              <a:r>
                <a:rPr lang="en-US" sz="2800" dirty="0"/>
                <a:t> 30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  <a:p>
              <a:pPr marL="514350" indent="-514350">
                <a:buAutoNum type="alphaLcParenR"/>
              </a:pPr>
              <a:r>
                <a:rPr lang="en-US" sz="2800" dirty="0"/>
                <a:t>7 </a:t>
              </a:r>
              <a:r>
                <a:rPr lang="en-US" sz="2800" dirty="0" err="1"/>
                <a:t>giờ</a:t>
              </a:r>
              <a:r>
                <a:rPr lang="en-US" sz="2800" dirty="0"/>
                <a:t> 15 </a:t>
              </a:r>
              <a:r>
                <a:rPr lang="en-US" sz="2800" dirty="0" err="1"/>
                <a:t>phút</a:t>
              </a:r>
              <a:r>
                <a:rPr lang="en-US" sz="2800" dirty="0"/>
                <a:t>.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3728" t="17238" r="22720" b="32762"/>
          <a:stretch/>
        </p:blipFill>
        <p:spPr>
          <a:xfrm>
            <a:off x="7891208" y="1105397"/>
            <a:ext cx="2595715" cy="217478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69265" y="3410493"/>
            <a:ext cx="2686908" cy="2616200"/>
            <a:chOff x="1800786" y="3410493"/>
            <a:chExt cx="2686908" cy="2616200"/>
          </a:xfrm>
        </p:grpSpPr>
        <p:pic>
          <p:nvPicPr>
            <p:cNvPr id="102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372873" y="4021492"/>
            <a:ext cx="73940" cy="1376350"/>
            <a:chOff x="4658451" y="3999435"/>
            <a:chExt cx="73940" cy="1376350"/>
          </a:xfrm>
        </p:grpSpPr>
        <p:grpSp>
          <p:nvGrpSpPr>
            <p:cNvPr id="34" name="Group 33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32" name="Isosceles Triangle 3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Isosceles Triangle 3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42" name="Isosceles Triangle 41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42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39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45115" y="4176774"/>
            <a:ext cx="129453" cy="1085509"/>
            <a:chOff x="4783093" y="4150007"/>
            <a:chExt cx="129453" cy="1085509"/>
          </a:xfrm>
        </p:grpSpPr>
        <p:grpSp>
          <p:nvGrpSpPr>
            <p:cNvPr id="37" name="Group 36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38" name="Isosceles Triangle 3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47" name="Isosceles Triangle 4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559938" y="5958844"/>
            <a:ext cx="15703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/>
              <a:t>2 </a:t>
            </a:r>
            <a:r>
              <a:rPr lang="en-US" sz="2800" dirty="0" err="1"/>
              <a:t>giờ</a:t>
            </a:r>
            <a:endParaRPr lang="en-US" sz="2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565013" y="3410493"/>
            <a:ext cx="2686908" cy="2616200"/>
            <a:chOff x="1800786" y="3410493"/>
            <a:chExt cx="2686908" cy="2616200"/>
          </a:xfrm>
        </p:grpSpPr>
        <p:pic>
          <p:nvPicPr>
            <p:cNvPr id="52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868621" y="4027842"/>
            <a:ext cx="73940" cy="1376350"/>
            <a:chOff x="4658451" y="3999435"/>
            <a:chExt cx="73940" cy="1376350"/>
          </a:xfrm>
        </p:grpSpPr>
        <p:grpSp>
          <p:nvGrpSpPr>
            <p:cNvPr id="56" name="Group 55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61" name="Isosceles Triangle 60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Isosceles Triangle 61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59" name="Isosceles Triangle 58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840863" y="4176774"/>
            <a:ext cx="129453" cy="1085509"/>
            <a:chOff x="4783093" y="4150007"/>
            <a:chExt cx="129453" cy="1085509"/>
          </a:xfrm>
        </p:grpSpPr>
        <p:grpSp>
          <p:nvGrpSpPr>
            <p:cNvPr id="64" name="Group 63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69" name="Isosceles Triangle 68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Isosceles Triangle 69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67" name="Isosceles Triangle 66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Isosceles Triangle 67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565013" y="5955583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9 </a:t>
            </a:r>
            <a:r>
              <a:rPr lang="en-US" sz="2800" dirty="0" err="1"/>
              <a:t>giờ</a:t>
            </a:r>
            <a:r>
              <a:rPr lang="en-US" sz="2800" dirty="0"/>
              <a:t> 30 </a:t>
            </a:r>
            <a:r>
              <a:rPr lang="en-US" sz="2800" dirty="0" err="1"/>
              <a:t>phút</a:t>
            </a:r>
            <a:endParaRPr lang="en-US" sz="2800" dirty="0"/>
          </a:p>
        </p:txBody>
      </p:sp>
      <p:grpSp>
        <p:nvGrpSpPr>
          <p:cNvPr id="72" name="Group 71"/>
          <p:cNvGrpSpPr/>
          <p:nvPr/>
        </p:nvGrpSpPr>
        <p:grpSpPr>
          <a:xfrm>
            <a:off x="8060761" y="3410493"/>
            <a:ext cx="2686908" cy="2616200"/>
            <a:chOff x="1800786" y="3410493"/>
            <a:chExt cx="2686908" cy="2616200"/>
          </a:xfrm>
        </p:grpSpPr>
        <p:pic>
          <p:nvPicPr>
            <p:cNvPr id="73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75" name="Oval 74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9364369" y="4021492"/>
            <a:ext cx="73940" cy="1376350"/>
            <a:chOff x="4658451" y="3999435"/>
            <a:chExt cx="73940" cy="1376350"/>
          </a:xfrm>
        </p:grpSpPr>
        <p:grpSp>
          <p:nvGrpSpPr>
            <p:cNvPr id="77" name="Group 76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82" name="Isosceles Triangle 81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Isosceles Triangle 82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80" name="Isosceles Triangle 79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Isosceles Triangle 80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Oval 78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336611" y="4176774"/>
            <a:ext cx="129453" cy="1085509"/>
            <a:chOff x="4783093" y="4150007"/>
            <a:chExt cx="129453" cy="1085509"/>
          </a:xfrm>
        </p:grpSpPr>
        <p:grpSp>
          <p:nvGrpSpPr>
            <p:cNvPr id="85" name="Group 84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90" name="Isosceles Triangle 89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Isosceles Triangle 90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88" name="Isosceles Triangle 87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8060761" y="5965108"/>
            <a:ext cx="2907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c) 7 </a:t>
            </a:r>
            <a:r>
              <a:rPr lang="en-US" sz="2800" dirty="0" err="1"/>
              <a:t>giờ</a:t>
            </a:r>
            <a:r>
              <a:rPr lang="en-US" sz="2800" dirty="0"/>
              <a:t> 15 </a:t>
            </a:r>
            <a:r>
              <a:rPr lang="en-US" sz="2800" dirty="0" err="1"/>
              <a:t>phút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4045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100000">
                                      <p:cBhvr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05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71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83342" y="6141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chỉ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96036" y="1656574"/>
            <a:ext cx="8347261" cy="4787768"/>
            <a:chOff x="1896036" y="1525948"/>
            <a:chExt cx="8347261" cy="47877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3983" t="23698" r="24085" b="13120"/>
            <a:stretch/>
          </p:blipFill>
          <p:spPr>
            <a:xfrm>
              <a:off x="1896036" y="1525948"/>
              <a:ext cx="8347261" cy="478776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952876" y="1571626"/>
              <a:ext cx="2457450" cy="495300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7450" h="495300">
                  <a:moveTo>
                    <a:pt x="0" y="0"/>
                  </a:moveTo>
                  <a:lnTo>
                    <a:pt x="2457450" y="57150"/>
                  </a:lnTo>
                  <a:cubicBezTo>
                    <a:pt x="2114550" y="142875"/>
                    <a:pt x="1933575" y="295275"/>
                    <a:pt x="1790700" y="495300"/>
                  </a:cubicBezTo>
                  <a:lnTo>
                    <a:pt x="542925" y="476250"/>
                  </a:lnTo>
                  <a:cubicBezTo>
                    <a:pt x="428625" y="288925"/>
                    <a:pt x="180975" y="15875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5"/>
            <p:cNvSpPr/>
            <p:nvPr/>
          </p:nvSpPr>
          <p:spPr>
            <a:xfrm>
              <a:off x="6619875" y="1539080"/>
              <a:ext cx="1153958" cy="604045"/>
            </a:xfrm>
            <a:custGeom>
              <a:avLst/>
              <a:gdLst>
                <a:gd name="connsiteX0" fmla="*/ 0 w 2085975"/>
                <a:gd name="connsiteY0" fmla="*/ 0 h 485775"/>
                <a:gd name="connsiteX1" fmla="*/ 2085975 w 2085975"/>
                <a:gd name="connsiteY1" fmla="*/ 0 h 485775"/>
                <a:gd name="connsiteX2" fmla="*/ 2085975 w 2085975"/>
                <a:gd name="connsiteY2" fmla="*/ 485775 h 485775"/>
                <a:gd name="connsiteX3" fmla="*/ 0 w 2085975"/>
                <a:gd name="connsiteY3" fmla="*/ 485775 h 485775"/>
                <a:gd name="connsiteX4" fmla="*/ 0 w 2085975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2085975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85775"/>
                <a:gd name="connsiteX1" fmla="*/ 2457450 w 2457450"/>
                <a:gd name="connsiteY1" fmla="*/ 57150 h 485775"/>
                <a:gd name="connsiteX2" fmla="*/ 1771650 w 2457450"/>
                <a:gd name="connsiteY2" fmla="*/ 485775 h 485775"/>
                <a:gd name="connsiteX3" fmla="*/ 0 w 2457450"/>
                <a:gd name="connsiteY3" fmla="*/ 485775 h 485775"/>
                <a:gd name="connsiteX4" fmla="*/ 0 w 2457450"/>
                <a:gd name="connsiteY4" fmla="*/ 0 h 485775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0 w 2457450"/>
                <a:gd name="connsiteY3" fmla="*/ 485775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457450"/>
                <a:gd name="connsiteY0" fmla="*/ 0 h 495300"/>
                <a:gd name="connsiteX1" fmla="*/ 2457450 w 2457450"/>
                <a:gd name="connsiteY1" fmla="*/ 57150 h 495300"/>
                <a:gd name="connsiteX2" fmla="*/ 1790700 w 2457450"/>
                <a:gd name="connsiteY2" fmla="*/ 495300 h 495300"/>
                <a:gd name="connsiteX3" fmla="*/ 542925 w 2457450"/>
                <a:gd name="connsiteY3" fmla="*/ 476250 h 495300"/>
                <a:gd name="connsiteX4" fmla="*/ 0 w 2457450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2028633"/>
                <a:gd name="connsiteY0" fmla="*/ 0 h 495300"/>
                <a:gd name="connsiteX1" fmla="*/ 2028633 w 2028633"/>
                <a:gd name="connsiteY1" fmla="*/ 57150 h 495300"/>
                <a:gd name="connsiteX2" fmla="*/ 1790700 w 2028633"/>
                <a:gd name="connsiteY2" fmla="*/ 495300 h 495300"/>
                <a:gd name="connsiteX3" fmla="*/ 542925 w 2028633"/>
                <a:gd name="connsiteY3" fmla="*/ 476250 h 495300"/>
                <a:gd name="connsiteX4" fmla="*/ 0 w 2028633"/>
                <a:gd name="connsiteY4" fmla="*/ 0 h 495300"/>
                <a:gd name="connsiteX0" fmla="*/ 0 w 1832541"/>
                <a:gd name="connsiteY0" fmla="*/ 0 h 495300"/>
                <a:gd name="connsiteX1" fmla="*/ 1797731 w 1832541"/>
                <a:gd name="connsiteY1" fmla="*/ 57150 h 495300"/>
                <a:gd name="connsiteX2" fmla="*/ 1790700 w 1832541"/>
                <a:gd name="connsiteY2" fmla="*/ 495300 h 495300"/>
                <a:gd name="connsiteX3" fmla="*/ 542925 w 1832541"/>
                <a:gd name="connsiteY3" fmla="*/ 476250 h 495300"/>
                <a:gd name="connsiteX4" fmla="*/ 0 w 1832541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542925 w 1849694"/>
                <a:gd name="connsiteY3" fmla="*/ 476250 h 495300"/>
                <a:gd name="connsiteX4" fmla="*/ 0 w 1849694"/>
                <a:gd name="connsiteY4" fmla="*/ 0 h 495300"/>
                <a:gd name="connsiteX0" fmla="*/ 0 w 1849694"/>
                <a:gd name="connsiteY0" fmla="*/ 0 h 495300"/>
                <a:gd name="connsiteX1" fmla="*/ 1797731 w 1849694"/>
                <a:gd name="connsiteY1" fmla="*/ 57150 h 495300"/>
                <a:gd name="connsiteX2" fmla="*/ 1790700 w 1849694"/>
                <a:gd name="connsiteY2" fmla="*/ 495300 h 495300"/>
                <a:gd name="connsiteX3" fmla="*/ 839798 w 1849694"/>
                <a:gd name="connsiteY3" fmla="*/ 447675 h 495300"/>
                <a:gd name="connsiteX4" fmla="*/ 0 w 1849694"/>
                <a:gd name="connsiteY4" fmla="*/ 0 h 495300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32159"/>
                <a:gd name="connsiteY0" fmla="*/ 0 h 447675"/>
                <a:gd name="connsiteX1" fmla="*/ 1880196 w 1932159"/>
                <a:gd name="connsiteY1" fmla="*/ 9525 h 447675"/>
                <a:gd name="connsiteX2" fmla="*/ 1873165 w 1932159"/>
                <a:gd name="connsiteY2" fmla="*/ 447675 h 447675"/>
                <a:gd name="connsiteX3" fmla="*/ 922263 w 1932159"/>
                <a:gd name="connsiteY3" fmla="*/ 400050 h 447675"/>
                <a:gd name="connsiteX4" fmla="*/ 0 w 1932159"/>
                <a:gd name="connsiteY4" fmla="*/ 0 h 447675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988235 w 1998131"/>
                <a:gd name="connsiteY3" fmla="*/ 390525 h 438150"/>
                <a:gd name="connsiteX4" fmla="*/ 0 w 1998131"/>
                <a:gd name="connsiteY4" fmla="*/ 73384 h 438150"/>
                <a:gd name="connsiteX0" fmla="*/ 0 w 1998131"/>
                <a:gd name="connsiteY0" fmla="*/ 73384 h 438150"/>
                <a:gd name="connsiteX1" fmla="*/ 1946168 w 1998131"/>
                <a:gd name="connsiteY1" fmla="*/ 0 h 438150"/>
                <a:gd name="connsiteX2" fmla="*/ 1939137 w 1998131"/>
                <a:gd name="connsiteY2" fmla="*/ 438150 h 438150"/>
                <a:gd name="connsiteX3" fmla="*/ 1021221 w 1998131"/>
                <a:gd name="connsiteY3" fmla="*/ 390525 h 438150"/>
                <a:gd name="connsiteX4" fmla="*/ 0 w 1998131"/>
                <a:gd name="connsiteY4" fmla="*/ 73384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131" h="438150">
                  <a:moveTo>
                    <a:pt x="0" y="73384"/>
                  </a:moveTo>
                  <a:lnTo>
                    <a:pt x="1946168" y="0"/>
                  </a:lnTo>
                  <a:cubicBezTo>
                    <a:pt x="1916636" y="285750"/>
                    <a:pt x="2082012" y="238125"/>
                    <a:pt x="1939137" y="438150"/>
                  </a:cubicBezTo>
                  <a:lnTo>
                    <a:pt x="1021221" y="390525"/>
                  </a:lnTo>
                  <a:cubicBezTo>
                    <a:pt x="906921" y="203200"/>
                    <a:pt x="510834" y="155196"/>
                    <a:pt x="0" y="7338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12825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784" y="1331004"/>
            <a:ext cx="2070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65692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11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25128" y="4050458"/>
            <a:ext cx="216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12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giờ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15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phút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440" r="8119" b="45979"/>
          <a:stretch/>
        </p:blipFill>
        <p:spPr bwMode="auto">
          <a:xfrm>
            <a:off x="2814066" y="1364985"/>
            <a:ext cx="6199305" cy="47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Vào</a:t>
              </a:r>
              <a:r>
                <a:rPr lang="en-US" sz="2800" dirty="0"/>
                <a:t> </a:t>
              </a:r>
              <a:r>
                <a:rPr lang="en-US" sz="2800" dirty="0" err="1"/>
                <a:t>ngày</a:t>
              </a:r>
              <a:r>
                <a:rPr lang="en-US" sz="2800" dirty="0"/>
                <a:t> </a:t>
              </a:r>
              <a:r>
                <a:rPr lang="en-US" sz="2800" dirty="0" err="1"/>
                <a:t>nghỉ</a:t>
              </a:r>
              <a:r>
                <a:rPr lang="en-US" sz="2800" dirty="0"/>
                <a:t> </a:t>
              </a:r>
              <a:r>
                <a:rPr lang="en-US" sz="2800" dirty="0" err="1"/>
                <a:t>cuối</a:t>
              </a:r>
              <a:r>
                <a:rPr lang="en-US" sz="2800" dirty="0"/>
                <a:t> </a:t>
              </a:r>
              <a:r>
                <a:rPr lang="en-US" sz="2800" dirty="0" err="1"/>
                <a:t>tuần</a:t>
              </a:r>
              <a:r>
                <a:rPr lang="en-US" sz="2800" dirty="0"/>
                <a:t> Nam </a:t>
              </a:r>
              <a:r>
                <a:rPr lang="en-US" sz="2800" dirty="0" err="1"/>
                <a:t>làm</a:t>
              </a:r>
              <a:r>
                <a:rPr lang="en-US" sz="2800" dirty="0"/>
                <a:t> </a:t>
              </a:r>
              <a:r>
                <a:rPr lang="en-US" sz="2800" dirty="0" err="1"/>
                <a:t>gì</a:t>
              </a:r>
              <a:r>
                <a:rPr lang="en-US" sz="2800" dirty="0"/>
                <a:t> </a:t>
              </a:r>
              <a:r>
                <a:rPr lang="en-US" sz="2800" dirty="0" err="1"/>
                <a:t>lúc</a:t>
              </a:r>
              <a:r>
                <a:rPr lang="en-US" sz="2800" dirty="0"/>
                <a:t> </a:t>
              </a:r>
              <a:r>
                <a:rPr lang="en-US" sz="2800" dirty="0" err="1"/>
                <a:t>mấy</a:t>
              </a:r>
              <a:r>
                <a:rPr lang="en-US" sz="2800" dirty="0"/>
                <a:t> </a:t>
              </a:r>
              <a:r>
                <a:rPr lang="en-US" sz="2800" dirty="0" err="1"/>
                <a:t>giờ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676836" y="1841500"/>
            <a:ext cx="2209800" cy="990600"/>
          </a:xfrm>
          <a:prstGeom prst="roundRect">
            <a:avLst/>
          </a:prstGeom>
          <a:solidFill>
            <a:srgbClr val="C6EAFA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10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đồ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6836" y="3219713"/>
            <a:ext cx="2209800" cy="990600"/>
          </a:xfrm>
          <a:prstGeom prst="roundRect">
            <a:avLst/>
          </a:prstGeom>
          <a:solidFill>
            <a:srgbClr val="E9DBEC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đạp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6836" y="4597926"/>
            <a:ext cx="2209800" cy="990600"/>
          </a:xfrm>
          <a:prstGeom prst="roundRect">
            <a:avLst/>
          </a:prstGeom>
          <a:solidFill>
            <a:srgbClr val="F8D7E8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7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học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02700" y="1841500"/>
            <a:ext cx="2209800" cy="990600"/>
          </a:xfrm>
          <a:prstGeom prst="roundRect">
            <a:avLst/>
          </a:prstGeom>
          <a:solidFill>
            <a:srgbClr val="FBDCD9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11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ăn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02700" y="3219713"/>
            <a:ext cx="2209800" cy="990600"/>
          </a:xfrm>
          <a:prstGeom prst="roundRect">
            <a:avLst/>
          </a:prstGeom>
          <a:solidFill>
            <a:srgbClr val="FFFAC2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nhặt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902700" y="4597926"/>
            <a:ext cx="2209800" cy="990600"/>
          </a:xfrm>
          <a:prstGeom prst="roundRect">
            <a:avLst/>
          </a:prstGeom>
          <a:solidFill>
            <a:srgbClr val="E8F2D7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9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30 </a:t>
            </a:r>
            <a:r>
              <a:rPr lang="en-US" sz="2400" dirty="0" err="1">
                <a:solidFill>
                  <a:schemeClr val="tx1"/>
                </a:solidFill>
              </a:rPr>
              <a:t>phút</a:t>
            </a:r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</a:rPr>
              <a:t>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ngủ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5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69042" y="550693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Đồng</a:t>
              </a:r>
              <a:r>
                <a:rPr lang="en-US" sz="2800" dirty="0"/>
                <a:t> </a:t>
              </a:r>
              <a:r>
                <a:rPr lang="en-US" sz="2800" dirty="0" err="1"/>
                <a:t>hồ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thời</a:t>
              </a:r>
              <a:r>
                <a:rPr lang="en-US" sz="2800" dirty="0"/>
                <a:t> </a:t>
              </a:r>
              <a:r>
                <a:rPr lang="en-US" sz="2800" dirty="0" err="1"/>
                <a:t>gian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64442" r="11496" b="14226"/>
          <a:stretch/>
        </p:blipFill>
        <p:spPr bwMode="auto">
          <a:xfrm>
            <a:off x="1628589" y="1741714"/>
            <a:ext cx="8416005" cy="341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33504" y="5280233"/>
            <a:ext cx="10142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bắt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2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muộn</a:t>
            </a:r>
            <a:r>
              <a:rPr lang="en-US" sz="2800" dirty="0"/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51349" y="1781175"/>
            <a:ext cx="2801257" cy="3333296"/>
          </a:xfrm>
          <a:prstGeom prst="roundRect">
            <a:avLst>
              <a:gd name="adj" fmla="val 10101"/>
            </a:avLst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  <p:bldP spid="1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201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5" t="37395" r="9509" b="43997"/>
          <a:stretch/>
        </p:blipFill>
        <p:spPr bwMode="auto">
          <a:xfrm>
            <a:off x="1643269" y="1590261"/>
            <a:ext cx="7998634" cy="447923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069042" y="550693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Xem</a:t>
              </a:r>
              <a:r>
                <a:rPr lang="en-US" sz="2800" dirty="0"/>
                <a:t> </a:t>
              </a:r>
              <a:r>
                <a:rPr lang="en-US" sz="2800" dirty="0" err="1"/>
                <a:t>tờ</a:t>
              </a:r>
              <a:r>
                <a:rPr lang="en-US" sz="2800" dirty="0"/>
                <a:t> </a:t>
              </a:r>
              <a:r>
                <a:rPr lang="en-US" sz="2800" dirty="0" err="1"/>
                <a:t>lịch</a:t>
              </a:r>
              <a:r>
                <a:rPr lang="en-US" sz="2800" dirty="0"/>
                <a:t> </a:t>
              </a:r>
              <a:r>
                <a:rPr lang="en-US" sz="2800" dirty="0" err="1"/>
                <a:t>tháng</a:t>
              </a:r>
              <a:r>
                <a:rPr lang="en-US" sz="2800" dirty="0"/>
                <a:t> 5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: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53498"/>
              </p:ext>
            </p:extLst>
          </p:nvPr>
        </p:nvGraphicFramePr>
        <p:xfrm>
          <a:off x="3165375" y="2080592"/>
          <a:ext cx="6122508" cy="3877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4644">
                  <a:extLst>
                    <a:ext uri="{9D8B030D-6E8A-4147-A177-3AD203B41FA5}">
                      <a16:colId xmlns:a16="http://schemas.microsoft.com/office/drawing/2014/main" val="27453739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484017830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092291372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960849886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360845237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880744691"/>
                    </a:ext>
                  </a:extLst>
                </a:gridCol>
                <a:gridCol w="874644">
                  <a:extLst>
                    <a:ext uri="{9D8B030D-6E8A-4147-A177-3AD203B41FA5}">
                      <a16:colId xmlns:a16="http://schemas.microsoft.com/office/drawing/2014/main" val="1301124571"/>
                    </a:ext>
                  </a:extLst>
                </a:gridCol>
              </a:tblGrid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b="1" baseline="0" dirty="0"/>
                        <a:t>HAI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  <a:r>
                        <a:rPr lang="en-US" b="1" baseline="0" dirty="0"/>
                        <a:t> </a:t>
                      </a:r>
                    </a:p>
                    <a:p>
                      <a:pPr algn="ctr"/>
                      <a:r>
                        <a:rPr lang="en-US" b="1" baseline="0" dirty="0"/>
                        <a:t>BA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TƯ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NĂM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SÁU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THỨ</a:t>
                      </a:r>
                    </a:p>
                    <a:p>
                      <a:pPr algn="ctr"/>
                      <a:r>
                        <a:rPr lang="en-US" b="1" dirty="0"/>
                        <a:t>BẢY</a:t>
                      </a:r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CHỦ</a:t>
                      </a:r>
                      <a:r>
                        <a:rPr lang="en-US" b="1" baseline="0" dirty="0"/>
                        <a:t> NHẬT</a:t>
                      </a:r>
                      <a:endParaRPr lang="en-US" b="1" dirty="0"/>
                    </a:p>
                  </a:txBody>
                  <a:tcPr anchor="ctr">
                    <a:solidFill>
                      <a:srgbClr val="FA71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51566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53714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353738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766022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22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96450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098184"/>
                  </a:ext>
                </a:extLst>
              </a:tr>
              <a:tr h="5395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94340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670668" y="1969087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</a:rPr>
              <a:t>THÁNG NĂM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0668" y="2970359"/>
            <a:ext cx="1494707" cy="1159322"/>
          </a:xfrm>
          <a:prstGeom prst="rect">
            <a:avLst/>
          </a:prstGeom>
          <a:solidFill>
            <a:srgbClr val="88D5E9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890052" y="309788"/>
            <a:ext cx="6274123" cy="6132116"/>
            <a:chOff x="4890052" y="309788"/>
            <a:chExt cx="6274123" cy="6132116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34" t="62127" r="42361" b="184"/>
            <a:stretch/>
          </p:blipFill>
          <p:spPr bwMode="auto">
            <a:xfrm>
              <a:off x="5102087" y="309788"/>
              <a:ext cx="5820057" cy="613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90052" y="309788"/>
              <a:ext cx="980661" cy="44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83514" y="309788"/>
              <a:ext cx="980661" cy="3334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626267" y="5184776"/>
              <a:ext cx="537907" cy="1257128"/>
            </a:xfrm>
            <a:custGeom>
              <a:avLst/>
              <a:gdLst>
                <a:gd name="connsiteX0" fmla="*/ 0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0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2225 w 505700"/>
                <a:gd name="connsiteY0" fmla="*/ 0 h 1257128"/>
                <a:gd name="connsiteX1" fmla="*/ 505700 w 505700"/>
                <a:gd name="connsiteY1" fmla="*/ 0 h 1257128"/>
                <a:gd name="connsiteX2" fmla="*/ 505700 w 505700"/>
                <a:gd name="connsiteY2" fmla="*/ 1257128 h 1257128"/>
                <a:gd name="connsiteX3" fmla="*/ 0 w 505700"/>
                <a:gd name="connsiteY3" fmla="*/ 1257128 h 1257128"/>
                <a:gd name="connsiteX4" fmla="*/ 22225 w 505700"/>
                <a:gd name="connsiteY4" fmla="*/ 0 h 1257128"/>
                <a:gd name="connsiteX0" fmla="*/ 23031 w 506506"/>
                <a:gd name="connsiteY0" fmla="*/ 0 h 1257128"/>
                <a:gd name="connsiteX1" fmla="*/ 506506 w 506506"/>
                <a:gd name="connsiteY1" fmla="*/ 0 h 1257128"/>
                <a:gd name="connsiteX2" fmla="*/ 506506 w 506506"/>
                <a:gd name="connsiteY2" fmla="*/ 1257128 h 1257128"/>
                <a:gd name="connsiteX3" fmla="*/ 806 w 506506"/>
                <a:gd name="connsiteY3" fmla="*/ 1257128 h 1257128"/>
                <a:gd name="connsiteX4" fmla="*/ 23031 w 506506"/>
                <a:gd name="connsiteY4" fmla="*/ 0 h 1257128"/>
                <a:gd name="connsiteX0" fmla="*/ 47406 w 530881"/>
                <a:gd name="connsiteY0" fmla="*/ 0 h 1257128"/>
                <a:gd name="connsiteX1" fmla="*/ 530881 w 530881"/>
                <a:gd name="connsiteY1" fmla="*/ 0 h 1257128"/>
                <a:gd name="connsiteX2" fmla="*/ 530881 w 530881"/>
                <a:gd name="connsiteY2" fmla="*/ 1257128 h 1257128"/>
                <a:gd name="connsiteX3" fmla="*/ 25181 w 530881"/>
                <a:gd name="connsiteY3" fmla="*/ 1257128 h 1257128"/>
                <a:gd name="connsiteX4" fmla="*/ 47406 w 530881"/>
                <a:gd name="connsiteY4" fmla="*/ 0 h 1257128"/>
                <a:gd name="connsiteX0" fmla="*/ 50215 w 533690"/>
                <a:gd name="connsiteY0" fmla="*/ 0 h 1257128"/>
                <a:gd name="connsiteX1" fmla="*/ 533690 w 533690"/>
                <a:gd name="connsiteY1" fmla="*/ 0 h 1257128"/>
                <a:gd name="connsiteX2" fmla="*/ 533690 w 533690"/>
                <a:gd name="connsiteY2" fmla="*/ 1257128 h 1257128"/>
                <a:gd name="connsiteX3" fmla="*/ 27990 w 533690"/>
                <a:gd name="connsiteY3" fmla="*/ 1257128 h 1257128"/>
                <a:gd name="connsiteX4" fmla="*/ 50215 w 533690"/>
                <a:gd name="connsiteY4" fmla="*/ 0 h 1257128"/>
                <a:gd name="connsiteX0" fmla="*/ 54432 w 537907"/>
                <a:gd name="connsiteY0" fmla="*/ 0 h 1257128"/>
                <a:gd name="connsiteX1" fmla="*/ 537907 w 537907"/>
                <a:gd name="connsiteY1" fmla="*/ 0 h 1257128"/>
                <a:gd name="connsiteX2" fmla="*/ 537907 w 537907"/>
                <a:gd name="connsiteY2" fmla="*/ 1257128 h 1257128"/>
                <a:gd name="connsiteX3" fmla="*/ 32207 w 537907"/>
                <a:gd name="connsiteY3" fmla="*/ 1257128 h 1257128"/>
                <a:gd name="connsiteX4" fmla="*/ 54432 w 537907"/>
                <a:gd name="connsiteY4" fmla="*/ 0 h 1257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907" h="1257128">
                  <a:moveTo>
                    <a:pt x="54432" y="0"/>
                  </a:moveTo>
                  <a:lnTo>
                    <a:pt x="537907" y="0"/>
                  </a:lnTo>
                  <a:lnTo>
                    <a:pt x="537907" y="1257128"/>
                  </a:lnTo>
                  <a:lnTo>
                    <a:pt x="32207" y="1257128"/>
                  </a:lnTo>
                  <a:cubicBezTo>
                    <a:pt x="-33410" y="949210"/>
                    <a:pt x="15274" y="422218"/>
                    <a:pt x="5443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890052" y="5319713"/>
              <a:ext cx="774148" cy="1122191"/>
            </a:xfrm>
            <a:custGeom>
              <a:avLst/>
              <a:gdLst>
                <a:gd name="connsiteX0" fmla="*/ 0 w 774148"/>
                <a:gd name="connsiteY0" fmla="*/ 0 h 1122191"/>
                <a:gd name="connsiteX1" fmla="*/ 774148 w 774148"/>
                <a:gd name="connsiteY1" fmla="*/ 0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83623 w 774148"/>
                <a:gd name="connsiteY1" fmla="*/ 128587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  <a:gd name="connsiteX0" fmla="*/ 0 w 774148"/>
                <a:gd name="connsiteY0" fmla="*/ 0 h 1122191"/>
                <a:gd name="connsiteX1" fmla="*/ 393148 w 774148"/>
                <a:gd name="connsiteY1" fmla="*/ 19049 h 1122191"/>
                <a:gd name="connsiteX2" fmla="*/ 774148 w 774148"/>
                <a:gd name="connsiteY2" fmla="*/ 1122191 h 1122191"/>
                <a:gd name="connsiteX3" fmla="*/ 0 w 774148"/>
                <a:gd name="connsiteY3" fmla="*/ 1122191 h 1122191"/>
                <a:gd name="connsiteX4" fmla="*/ 0 w 774148"/>
                <a:gd name="connsiteY4" fmla="*/ 0 h 112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148" h="1122191">
                  <a:moveTo>
                    <a:pt x="0" y="0"/>
                  </a:moveTo>
                  <a:lnTo>
                    <a:pt x="393148" y="19049"/>
                  </a:lnTo>
                  <a:cubicBezTo>
                    <a:pt x="486810" y="410576"/>
                    <a:pt x="570949" y="768765"/>
                    <a:pt x="774148" y="1122191"/>
                  </a:cubicBezTo>
                  <a:lnTo>
                    <a:pt x="0" y="11221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789286" y="1307575"/>
            <a:ext cx="50269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400" dirty="0"/>
              <a:t>a) </a:t>
            </a:r>
            <a:r>
              <a:rPr lang="en-US" sz="2400" dirty="0" err="1"/>
              <a:t>Nêu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thiếu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b) </a:t>
            </a:r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tờ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400" dirty="0">
                <a:solidFill>
                  <a:srgbClr val="0070C0"/>
                </a:solidFill>
              </a:rPr>
              <a:t>- </a:t>
            </a:r>
            <a:r>
              <a:rPr lang="en-US" sz="2400" dirty="0" err="1">
                <a:solidFill>
                  <a:srgbClr val="0070C0"/>
                </a:solidFill>
              </a:rPr>
              <a:t>Ngày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Quốc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tế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Thiếu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nhi</a:t>
            </a:r>
            <a:r>
              <a:rPr lang="en-US" sz="2400" dirty="0">
                <a:solidFill>
                  <a:srgbClr val="0070C0"/>
                </a:solidFill>
              </a:rPr>
              <a:t> 1 </a:t>
            </a:r>
            <a:r>
              <a:rPr lang="en-US" sz="2400" dirty="0" err="1">
                <a:solidFill>
                  <a:srgbClr val="0070C0"/>
                </a:solidFill>
              </a:rPr>
              <a:t>tháng</a:t>
            </a:r>
            <a:r>
              <a:rPr lang="en-US" sz="2400" dirty="0">
                <a:solidFill>
                  <a:srgbClr val="0070C0"/>
                </a:solidFill>
              </a:rPr>
              <a:t> 6 </a:t>
            </a:r>
            <a:r>
              <a:rPr lang="en-US" sz="2400" dirty="0" err="1">
                <a:solidFill>
                  <a:srgbClr val="0070C0"/>
                </a:solidFill>
              </a:rPr>
              <a:t>là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thứ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mấy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</a:p>
          <a:p>
            <a:pPr>
              <a:lnSpc>
                <a:spcPts val="4000"/>
              </a:lnSpc>
            </a:pPr>
            <a:r>
              <a:rPr lang="en-US" sz="2400" dirty="0"/>
              <a:t>-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hôm</a:t>
            </a:r>
            <a:r>
              <a:rPr lang="en-US" sz="2400" dirty="0"/>
              <a:t> nay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16 </a:t>
            </a:r>
            <a:r>
              <a:rPr lang="en-US" sz="2400" dirty="0" err="1"/>
              <a:t>tháng</a:t>
            </a:r>
            <a:r>
              <a:rPr lang="en-US" sz="2400" dirty="0"/>
              <a:t> 6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</a:t>
            </a:r>
            <a:r>
              <a:rPr lang="en-US" sz="2400" dirty="0" err="1"/>
              <a:t>thứ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tuần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ngày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790747" y="550693"/>
            <a:ext cx="712694" cy="7126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75443" y="157700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5309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47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75443" y="2053259"/>
            <a:ext cx="34455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728645" y="25295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18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45600" y="2986709"/>
            <a:ext cx="490607" cy="331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26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256393" y="1577009"/>
            <a:ext cx="363607" cy="331304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2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300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Hang Nguyen</cp:lastModifiedBy>
  <cp:revision>55</cp:revision>
  <dcterms:created xsi:type="dcterms:W3CDTF">2021-06-02T01:34:28Z</dcterms:created>
  <dcterms:modified xsi:type="dcterms:W3CDTF">2025-04-11T15:14:01Z</dcterms:modified>
</cp:coreProperties>
</file>