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1" r:id="rId3"/>
    <p:sldMasterId id="2147483704" r:id="rId4"/>
  </p:sldMasterIdLst>
  <p:notesMasterIdLst>
    <p:notesMasterId r:id="rId45"/>
  </p:notesMasterIdLst>
  <p:sldIdLst>
    <p:sldId id="288" r:id="rId5"/>
    <p:sldId id="291" r:id="rId6"/>
    <p:sldId id="256" r:id="rId7"/>
    <p:sldId id="325" r:id="rId8"/>
    <p:sldId id="265" r:id="rId9"/>
    <p:sldId id="326" r:id="rId10"/>
    <p:sldId id="327" r:id="rId11"/>
    <p:sldId id="328" r:id="rId12"/>
    <p:sldId id="290" r:id="rId13"/>
    <p:sldId id="329" r:id="rId14"/>
    <p:sldId id="277" r:id="rId15"/>
    <p:sldId id="279" r:id="rId16"/>
    <p:sldId id="348" r:id="rId17"/>
    <p:sldId id="349" r:id="rId18"/>
    <p:sldId id="350" r:id="rId19"/>
    <p:sldId id="351" r:id="rId20"/>
    <p:sldId id="383" r:id="rId21"/>
    <p:sldId id="260" r:id="rId22"/>
    <p:sldId id="334" r:id="rId23"/>
    <p:sldId id="353" r:id="rId24"/>
    <p:sldId id="259" r:id="rId25"/>
    <p:sldId id="278" r:id="rId26"/>
    <p:sldId id="281" r:id="rId27"/>
    <p:sldId id="340" r:id="rId28"/>
    <p:sldId id="341" r:id="rId29"/>
    <p:sldId id="377" r:id="rId30"/>
    <p:sldId id="374" r:id="rId31"/>
    <p:sldId id="375" r:id="rId32"/>
    <p:sldId id="376" r:id="rId33"/>
    <p:sldId id="378" r:id="rId34"/>
    <p:sldId id="379" r:id="rId35"/>
    <p:sldId id="380" r:id="rId36"/>
    <p:sldId id="384" r:id="rId37"/>
    <p:sldId id="385" r:id="rId38"/>
    <p:sldId id="386" r:id="rId39"/>
    <p:sldId id="387" r:id="rId40"/>
    <p:sldId id="381" r:id="rId41"/>
    <p:sldId id="382" r:id="rId42"/>
    <p:sldId id="331" r:id="rId43"/>
    <p:sldId id="312" r:id="rId44"/>
  </p:sldIdLst>
  <p:sldSz cx="9144000" cy="5143500" type="screen16x9"/>
  <p:notesSz cx="6858000" cy="9144000"/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873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49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136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661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200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0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66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87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47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505051" y="2706489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6" y="1387277"/>
            <a:ext cx="1241951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0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77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2" name="圆角矩形 1"/>
          <p:cNvSpPr/>
          <p:nvPr userDrawn="1"/>
        </p:nvSpPr>
        <p:spPr>
          <a:xfrm>
            <a:off x="177800" y="558800"/>
            <a:ext cx="8813800" cy="4406900"/>
          </a:xfrm>
          <a:prstGeom prst="roundRect">
            <a:avLst>
              <a:gd name="adj" fmla="val 19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177800" y="15869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0602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766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312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70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506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305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718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7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23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447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232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7456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DE05-1359-431E-B362-6627184F6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2CC05-FF54-4136-A96C-1E9FF1833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17DC-C4FA-4ADB-9595-2ED6C68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777B2-C0B6-4648-96A7-3DA81F73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C1A2-B181-471D-B9ED-3450CAD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4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470A-C487-4E16-AF15-02B5B50F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DE98-EE24-4EB9-96FC-E011643E8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9E891-FF77-4098-B4AB-48E65498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9025-A034-4861-AD5A-F946BD1F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32C7-A51E-4DF4-92E7-4480669E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44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478C-FF9E-4604-928B-4D0C1221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AC0-8DEE-43BF-BCBD-E254B2EC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F8D51-F88A-40DA-B134-2C11B998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D97F7-6119-4754-8F3F-27C60A3F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68E4B-2760-451D-AA4F-6DCA199F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5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0AB9-4FD3-45AF-A838-7118A454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27E75-995A-4114-9253-6B2896D3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A09D6-AD2A-41ED-BAA6-F55B8C089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92EEB-03F1-4491-81B8-42FDC3A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A4667-086C-44DF-9EF3-CCF68F58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891F-4F3A-4A01-92FE-E59853A7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11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A3DE-A48E-4F54-A08F-CAF0995A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DA900-C9BD-4BA5-A20D-21E3631C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AA462-159E-48F9-B1B6-1683CA7A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DFF3D6-2C45-4C41-BEC8-7409590B9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454425-80D2-4981-8B9E-4BC8D31D5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058AD-F1CD-4310-9A81-AADF9DC1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BB845-D854-4908-8E22-69A004FB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4B9BF-33E1-49D5-A140-092C7889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55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3027-A325-453F-B457-18C4D43B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A22DD-220A-4064-A459-2BEE9CDA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0F12A-1100-4C08-B727-53A39A30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4630B-3A4B-4DEF-BBC2-ABA1CC1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94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9D4F2-541B-4120-AE12-05D942FA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82B47-AEDF-40C9-996F-2B7407D8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CA0EF-FD06-466F-8D4B-A4D66B58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35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8F20-5F65-4C2B-8634-591443DE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D2667-89D7-4966-B3E6-048E60CD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AA930-61E3-43DC-B129-B99A89AE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7DD33-F4C2-41CD-B960-8DA5A8D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364FA-9BAE-4366-B865-98CC3948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1C632-720C-4442-B816-FA473F36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35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9B43-2876-42C5-AE07-8B7F8B34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B3202E-2566-4357-A825-372A2E5B2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0AF86-C9E6-4536-B61D-4E8236EB8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E9CCC-DBB3-42B4-ACDA-AEDCB72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83639-CAF8-4F17-B078-03DC36E0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1B8FE-422B-4C41-A829-F019FD37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5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C9A0-63EE-4B6C-B7F9-6F97BECC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26327-B7CB-4A85-848D-7347FB868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D273E-AC93-4AAF-90AA-D4D56075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60F5-1A69-41F4-AF77-A73DC1DE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9F9C5-3807-4B62-8F5E-F5B3D511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31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04AAEC-CB26-4651-8E91-5F9C9A9E1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0F59B-9601-4B03-BFA1-04D59070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6673E-B657-4F09-9A86-5CAB2318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2B632-A4F6-46D4-8845-2A08FDF5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10E0-7C23-422D-A46D-62CA801F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8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9" r:id="rId13"/>
    <p:sldLayoutId id="214748369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17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A027-9143-4183-876C-8F245754F8E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724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27029C-4283-4F5F-AE6D-901BCA43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8B4E9-FEDF-4249-A753-7B2BD113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D7E8A-068A-4343-A0C4-DC6B922F4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5ED77-E63F-4614-A211-FF0E179E99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6F2DD-EB9D-41E5-8545-25261CED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62299-795C-478F-9A59-6FDAEE142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4.xml"/><Relationship Id="rId18" Type="http://schemas.openxmlformats.org/officeDocument/2006/relationships/image" Target="../media/image21.png"/><Relationship Id="rId26" Type="http://schemas.openxmlformats.org/officeDocument/2006/relationships/slide" Target="slide10.xml"/><Relationship Id="rId3" Type="http://schemas.openxmlformats.org/officeDocument/2006/relationships/image" Target="../media/image12.png"/><Relationship Id="rId21" Type="http://schemas.openxmlformats.org/officeDocument/2006/relationships/slide" Target="slide39.xml"/><Relationship Id="rId7" Type="http://schemas.openxmlformats.org/officeDocument/2006/relationships/image" Target="../media/image14.emf"/><Relationship Id="rId12" Type="http://schemas.openxmlformats.org/officeDocument/2006/relationships/image" Target="../media/image18.png"/><Relationship Id="rId17" Type="http://schemas.openxmlformats.org/officeDocument/2006/relationships/slide" Target="slide11.xml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emf"/><Relationship Id="rId11" Type="http://schemas.openxmlformats.org/officeDocument/2006/relationships/slide" Target="slide5.xml"/><Relationship Id="rId24" Type="http://schemas.openxmlformats.org/officeDocument/2006/relationships/slide" Target="slide8.xml"/><Relationship Id="rId32" Type="http://schemas.openxmlformats.org/officeDocument/2006/relationships/image" Target="../media/image29.png"/><Relationship Id="rId5" Type="http://schemas.openxmlformats.org/officeDocument/2006/relationships/image" Target="../media/image9.emf"/><Relationship Id="rId15" Type="http://schemas.openxmlformats.org/officeDocument/2006/relationships/slide" Target="slide13.xml"/><Relationship Id="rId23" Type="http://schemas.openxmlformats.org/officeDocument/2006/relationships/image" Target="../media/image24.png"/><Relationship Id="rId28" Type="http://schemas.openxmlformats.org/officeDocument/2006/relationships/slide" Target="slide7.xml"/><Relationship Id="rId10" Type="http://schemas.openxmlformats.org/officeDocument/2006/relationships/image" Target="../media/image17.png"/><Relationship Id="rId19" Type="http://schemas.openxmlformats.org/officeDocument/2006/relationships/slide" Target="slide15.xml"/><Relationship Id="rId31" Type="http://schemas.openxmlformats.org/officeDocument/2006/relationships/image" Target="../media/image28.png"/><Relationship Id="rId4" Type="http://schemas.openxmlformats.org/officeDocument/2006/relationships/image" Target="../media/image7.emf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892024" y="1297849"/>
            <a:ext cx="6446100" cy="3248580"/>
            <a:chOff x="1821600" y="726520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600" y="726520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396633" y="1409700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24" y="3391859"/>
            <a:ext cx="1016529" cy="143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14" y="1304093"/>
            <a:ext cx="1134121" cy="1383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2771" y="2598264"/>
            <a:ext cx="3983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BÀI 10: KHỦNG LONG</a:t>
            </a:r>
            <a:endParaRPr lang="vi-VN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(Tiết 1 + 2)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34415" y="2099949"/>
            <a:ext cx="5920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E873A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TIẾNG VIỆT</a:t>
            </a:r>
            <a:endParaRPr lang="zh-CN" altLang="en-US" sz="2000" b="1" dirty="0">
              <a:solidFill>
                <a:srgbClr val="0E873A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0730" y="97688"/>
            <a:ext cx="7302540" cy="729754"/>
          </a:xfrm>
          <a:prstGeom prst="rect">
            <a:avLst/>
          </a:prstGeom>
          <a:noFill/>
        </p:spPr>
        <p:txBody>
          <a:bodyPr wrap="square" lIns="82616" tIns="41308" rIns="82616" bIns="41308" rtlCol="0">
            <a:spAutoFit/>
          </a:bodyPr>
          <a:lstStyle/>
          <a:p>
            <a:pPr algn="ctr" defTabSz="825822">
              <a:defRPr/>
            </a:pPr>
            <a:r>
              <a:rPr lang="vi-VN" sz="2100" b="1" dirty="0">
                <a:ln w="3175">
                  <a:solidFill>
                    <a:prstClr val="white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itchFamily="34" charset="0"/>
                <a:cs typeface="Arial-Rounded" pitchFamily="34" charset="0"/>
              </a:rPr>
              <a:t>UBND QUẬN DƯƠNG KINH</a:t>
            </a:r>
          </a:p>
          <a:p>
            <a:pPr algn="ctr" defTabSz="825822">
              <a:defRPr/>
            </a:pPr>
            <a:r>
              <a:rPr lang="vi-VN" sz="2100" b="1" dirty="0">
                <a:ln w="3175">
                  <a:solidFill>
                    <a:prstClr val="white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itchFamily="34" charset="0"/>
                <a:cs typeface="Arial-Rounded" pitchFamily="34" charset="0"/>
              </a:rPr>
              <a:t>TRƯỜNG TIỂU HỌC ANH DŨNG</a:t>
            </a:r>
            <a:endParaRPr lang="en-US" sz="2100" b="1" dirty="0">
              <a:ln w="3175">
                <a:solidFill>
                  <a:prstClr val="white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ED4CD0-3EEB-67BE-0F20-D7A73739386D}"/>
              </a:ext>
            </a:extLst>
          </p:cNvPr>
          <p:cNvCxnSpPr/>
          <p:nvPr/>
        </p:nvCxnSpPr>
        <p:spPr>
          <a:xfrm>
            <a:off x="3523785" y="821197"/>
            <a:ext cx="234175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6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69452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01121-9F22-486D-A046-B95661A72F53}"/>
              </a:ext>
            </a:extLst>
          </p:cNvPr>
          <p:cNvSpPr txBox="1"/>
          <p:nvPr/>
        </p:nvSpPr>
        <p:spPr>
          <a:xfrm>
            <a:off x="3162922" y="71902"/>
            <a:ext cx="3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KHỦNG LONG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6A489-CE76-469B-ABD8-E75C33C4A3C3}"/>
              </a:ext>
            </a:extLst>
          </p:cNvPr>
          <p:cNvSpPr txBox="1"/>
          <p:nvPr/>
        </p:nvSpPr>
        <p:spPr>
          <a:xfrm>
            <a:off x="157162" y="649962"/>
            <a:ext cx="882967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long là loài vật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suy nghĩ của nhiều người, khủng long là loài vật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lồ. Nhưng trên thực tế, có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khủng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bằng một chú chó nhỏ.  Khủng long thường ăn thịt, cũng có một số loài ăn cỏ. </a:t>
            </a:r>
          </a:p>
          <a:p>
            <a:pPr algn="just"/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Chân khủng long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rất khỏe. Vì thế chúng có thể đi khắp một vùng rộng lớn để kiếm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Khủng long có khả năng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Khủng long cũng có khả năng tự vệ tốt nhờ vào cái đầu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cái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Trước khi con người xuất hiện, khủng long đã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Vì thế, chúng ta sẽ không bao giờ có thể nhìn thấy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Bách khoa tri thức về khám phá giới trẻ - Khủng long)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AA45D2-E5BA-41E4-99F6-DE3060B2AE8E}"/>
              </a:ext>
            </a:extLst>
          </p:cNvPr>
          <p:cNvSpPr/>
          <p:nvPr/>
        </p:nvSpPr>
        <p:spPr>
          <a:xfrm>
            <a:off x="365102" y="682713"/>
            <a:ext cx="364213" cy="2961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027F35-8CE7-49A1-BEFB-1F921540A597}"/>
              </a:ext>
            </a:extLst>
          </p:cNvPr>
          <p:cNvSpPr/>
          <p:nvPr/>
        </p:nvSpPr>
        <p:spPr>
          <a:xfrm>
            <a:off x="370382" y="1115232"/>
            <a:ext cx="358933" cy="2961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2</a:t>
            </a:r>
            <a:endParaRPr lang="en-US" sz="2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6C7B32D-BE5D-4898-897B-C34E27CA02B7}"/>
              </a:ext>
            </a:extLst>
          </p:cNvPr>
          <p:cNvSpPr/>
          <p:nvPr/>
        </p:nvSpPr>
        <p:spPr>
          <a:xfrm>
            <a:off x="370381" y="2119105"/>
            <a:ext cx="358934" cy="2961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3</a:t>
            </a:r>
            <a:endParaRPr lang="en-US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ECD1C1-532A-48EB-8085-40D71C3C927D}"/>
              </a:ext>
            </a:extLst>
          </p:cNvPr>
          <p:cNvSpPr/>
          <p:nvPr/>
        </p:nvSpPr>
        <p:spPr>
          <a:xfrm>
            <a:off x="370381" y="3554358"/>
            <a:ext cx="358934" cy="2961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907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89452"/>
            <a:ext cx="2660216" cy="904461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A68EB9DB-B0E5-4CCD-891D-6C8542000746}"/>
              </a:ext>
            </a:extLst>
          </p:cNvPr>
          <p:cNvSpPr txBox="1"/>
          <p:nvPr/>
        </p:nvSpPr>
        <p:spPr>
          <a:xfrm>
            <a:off x="191456" y="2655677"/>
            <a:ext cx="3856771" cy="849952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pPr algn="just"/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trên mức 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thường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接连接符 9">
            <a:extLst>
              <a:ext uri="{FF2B5EF4-FFF2-40B4-BE49-F238E27FC236}">
                <a16:creationId xmlns:a16="http://schemas.microsoft.com/office/drawing/2014/main" id="{7A657B38-04C7-4998-8B97-8BB9FFE1DA90}"/>
              </a:ext>
            </a:extLst>
          </p:cNvPr>
          <p:cNvCxnSpPr/>
          <p:nvPr/>
        </p:nvCxnSpPr>
        <p:spPr>
          <a:xfrm>
            <a:off x="4475414" y="38337"/>
            <a:ext cx="0" cy="50292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3">
            <a:extLst>
              <a:ext uri="{FF2B5EF4-FFF2-40B4-BE49-F238E27FC236}">
                <a16:creationId xmlns:a16="http://schemas.microsoft.com/office/drawing/2014/main" id="{C34825AB-B9D6-4A04-AB3D-806FBED873AF}"/>
              </a:ext>
            </a:extLst>
          </p:cNvPr>
          <p:cNvSpPr/>
          <p:nvPr/>
        </p:nvSpPr>
        <p:spPr>
          <a:xfrm>
            <a:off x="3987522" y="424386"/>
            <a:ext cx="986870" cy="987128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BD06368E-5043-4DEB-B85B-143BBB9328FE}"/>
              </a:ext>
            </a:extLst>
          </p:cNvPr>
          <p:cNvSpPr/>
          <p:nvPr/>
        </p:nvSpPr>
        <p:spPr>
          <a:xfrm>
            <a:off x="3940882" y="2002223"/>
            <a:ext cx="986870" cy="987128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E282031B-8710-4875-979F-32360AF4D8ED}"/>
              </a:ext>
            </a:extLst>
          </p:cNvPr>
          <p:cNvSpPr txBox="1"/>
          <p:nvPr/>
        </p:nvSpPr>
        <p:spPr>
          <a:xfrm>
            <a:off x="5071909" y="1084354"/>
            <a:ext cx="4398013" cy="849952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0047CB70-301D-42CE-97BB-AAC33589210E}"/>
              </a:ext>
            </a:extLst>
          </p:cNvPr>
          <p:cNvSpPr txBox="1"/>
          <p:nvPr/>
        </p:nvSpPr>
        <p:spPr>
          <a:xfrm>
            <a:off x="5071909" y="615820"/>
            <a:ext cx="2261951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vệ</a:t>
            </a:r>
            <a:endParaRPr lang="zh-CN" altLang="en-US" sz="2400" b="1" dirty="0">
              <a:solidFill>
                <a:srgbClr val="F29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3A766DBE-D676-4AF2-8A3B-958027A63D66}"/>
              </a:ext>
            </a:extLst>
          </p:cNvPr>
          <p:cNvSpPr txBox="1"/>
          <p:nvPr/>
        </p:nvSpPr>
        <p:spPr>
          <a:xfrm>
            <a:off x="433171" y="2175057"/>
            <a:ext cx="2187695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Dũng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mãnh</a:t>
            </a:r>
            <a:endParaRPr lang="zh-CN" altLang="en-US" sz="2400" b="1" dirty="0">
              <a:solidFill>
                <a:srgbClr val="A5C0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6">
            <a:extLst>
              <a:ext uri="{FF2B5EF4-FFF2-40B4-BE49-F238E27FC236}">
                <a16:creationId xmlns:a16="http://schemas.microsoft.com/office/drawing/2014/main" id="{C9C179BF-2B53-4A15-8D1E-3BFB2499AD9C}"/>
              </a:ext>
            </a:extLst>
          </p:cNvPr>
          <p:cNvSpPr/>
          <p:nvPr/>
        </p:nvSpPr>
        <p:spPr>
          <a:xfrm>
            <a:off x="3940359" y="3608353"/>
            <a:ext cx="986870" cy="987128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586CD9F-FB15-4D52-9BAA-2CE28964C416}"/>
              </a:ext>
            </a:extLst>
          </p:cNvPr>
          <p:cNvSpPr txBox="1"/>
          <p:nvPr/>
        </p:nvSpPr>
        <p:spPr>
          <a:xfrm>
            <a:off x="4927229" y="4166223"/>
            <a:ext cx="4271222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hẳn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nòi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3">
            <a:extLst>
              <a:ext uri="{FF2B5EF4-FFF2-40B4-BE49-F238E27FC236}">
                <a16:creationId xmlns:a16="http://schemas.microsoft.com/office/drawing/2014/main" id="{CCA6E5E1-C35C-4896-900E-829D15B1AF0C}"/>
              </a:ext>
            </a:extLst>
          </p:cNvPr>
          <p:cNvSpPr txBox="1"/>
          <p:nvPr/>
        </p:nvSpPr>
        <p:spPr>
          <a:xfrm>
            <a:off x="4974392" y="3653178"/>
            <a:ext cx="2875651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Tuyệt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chủng</a:t>
            </a:r>
            <a:endParaRPr lang="zh-CN" altLang="en-US" sz="2400" b="1" dirty="0">
              <a:solidFill>
                <a:srgbClr val="B092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4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49C0B-5639-43C2-A4E4-4AB4132B3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737" y="2287530"/>
            <a:ext cx="5728607" cy="982096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VNI-Avo" pitchFamily="2" charset="0"/>
              </a:rPr>
              <a:t>3. </a:t>
            </a:r>
            <a:r>
              <a:rPr lang="en-US" sz="3600" b="1" dirty="0" err="1">
                <a:solidFill>
                  <a:schemeClr val="bg1"/>
                </a:solidFill>
                <a:latin typeface="VNI-Avo" pitchFamily="2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VNI-Avo" pitchFamily="2" charset="0"/>
              </a:rPr>
              <a:t>hieåu</a:t>
            </a:r>
            <a:r>
              <a:rPr lang="en-US" sz="3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VNI-Avo" pitchFamily="2" charset="0"/>
              </a:rPr>
              <a:t>baøi</a:t>
            </a:r>
            <a:endParaRPr lang="en-US" sz="3600" b="1" dirty="0">
              <a:solidFill>
                <a:schemeClr val="bg1"/>
              </a:solidFill>
              <a:latin typeface="VNI-Avo" pitchFamily="2" charset="0"/>
            </a:endParaRPr>
          </a:p>
          <a:p>
            <a:pPr marL="0" indent="0">
              <a:buNone/>
            </a:pPr>
            <a:endParaRPr lang="en-US" dirty="0">
              <a:latin typeface="VNI-Av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68AAB-2FBC-448A-AD9F-5B6E40636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7" t="19986" r="50000" b="65563"/>
          <a:stretch/>
        </p:blipFill>
        <p:spPr>
          <a:xfrm>
            <a:off x="6115050" y="2104204"/>
            <a:ext cx="1042988" cy="93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3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7260" y="543057"/>
            <a:ext cx="8581868" cy="857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1.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long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3B8F1-FE75-4C6E-BF28-C0252EC0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7" y="2335936"/>
            <a:ext cx="8761751" cy="173389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C6A2934-AFBD-4042-91F4-7E81A919E134}"/>
              </a:ext>
            </a:extLst>
          </p:cNvPr>
          <p:cNvSpPr/>
          <p:nvPr/>
        </p:nvSpPr>
        <p:spPr>
          <a:xfrm>
            <a:off x="367260" y="2495862"/>
            <a:ext cx="472189" cy="5396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B81DC9-9D15-4576-BD67-215F8F80EEC3}"/>
              </a:ext>
            </a:extLst>
          </p:cNvPr>
          <p:cNvSpPr/>
          <p:nvPr/>
        </p:nvSpPr>
        <p:spPr>
          <a:xfrm>
            <a:off x="5368978" y="2495862"/>
            <a:ext cx="472189" cy="5396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453D0B-9847-4775-9A43-D3A7C65B0450}"/>
              </a:ext>
            </a:extLst>
          </p:cNvPr>
          <p:cNvSpPr/>
          <p:nvPr/>
        </p:nvSpPr>
        <p:spPr>
          <a:xfrm>
            <a:off x="367260" y="3384022"/>
            <a:ext cx="472189" cy="5396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6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2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" y="634181"/>
            <a:ext cx="8943975" cy="113760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2.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bộ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phận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3600" dirty="0"/>
          </a:p>
        </p:txBody>
      </p:sp>
      <p:sp>
        <p:nvSpPr>
          <p:cNvPr id="13" name="Down Arrow 12"/>
          <p:cNvSpPr/>
          <p:nvPr/>
        </p:nvSpPr>
        <p:spPr>
          <a:xfrm>
            <a:off x="4345303" y="1838940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CF74A-5C21-4D9E-A515-EF3CCF8DA502}"/>
              </a:ext>
            </a:extLst>
          </p:cNvPr>
          <p:cNvSpPr txBox="1"/>
          <p:nvPr/>
        </p:nvSpPr>
        <p:spPr>
          <a:xfrm>
            <a:off x="287594" y="2454995"/>
            <a:ext cx="84581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highlight>
                  <a:srgbClr val="FFFF00"/>
                </a:highlight>
              </a:rPr>
              <a:t>	Khủng long có khả năng săn mồi tốt nhờ đôi mắt tinh tường cùng cái mũi và đôi tai thính.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551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5808" y="420329"/>
            <a:ext cx="8635180" cy="109297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3.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Nhờ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vệ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3600" dirty="0"/>
          </a:p>
        </p:txBody>
      </p:sp>
      <p:sp>
        <p:nvSpPr>
          <p:cNvPr id="13" name="Down Arrow 12"/>
          <p:cNvSpPr/>
          <p:nvPr/>
        </p:nvSpPr>
        <p:spPr>
          <a:xfrm>
            <a:off x="4382174" y="1575742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CF74A-5C21-4D9E-A515-EF3CCF8DA502}"/>
              </a:ext>
            </a:extLst>
          </p:cNvPr>
          <p:cNvSpPr txBox="1"/>
          <p:nvPr/>
        </p:nvSpPr>
        <p:spPr>
          <a:xfrm>
            <a:off x="258097" y="2454995"/>
            <a:ext cx="863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</a:rPr>
              <a:t>	Khủng long có khả năng tự vệ tốt nhờ cái đầu cứng và cái đuôi dũng mãnh.</a:t>
            </a:r>
            <a:endParaRPr lang="en-US" sz="3600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226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2328" y="579617"/>
            <a:ext cx="8716779" cy="12003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4. 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gặp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long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thật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CF74A-5C21-4D9E-A515-EF3CCF8DA502}"/>
              </a:ext>
            </a:extLst>
          </p:cNvPr>
          <p:cNvSpPr txBox="1"/>
          <p:nvPr/>
        </p:nvSpPr>
        <p:spPr>
          <a:xfrm>
            <a:off x="209862" y="2454995"/>
            <a:ext cx="8566879" cy="175432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chemeClr val="accent2"/>
                </a:solidFill>
              </a:rPr>
              <a:t>	</a:t>
            </a:r>
            <a:r>
              <a:rPr lang="en-US" sz="3600" dirty="0">
                <a:solidFill>
                  <a:schemeClr val="accent2"/>
                </a:solidFill>
              </a:rPr>
              <a:t>C</a:t>
            </a:r>
            <a:r>
              <a:rPr lang="vi-VN" sz="3600" dirty="0">
                <a:solidFill>
                  <a:schemeClr val="accent2"/>
                </a:solidFill>
              </a:rPr>
              <a:t>húng ta không thể gặp khủng long thật vì khủng long đã tuyệt chủng trước khi con người xuất hiện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0659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69452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01121-9F22-486D-A046-B95661A72F53}"/>
              </a:ext>
            </a:extLst>
          </p:cNvPr>
          <p:cNvSpPr txBox="1"/>
          <p:nvPr/>
        </p:nvSpPr>
        <p:spPr>
          <a:xfrm>
            <a:off x="3162922" y="71902"/>
            <a:ext cx="3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 LONG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6A489-CE76-469B-ABD8-E75C33C4A3C3}"/>
              </a:ext>
            </a:extLst>
          </p:cNvPr>
          <p:cNvSpPr txBox="1"/>
          <p:nvPr/>
        </p:nvSpPr>
        <p:spPr>
          <a:xfrm>
            <a:off x="157162" y="649962"/>
            <a:ext cx="882967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Kh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long là loài vật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Tr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suy nghĩ của nhiều người, khủng long là loài vật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lồ. Nhưng trên thực tế, có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 bằng một chú chó nhỏ.  Khủng long thường ăn thịt, cũng có một số loài ăn cỏ.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Chân khủng long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rất khỏe. Vì thế chúng có thể đi khắp một vùng rộng lớn để kiếm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Khủng long có khả năng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mồi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thính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Khủng long cũng có khả năng tự vệ tốt nhờ vào cái đầu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cái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đuôi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dũng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mãnh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Trước khi con người xuất hiện, khủng long đã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Vì thế, chúng ta sẽ không bao giờ có thể nhìn thấy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(Theo Bách khoa tri thức về khám phá giới trẻ - Khủng long)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2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DE4FB-6D8F-4B2D-BEFC-E95AE1F3A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0" t="74735" r="50000" b="11370"/>
          <a:stretch/>
        </p:blipFill>
        <p:spPr>
          <a:xfrm>
            <a:off x="1157288" y="2140148"/>
            <a:ext cx="828675" cy="863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037E1C-469C-4972-895F-582D116142CF}"/>
              </a:ext>
            </a:extLst>
          </p:cNvPr>
          <p:cNvSpPr txBox="1"/>
          <p:nvPr/>
        </p:nvSpPr>
        <p:spPr>
          <a:xfrm>
            <a:off x="1985962" y="2306293"/>
            <a:ext cx="6757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white"/>
                </a:solidFill>
                <a:latin typeface="VNI-Avo" pitchFamily="2" charset="0"/>
              </a:rPr>
              <a:t>5. </a:t>
            </a:r>
            <a:r>
              <a:rPr lang="en-US" sz="3000" b="1" dirty="0" err="1">
                <a:solidFill>
                  <a:prstClr val="white"/>
                </a:solidFill>
                <a:latin typeface="VNI-Avo" pitchFamily="2" charset="0"/>
              </a:rPr>
              <a:t>Luyeän</a:t>
            </a:r>
            <a:r>
              <a:rPr lang="en-US" sz="3000" b="1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VNI-Avo" pitchFamily="2" charset="0"/>
              </a:rPr>
              <a:t>taäp</a:t>
            </a:r>
            <a:r>
              <a:rPr lang="en-US" sz="3000" b="1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VNI-Avo" pitchFamily="2" charset="0"/>
              </a:rPr>
              <a:t>theo</a:t>
            </a:r>
            <a:r>
              <a:rPr lang="en-US" sz="3000" b="1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VNI-Avo" pitchFamily="2" charset="0"/>
              </a:rPr>
              <a:t>vaên</a:t>
            </a:r>
            <a:r>
              <a:rPr lang="en-US" sz="3000" b="1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VNI-Avo" pitchFamily="2" charset="0"/>
              </a:rPr>
              <a:t>baûn</a:t>
            </a:r>
            <a:r>
              <a:rPr lang="en-US" sz="3000" b="1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VNI-Avo" pitchFamily="2" charset="0"/>
              </a:rPr>
              <a:t>ñoïc</a:t>
            </a:r>
            <a:endParaRPr lang="en-US" sz="3000" b="1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9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AAD103-20E3-4DEC-929C-B0CA6D52B6D6}"/>
              </a:ext>
            </a:extLst>
          </p:cNvPr>
          <p:cNvSpPr txBox="1"/>
          <p:nvPr/>
        </p:nvSpPr>
        <p:spPr>
          <a:xfrm>
            <a:off x="307298" y="128089"/>
            <a:ext cx="8686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1. </a:t>
            </a:r>
            <a:r>
              <a:rPr lang="en-US" sz="2800" dirty="0" err="1">
                <a:solidFill>
                  <a:schemeClr val="accent2"/>
                </a:solidFill>
              </a:rPr>
              <a:t>Tìm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trong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bài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từ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ngữ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dùng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để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tả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bộ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phận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khủng</a:t>
            </a:r>
            <a:r>
              <a:rPr lang="en-US" sz="2800" dirty="0">
                <a:solidFill>
                  <a:schemeClr val="accent2"/>
                </a:solidFill>
              </a:rPr>
              <a:t> long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C809A-7408-4B5E-9FDC-F397B0B7C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16" y="606780"/>
            <a:ext cx="5628807" cy="44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93" y="977061"/>
            <a:ext cx="6852614" cy="4269179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756478" y="1952618"/>
            <a:ext cx="1892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</a:t>
            </a:r>
          </a:p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 KHỞI ĐỘNG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6093" y="653009"/>
            <a:ext cx="8340627" cy="914400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800" b="1" dirty="0"/>
              <a:t>2. </a:t>
            </a:r>
            <a:r>
              <a:rPr lang="en-US" sz="2800" b="1" dirty="0" err="1"/>
              <a:t>Hỏi</a:t>
            </a:r>
            <a:r>
              <a:rPr lang="en-US" sz="2800" b="1" dirty="0"/>
              <a:t> - </a:t>
            </a:r>
            <a:r>
              <a:rPr lang="en-US" sz="2800" b="1" dirty="0" err="1"/>
              <a:t>đáp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bộ</a:t>
            </a:r>
            <a:r>
              <a:rPr lang="en-US" sz="2800" b="1" dirty="0"/>
              <a:t> </a:t>
            </a:r>
            <a:r>
              <a:rPr lang="en-US" sz="2800" b="1" dirty="0" err="1"/>
              <a:t>phận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khủng</a:t>
            </a:r>
            <a:r>
              <a:rPr lang="en-US" sz="2800" b="1" dirty="0"/>
              <a:t> long.</a:t>
            </a:r>
            <a:endParaRPr lang="en-US" sz="32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48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377269" y="606287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4888BCB-98A8-4972-B00C-ACC00545E4C3}"/>
              </a:ext>
            </a:extLst>
          </p:cNvPr>
          <p:cNvSpPr txBox="1"/>
          <p:nvPr/>
        </p:nvSpPr>
        <p:spPr>
          <a:xfrm>
            <a:off x="3706299" y="1900257"/>
            <a:ext cx="2361695" cy="92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latin typeface="UVN Ly Do" panose="03020702040505070503" pitchFamily="66" charset="0"/>
                <a:ea typeface="小考拉体" panose="02000503000000000000" pitchFamily="2" charset="-122"/>
              </a:rPr>
              <a:t>TIẾT 3</a:t>
            </a:r>
            <a:endParaRPr lang="zh-CN" altLang="en-US" sz="5400" b="1" dirty="0">
              <a:ln w="1270">
                <a:solidFill>
                  <a:srgbClr val="7C3C21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  <a:latin typeface="UVN Ly Do" panose="03020702040505070503" pitchFamily="66" charset="0"/>
              <a:ea typeface="小考拉体" panose="02000503000000000000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E0F44D9-F013-433A-82ED-568645F72B13}"/>
              </a:ext>
            </a:extLst>
          </p:cNvPr>
          <p:cNvSpPr/>
          <p:nvPr/>
        </p:nvSpPr>
        <p:spPr>
          <a:xfrm rot="289861">
            <a:off x="2753149" y="1652114"/>
            <a:ext cx="75811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8625" b="1" dirty="0">
              <a:ln w="1270">
                <a:solidFill>
                  <a:srgbClr val="7C3C21"/>
                </a:solidFill>
              </a:ln>
              <a:solidFill>
                <a:srgbClr val="FBD705"/>
              </a:solidFill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  <a:latin typeface="小考拉体" panose="02000503000000000000" pitchFamily="2" charset="-122"/>
              <a:ea typeface="小考拉体" panose="02000503000000000000" pitchFamily="2" charset="-122"/>
            </a:endParaRPr>
          </a:p>
        </p:txBody>
      </p: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6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3" y="53263"/>
            <a:ext cx="1207226" cy="6749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1042F-C5DA-494F-A065-9726E2B0207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2" descr="Cách viết chữ x thường và hoa đúng nhất dành cho bé tập viế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2" descr="Cách viết chữ y thường và hoa giúp tập viết chữ đẹp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A50045-DB5F-49E2-BB0A-E7E1BEC7CF1F}"/>
              </a:ext>
            </a:extLst>
          </p:cNvPr>
          <p:cNvSpPr/>
          <p:nvPr/>
        </p:nvSpPr>
        <p:spPr>
          <a:xfrm>
            <a:off x="714376" y="1164432"/>
            <a:ext cx="7993856" cy="2936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prstClr val="white"/>
                </a:solidFill>
                <a:latin typeface="Calibri"/>
              </a:rPr>
              <a:t>	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Chân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khủng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long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thẳng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rất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khỏe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Vì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chúng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thể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khắp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vùng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rộng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lớn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kiếm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Khủng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long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khả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năng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săn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mồi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tốt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đôi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mắt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tinh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tường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cùng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mũi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đôi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tai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thính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43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79EF8F-D52B-4142-8574-939693801192}"/>
              </a:ext>
            </a:extLst>
          </p:cNvPr>
          <p:cNvSpPr/>
          <p:nvPr/>
        </p:nvSpPr>
        <p:spPr>
          <a:xfrm>
            <a:off x="872423" y="3228981"/>
            <a:ext cx="80468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b.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Mẹ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tôi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thức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kh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………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dậy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sớm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để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làm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mọi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việc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3DDA97-CFC3-4E83-BCC1-BD02680B7B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C7124E-356C-4E4B-89CD-4390D6C4B34B}"/>
              </a:ext>
            </a:extLst>
          </p:cNvPr>
          <p:cNvSpPr/>
          <p:nvPr/>
        </p:nvSpPr>
        <p:spPr>
          <a:xfrm>
            <a:off x="533400" y="1002658"/>
            <a:ext cx="80468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2.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Chọn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uya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uyu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thay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cho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ô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vuông</a:t>
            </a:r>
            <a:endParaRPr lang="en-US" sz="35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42C38-1624-4295-BE29-F3C1504A8E1A}"/>
              </a:ext>
            </a:extLst>
          </p:cNvPr>
          <p:cNvSpPr/>
          <p:nvPr/>
        </p:nvSpPr>
        <p:spPr>
          <a:xfrm>
            <a:off x="872423" y="2429011"/>
            <a:ext cx="80468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a.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Đường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lên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núi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quanh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co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khúc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kh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……</a:t>
            </a:r>
          </a:p>
        </p:txBody>
      </p:sp>
    </p:spTree>
    <p:extLst>
      <p:ext uri="{BB962C8B-B14F-4D97-AF65-F5344CB8AC3E}">
        <p14:creationId xmlns:p14="http://schemas.microsoft.com/office/powerpoint/2010/main" val="9792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23DDA97-CFC3-4E83-BCC1-BD02680B7B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C7124E-356C-4E4B-89CD-4390D6C4B34B}"/>
              </a:ext>
            </a:extLst>
          </p:cNvPr>
          <p:cNvSpPr/>
          <p:nvPr/>
        </p:nvSpPr>
        <p:spPr>
          <a:xfrm>
            <a:off x="312829" y="1013724"/>
            <a:ext cx="80468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A.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Nhìn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hình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tìm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từ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ngữ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chứa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iêu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ươu</a:t>
            </a:r>
            <a:endParaRPr lang="en-US" sz="35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C64F1A-D0EE-4043-AE58-3F94C6919891}"/>
              </a:ext>
            </a:extLst>
          </p:cNvPr>
          <p:cNvSpPr/>
          <p:nvPr/>
        </p:nvSpPr>
        <p:spPr>
          <a:xfrm>
            <a:off x="362835" y="281140"/>
            <a:ext cx="80468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3.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Chọn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a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F68CE-57F3-4A7E-964D-F99BDA376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77" y="2266150"/>
            <a:ext cx="7267598" cy="15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23DDA97-CFC3-4E83-BCC1-BD02680B7B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C7124E-356C-4E4B-89CD-4390D6C4B34B}"/>
              </a:ext>
            </a:extLst>
          </p:cNvPr>
          <p:cNvSpPr/>
          <p:nvPr/>
        </p:nvSpPr>
        <p:spPr>
          <a:xfrm>
            <a:off x="312829" y="1013725"/>
            <a:ext cx="80468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B.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Nhìn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hình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tìm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từ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ngữ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chứa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uôc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uôt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để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gọi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tên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loài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vật</a:t>
            </a:r>
            <a:endParaRPr lang="en-US" sz="35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C64F1A-D0EE-4043-AE58-3F94C6919891}"/>
              </a:ext>
            </a:extLst>
          </p:cNvPr>
          <p:cNvSpPr/>
          <p:nvPr/>
        </p:nvSpPr>
        <p:spPr>
          <a:xfrm>
            <a:off x="362835" y="281140"/>
            <a:ext cx="80468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3.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Chọn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a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AC77E-D8B7-4489-A226-49C8CCF6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6" y="2571750"/>
            <a:ext cx="7243434" cy="18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283002" y="477432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6594028-6525-4457-9820-22D8F044B913}"/>
              </a:ext>
            </a:extLst>
          </p:cNvPr>
          <p:cNvGrpSpPr/>
          <p:nvPr/>
        </p:nvGrpSpPr>
        <p:grpSpPr>
          <a:xfrm rot="289861">
            <a:off x="2222608" y="1585416"/>
            <a:ext cx="4707465" cy="1419619"/>
            <a:chOff x="5485073" y="3053035"/>
            <a:chExt cx="5820575" cy="189282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888BCB-98A8-4972-B00C-ACC00545E4C3}"/>
                </a:ext>
              </a:extLst>
            </p:cNvPr>
            <p:cNvSpPr txBox="1"/>
            <p:nvPr/>
          </p:nvSpPr>
          <p:spPr>
            <a:xfrm rot="21310139">
              <a:off x="5485073" y="3452628"/>
              <a:ext cx="582057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1270">
                    <a:solidFill>
                      <a:srgbClr val="7C3C21"/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uLnTx/>
                  <a:uFillTx/>
                  <a:latin typeface="UVN Ly Do" panose="03020702040505070503" pitchFamily="66" charset="0"/>
                  <a:ea typeface="小考拉体" panose="02000503000000000000" pitchFamily="2" charset="-122"/>
                  <a:cs typeface="+mn-cs"/>
                </a:rPr>
                <a:t>TIẾT 4</a:t>
              </a:r>
              <a:endParaRPr kumimoji="0" lang="zh-CN" altLang="en-US" sz="5400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UVN Ly Do" panose="03020702040505070503" pitchFamily="66" charset="0"/>
                <a:ea typeface="小考拉体" panose="02000503000000000000" pitchFamily="2" charset="-122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E0F44D9-F013-433A-82ED-568645F72B13}"/>
                </a:ext>
              </a:extLst>
            </p:cNvPr>
            <p:cNvSpPr/>
            <p:nvPr/>
          </p:nvSpPr>
          <p:spPr>
            <a:xfrm>
              <a:off x="6755194" y="3053035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625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cs"/>
              </a:endParaRPr>
            </a:p>
          </p:txBody>
        </p:sp>
      </p:grp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1" y="563454"/>
            <a:ext cx="7953374" cy="4230002"/>
          </a:xfrm>
          <a:prstGeom prst="roundRect">
            <a:avLst>
              <a:gd name="adj" fmla="val 8499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04771" y="150520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vật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ẩn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3353" y="3171303"/>
            <a:ext cx="474810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voi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550476"/>
            <a:ext cx="104713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công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95104" y="4241492"/>
            <a:ext cx="47194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gà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7788" y="2079788"/>
            <a:ext cx="125853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gõ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kiến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3264" y="1542488"/>
            <a:ext cx="45720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khỉ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4238" y="2988190"/>
            <a:ext cx="104713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nhông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783402" y="551504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chỉ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động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vật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rừng</a:t>
            </a:r>
            <a:r>
              <a:rPr lang="en-US" sz="1600" dirty="0">
                <a:latin typeface="UTM Avo" panose="02040603050506020204" pitchFamily="18" charset="0"/>
              </a:rPr>
              <a:t>. </a:t>
            </a:r>
            <a:r>
              <a:rPr lang="en-US" sz="1600" dirty="0" err="1">
                <a:latin typeface="UTM Avo" panose="02040603050506020204" pitchFamily="18" charset="0"/>
              </a:rPr>
              <a:t>Đặt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vừa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34381" y="1553497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voi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34381" y="2048958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gà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34381" y="2544419"/>
            <a:ext cx="138634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34381" y="3039880"/>
            <a:ext cx="1582993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gõ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kiến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34381" y="3535341"/>
            <a:ext cx="58993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khỉ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34380" y="4030802"/>
            <a:ext cx="117987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kì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nhông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20497" y="1553497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huơ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vòi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phun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nước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20497" y="2048958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gáy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chạy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mổ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20497" y="2544419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múa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xòe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đuôi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20497" y="3039880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bay,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đục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vi-VN" sz="1600" dirty="0">
                <a:solidFill>
                  <a:srgbClr val="000000"/>
                </a:solidFill>
                <a:latin typeface="UTM Avo" panose="02040603050506020204" pitchFamily="18" charset="0"/>
              </a:rPr>
              <a:t> cây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20497" y="3535341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leo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trèo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20497" y="4030802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bò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bắt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mồi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3646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35782" y="551504"/>
            <a:ext cx="7972424" cy="363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hoặc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dáu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than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thay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ô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600" dirty="0">
                <a:latin typeface="UTM Avo" panose="02040603050506020204" pitchFamily="18" charset="0"/>
              </a:rPr>
              <a:t>Con </a:t>
            </a:r>
            <a:r>
              <a:rPr lang="en-US" sz="2600" dirty="0" err="1">
                <a:latin typeface="UTM Avo" panose="02040603050506020204" pitchFamily="18" charset="0"/>
              </a:rPr>
              <a:t>gì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cái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vòi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rất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dài</a:t>
            </a:r>
            <a:r>
              <a:rPr lang="en-US" sz="2600" dirty="0">
                <a:latin typeface="UTM Avo" panose="02040603050506020204" pitchFamily="18" charset="0"/>
              </a:rPr>
              <a:t>   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600" dirty="0">
                <a:latin typeface="UTM Avo" panose="02040603050506020204" pitchFamily="18" charset="0"/>
              </a:rPr>
              <a:t>Con </a:t>
            </a:r>
            <a:r>
              <a:rPr lang="en-US" sz="2600" dirty="0" err="1">
                <a:latin typeface="UTM Avo" panose="02040603050506020204" pitchFamily="18" charset="0"/>
              </a:rPr>
              <a:t>mèo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đang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trèo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cây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cau</a:t>
            </a:r>
            <a:r>
              <a:rPr lang="en-US" sz="2600" dirty="0">
                <a:latin typeface="UTM Avo" panose="02040603050506020204" pitchFamily="18" charset="0"/>
              </a:rPr>
              <a:t>  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600" dirty="0">
                <a:latin typeface="UTM Avo" panose="02040603050506020204" pitchFamily="18" charset="0"/>
              </a:rPr>
              <a:t>Con </a:t>
            </a:r>
            <a:r>
              <a:rPr lang="en-US" sz="2600" dirty="0" err="1">
                <a:latin typeface="UTM Avo" panose="02040603050506020204" pitchFamily="18" charset="0"/>
              </a:rPr>
              <a:t>gì</a:t>
            </a:r>
            <a:r>
              <a:rPr lang="en-US" sz="2600" dirty="0">
                <a:latin typeface="UTM Avo" panose="02040603050506020204" pitchFamily="18" charset="0"/>
              </a:rPr>
              <a:t> phi </a:t>
            </a:r>
            <a:r>
              <a:rPr lang="en-US" sz="2600" dirty="0" err="1">
                <a:latin typeface="UTM Avo" panose="02040603050506020204" pitchFamily="18" charset="0"/>
              </a:rPr>
              <a:t>nhanh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như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gió</a:t>
            </a:r>
            <a:r>
              <a:rPr lang="en-US" sz="2600" dirty="0">
                <a:latin typeface="UTM Avo" panose="02040603050506020204" pitchFamily="18" charset="0"/>
              </a:rPr>
              <a:t>  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600" dirty="0" err="1">
                <a:latin typeface="UTM Avo" panose="02040603050506020204" pitchFamily="18" charset="0"/>
              </a:rPr>
              <a:t>Ôi</a:t>
            </a:r>
            <a:r>
              <a:rPr lang="en-US" sz="2600" dirty="0"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latin typeface="UTM Avo" panose="02040603050506020204" pitchFamily="18" charset="0"/>
              </a:rPr>
              <a:t>công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đẹp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quá</a:t>
            </a:r>
            <a:r>
              <a:rPr lang="en-US" sz="2600" dirty="0">
                <a:latin typeface="UTM Avo" panose="02040603050506020204" pitchFamily="18" charset="0"/>
              </a:rPr>
              <a:t>  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  <a:endParaRPr lang="vi-VN" sz="2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27026" y="1911469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761041" y="2571750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424516" y="3063412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25977" y="3723490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607943" y="-378904"/>
            <a:ext cx="10143621" cy="517848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56" y="388686"/>
            <a:ext cx="1382575" cy="1327999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4030" y="-60715"/>
            <a:ext cx="1425938" cy="1164375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017" y="3496219"/>
            <a:ext cx="280661" cy="259071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615398" y="304031"/>
            <a:ext cx="424478" cy="39182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292393" y="2253330"/>
            <a:ext cx="273563" cy="25252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113143" y="2795503"/>
            <a:ext cx="431624" cy="398422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194474" y="945158"/>
            <a:ext cx="206451" cy="190571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3270971" y="1192933"/>
            <a:ext cx="206451" cy="190571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4820729" y="4006367"/>
            <a:ext cx="159429" cy="14716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614152" y="257351"/>
            <a:ext cx="291083" cy="26869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5874907" y="1276246"/>
            <a:ext cx="77798" cy="71813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285508" y="362695"/>
            <a:ext cx="77798" cy="71813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024765" y="1910095"/>
            <a:ext cx="77798" cy="7181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436305" y="228887"/>
            <a:ext cx="184668" cy="170463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943" y="-33752"/>
            <a:ext cx="457200" cy="4572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7625429" y="4021336"/>
            <a:ext cx="658623" cy="1580694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498308" y="4183156"/>
            <a:ext cx="206451" cy="190571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502992" y="4317188"/>
            <a:ext cx="424478" cy="391826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012247" y="1158537"/>
            <a:ext cx="7275864" cy="1784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4033" y="2687312"/>
            <a:ext cx="1932378" cy="915187"/>
            <a:chOff x="4845377" y="3583082"/>
            <a:chExt cx="2576504" cy="1220249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2202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5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812597" y="4967118"/>
            <a:ext cx="658623" cy="15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283002" y="477432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6594028-6525-4457-9820-22D8F044B913}"/>
              </a:ext>
            </a:extLst>
          </p:cNvPr>
          <p:cNvGrpSpPr/>
          <p:nvPr/>
        </p:nvGrpSpPr>
        <p:grpSpPr>
          <a:xfrm rot="289861">
            <a:off x="2222608" y="1585416"/>
            <a:ext cx="4707465" cy="1419619"/>
            <a:chOff x="5485073" y="3053035"/>
            <a:chExt cx="5820575" cy="189282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888BCB-98A8-4972-B00C-ACC00545E4C3}"/>
                </a:ext>
              </a:extLst>
            </p:cNvPr>
            <p:cNvSpPr txBox="1"/>
            <p:nvPr/>
          </p:nvSpPr>
          <p:spPr>
            <a:xfrm rot="21310139">
              <a:off x="5485073" y="3452628"/>
              <a:ext cx="582057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1270">
                    <a:solidFill>
                      <a:srgbClr val="7C3C21"/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uLnTx/>
                  <a:uFillTx/>
                  <a:latin typeface="UVN Ly Do" panose="03020702040505070503" pitchFamily="66" charset="0"/>
                  <a:ea typeface="小考拉体" panose="02000503000000000000" pitchFamily="2" charset="-122"/>
                  <a:cs typeface="+mn-cs"/>
                </a:rPr>
                <a:t>TIẾT 5</a:t>
              </a:r>
              <a:endParaRPr kumimoji="0" lang="zh-CN" altLang="en-US" sz="5400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UVN Ly Do" panose="03020702040505070503" pitchFamily="66" charset="0"/>
                <a:ea typeface="小考拉体" panose="02000503000000000000" pitchFamily="2" charset="-122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E0F44D9-F013-433A-82ED-568645F72B13}"/>
                </a:ext>
              </a:extLst>
            </p:cNvPr>
            <p:cNvSpPr/>
            <p:nvPr/>
          </p:nvSpPr>
          <p:spPr>
            <a:xfrm>
              <a:off x="6755194" y="3053035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625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cs"/>
              </a:endParaRPr>
            </a:p>
          </p:txBody>
        </p:sp>
      </p:grp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770" y="137875"/>
            <a:ext cx="7620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/>
        </p:blipFill>
        <p:spPr>
          <a:xfrm>
            <a:off x="1039393" y="661095"/>
            <a:ext cx="3081993" cy="209550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/>
        </p:blipFill>
        <p:spPr>
          <a:xfrm>
            <a:off x="5131735" y="661094"/>
            <a:ext cx="3230254" cy="209550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3256167" y="2815838"/>
            <a:ext cx="3230254" cy="2095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15934" y="2159095"/>
            <a:ext cx="941694" cy="4759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hươu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77143" y="2173449"/>
            <a:ext cx="786607" cy="4759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sóc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56719" y="2945802"/>
            <a:ext cx="880288" cy="4494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công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931" y="219888"/>
            <a:ext cx="7815263" cy="470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</a:rPr>
              <a:t>3 – 5 </a:t>
            </a:r>
            <a:r>
              <a:rPr lang="en-US" sz="2800" dirty="0" err="1">
                <a:latin typeface="UTM Avo" panose="02040603050506020204" pitchFamily="18" charset="0"/>
              </a:rPr>
              <a:t>câu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một con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yêu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thích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2400" b="1" u="sng" dirty="0">
                <a:latin typeface="UTM Avo" panose="02040603050506020204" pitchFamily="18" charset="0"/>
              </a:rPr>
              <a:t>GỢI Ý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nhìn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thấy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</a:rPr>
              <a:t> (</a:t>
            </a:r>
            <a:r>
              <a:rPr lang="en-US" sz="2800" dirty="0" err="1">
                <a:latin typeface="UTM Avo" panose="02040603050506020204" pitchFamily="18" charset="0"/>
              </a:rPr>
              <a:t>ảnh</a:t>
            </a:r>
            <a:r>
              <a:rPr lang="en-US" sz="2800" dirty="0">
                <a:latin typeface="UTM Avo" panose="02040603050506020204" pitchFamily="18" charset="0"/>
              </a:rPr>
              <a:t>) ở </a:t>
            </a:r>
            <a:r>
              <a:rPr lang="en-US" sz="2800" dirty="0" err="1">
                <a:latin typeface="UTM Avo" panose="02040603050506020204" pitchFamily="18" charset="0"/>
              </a:rPr>
              <a:t>đâu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r>
              <a:rPr lang="vi-VN" sz="2800" dirty="0"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</a:rPr>
              <a:t>(tranh thêu, ảnh chụp, ảnh ở bảo tàng...)</a:t>
            </a:r>
            <a:endParaRPr lang="en-US" sz="2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</a:rPr>
              <a:t> (</a:t>
            </a:r>
            <a:r>
              <a:rPr lang="en-US" sz="2800" dirty="0" err="1">
                <a:latin typeface="UTM Avo" panose="02040603050506020204" pitchFamily="18" charset="0"/>
              </a:rPr>
              <a:t>ảnh</a:t>
            </a:r>
            <a:r>
              <a:rPr lang="en-US" sz="2800" dirty="0">
                <a:latin typeface="UTM Avo" panose="02040603050506020204" pitchFamily="18" charset="0"/>
              </a:rPr>
              <a:t>)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latin typeface="UTM Avo" panose="02040603050506020204" pitchFamily="18" charset="0"/>
              </a:rPr>
              <a:t>vật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 Con </a:t>
            </a:r>
            <a:r>
              <a:rPr lang="en-US" sz="2800" dirty="0" err="1">
                <a:latin typeface="UTM Avo" panose="02040603050506020204" pitchFamily="18" charset="0"/>
              </a:rPr>
              <a:t>vật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đang</a:t>
            </a:r>
            <a:r>
              <a:rPr lang="vi-VN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UTM Avo" panose="02040603050506020204" pitchFamily="18" charset="0"/>
              </a:rPr>
              <a:t>Nó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đặc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điểm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vi-VN" sz="2800" dirty="0">
                <a:latin typeface="UTM Avo" panose="02040603050506020204" pitchFamily="18" charset="0"/>
              </a:rPr>
              <a:t>bật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thích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</a:rPr>
              <a:t> (</a:t>
            </a:r>
            <a:r>
              <a:rPr lang="en-US" sz="2800" dirty="0" err="1">
                <a:latin typeface="UTM Avo" panose="02040603050506020204" pitchFamily="18" charset="0"/>
              </a:rPr>
              <a:t>ảnh</a:t>
            </a:r>
            <a:r>
              <a:rPr lang="en-US" sz="2800" dirty="0">
                <a:latin typeface="UTM Avo" panose="02040603050506020204" pitchFamily="18" charset="0"/>
              </a:rPr>
              <a:t>)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  <a:r>
              <a:rPr lang="en-US" sz="2800" dirty="0" err="1">
                <a:latin typeface="UTM Avo" panose="02040603050506020204" pitchFamily="18" charset="0"/>
              </a:rPr>
              <a:t>Vì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sao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A582004-2206-4241-ACF3-697DB12E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47"/>
            <a:ext cx="9144000" cy="479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79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FFEFC8DA-A5DB-4163-B553-CFDAEB5A6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18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, timeline&#10;&#10;Description automatically generated">
            <a:extLst>
              <a:ext uri="{FF2B5EF4-FFF2-40B4-BE49-F238E27FC236}">
                <a16:creationId xmlns:a16="http://schemas.microsoft.com/office/drawing/2014/main" id="{E04A762E-6CED-460D-9D3E-137024873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4" b="814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55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ird, gallinaceous bird, chicken&#10;&#10;Description automatically generated">
            <a:extLst>
              <a:ext uri="{FF2B5EF4-FFF2-40B4-BE49-F238E27FC236}">
                <a16:creationId xmlns:a16="http://schemas.microsoft.com/office/drawing/2014/main" id="{03AE507A-F8AA-4C3D-A7B4-BDC5B6738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68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3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283002" y="477432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6594028-6525-4457-9820-22D8F044B913}"/>
              </a:ext>
            </a:extLst>
          </p:cNvPr>
          <p:cNvGrpSpPr/>
          <p:nvPr/>
        </p:nvGrpSpPr>
        <p:grpSpPr>
          <a:xfrm rot="289861">
            <a:off x="2222608" y="1585416"/>
            <a:ext cx="4707465" cy="1419619"/>
            <a:chOff x="5485073" y="3053035"/>
            <a:chExt cx="5820575" cy="189282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888BCB-98A8-4972-B00C-ACC00545E4C3}"/>
                </a:ext>
              </a:extLst>
            </p:cNvPr>
            <p:cNvSpPr txBox="1"/>
            <p:nvPr/>
          </p:nvSpPr>
          <p:spPr>
            <a:xfrm rot="21310139">
              <a:off x="5485073" y="3452628"/>
              <a:ext cx="582057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1270">
                    <a:solidFill>
                      <a:srgbClr val="7C3C21"/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uLnTx/>
                  <a:uFillTx/>
                  <a:latin typeface="UVN Ly Do" panose="03020702040505070503" pitchFamily="66" charset="0"/>
                  <a:ea typeface="小考拉体" panose="02000503000000000000" pitchFamily="2" charset="-122"/>
                  <a:cs typeface="+mn-cs"/>
                </a:rPr>
                <a:t>TIẾT 6</a:t>
              </a:r>
              <a:endParaRPr kumimoji="0" lang="zh-CN" altLang="en-US" sz="5400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UVN Ly Do" panose="03020702040505070503" pitchFamily="66" charset="0"/>
                <a:ea typeface="小考拉体" panose="02000503000000000000" pitchFamily="2" charset="-122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E0F44D9-F013-433A-82ED-568645F72B13}"/>
                </a:ext>
              </a:extLst>
            </p:cNvPr>
            <p:cNvSpPr/>
            <p:nvPr/>
          </p:nvSpPr>
          <p:spPr>
            <a:xfrm>
              <a:off x="6755194" y="3053035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625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cs"/>
              </a:endParaRPr>
            </a:p>
          </p:txBody>
        </p:sp>
      </p:grp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3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3943" y="624843"/>
            <a:ext cx="5860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</a:p>
          <a:p>
            <a:pPr lvl="1" indent="-342900">
              <a:buAutoNum type="arabicPeriod"/>
            </a:pP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báo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dã</a:t>
            </a:r>
            <a:r>
              <a:rPr lang="en-US" sz="1800" dirty="0">
                <a:latin typeface="UTM Avo" panose="02040603050506020204" pitchFamily="18" charset="0"/>
              </a:rPr>
              <a:t> (</a:t>
            </a:r>
            <a:r>
              <a:rPr lang="en-US" sz="1800" dirty="0" err="1">
                <a:latin typeface="UTM Avo" panose="02040603050506020204" pitchFamily="18" charset="0"/>
              </a:rPr>
              <a:t>hổ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báo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sư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tử</a:t>
            </a:r>
            <a:r>
              <a:rPr lang="en-US" sz="1800" dirty="0">
                <a:latin typeface="UTM Avo" panose="02040603050506020204" pitchFamily="18" charset="0"/>
              </a:rPr>
              <a:t>,…)</a:t>
            </a:r>
          </a:p>
          <a:p>
            <a:pPr lvl="1" indent="-342900">
              <a:buAutoNum type="arabicPeriod"/>
            </a:pPr>
            <a:r>
              <a:rPr lang="en-US" sz="1800" dirty="0" err="1">
                <a:latin typeface="UTM Avo" panose="02040603050506020204" pitchFamily="18" charset="0"/>
              </a:rPr>
              <a:t>Giới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thiệu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số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thông</a:t>
            </a:r>
            <a:r>
              <a:rPr lang="en-US" sz="1800" dirty="0">
                <a:latin typeface="UTM Avo" panose="02040603050506020204" pitchFamily="18" charset="0"/>
              </a:rPr>
              <a:t> tin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laoif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2886"/>
          <a:stretch/>
        </p:blipFill>
        <p:spPr>
          <a:xfrm>
            <a:off x="1818969" y="2102172"/>
            <a:ext cx="5715000" cy="14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D3CC1B0A-C0FA-42BB-A0DE-B9410B95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3" y="536714"/>
            <a:ext cx="7593564" cy="4530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55F66-A617-4373-9B18-F16044AF01D7}"/>
              </a:ext>
            </a:extLst>
          </p:cNvPr>
          <p:cNvSpPr txBox="1"/>
          <p:nvPr/>
        </p:nvSpPr>
        <p:spPr>
          <a:xfrm>
            <a:off x="3309428" y="2047461"/>
            <a:ext cx="2326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2741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2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4122371" y="79588"/>
            <a:ext cx="899260" cy="651924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316" y="3594655"/>
            <a:ext cx="4279368" cy="411044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329510" y="-832045"/>
            <a:ext cx="431624" cy="398422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216838" y="-729163"/>
            <a:ext cx="206451" cy="190571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3133997" y="-502207"/>
            <a:ext cx="159429" cy="147166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816288" y="-1601975"/>
            <a:ext cx="184668" cy="170463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728791" y="-385632"/>
            <a:ext cx="273563" cy="252520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6980575" y="-954457"/>
            <a:ext cx="206451" cy="19057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5340006" y="-1181160"/>
            <a:ext cx="424478" cy="391826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827181" y="-1765312"/>
            <a:ext cx="206451" cy="19057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188259" y="-15806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1915150" y="-1318526"/>
            <a:ext cx="424478" cy="391826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775911" y="-1176845"/>
            <a:ext cx="206451" cy="190571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852408" y="-929071"/>
            <a:ext cx="206451" cy="190571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7691271" y="-734344"/>
            <a:ext cx="291083" cy="268694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456344" y="-845758"/>
            <a:ext cx="77798" cy="71813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5083317" y="-362566"/>
            <a:ext cx="184668" cy="170463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035560" y="-1105799"/>
            <a:ext cx="206451" cy="190571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6597691" y="-1128871"/>
            <a:ext cx="424478" cy="39182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729213" y="-680195"/>
            <a:ext cx="206451" cy="190571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0585" y="-317824"/>
            <a:ext cx="206451" cy="190571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2555519" y="-319227"/>
            <a:ext cx="159429" cy="147166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805540" y="-1081145"/>
            <a:ext cx="184668" cy="170463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651288" y="-646736"/>
            <a:ext cx="431624" cy="398422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402097" y="-771477"/>
            <a:ext cx="206451" cy="190571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4193575" y="-820850"/>
            <a:ext cx="424478" cy="391826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336672" y="-1135546"/>
            <a:ext cx="424478" cy="391826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5197433" y="-993866"/>
            <a:ext cx="206451" cy="190571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4290" y="-646329"/>
            <a:ext cx="206451" cy="190571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112793" y="-551365"/>
            <a:ext cx="291083" cy="268694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5877866" y="-662779"/>
            <a:ext cx="77798" cy="71813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4773964" y="-446553"/>
            <a:ext cx="184668" cy="170463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57082" y="-922819"/>
            <a:ext cx="206451" cy="190571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6019213" y="-945891"/>
            <a:ext cx="424478" cy="391826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150735" y="-497216"/>
            <a:ext cx="206451" cy="190571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188259" y="-776882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934" y="-145303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399407" y="611934"/>
            <a:ext cx="1014873" cy="643763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844" y="2210175"/>
            <a:ext cx="717188" cy="523125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89490" y="304895"/>
            <a:ext cx="2262755" cy="2260505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71584" y="223733"/>
            <a:ext cx="2262755" cy="2260505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3048146" y="4128960"/>
            <a:ext cx="422726" cy="101454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5504984" y="4128960"/>
            <a:ext cx="422726" cy="101454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9191032" y="6014200"/>
            <a:ext cx="2279864" cy="764617"/>
            <a:chOff x="4659934" y="2944193"/>
            <a:chExt cx="3916450" cy="1313492"/>
          </a:xfrm>
        </p:grpSpPr>
        <p:sp>
          <p:nvSpPr>
            <p:cNvPr id="210" name="Rounded Rectangle 209">
              <a:hlinkClick r:id="rId11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15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4427" y="3878008"/>
            <a:ext cx="1902901" cy="766599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7" name="Picture 1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914427" y="3877805"/>
            <a:ext cx="1902901" cy="7670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2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>
            <a:spLocks/>
          </p:cNvSpPr>
          <p:nvPr/>
        </p:nvSpPr>
        <p:spPr bwMode="auto">
          <a:xfrm>
            <a:off x="3122835" y="1452871"/>
            <a:ext cx="3053393" cy="1527389"/>
          </a:xfrm>
          <a:custGeom>
            <a:avLst/>
            <a:gdLst>
              <a:gd name="T0" fmla="*/ 1748631 w 3744416"/>
              <a:gd name="T1" fmla="*/ 0 h 1872208"/>
              <a:gd name="T2" fmla="*/ 3497262 w 3744416"/>
              <a:gd name="T3" fmla="*/ 1749425 h 1872208"/>
              <a:gd name="T4" fmla="*/ 0 w 3744416"/>
              <a:gd name="T5" fmla="*/ 1749425 h 1872208"/>
              <a:gd name="T6" fmla="*/ 1748631 w 3744416"/>
              <a:gd name="T7" fmla="*/ 0 h 18722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44416" h="1872208"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lnTo>
                  <a:pt x="0" y="1872208"/>
                </a:ln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noFill/>
          <a:ln w="38100" cap="flat" cmpd="sng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>
              <a:solidFill>
                <a:srgbClr val="280014"/>
              </a:solidFill>
              <a:latin typeface="Times New Roman"/>
              <a:ea typeface="微软雅黑"/>
            </a:endParaRPr>
          </a:p>
        </p:txBody>
      </p:sp>
      <p:sp>
        <p:nvSpPr>
          <p:cNvPr id="4" name="MH_Other_2"/>
          <p:cNvSpPr>
            <a:spLocks noChangeArrowheads="1"/>
          </p:cNvSpPr>
          <p:nvPr/>
        </p:nvSpPr>
        <p:spPr bwMode="auto">
          <a:xfrm>
            <a:off x="3332123" y="1710670"/>
            <a:ext cx="2583533" cy="25835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67628" tIns="35243" rIns="67628" bIns="35243" anchor="ctr"/>
          <a:lstStyle/>
          <a:p>
            <a:pPr algn="ctr" latinLnBrk="1"/>
            <a:endParaRPr lang="zh-CN" altLang="en-US" sz="975">
              <a:solidFill>
                <a:srgbClr val="FFFFFF"/>
              </a:solidFill>
              <a:latin typeface="微软雅黑 Light" charset="-122"/>
              <a:ea typeface="微软雅黑 Light" charset="-122"/>
            </a:endParaRPr>
          </a:p>
        </p:txBody>
      </p:sp>
      <p:pic>
        <p:nvPicPr>
          <p:cNvPr id="11" name="Picture 2" descr="C:\Users\Administrator\Desktop\suc\512个各行各业背景透明人物头像png图标素材\image5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8" y="1800739"/>
            <a:ext cx="2359039" cy="23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F66A6D-BEA9-4082-A325-0BFAF506F977}"/>
              </a:ext>
            </a:extLst>
          </p:cNvPr>
          <p:cNvSpPr/>
          <p:nvPr/>
        </p:nvSpPr>
        <p:spPr>
          <a:xfrm>
            <a:off x="188843" y="178904"/>
            <a:ext cx="8766314" cy="368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36D56-41F6-4CA9-BF33-6F08ED5DCDD7}"/>
              </a:ext>
            </a:extLst>
          </p:cNvPr>
          <p:cNvSpPr txBox="1"/>
          <p:nvPr/>
        </p:nvSpPr>
        <p:spPr>
          <a:xfrm>
            <a:off x="574252" y="2654831"/>
            <a:ext cx="40752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TẠM BIỆT, HẸN GẶP LẠI</a:t>
            </a: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AD38FB8A-3E90-45EA-9AD2-233101333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43" y="63327"/>
            <a:ext cx="1848491" cy="14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522" y="963800"/>
            <a:ext cx="4777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</a:rPr>
              <a:t>	Ai ng</a:t>
            </a:r>
            <a:r>
              <a:rPr lang="vi-VN" sz="2100" b="1" i="1" dirty="0">
                <a:solidFill>
                  <a:srgbClr val="FF0000"/>
                </a:solidFill>
              </a:rPr>
              <a:t>ư</a:t>
            </a:r>
            <a:r>
              <a:rPr lang="en-US" sz="2100" b="1" i="1" dirty="0" err="1">
                <a:solidFill>
                  <a:srgbClr val="FF0000"/>
                </a:solidFill>
              </a:rPr>
              <a:t>ời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bóp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nát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quả</a:t>
            </a:r>
            <a:r>
              <a:rPr lang="en-US" sz="2100" b="1" i="1" dirty="0">
                <a:solidFill>
                  <a:srgbClr val="FF0000"/>
                </a:solidFill>
              </a:rPr>
              <a:t> cam</a:t>
            </a:r>
          </a:p>
          <a:p>
            <a:r>
              <a:rPr lang="en-US" sz="2100" b="1" i="1" dirty="0" err="1">
                <a:solidFill>
                  <a:srgbClr val="FF0000"/>
                </a:solidFill>
              </a:rPr>
              <a:t>Hờn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vua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đã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chẳng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cho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bàn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việc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quân</a:t>
            </a:r>
            <a:endParaRPr lang="en-US" sz="2100" b="1" i="1" dirty="0">
              <a:solidFill>
                <a:srgbClr val="FF0000"/>
              </a:solidFill>
            </a:endParaRPr>
          </a:p>
          <a:p>
            <a:r>
              <a:rPr lang="en-US" sz="2100" b="1" i="1" dirty="0">
                <a:solidFill>
                  <a:srgbClr val="FF0000"/>
                </a:solidFill>
              </a:rPr>
              <a:t>	</a:t>
            </a:r>
            <a:r>
              <a:rPr lang="en-US" sz="2100" b="1" i="1" dirty="0" err="1">
                <a:solidFill>
                  <a:srgbClr val="FF0000"/>
                </a:solidFill>
              </a:rPr>
              <a:t>Phá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cường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địch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báo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hoàng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ân</a:t>
            </a:r>
            <a:endParaRPr lang="en-US" sz="2100" b="1" i="1" dirty="0">
              <a:solidFill>
                <a:srgbClr val="FF0000"/>
              </a:solidFill>
            </a:endParaRPr>
          </a:p>
          <a:p>
            <a:r>
              <a:rPr lang="en-US" sz="2100" b="1" i="1" dirty="0" err="1">
                <a:solidFill>
                  <a:srgbClr val="FF0000"/>
                </a:solidFill>
              </a:rPr>
              <a:t>Dựng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lên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cờ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nghĩa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xả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thân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diệt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thù</a:t>
            </a:r>
            <a:r>
              <a:rPr lang="en-US" sz="21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79951" y="1734155"/>
            <a:ext cx="2655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TRẦN QUỐC TOẢN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176" y="963800"/>
            <a:ext cx="46932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0070C0"/>
                </a:solidFill>
              </a:rPr>
              <a:t>Trần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Quốc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Toản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xin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gặp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vua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để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làm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gì</a:t>
            </a:r>
            <a:r>
              <a:rPr lang="en-US" sz="21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692435" y="1626081"/>
            <a:ext cx="2655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C00000"/>
                </a:solidFill>
              </a:rPr>
              <a:t>Trần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Quốc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Toản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gặp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vua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xin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đánh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giặc</a:t>
            </a:r>
            <a:r>
              <a:rPr lang="en-US" sz="21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1585CB-F67D-4EE4-A462-7DF7037B6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35" y="1276514"/>
            <a:ext cx="25619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598" y="963800"/>
            <a:ext cx="464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Quả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cam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tay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Trần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Quốc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Toản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nh</a:t>
            </a:r>
            <a:r>
              <a:rPr lang="vi-VN" sz="21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ư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thế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nào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43623" y="1645546"/>
            <a:ext cx="26558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</a:rPr>
              <a:t>Quả</a:t>
            </a:r>
            <a:r>
              <a:rPr lang="en-US" sz="2100" b="1" dirty="0">
                <a:solidFill>
                  <a:srgbClr val="FF0000"/>
                </a:solidFill>
              </a:rPr>
              <a:t> cam </a:t>
            </a:r>
            <a:r>
              <a:rPr lang="en-US" sz="2100" b="1" dirty="0" err="1">
                <a:solidFill>
                  <a:srgbClr val="FF0000"/>
                </a:solidFill>
              </a:rPr>
              <a:t>trên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tay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Trần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Quốc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Toản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bị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bóp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nát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vì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ấm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ức</a:t>
            </a:r>
            <a:r>
              <a:rPr lang="en-US" sz="21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966" y="963800"/>
            <a:ext cx="5400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</a:rPr>
              <a:t>Việc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vô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tình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bóp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nát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quả</a:t>
            </a:r>
            <a:r>
              <a:rPr lang="en-US" sz="2100" b="1" dirty="0">
                <a:solidFill>
                  <a:srgbClr val="C00000"/>
                </a:solidFill>
              </a:rPr>
              <a:t> cam </a:t>
            </a:r>
            <a:r>
              <a:rPr lang="en-US" sz="2100" b="1" dirty="0" err="1">
                <a:solidFill>
                  <a:srgbClr val="C00000"/>
                </a:solidFill>
              </a:rPr>
              <a:t>thể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hiện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điều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gì</a:t>
            </a:r>
            <a:r>
              <a:rPr lang="en-US" sz="21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50512" y="1271518"/>
            <a:ext cx="265586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Việc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đó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cho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thấy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Trần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Quốc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toản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người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trẻ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tuổi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nhưng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dũng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cảm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lòng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yêu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nước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96AD38-8581-4594-9AEE-5A17C976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68" y="-106020"/>
            <a:ext cx="7411484" cy="1590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FC398-2B28-440A-AE0C-5BA4B5BAE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98" y="1353426"/>
            <a:ext cx="7189861" cy="1336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BC5CB-95FF-4A78-B569-E7A0AA6AB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68" y="2641740"/>
            <a:ext cx="3772712" cy="2281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1A3530-059E-4671-A068-F41A7FA4C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453" y="2628900"/>
            <a:ext cx="3986816" cy="23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1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幼儿园童年成长小学课件PPT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</TotalTime>
  <Words>1190</Words>
  <Application>Microsoft Office PowerPoint</Application>
  <PresentationFormat>On-screen Show (16:9)</PresentationFormat>
  <Paragraphs>138</Paragraphs>
  <Slides>40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等线</vt:lpstr>
      <vt:lpstr>微软雅黑</vt:lpstr>
      <vt:lpstr>微软雅黑 Light</vt:lpstr>
      <vt:lpstr>Arial</vt:lpstr>
      <vt:lpstr>Calibri</vt:lpstr>
      <vt:lpstr>Calibri Light</vt:lpstr>
      <vt:lpstr>HP001 4 hàng</vt:lpstr>
      <vt:lpstr>Tahoma</vt:lpstr>
      <vt:lpstr>Times New Roman</vt:lpstr>
      <vt:lpstr>UTM Avo</vt:lpstr>
      <vt:lpstr>UVN Ly Do</vt:lpstr>
      <vt:lpstr>VNI-Avo</vt:lpstr>
      <vt:lpstr>小考拉体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可爱卡通幼儿园童年成长小学课件PPT</dc:title>
  <dc:creator>User</dc:creator>
  <cp:lastModifiedBy>Hang Nguyen</cp:lastModifiedBy>
  <cp:revision>144</cp:revision>
  <dcterms:created xsi:type="dcterms:W3CDTF">2017-03-04T06:55:50Z</dcterms:created>
  <dcterms:modified xsi:type="dcterms:W3CDTF">2025-04-03T17:26:29Z</dcterms:modified>
</cp:coreProperties>
</file>