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8" r:id="rId3"/>
    <p:sldMasterId id="2147483710" r:id="rId4"/>
    <p:sldMasterId id="2147483736" r:id="rId5"/>
    <p:sldMasterId id="2147483772" r:id="rId6"/>
  </p:sldMasterIdLst>
  <p:notesMasterIdLst>
    <p:notesMasterId r:id="rId20"/>
  </p:notesMasterIdLst>
  <p:sldIdLst>
    <p:sldId id="528" r:id="rId7"/>
    <p:sldId id="279" r:id="rId8"/>
    <p:sldId id="516" r:id="rId9"/>
    <p:sldId id="328" r:id="rId10"/>
    <p:sldId id="524" r:id="rId11"/>
    <p:sldId id="487" r:id="rId12"/>
    <p:sldId id="527" r:id="rId13"/>
    <p:sldId id="285" r:id="rId14"/>
    <p:sldId id="517" r:id="rId15"/>
    <p:sldId id="519" r:id="rId16"/>
    <p:sldId id="526" r:id="rId17"/>
    <p:sldId id="298"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062E-B235-4605-81C9-0F86DC032F2A}"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9B003-E639-4AA7-A0B3-974266FCA134}" type="slidenum">
              <a:rPr lang="en-US" smtClean="0"/>
              <a:t>‹#›</a:t>
            </a:fld>
            <a:endParaRPr lang="en-US"/>
          </a:p>
        </p:txBody>
      </p:sp>
    </p:spTree>
    <p:extLst>
      <p:ext uri="{BB962C8B-B14F-4D97-AF65-F5344CB8AC3E}">
        <p14:creationId xmlns:p14="http://schemas.microsoft.com/office/powerpoint/2010/main" val="95177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6F873-1B62-4BF4-7BA4-682DBEA5608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B9222B9-B24A-1F70-3BC5-C30456D9178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07141E7-EF21-1F09-3709-413449D1CB2C}"/>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A11F12A-EA18-C53C-D96A-64FDCE6F8E6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46484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40917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580130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692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2247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51892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96430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89354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939981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21258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746388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395018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193649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6448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706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43617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37563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869409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07365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39047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94392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34209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93679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32120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32770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2025/4/4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2818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19720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2025/4/4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33067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2025/4/4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04940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81629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2025/4/4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66675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958510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2025/4/4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1027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48717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646186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4919372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323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911676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198900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42668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126390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26383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367184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38151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01611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7143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031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476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369284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9254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093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2243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284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903611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44478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1808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7501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628579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9623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2784033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260230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8476463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4101528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04080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1195969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0247972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7892591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416883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997696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73763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8914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7056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5.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4/4/2025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550516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6353431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2025/4/4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564618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4/4/2025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325603263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55284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t>4/4/2025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t>‹#›</a:t>
            </a:fld>
            <a:endParaRPr lang="en-US"/>
          </a:p>
        </p:txBody>
      </p:sp>
    </p:spTree>
    <p:extLst>
      <p:ext uri="{BB962C8B-B14F-4D97-AF65-F5344CB8AC3E}">
        <p14:creationId xmlns:p14="http://schemas.microsoft.com/office/powerpoint/2010/main" val="427227108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4.png"/><Relationship Id="rId18" Type="http://schemas.openxmlformats.org/officeDocument/2006/relationships/image" Target="../media/image27.gif"/><Relationship Id="rId26" Type="http://schemas.microsoft.com/office/2007/relationships/hdphoto" Target="../media/hdphoto10.wdp"/><Relationship Id="rId3" Type="http://schemas.openxmlformats.org/officeDocument/2006/relationships/image" Target="../media/image18.png"/><Relationship Id="rId21" Type="http://schemas.openxmlformats.org/officeDocument/2006/relationships/image" Target="../media/image29.png"/><Relationship Id="rId7" Type="http://schemas.openxmlformats.org/officeDocument/2006/relationships/image" Target="../media/image20.png"/><Relationship Id="rId12" Type="http://schemas.openxmlformats.org/officeDocument/2006/relationships/image" Target="../media/image23.gif"/><Relationship Id="rId17" Type="http://schemas.openxmlformats.org/officeDocument/2006/relationships/image" Target="../media/image26.png"/><Relationship Id="rId25" Type="http://schemas.openxmlformats.org/officeDocument/2006/relationships/image" Target="../media/image31.png"/><Relationship Id="rId2" Type="http://schemas.openxmlformats.org/officeDocument/2006/relationships/image" Target="../media/image17.gif"/><Relationship Id="rId16" Type="http://schemas.microsoft.com/office/2007/relationships/hdphoto" Target="../media/hdphoto6.wdp"/><Relationship Id="rId20" Type="http://schemas.microsoft.com/office/2007/relationships/hdphoto" Target="../media/hdphoto7.wdp"/><Relationship Id="rId29" Type="http://schemas.openxmlformats.org/officeDocument/2006/relationships/image" Target="../media/image33.gif"/><Relationship Id="rId1" Type="http://schemas.openxmlformats.org/officeDocument/2006/relationships/slideLayout" Target="../slideLayouts/slideLayout59.xml"/><Relationship Id="rId6" Type="http://schemas.microsoft.com/office/2007/relationships/hdphoto" Target="../media/hdphoto2.wdp"/><Relationship Id="rId11" Type="http://schemas.openxmlformats.org/officeDocument/2006/relationships/image" Target="../media/image22.gif"/><Relationship Id="rId24" Type="http://schemas.microsoft.com/office/2007/relationships/hdphoto" Target="../media/hdphoto9.wdp"/><Relationship Id="rId5" Type="http://schemas.openxmlformats.org/officeDocument/2006/relationships/image" Target="../media/image19.png"/><Relationship Id="rId15" Type="http://schemas.openxmlformats.org/officeDocument/2006/relationships/image" Target="../media/image25.png"/><Relationship Id="rId23" Type="http://schemas.openxmlformats.org/officeDocument/2006/relationships/image" Target="../media/image30.png"/><Relationship Id="rId28" Type="http://schemas.microsoft.com/office/2007/relationships/hdphoto" Target="../media/hdphoto11.wdp"/><Relationship Id="rId10" Type="http://schemas.microsoft.com/office/2007/relationships/hdphoto" Target="../media/hdphoto4.wdp"/><Relationship Id="rId19" Type="http://schemas.openxmlformats.org/officeDocument/2006/relationships/image" Target="../media/image28.png"/><Relationship Id="rId31" Type="http://schemas.microsoft.com/office/2007/relationships/hdphoto" Target="../media/hdphoto12.wdp"/><Relationship Id="rId4" Type="http://schemas.microsoft.com/office/2007/relationships/hdphoto" Target="../media/hdphoto1.wdp"/><Relationship Id="rId9" Type="http://schemas.openxmlformats.org/officeDocument/2006/relationships/image" Target="../media/image21.png"/><Relationship Id="rId14" Type="http://schemas.microsoft.com/office/2007/relationships/hdphoto" Target="../media/hdphoto5.wdp"/><Relationship Id="rId22" Type="http://schemas.microsoft.com/office/2007/relationships/hdphoto" Target="../media/hdphoto8.wdp"/><Relationship Id="rId27" Type="http://schemas.openxmlformats.org/officeDocument/2006/relationships/image" Target="../media/image32.png"/><Relationship Id="rId30"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D2C39-F2C5-C620-E310-AD18962FD0F0}"/>
            </a:ext>
          </a:extLst>
        </p:cNvPr>
        <p:cNvGrpSpPr/>
        <p:nvPr/>
      </p:nvGrpSpPr>
      <p:grpSpPr>
        <a:xfrm>
          <a:off x="0" y="0"/>
          <a:ext cx="0" cy="0"/>
          <a:chOff x="0" y="0"/>
          <a:chExt cx="0" cy="0"/>
        </a:xfrm>
      </p:grpSpPr>
      <p:cxnSp>
        <p:nvCxnSpPr>
          <p:cNvPr id="8" name="7">
            <a:extLst>
              <a:ext uri="{FF2B5EF4-FFF2-40B4-BE49-F238E27FC236}">
                <a16:creationId xmlns:a16="http://schemas.microsoft.com/office/drawing/2014/main" id="{2EC54D0F-F0C6-C15C-6F2F-123FFFFC3CED}"/>
              </a:ext>
            </a:extLst>
          </p:cNvPr>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 name="1">
            <a:extLst>
              <a:ext uri="{FF2B5EF4-FFF2-40B4-BE49-F238E27FC236}">
                <a16:creationId xmlns:a16="http://schemas.microsoft.com/office/drawing/2014/main" id="{B41D4AAA-23D8-4EA6-991D-06AF4D1D50F2}"/>
              </a:ext>
            </a:extLst>
          </p:cNvPr>
          <p:cNvGrpSpPr/>
          <p:nvPr/>
        </p:nvGrpSpPr>
        <p:grpSpPr>
          <a:xfrm>
            <a:off x="-71057" y="2921013"/>
            <a:ext cx="12282473" cy="3934752"/>
            <a:chOff x="-53293" y="2190760"/>
            <a:chExt cx="9211855" cy="2951064"/>
          </a:xfrm>
        </p:grpSpPr>
        <p:pic>
          <p:nvPicPr>
            <p:cNvPr id="11" name="10">
              <a:extLst>
                <a:ext uri="{FF2B5EF4-FFF2-40B4-BE49-F238E27FC236}">
                  <a16:creationId xmlns:a16="http://schemas.microsoft.com/office/drawing/2014/main" id="{632A286C-8E7F-06F4-799D-9953CE834941}"/>
                </a:ext>
              </a:extLst>
            </p:cNvPr>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a:extLst>
                <a:ext uri="{FF2B5EF4-FFF2-40B4-BE49-F238E27FC236}">
                  <a16:creationId xmlns:a16="http://schemas.microsoft.com/office/drawing/2014/main" id="{B461184D-014C-4EAB-67E5-30BE4B8B4E3E}"/>
                </a:ext>
              </a:extLst>
            </p:cNvPr>
            <p:cNvPicPr>
              <a:picLocks noChangeAspect="1"/>
            </p:cNvPicPr>
            <p:nvPr/>
          </p:nvPicPr>
          <p:blipFill>
            <a:blip r:embed="rId4"/>
            <a:stretch>
              <a:fillRect/>
            </a:stretch>
          </p:blipFill>
          <p:spPr>
            <a:xfrm>
              <a:off x="5936016" y="2190760"/>
              <a:ext cx="3208926" cy="2720031"/>
            </a:xfrm>
            <a:prstGeom prst="rect">
              <a:avLst/>
            </a:prstGeom>
          </p:spPr>
        </p:pic>
        <p:pic>
          <p:nvPicPr>
            <p:cNvPr id="17" name="16">
              <a:extLst>
                <a:ext uri="{FF2B5EF4-FFF2-40B4-BE49-F238E27FC236}">
                  <a16:creationId xmlns:a16="http://schemas.microsoft.com/office/drawing/2014/main" id="{34E3F3B9-6FB7-0D93-0CFA-71C1E95B822B}"/>
                </a:ext>
              </a:extLst>
            </p:cNvPr>
            <p:cNvPicPr>
              <a:picLocks noChangeAspect="1"/>
            </p:cNvPicPr>
            <p:nvPr/>
          </p:nvPicPr>
          <p:blipFill>
            <a:blip r:embed="rId3" cstate="screen"/>
            <a:stretch>
              <a:fillRect/>
            </a:stretch>
          </p:blipFill>
          <p:spPr>
            <a:xfrm>
              <a:off x="-53293" y="3185627"/>
              <a:ext cx="4910252" cy="1956197"/>
            </a:xfrm>
            <a:prstGeom prst="rect">
              <a:avLst/>
            </a:prstGeom>
          </p:spPr>
        </p:pic>
      </p:grpSp>
      <p:sp>
        <p:nvSpPr>
          <p:cNvPr id="3" name="TextBox 2">
            <a:extLst>
              <a:ext uri="{FF2B5EF4-FFF2-40B4-BE49-F238E27FC236}">
                <a16:creationId xmlns:a16="http://schemas.microsoft.com/office/drawing/2014/main" id="{F6E77FE4-1B2A-7245-1D73-2D6F438E3088}"/>
              </a:ext>
            </a:extLst>
          </p:cNvPr>
          <p:cNvSpPr txBox="1"/>
          <p:nvPr/>
        </p:nvSpPr>
        <p:spPr>
          <a:xfrm>
            <a:off x="3046372" y="236579"/>
            <a:ext cx="569947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UBND QUẬN DƯƠNG KINH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n-cs"/>
              </a:rPr>
              <a:t>TRƯỜNG TIỂU HỌC ANH DŨNG</a:t>
            </a:r>
            <a:endParaRPr kumimoji="0" lang="en-US" sz="2800" b="1" i="0" u="none" strike="noStrike" kern="1200" cap="none" spc="0" normalizeH="0" baseline="0" noProof="0" dirty="0">
              <a:ln>
                <a:noFill/>
              </a:ln>
              <a:solidFill>
                <a:srgbClr val="002060"/>
              </a:solidFill>
              <a:effectLst/>
              <a:uLnTx/>
              <a:uFillTx/>
              <a:latin typeface="Calibri Light"/>
              <a:ea typeface="+mn-ea"/>
              <a:cs typeface="+mn-cs"/>
            </a:endParaRPr>
          </a:p>
        </p:txBody>
      </p:sp>
      <p:cxnSp>
        <p:nvCxnSpPr>
          <p:cNvPr id="5" name="Straight Connector 4">
            <a:extLst>
              <a:ext uri="{FF2B5EF4-FFF2-40B4-BE49-F238E27FC236}">
                <a16:creationId xmlns:a16="http://schemas.microsoft.com/office/drawing/2014/main" id="{24E3B72E-FD11-4237-F21F-4160DF1E9139}"/>
              </a:ext>
            </a:extLst>
          </p:cNvPr>
          <p:cNvCxnSpPr/>
          <p:nvPr/>
        </p:nvCxnSpPr>
        <p:spPr>
          <a:xfrm>
            <a:off x="4413380" y="1188303"/>
            <a:ext cx="27432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FE9B847-6FFE-B21E-85F0-8512740F8E1A}"/>
              </a:ext>
            </a:extLst>
          </p:cNvPr>
          <p:cNvSpPr txBox="1"/>
          <p:nvPr/>
        </p:nvSpPr>
        <p:spPr>
          <a:xfrm>
            <a:off x="2935244" y="1964524"/>
            <a:ext cx="569947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TIẾNG VIỆT</a:t>
            </a:r>
            <a:endParaRPr kumimoji="0" lang="en-US" sz="2800" b="1" i="0" u="none" strike="noStrike" kern="1200" cap="none" spc="0" normalizeH="0" baseline="0" noProof="0" dirty="0">
              <a:ln>
                <a:noFill/>
              </a:ln>
              <a:solidFill>
                <a:srgbClr val="FF0000"/>
              </a:solidFill>
              <a:effectLst/>
              <a:uLnTx/>
              <a:uFillTx/>
              <a:latin typeface="Calibri Light"/>
              <a:ea typeface="+mn-ea"/>
              <a:cs typeface="+mn-cs"/>
            </a:endParaRPr>
          </a:p>
        </p:txBody>
      </p:sp>
      <p:sp>
        <p:nvSpPr>
          <p:cNvPr id="7" name="TextBox 6">
            <a:extLst>
              <a:ext uri="{FF2B5EF4-FFF2-40B4-BE49-F238E27FC236}">
                <a16:creationId xmlns:a16="http://schemas.microsoft.com/office/drawing/2014/main" id="{1ADEF58E-7C5B-6D34-55B5-B5BB73369493}"/>
              </a:ext>
            </a:extLst>
          </p:cNvPr>
          <p:cNvSpPr txBox="1"/>
          <p:nvPr/>
        </p:nvSpPr>
        <p:spPr>
          <a:xfrm>
            <a:off x="2935244" y="2514793"/>
            <a:ext cx="569947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BÀI 8: LŨY TRE (TIẾT 5 + 6)</a:t>
            </a:r>
            <a:endParaRPr kumimoji="0" lang="en-US" sz="4400" b="1" i="0" u="none" strike="noStrike" kern="1200" cap="none" spc="0" normalizeH="0" baseline="0" noProof="0" dirty="0">
              <a:ln>
                <a:noFill/>
              </a:ln>
              <a:solidFill>
                <a:srgbClr val="00B050"/>
              </a:solidFill>
              <a:effectLst/>
              <a:uLnTx/>
              <a:uFillTx/>
              <a:latin typeface="Calibri Light"/>
              <a:ea typeface="+mn-ea"/>
              <a:cs typeface="+mn-cs"/>
            </a:endParaRPr>
          </a:p>
        </p:txBody>
      </p:sp>
    </p:spTree>
    <p:extLst>
      <p:ext uri="{BB962C8B-B14F-4D97-AF65-F5344CB8AC3E}">
        <p14:creationId xmlns:p14="http://schemas.microsoft.com/office/powerpoint/2010/main" val="1165341497"/>
      </p:ext>
    </p:extLst>
  </p:cSld>
  <p:clrMapOvr>
    <a:masterClrMapping/>
  </p:clrMapOvr>
  <mc:AlternateContent xmlns:mc="http://schemas.openxmlformats.org/markup-compatibility/2006" xmlns:p14="http://schemas.microsoft.com/office/powerpoint/2010/main">
    <mc:Choice Requires="p14">
      <p:transition spd="slow" p14:dur="1400" advClick="0" advTm="3713">
        <p14:ripple/>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B6A6-4658-4695-94E7-4DFE2DE7802A}"/>
              </a:ext>
            </a:extLst>
          </p:cNvPr>
          <p:cNvSpPr>
            <a:spLocks noGrp="1"/>
          </p:cNvSpPr>
          <p:nvPr>
            <p:ph type="title"/>
          </p:nvPr>
        </p:nvSpPr>
        <p:spPr>
          <a:xfrm>
            <a:off x="268941" y="232967"/>
            <a:ext cx="11724279" cy="1325563"/>
          </a:xfrm>
        </p:spPr>
        <p:txBody>
          <a:bodyPr>
            <a:normAutofit/>
          </a:bodyPr>
          <a:lstStyle/>
          <a:p>
            <a:r>
              <a:rPr lang="en-US" sz="3600"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bài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thơ</a:t>
            </a:r>
            <a:r>
              <a:rPr lang="en-US" sz="3600">
                <a:latin typeface="Times New Roman" panose="02020603050405020304" pitchFamily="18" charset="0"/>
                <a:ea typeface="Arial-Rounded" panose="020B0500000000000000" pitchFamily="34" charset="0"/>
                <a:cs typeface="Times New Roman" panose="02020603050405020304" pitchFamily="18" charset="0"/>
              </a:rPr>
              <a:t>, về vẻ đẹp thiên nhiên. Trao đổi với các bạn suy nghĩ của em về bài thơ.</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3"/>
          <p:cNvSpPr/>
          <p:nvPr/>
        </p:nvSpPr>
        <p:spPr>
          <a:xfrm>
            <a:off x="452824" y="1558530"/>
            <a:ext cx="5101815" cy="4832092"/>
          </a:xfrm>
          <a:prstGeom prst="rect">
            <a:avLst/>
          </a:prstGeom>
        </p:spPr>
        <p:txBody>
          <a:bodyPr wrap="square">
            <a:spAutoFit/>
          </a:bodyPr>
          <a:lstStyle/>
          <a:p>
            <a:r>
              <a:rPr lang="en-US" sz="2800" b="1">
                <a:solidFill>
                  <a:srgbClr val="333333"/>
                </a:solidFill>
                <a:latin typeface="Helvetica Neue"/>
              </a:rPr>
              <a:t>	  </a:t>
            </a:r>
            <a:r>
              <a:rPr lang="vi-VN" sz="2800" b="1">
                <a:solidFill>
                  <a:srgbClr val="333333"/>
                </a:solidFill>
                <a:latin typeface="Helvetica Neue"/>
              </a:rPr>
              <a:t>GIÓ</a:t>
            </a:r>
            <a:endParaRPr lang="vi-VN" sz="2800">
              <a:solidFill>
                <a:srgbClr val="333333"/>
              </a:solidFill>
              <a:latin typeface="Helvetica Neue"/>
            </a:endParaRPr>
          </a:p>
          <a:p>
            <a:pPr algn="just"/>
            <a:endParaRPr lang="vi-VN" sz="2800">
              <a:solidFill>
                <a:srgbClr val="333333"/>
              </a:solidFill>
              <a:latin typeface="Helvetica Neue"/>
            </a:endParaRPr>
          </a:p>
          <a:p>
            <a:pPr algn="just"/>
            <a:r>
              <a:rPr lang="vi-VN" sz="2800">
                <a:solidFill>
                  <a:srgbClr val="333333"/>
                </a:solidFill>
                <a:latin typeface="Helvetica Neue"/>
              </a:rPr>
              <a:t>Gió lúc nào cũng chạy</a:t>
            </a:r>
          </a:p>
          <a:p>
            <a:pPr algn="just"/>
            <a:r>
              <a:rPr lang="vi-VN" sz="2800">
                <a:solidFill>
                  <a:srgbClr val="333333"/>
                </a:solidFill>
                <a:latin typeface="Helvetica Neue"/>
              </a:rPr>
              <a:t>Suốt ngày vội thế à</a:t>
            </a:r>
          </a:p>
          <a:p>
            <a:pPr algn="just"/>
            <a:r>
              <a:rPr lang="vi-VN" sz="2800">
                <a:solidFill>
                  <a:srgbClr val="333333"/>
                </a:solidFill>
                <a:latin typeface="Helvetica Neue"/>
              </a:rPr>
              <a:t>Lúc nào cũng huýt sáo</a:t>
            </a:r>
          </a:p>
          <a:p>
            <a:pPr algn="just"/>
            <a:r>
              <a:rPr lang="vi-VN" sz="2800">
                <a:solidFill>
                  <a:srgbClr val="333333"/>
                </a:solidFill>
                <a:latin typeface="Helvetica Neue"/>
              </a:rPr>
              <a:t>Lúc nào cũng hát ca …</a:t>
            </a:r>
          </a:p>
          <a:p>
            <a:pPr algn="just"/>
            <a:endParaRPr lang="vi-VN" sz="2800">
              <a:solidFill>
                <a:srgbClr val="333333"/>
              </a:solidFill>
              <a:latin typeface="Helvetica Neue"/>
            </a:endParaRPr>
          </a:p>
          <a:p>
            <a:pPr algn="just"/>
            <a:r>
              <a:rPr lang="vi-VN" sz="2800">
                <a:solidFill>
                  <a:srgbClr val="333333"/>
                </a:solidFill>
                <a:latin typeface="Helvetica Neue"/>
              </a:rPr>
              <a:t>Gió thích chơi chong chóng</a:t>
            </a:r>
          </a:p>
          <a:p>
            <a:pPr algn="just"/>
            <a:r>
              <a:rPr lang="vi-VN" sz="2800">
                <a:solidFill>
                  <a:srgbClr val="333333"/>
                </a:solidFill>
                <a:latin typeface="Helvetica Neue"/>
              </a:rPr>
              <a:t>Cùng bé chơi thả diều</a:t>
            </a:r>
          </a:p>
          <a:p>
            <a:pPr algn="just"/>
            <a:r>
              <a:rPr lang="vi-VN" sz="2800">
                <a:solidFill>
                  <a:srgbClr val="333333"/>
                </a:solidFill>
                <a:latin typeface="Helvetica Neue"/>
              </a:rPr>
              <a:t>Lại giật tung nón bé</a:t>
            </a:r>
          </a:p>
          <a:p>
            <a:pPr algn="just"/>
            <a:r>
              <a:rPr lang="vi-VN" sz="2800">
                <a:solidFill>
                  <a:srgbClr val="333333"/>
                </a:solidFill>
                <a:latin typeface="Helvetica Neue"/>
              </a:rPr>
              <a:t>Gió bông đùa chọc trêu</a:t>
            </a:r>
            <a:endParaRPr lang="vi-VN" sz="2800" b="0" i="0">
              <a:solidFill>
                <a:srgbClr val="333333"/>
              </a:solidFill>
              <a:effectLst/>
              <a:latin typeface="Helvetica Neue"/>
            </a:endParaRPr>
          </a:p>
        </p:txBody>
      </p:sp>
      <p:pic>
        <p:nvPicPr>
          <p:cNvPr id="5" name="Picture 4"/>
          <p:cNvPicPr>
            <a:picLocks noChangeAspect="1"/>
          </p:cNvPicPr>
          <p:nvPr/>
        </p:nvPicPr>
        <p:blipFill>
          <a:blip r:embed="rId2"/>
          <a:stretch>
            <a:fillRect/>
          </a:stretch>
        </p:blipFill>
        <p:spPr>
          <a:xfrm>
            <a:off x="4967785" y="1452282"/>
            <a:ext cx="7025435" cy="5131054"/>
          </a:xfrm>
          <a:prstGeom prst="rect">
            <a:avLst/>
          </a:prstGeom>
        </p:spPr>
      </p:pic>
    </p:spTree>
    <p:extLst>
      <p:ext uri="{BB962C8B-B14F-4D97-AF65-F5344CB8AC3E}">
        <p14:creationId xmlns:p14="http://schemas.microsoft.com/office/powerpoint/2010/main" val="40795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8" y="365125"/>
            <a:ext cx="11685495" cy="1325563"/>
          </a:xfrm>
        </p:spPr>
        <p:txBody>
          <a:bodyPr>
            <a:normAutofit/>
          </a:bodyPr>
          <a:lstStyle/>
          <a:p>
            <a:r>
              <a:rPr lang="en-US" sz="4000"/>
              <a:t>2.Viết vào nhật kí đọc sách một khổ thơ em thích.</a:t>
            </a:r>
          </a:p>
        </p:txBody>
      </p:sp>
      <p:pic>
        <p:nvPicPr>
          <p:cNvPr id="4" name="Picture 3"/>
          <p:cNvPicPr>
            <a:picLocks noChangeAspect="1"/>
          </p:cNvPicPr>
          <p:nvPr/>
        </p:nvPicPr>
        <p:blipFill>
          <a:blip r:embed="rId2"/>
          <a:stretch>
            <a:fillRect/>
          </a:stretch>
        </p:blipFill>
        <p:spPr>
          <a:xfrm>
            <a:off x="1048871" y="2124075"/>
            <a:ext cx="9937375" cy="3577478"/>
          </a:xfrm>
          <a:prstGeom prst="rect">
            <a:avLst/>
          </a:prstGeom>
        </p:spPr>
      </p:pic>
    </p:spTree>
    <p:extLst>
      <p:ext uri="{BB962C8B-B14F-4D97-AF65-F5344CB8AC3E}">
        <p14:creationId xmlns:p14="http://schemas.microsoft.com/office/powerpoint/2010/main" val="3733734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34636"/>
            <a:ext cx="4038600" cy="3657600"/>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latin typeface="Arial-Rounded" panose="020B0500000000000000" pitchFamily="34" charset="0"/>
                <a:ea typeface="Arial-Rounded" panose="020B0500000000000000" pitchFamily="34" charset="0"/>
                <a:cs typeface="Arial-Rounded" panose="020B0500000000000000" pitchFamily="34" charset="0"/>
              </a:rPr>
              <a:t>H</a:t>
            </a:r>
            <a:r>
              <a:rPr kumimoji="0" lang="en-US" sz="5400" b="1" i="0" u="none" strike="noStrike" kern="1200" cap="none" spc="0" normalizeH="0" baseline="0" noProof="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ẹn </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75385" y="1033966"/>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 </a:t>
              </a:r>
              <a:r>
                <a:rPr kumimoji="0" lang="vi-VN"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5</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advClick="0" advTm="3713">
        <p14:ripple/>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Luyện</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viết</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đoạn</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05111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38581-AE36-4D4E-95D3-D0F676A6C02D}"/>
              </a:ext>
            </a:extLst>
          </p:cNvPr>
          <p:cNvSpPr txBox="1"/>
          <p:nvPr/>
        </p:nvSpPr>
        <p:spPr>
          <a:xfrm>
            <a:off x="801602" y="219973"/>
            <a:ext cx="10142128" cy="707886"/>
          </a:xfrm>
          <a:prstGeom prst="rect">
            <a:avLst/>
          </a:prstGeom>
          <a:noFill/>
        </p:spPr>
        <p:txBody>
          <a:bodyPr wrap="square" rtlCol="0">
            <a:spAutoFit/>
          </a:bodyPr>
          <a:lstStyle/>
          <a:p>
            <a:pPr marL="514350" indent="-514350" algn="l">
              <a:buAutoNum type="arabicPeriod"/>
            </a:pP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việc làm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từng</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40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387085" y="1117725"/>
            <a:ext cx="7400566" cy="4494533"/>
          </a:xfrm>
          <a:prstGeom prst="rect">
            <a:avLst/>
          </a:prstGeom>
        </p:spPr>
      </p:pic>
      <p:sp>
        <p:nvSpPr>
          <p:cNvPr id="6" name="TextBox 5">
            <a:extLst>
              <a:ext uri="{FF2B5EF4-FFF2-40B4-BE49-F238E27FC236}">
                <a16:creationId xmlns:a16="http://schemas.microsoft.com/office/drawing/2014/main" id="{A8B23AFC-6ADD-4230-B253-57EE4942AF91}"/>
              </a:ext>
            </a:extLst>
          </p:cNvPr>
          <p:cNvSpPr txBox="1"/>
          <p:nvPr/>
        </p:nvSpPr>
        <p:spPr>
          <a:xfrm>
            <a:off x="7909560" y="1508760"/>
            <a:ext cx="4187952"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Người lớn khỏe mạnh dắt trâu ra cày bừa </a:t>
            </a:r>
            <a:endParaRPr lang="en-US" sz="28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CDFCF731-8BBF-404B-A694-04A878AF0517}"/>
              </a:ext>
            </a:extLst>
          </p:cNvPr>
          <p:cNvSpPr/>
          <p:nvPr/>
        </p:nvSpPr>
        <p:spPr>
          <a:xfrm>
            <a:off x="1783080" y="2478024"/>
            <a:ext cx="2304288" cy="2551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F6DF300-E3F9-42CD-B9C9-ED3DA6C5018B}"/>
              </a:ext>
            </a:extLst>
          </p:cNvPr>
          <p:cNvSpPr/>
          <p:nvPr/>
        </p:nvSpPr>
        <p:spPr>
          <a:xfrm>
            <a:off x="420624" y="1894966"/>
            <a:ext cx="1700784" cy="13785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C6406F0-A4CD-4BFF-A185-A8F1A86B8905}"/>
              </a:ext>
            </a:extLst>
          </p:cNvPr>
          <p:cNvSpPr/>
          <p:nvPr/>
        </p:nvSpPr>
        <p:spPr>
          <a:xfrm>
            <a:off x="5029200" y="3758184"/>
            <a:ext cx="1856232" cy="15636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9B86D55-F119-46D7-BDF5-AC2FFB90287E}"/>
              </a:ext>
            </a:extLst>
          </p:cNvPr>
          <p:cNvSpPr/>
          <p:nvPr/>
        </p:nvSpPr>
        <p:spPr>
          <a:xfrm>
            <a:off x="6096000" y="1874520"/>
            <a:ext cx="1780054" cy="18836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F9D58CC-62A3-4982-BF4D-2C3D65E8C515}"/>
              </a:ext>
            </a:extLst>
          </p:cNvPr>
          <p:cNvSpPr txBox="1"/>
          <p:nvPr/>
        </p:nvSpPr>
        <p:spPr>
          <a:xfrm>
            <a:off x="7909560" y="2339298"/>
            <a:ext cx="4187952"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Các cụ già nhặt cỏ, đốt lá.</a:t>
            </a:r>
            <a:endParaRPr lang="en-US" sz="28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0477F6A-22F8-42D5-9D7B-4F73B588C3F2}"/>
              </a:ext>
            </a:extLst>
          </p:cNvPr>
          <p:cNvSpPr txBox="1"/>
          <p:nvPr/>
        </p:nvSpPr>
        <p:spPr>
          <a:xfrm>
            <a:off x="7909560" y="2913740"/>
            <a:ext cx="4187952"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Mấy cô bé, cậu bé bắc bếp thổi cơm.</a:t>
            </a:r>
            <a:endParaRPr lang="en-US" sz="2800" dirty="0">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7D5D9CE3-25AA-4637-BEC5-8C45E6EBB1F6}"/>
              </a:ext>
            </a:extLst>
          </p:cNvPr>
          <p:cNvSpPr/>
          <p:nvPr/>
        </p:nvSpPr>
        <p:spPr>
          <a:xfrm>
            <a:off x="6327648" y="2131928"/>
            <a:ext cx="859536" cy="78181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1A1343D-BF9A-421E-B457-6812D57D3EB2}"/>
              </a:ext>
            </a:extLst>
          </p:cNvPr>
          <p:cNvSpPr txBox="1"/>
          <p:nvPr/>
        </p:nvSpPr>
        <p:spPr>
          <a:xfrm>
            <a:off x="8004048" y="3867847"/>
            <a:ext cx="4187952" cy="954107"/>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Các bà mẹ đang gieo hạt ngô. </a:t>
            </a:r>
            <a:endParaRPr lang="en-US" sz="28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5837E2A-4083-4D8C-9C5F-1B5642D123DF}"/>
              </a:ext>
            </a:extLst>
          </p:cNvPr>
          <p:cNvSpPr txBox="1"/>
          <p:nvPr/>
        </p:nvSpPr>
        <p:spPr>
          <a:xfrm>
            <a:off x="8004048" y="4685583"/>
            <a:ext cx="4187952"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Em bé ngủ trên lưng mẹ.</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1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13"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 y="365125"/>
            <a:ext cx="11822282" cy="1325563"/>
          </a:xfrm>
        </p:spPr>
        <p:txBody>
          <a:bodyPr>
            <a:normAutofit/>
          </a:bodyPr>
          <a:lstStyle/>
          <a:p>
            <a:r>
              <a:rPr lang="vi-VN" dirty="0"/>
              <a:t> </a:t>
            </a:r>
            <a:r>
              <a:rPr lang="en-US" dirty="0"/>
              <a:t>2. </a:t>
            </a:r>
            <a:r>
              <a:rPr lang="en-US" dirty="0" err="1"/>
              <a:t>Viết</a:t>
            </a:r>
            <a:r>
              <a:rPr lang="en-US" dirty="0"/>
              <a:t> 3 – 5 </a:t>
            </a:r>
            <a:r>
              <a:rPr lang="en-US" dirty="0" err="1"/>
              <a:t>câu</a:t>
            </a:r>
            <a:r>
              <a:rPr lang="en-US" dirty="0"/>
              <a:t> </a:t>
            </a:r>
            <a:r>
              <a:rPr lang="en-US" dirty="0" err="1"/>
              <a:t>kể</a:t>
            </a:r>
            <a:r>
              <a:rPr lang="en-US" dirty="0"/>
              <a:t> </a:t>
            </a:r>
            <a:r>
              <a:rPr lang="en-US" dirty="0" err="1"/>
              <a:t>về</a:t>
            </a:r>
            <a:r>
              <a:rPr lang="en-US" dirty="0"/>
              <a:t> </a:t>
            </a:r>
            <a:r>
              <a:rPr lang="en-US" dirty="0" err="1"/>
              <a:t>một</a:t>
            </a:r>
            <a:r>
              <a:rPr lang="en-US" dirty="0"/>
              <a:t> </a:t>
            </a:r>
            <a:r>
              <a:rPr lang="en-US" dirty="0" err="1"/>
              <a:t>sự</a:t>
            </a:r>
            <a:r>
              <a:rPr lang="en-US" dirty="0"/>
              <a:t> </a:t>
            </a:r>
            <a:r>
              <a:rPr lang="en-US" dirty="0" err="1"/>
              <a:t>việc</a:t>
            </a:r>
            <a:r>
              <a:rPr lang="en-US" dirty="0"/>
              <a:t> </a:t>
            </a:r>
            <a:r>
              <a:rPr lang="en-US" dirty="0" err="1"/>
              <a:t>đã</a:t>
            </a:r>
            <a:r>
              <a:rPr lang="en-US" dirty="0"/>
              <a:t> </a:t>
            </a:r>
            <a:r>
              <a:rPr lang="en-US" dirty="0" err="1"/>
              <a:t>chứng</a:t>
            </a:r>
            <a:r>
              <a:rPr lang="en-US" dirty="0"/>
              <a:t> </a:t>
            </a:r>
            <a:r>
              <a:rPr lang="en-US" dirty="0" err="1"/>
              <a:t>kiến</a:t>
            </a:r>
            <a:r>
              <a:rPr lang="en-US" dirty="0"/>
              <a:t> </a:t>
            </a:r>
            <a:r>
              <a:rPr lang="en-US" dirty="0" err="1"/>
              <a:t>hoặc</a:t>
            </a:r>
            <a:r>
              <a:rPr lang="en-US" dirty="0"/>
              <a:t> </a:t>
            </a:r>
            <a:r>
              <a:rPr lang="en-US" dirty="0" err="1"/>
              <a:t>tham</a:t>
            </a:r>
            <a:r>
              <a:rPr lang="en-US" dirty="0"/>
              <a:t> </a:t>
            </a:r>
            <a:r>
              <a:rPr lang="en-US" dirty="0" err="1"/>
              <a:t>gia</a:t>
            </a:r>
            <a:r>
              <a:rPr lang="en-US" dirty="0"/>
              <a:t> ở </a:t>
            </a:r>
            <a:r>
              <a:rPr lang="en-US" dirty="0" err="1"/>
              <a:t>nơi</a:t>
            </a:r>
            <a:r>
              <a:rPr lang="en-US" dirty="0"/>
              <a:t> </a:t>
            </a:r>
            <a:r>
              <a:rPr lang="en-US" dirty="0" err="1"/>
              <a:t>em</a:t>
            </a:r>
            <a:r>
              <a:rPr lang="en-US" dirty="0"/>
              <a:t> </a:t>
            </a:r>
            <a:r>
              <a:rPr lang="en-US" dirty="0" err="1"/>
              <a:t>sống</a:t>
            </a:r>
            <a:r>
              <a:rPr lang="en-US" dirty="0"/>
              <a:t>.</a:t>
            </a:r>
          </a:p>
        </p:txBody>
      </p:sp>
      <p:pic>
        <p:nvPicPr>
          <p:cNvPr id="8" name="Picture 7" descr="Diagram&#10;&#10;Description automatically generated">
            <a:extLst>
              <a:ext uri="{FF2B5EF4-FFF2-40B4-BE49-F238E27FC236}">
                <a16:creationId xmlns:a16="http://schemas.microsoft.com/office/drawing/2014/main" id="{41FBBE1B-C911-4108-A4C7-8F6136AC2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 y="1690688"/>
            <a:ext cx="11631168" cy="4920424"/>
          </a:xfrm>
          <a:prstGeom prst="rect">
            <a:avLst/>
          </a:prstGeom>
        </p:spPr>
      </p:pic>
    </p:spTree>
    <p:extLst>
      <p:ext uri="{BB962C8B-B14F-4D97-AF65-F5344CB8AC3E}">
        <p14:creationId xmlns:p14="http://schemas.microsoft.com/office/powerpoint/2010/main" val="159009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0EA88F7-E486-40A0-A699-0EC9569CC08A}"/>
              </a:ext>
            </a:extLst>
          </p:cNvPr>
          <p:cNvSpPr/>
          <p:nvPr/>
        </p:nvSpPr>
        <p:spPr>
          <a:xfrm>
            <a:off x="591312" y="763524"/>
            <a:ext cx="11009376" cy="5330952"/>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4000" b="1" dirty="0">
                <a:solidFill>
                  <a:schemeClr val="tx1"/>
                </a:solidFill>
                <a:latin typeface="HP001 4 hàng" panose="020B0603050302020204" pitchFamily="34" charset="0"/>
              </a:rPr>
              <a:t>	</a:t>
            </a:r>
            <a:r>
              <a:rPr lang="vi-VN" sz="3600" b="1" dirty="0">
                <a:solidFill>
                  <a:schemeClr val="tx1"/>
                </a:solidFill>
                <a:latin typeface="HP001 4 hàng" panose="020B0603050302020204" pitchFamily="34" charset="0"/>
              </a:rPr>
              <a:t>Một hôm trên </a:t>
            </a:r>
            <a:r>
              <a:rPr lang="en-US" sz="3600" b="1" dirty="0" err="1">
                <a:solidFill>
                  <a:schemeClr val="tx1"/>
                </a:solidFill>
                <a:latin typeface="HP001 4 hàng" panose="020B0603050302020204" pitchFamily="34" charset="0"/>
              </a:rPr>
              <a:t>đường</a:t>
            </a:r>
            <a:r>
              <a:rPr lang="en-US" sz="3600" b="1" dirty="0">
                <a:solidFill>
                  <a:schemeClr val="tx1"/>
                </a:solidFill>
                <a:latin typeface="HP001 4 hàng" panose="020B0603050302020204" pitchFamily="34" charset="0"/>
              </a:rPr>
              <a:t> </a:t>
            </a:r>
            <a:r>
              <a:rPr lang="en-US" sz="3600" b="1" dirty="0" err="1">
                <a:solidFill>
                  <a:schemeClr val="tx1"/>
                </a:solidFill>
                <a:latin typeface="HP001 4 hàng" panose="020B0603050302020204" pitchFamily="34" charset="0"/>
              </a:rPr>
              <a:t>đi</a:t>
            </a:r>
            <a:r>
              <a:rPr lang="en-US" sz="3600" b="1" dirty="0">
                <a:solidFill>
                  <a:schemeClr val="tx1"/>
                </a:solidFill>
                <a:latin typeface="HP001 4 hàng" panose="020B0603050302020204" pitchFamily="34" charset="0"/>
              </a:rPr>
              <a:t> </a:t>
            </a:r>
            <a:r>
              <a:rPr lang="en-US" sz="3600" b="1" dirty="0" err="1">
                <a:solidFill>
                  <a:schemeClr val="tx1"/>
                </a:solidFill>
                <a:latin typeface="HP001 4 hàng" panose="020B0603050302020204" pitchFamily="34" charset="0"/>
              </a:rPr>
              <a:t>học</a:t>
            </a:r>
            <a:r>
              <a:rPr lang="en-US" sz="3600" b="1" dirty="0">
                <a:solidFill>
                  <a:schemeClr val="tx1"/>
                </a:solidFill>
                <a:latin typeface="HP001 4 hàng" panose="020B0603050302020204" pitchFamily="34" charset="0"/>
              </a:rPr>
              <a:t> </a:t>
            </a:r>
            <a:r>
              <a:rPr lang="en-US" sz="3600" b="1" dirty="0" err="1">
                <a:solidFill>
                  <a:schemeClr val="tx1"/>
                </a:solidFill>
                <a:latin typeface="HP001 4 hàng" panose="020B0603050302020204" pitchFamily="34" charset="0"/>
              </a:rPr>
              <a:t>về</a:t>
            </a:r>
            <a:r>
              <a:rPr lang="en-US" sz="3600" b="1" dirty="0">
                <a:solidFill>
                  <a:schemeClr val="tx1"/>
                </a:solidFill>
                <a:latin typeface="HP001 4 hàng" panose="020B0603050302020204" pitchFamily="34" charset="0"/>
              </a:rPr>
              <a:t> </a:t>
            </a:r>
            <a:r>
              <a:rPr lang="en-US" sz="3600" b="1" dirty="0" err="1">
                <a:solidFill>
                  <a:schemeClr val="tx1"/>
                </a:solidFill>
                <a:latin typeface="HP001 4 hàng" panose="020B0603050302020204" pitchFamily="34" charset="0"/>
              </a:rPr>
              <a:t>em</a:t>
            </a:r>
            <a:r>
              <a:rPr lang="en-US" sz="3600" b="1" dirty="0">
                <a:solidFill>
                  <a:schemeClr val="tx1"/>
                </a:solidFill>
                <a:latin typeface="HP001 4 hàng" panose="020B0603050302020204" pitchFamily="34" charset="0"/>
              </a:rPr>
              <a:t> </a:t>
            </a:r>
            <a:r>
              <a:rPr lang="en-US" sz="3600" b="1" dirty="0" err="1">
                <a:solidFill>
                  <a:schemeClr val="tx1"/>
                </a:solidFill>
                <a:latin typeface="HP001 4 hàng" panose="020B0603050302020204" pitchFamily="34" charset="0"/>
              </a:rPr>
              <a:t>gặp</a:t>
            </a:r>
            <a:r>
              <a:rPr lang="en-US" sz="3600" b="1" dirty="0">
                <a:solidFill>
                  <a:schemeClr val="tx1"/>
                </a:solidFill>
                <a:latin typeface="HP001 4 hàng" panose="020B0603050302020204" pitchFamily="34" charset="0"/>
              </a:rPr>
              <a:t> </a:t>
            </a:r>
            <a:r>
              <a:rPr lang="en-US" sz="3600" b="1" dirty="0" err="1">
                <a:solidFill>
                  <a:schemeClr val="tx1"/>
                </a:solidFill>
                <a:latin typeface="HP001 4 hàng" panose="020B0603050302020204" pitchFamily="34" charset="0"/>
              </a:rPr>
              <a:t>một</a:t>
            </a:r>
            <a:r>
              <a:rPr lang="en-US" sz="3600" b="1" dirty="0">
                <a:solidFill>
                  <a:schemeClr val="tx1"/>
                </a:solidFill>
                <a:latin typeface="HP001 4 hàng" panose="020B0603050302020204" pitchFamily="34" charset="0"/>
              </a:rPr>
              <a:t> </a:t>
            </a:r>
            <a:r>
              <a:rPr lang="en-US" sz="3600" b="1" dirty="0" err="1">
                <a:solidFill>
                  <a:schemeClr val="tx1"/>
                </a:solidFill>
                <a:latin typeface="HP001 4 hàng" panose="020B0603050302020204" pitchFamily="34" charset="0"/>
              </a:rPr>
              <a:t>bà</a:t>
            </a:r>
            <a:r>
              <a:rPr lang="en-US" sz="3600" b="1" dirty="0">
                <a:solidFill>
                  <a:schemeClr val="tx1"/>
                </a:solidFill>
                <a:latin typeface="HP001 4 hàng" panose="020B0603050302020204" pitchFamily="34" charset="0"/>
              </a:rPr>
              <a:t> </a:t>
            </a:r>
            <a:r>
              <a:rPr lang="en-US" sz="3600" b="1" dirty="0" err="1">
                <a:solidFill>
                  <a:schemeClr val="tx1"/>
                </a:solidFill>
                <a:latin typeface="HP001 4 hàng" panose="020B0603050302020204" pitchFamily="34" charset="0"/>
              </a:rPr>
              <a:t>cụ</a:t>
            </a:r>
            <a:r>
              <a:rPr lang="en-US" sz="3600" b="1" dirty="0">
                <a:solidFill>
                  <a:schemeClr val="tx1"/>
                </a:solidFill>
                <a:latin typeface="HP001 4 hàng" panose="020B0603050302020204" pitchFamily="34" charset="0"/>
              </a:rPr>
              <a:t> </a:t>
            </a:r>
            <a:r>
              <a:rPr lang="vi-VN" sz="3600" b="1" dirty="0">
                <a:solidFill>
                  <a:schemeClr val="tx1"/>
                </a:solidFill>
                <a:latin typeface="HP001 4 hàng" panose="020B0603050302020204" pitchFamily="34" charset="0"/>
              </a:rPr>
              <a:t>tay xách một giỏ gì đó trông rất nặng. Có mấy bạn chạy va vào bà cụ. Túi đồ bị rơi xuống đất nhưng các bạn đó không quay lại nhặt đồ giúp bà. Thấy vậy, em chạy tới giúp bà xách túi đồ. Xong xuôi, bà cụ nhìn em mỉm cười rồi cảm ơn. Em cảm thấy rất vui vì làm được việc tốt.</a:t>
            </a:r>
            <a:endParaRPr lang="en-US" sz="4000" b="1" dirty="0">
              <a:solidFill>
                <a:schemeClr val="tx1"/>
              </a:solidFill>
              <a:latin typeface="HP001 4 hàng" panose="020B0603050302020204" pitchFamily="34" charset="0"/>
            </a:endParaRPr>
          </a:p>
        </p:txBody>
      </p:sp>
    </p:spTree>
    <p:extLst>
      <p:ext uri="{BB962C8B-B14F-4D97-AF65-F5344CB8AC3E}">
        <p14:creationId xmlns:p14="http://schemas.microsoft.com/office/powerpoint/2010/main" val="3105695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10;&#10;Description automatically generated">
            <a:extLst>
              <a:ext uri="{FF2B5EF4-FFF2-40B4-BE49-F238E27FC236}">
                <a16:creationId xmlns:a16="http://schemas.microsoft.com/office/drawing/2014/main" id="{C5C05052-C83F-437B-ACBF-173AF7D8DF7E}"/>
              </a:ext>
            </a:extLst>
          </p:cNvPr>
          <p:cNvPicPr>
            <a:picLocks noChangeAspect="1"/>
          </p:cNvPicPr>
          <p:nvPr/>
        </p:nvPicPr>
        <p:blipFill rotWithShape="1">
          <a:blip r:embed="rId2">
            <a:extLst>
              <a:ext uri="{28A0092B-C50C-407E-A947-70E740481C1C}">
                <a14:useLocalDpi xmlns:a14="http://schemas.microsoft.com/office/drawing/2010/main" val="0"/>
              </a:ext>
            </a:extLst>
          </a:blip>
          <a:srcRect t="461"/>
          <a:stretch/>
        </p:blipFill>
        <p:spPr>
          <a:xfrm>
            <a:off x="20" y="1282"/>
            <a:ext cx="12191980" cy="6856718"/>
          </a:xfrm>
          <a:prstGeom prst="rect">
            <a:avLst/>
          </a:prstGeom>
        </p:spPr>
      </p:pic>
    </p:spTree>
    <p:extLst>
      <p:ext uri="{BB962C8B-B14F-4D97-AF65-F5344CB8AC3E}">
        <p14:creationId xmlns:p14="http://schemas.microsoft.com/office/powerpoint/2010/main" val="34220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 </a:t>
              </a:r>
              <a:r>
                <a:rPr kumimoji="0" lang="vi-VN"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6</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Click="0" advTm="3713">
        <p14:prism isInverted="1"/>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600" b="1" i="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Đọc</a:t>
            </a:r>
            <a:r>
              <a:rPr lang="en-US" sz="9600" b="1" i="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9600" b="1" i="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mở</a:t>
            </a:r>
            <a:r>
              <a:rPr lang="en-US" sz="9600" b="1" i="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9600" b="1" i="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sym typeface="+mn-ea"/>
              </a:rPr>
              <a:t>rộng</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339976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TotalTime>
  <Words>309</Words>
  <Application>Microsoft Office PowerPoint</Application>
  <PresentationFormat>Widescreen</PresentationFormat>
  <Paragraphs>36</Paragraphs>
  <Slides>13</Slides>
  <Notes>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13</vt:i4>
      </vt:variant>
    </vt:vector>
  </HeadingPairs>
  <TitlesOfParts>
    <vt:vector size="28" baseType="lpstr">
      <vt:lpstr>Microsoft YaHei</vt:lpstr>
      <vt:lpstr>Arial</vt:lpstr>
      <vt:lpstr>Arial Rounded MT Bold</vt:lpstr>
      <vt:lpstr>Arial-Rounded</vt:lpstr>
      <vt:lpstr>Calibri</vt:lpstr>
      <vt:lpstr>Calibri Light</vt:lpstr>
      <vt:lpstr>Helvetica Neue</vt:lpstr>
      <vt:lpstr>HP001 4 hàng</vt:lpstr>
      <vt:lpstr>Times New Roman</vt:lpstr>
      <vt:lpstr>1_Office Theme</vt:lpstr>
      <vt:lpstr>3_Office Theme</vt:lpstr>
      <vt:lpstr>2_Office 主题​​</vt:lpstr>
      <vt:lpstr>4_Office Theme</vt:lpstr>
      <vt:lpstr>8_Office Theme</vt:lpstr>
      <vt:lpstr>Office Theme</vt:lpstr>
      <vt:lpstr>PowerPoint Presentation</vt:lpstr>
      <vt:lpstr>PowerPoint Presentation</vt:lpstr>
      <vt:lpstr>PowerPoint Presentation</vt:lpstr>
      <vt:lpstr>PowerPoint Presentation</vt:lpstr>
      <vt:lpstr> 2. Viết 3 – 5 câu kể về một sự việc đã chứng kiến hoặc tham gia ở nơi em sống.</vt:lpstr>
      <vt:lpstr>PowerPoint Presentation</vt:lpstr>
      <vt:lpstr>PowerPoint Presentation</vt:lpstr>
      <vt:lpstr>PowerPoint Presentation</vt:lpstr>
      <vt:lpstr>PowerPoint Presentation</vt:lpstr>
      <vt:lpstr>Tìm đọc một bài thơ, về vẻ đẹp thiên nhiên. Trao đổi với các bạn suy nghĩ của em về bài thơ.</vt:lpstr>
      <vt:lpstr>2.Viết vào nhật kí đọc sách một khổ thơ em thích.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Hang Nguyen</cp:lastModifiedBy>
  <cp:revision>66</cp:revision>
  <dcterms:created xsi:type="dcterms:W3CDTF">2021-05-27T08:02:03Z</dcterms:created>
  <dcterms:modified xsi:type="dcterms:W3CDTF">2025-04-03T17:47:21Z</dcterms:modified>
</cp:coreProperties>
</file>