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6" r:id="rId2"/>
  </p:sldMasterIdLst>
  <p:notesMasterIdLst>
    <p:notesMasterId r:id="rId12"/>
  </p:notesMasterIdLst>
  <p:sldIdLst>
    <p:sldId id="271" r:id="rId3"/>
    <p:sldId id="257" r:id="rId4"/>
    <p:sldId id="258" r:id="rId5"/>
    <p:sldId id="259" r:id="rId6"/>
    <p:sldId id="267" r:id="rId7"/>
    <p:sldId id="261" r:id="rId8"/>
    <p:sldId id="265" r:id="rId9"/>
    <p:sldId id="264" r:id="rId10"/>
    <p:sldId id="266" r:id="rId11"/>
  </p:sldIdLst>
  <p:sldSz cx="9144000" cy="5143500" type="screen16x9"/>
  <p:notesSz cx="6858000" cy="9144000"/>
  <p:embeddedFontLst>
    <p:embeddedFont>
      <p:font typeface="Baloo 2" panose="020B0604020202020204" charset="0"/>
      <p:regular r:id="rId13"/>
      <p:bold r:id="rId14"/>
    </p:embeddedFont>
    <p:embeddedFont>
      <p:font typeface="Pangolin"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00" d="100"/>
          <a:sy n="100"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5E91B-F8CD-400A-9731-D1884302B24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9912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861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06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417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243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88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87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3805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4567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3170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395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533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53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48396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7F7FF">
                <a:alpha val="100000"/>
              </a:srgbClr>
            </a:gs>
            <a:gs pos="100000">
              <a:srgbClr val="FFEFEB">
                <a:alpha val="100000"/>
              </a:srgbClr>
            </a:gs>
          </a:gsLst>
          <a:lin ang="5400000"/>
        </a:gradFill>
        <a:effectLst/>
      </p:bgPr>
    </p:bg>
    <p:spTree>
      <p:nvGrpSpPr>
        <p:cNvPr id="1" name="">
          <a:extLst>
            <a:ext uri="{FF2B5EF4-FFF2-40B4-BE49-F238E27FC236}">
              <a16:creationId xmlns:a16="http://schemas.microsoft.com/office/drawing/2014/main" id="{D7312553-5A68-CA3F-301A-EB970EB5FF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E8E589-B6F6-87EB-D78F-F1563062C0AD}"/>
              </a:ext>
            </a:extLst>
          </p:cNvPr>
          <p:cNvSpPr/>
          <p:nvPr/>
        </p:nvSpPr>
        <p:spPr>
          <a:xfrm>
            <a:off x="7734300" y="54282"/>
            <a:ext cx="3047844" cy="939752"/>
          </a:xfrm>
          <a:custGeom>
            <a:avLst/>
            <a:gdLst/>
            <a:ahLst/>
            <a:cxnLst/>
            <a:rect l="l" t="t" r="r" b="b"/>
            <a:pathLst>
              <a:path w="6095687" h="1879503">
                <a:moveTo>
                  <a:pt x="0" y="0"/>
                </a:moveTo>
                <a:lnTo>
                  <a:pt x="6095687" y="0"/>
                </a:lnTo>
                <a:lnTo>
                  <a:pt x="6095687" y="1879503"/>
                </a:lnTo>
                <a:lnTo>
                  <a:pt x="0" y="1879503"/>
                </a:lnTo>
                <a:lnTo>
                  <a:pt x="0" y="0"/>
                </a:lnTo>
                <a:close/>
              </a:path>
            </a:pathLst>
          </a:custGeom>
          <a:blipFill>
            <a:blip r:embed="rId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3" name="Freeform 3">
            <a:extLst>
              <a:ext uri="{FF2B5EF4-FFF2-40B4-BE49-F238E27FC236}">
                <a16:creationId xmlns:a16="http://schemas.microsoft.com/office/drawing/2014/main" id="{FF7DE32B-5234-0437-C6B5-280D25851A6B}"/>
              </a:ext>
            </a:extLst>
          </p:cNvPr>
          <p:cNvSpPr/>
          <p:nvPr/>
        </p:nvSpPr>
        <p:spPr>
          <a:xfrm flipH="1">
            <a:off x="453243" y="3960324"/>
            <a:ext cx="4157482" cy="2829223"/>
          </a:xfrm>
          <a:custGeom>
            <a:avLst/>
            <a:gdLst/>
            <a:ahLst/>
            <a:cxnLst/>
            <a:rect l="l" t="t" r="r" b="b"/>
            <a:pathLst>
              <a:path w="8314964" h="5658446">
                <a:moveTo>
                  <a:pt x="8314964" y="0"/>
                </a:moveTo>
                <a:lnTo>
                  <a:pt x="0" y="0"/>
                </a:lnTo>
                <a:lnTo>
                  <a:pt x="0" y="5658445"/>
                </a:lnTo>
                <a:lnTo>
                  <a:pt x="8314964" y="5658445"/>
                </a:lnTo>
                <a:lnTo>
                  <a:pt x="8314964" y="0"/>
                </a:lnTo>
                <a:close/>
              </a:path>
            </a:pathLst>
          </a:custGeom>
          <a:blipFill>
            <a:blip r:embed="rId4"/>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a:extLst>
              <a:ext uri="{FF2B5EF4-FFF2-40B4-BE49-F238E27FC236}">
                <a16:creationId xmlns:a16="http://schemas.microsoft.com/office/drawing/2014/main" id="{68BB64F6-4551-777F-5626-371090DB09E1}"/>
              </a:ext>
            </a:extLst>
          </p:cNvPr>
          <p:cNvSpPr/>
          <p:nvPr/>
        </p:nvSpPr>
        <p:spPr>
          <a:xfrm flipH="1">
            <a:off x="-1696179" y="4087637"/>
            <a:ext cx="4193291" cy="2574597"/>
          </a:xfrm>
          <a:custGeom>
            <a:avLst/>
            <a:gdLst/>
            <a:ahLst/>
            <a:cxnLst/>
            <a:rect l="l" t="t" r="r" b="b"/>
            <a:pathLst>
              <a:path w="8314964" h="5658446">
                <a:moveTo>
                  <a:pt x="8314964" y="0"/>
                </a:moveTo>
                <a:lnTo>
                  <a:pt x="0" y="0"/>
                </a:lnTo>
                <a:lnTo>
                  <a:pt x="0" y="5658445"/>
                </a:lnTo>
                <a:lnTo>
                  <a:pt x="8314964" y="5658445"/>
                </a:lnTo>
                <a:lnTo>
                  <a:pt x="8314964" y="0"/>
                </a:lnTo>
                <a:close/>
              </a:path>
            </a:pathLst>
          </a:custGeom>
          <a:blipFill>
            <a:blip r:embed="rId4"/>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a:extLst>
              <a:ext uri="{FF2B5EF4-FFF2-40B4-BE49-F238E27FC236}">
                <a16:creationId xmlns:a16="http://schemas.microsoft.com/office/drawing/2014/main" id="{F7C8FBAC-F766-123A-DE8F-F34D2168B629}"/>
              </a:ext>
            </a:extLst>
          </p:cNvPr>
          <p:cNvSpPr/>
          <p:nvPr/>
        </p:nvSpPr>
        <p:spPr>
          <a:xfrm>
            <a:off x="-2498550" y="842241"/>
            <a:ext cx="4011942" cy="1237016"/>
          </a:xfrm>
          <a:custGeom>
            <a:avLst/>
            <a:gdLst/>
            <a:ahLst/>
            <a:cxnLst/>
            <a:rect l="l" t="t" r="r" b="b"/>
            <a:pathLst>
              <a:path w="8023883" h="2474031">
                <a:moveTo>
                  <a:pt x="0" y="0"/>
                </a:moveTo>
                <a:lnTo>
                  <a:pt x="8023883" y="0"/>
                </a:lnTo>
                <a:lnTo>
                  <a:pt x="8023883" y="2474031"/>
                </a:lnTo>
                <a:lnTo>
                  <a:pt x="0" y="2474031"/>
                </a:lnTo>
                <a:lnTo>
                  <a:pt x="0" y="0"/>
                </a:lnTo>
                <a:close/>
              </a:path>
            </a:pathLst>
          </a:custGeom>
          <a:blipFill>
            <a:blip r:embed="rId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a:extLst>
              <a:ext uri="{FF2B5EF4-FFF2-40B4-BE49-F238E27FC236}">
                <a16:creationId xmlns:a16="http://schemas.microsoft.com/office/drawing/2014/main" id="{72DFA617-A6AF-1995-61AF-4AEA467833A7}"/>
              </a:ext>
            </a:extLst>
          </p:cNvPr>
          <p:cNvSpPr/>
          <p:nvPr/>
        </p:nvSpPr>
        <p:spPr>
          <a:xfrm>
            <a:off x="6118904" y="3689148"/>
            <a:ext cx="4157482" cy="2829223"/>
          </a:xfrm>
          <a:custGeom>
            <a:avLst/>
            <a:gdLst/>
            <a:ahLst/>
            <a:cxnLst/>
            <a:rect l="l" t="t" r="r" b="b"/>
            <a:pathLst>
              <a:path w="8314964" h="5658446">
                <a:moveTo>
                  <a:pt x="0" y="0"/>
                </a:moveTo>
                <a:lnTo>
                  <a:pt x="8314964" y="0"/>
                </a:lnTo>
                <a:lnTo>
                  <a:pt x="8314964" y="5658446"/>
                </a:lnTo>
                <a:lnTo>
                  <a:pt x="0" y="5658446"/>
                </a:lnTo>
                <a:lnTo>
                  <a:pt x="0" y="0"/>
                </a:lnTo>
                <a:close/>
              </a:path>
            </a:pathLst>
          </a:custGeom>
          <a:blipFill>
            <a:blip r:embed="rId4"/>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Freeform 7">
            <a:extLst>
              <a:ext uri="{FF2B5EF4-FFF2-40B4-BE49-F238E27FC236}">
                <a16:creationId xmlns:a16="http://schemas.microsoft.com/office/drawing/2014/main" id="{4D07DFE4-0DEF-296A-EDF1-747CAFF6EA30}"/>
              </a:ext>
            </a:extLst>
          </p:cNvPr>
          <p:cNvSpPr/>
          <p:nvPr/>
        </p:nvSpPr>
        <p:spPr>
          <a:xfrm>
            <a:off x="-4229100" y="4576751"/>
            <a:ext cx="7859979" cy="1391871"/>
          </a:xfrm>
          <a:custGeom>
            <a:avLst/>
            <a:gdLst/>
            <a:ahLst/>
            <a:cxnLst/>
            <a:rect l="l" t="t" r="r" b="b"/>
            <a:pathLst>
              <a:path w="15719957" h="2783742">
                <a:moveTo>
                  <a:pt x="0" y="0"/>
                </a:moveTo>
                <a:lnTo>
                  <a:pt x="15719957" y="0"/>
                </a:lnTo>
                <a:lnTo>
                  <a:pt x="15719957" y="2783742"/>
                </a:lnTo>
                <a:lnTo>
                  <a:pt x="0" y="2783742"/>
                </a:lnTo>
                <a:lnTo>
                  <a:pt x="0" y="0"/>
                </a:lnTo>
                <a:close/>
              </a:path>
            </a:pathLst>
          </a:custGeom>
          <a:blipFill>
            <a:blip r:embed="rId5"/>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a:extLst>
              <a:ext uri="{FF2B5EF4-FFF2-40B4-BE49-F238E27FC236}">
                <a16:creationId xmlns:a16="http://schemas.microsoft.com/office/drawing/2014/main" id="{40DDA7CD-B1C2-8018-3E8C-B9ADC8B4712D}"/>
              </a:ext>
            </a:extLst>
          </p:cNvPr>
          <p:cNvSpPr/>
          <p:nvPr/>
        </p:nvSpPr>
        <p:spPr>
          <a:xfrm>
            <a:off x="2933700" y="4079830"/>
            <a:ext cx="4393172" cy="1636457"/>
          </a:xfrm>
          <a:custGeom>
            <a:avLst/>
            <a:gdLst/>
            <a:ahLst/>
            <a:cxnLst/>
            <a:rect l="l" t="t" r="r" b="b"/>
            <a:pathLst>
              <a:path w="8786343" h="3272913">
                <a:moveTo>
                  <a:pt x="0" y="0"/>
                </a:moveTo>
                <a:lnTo>
                  <a:pt x="8786343" y="0"/>
                </a:lnTo>
                <a:lnTo>
                  <a:pt x="8786343" y="3272912"/>
                </a:lnTo>
                <a:lnTo>
                  <a:pt x="0" y="3272912"/>
                </a:lnTo>
                <a:lnTo>
                  <a:pt x="0" y="0"/>
                </a:lnTo>
                <a:close/>
              </a:path>
            </a:pathLst>
          </a:custGeom>
          <a:blipFill>
            <a:blip r:embed="rId6"/>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TextBox 12">
            <a:extLst>
              <a:ext uri="{FF2B5EF4-FFF2-40B4-BE49-F238E27FC236}">
                <a16:creationId xmlns:a16="http://schemas.microsoft.com/office/drawing/2014/main" id="{25033B8E-5881-86BD-2768-D0FA98B028DF}"/>
              </a:ext>
            </a:extLst>
          </p:cNvPr>
          <p:cNvSpPr txBox="1"/>
          <p:nvPr/>
        </p:nvSpPr>
        <p:spPr>
          <a:xfrm rot="835">
            <a:off x="1373507" y="259204"/>
            <a:ext cx="6396986" cy="816121"/>
          </a:xfrm>
          <a:prstGeom prst="rect">
            <a:avLst/>
          </a:prstGeom>
        </p:spPr>
        <p:txBody>
          <a:bodyPr wrap="square" lIns="0" tIns="0" rIns="0" bIns="0" rtlCol="0" anchor="t">
            <a:spAutoFit/>
          </a:bodyPr>
          <a:lstStyle/>
          <a:p>
            <a:pPr marL="0" marR="0" lvl="0" indent="0" algn="ctr" defTabSz="457200" rtl="0" eaLnBrk="1" fontAlgn="auto" latinLnBrk="0" hangingPunct="1">
              <a:lnSpc>
                <a:spcPct val="114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Baloo"/>
                <a:cs typeface="Baloo"/>
                <a:sym typeface="Baloo"/>
              </a:rPr>
              <a:t>UBND QUẬN DƯƠNG KINH</a:t>
            </a:r>
          </a:p>
          <a:p>
            <a:pPr marL="0" marR="0" lvl="0" indent="0" algn="ctr" defTabSz="457200" rtl="0" eaLnBrk="1" fontAlgn="auto" latinLnBrk="0" hangingPunct="1">
              <a:lnSpc>
                <a:spcPct val="114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Baloo"/>
                <a:cs typeface="Baloo"/>
                <a:sym typeface="Baloo"/>
              </a:rPr>
              <a:t>TRƯỜNG TIỂU HỌC ANH DŨNG</a:t>
            </a:r>
            <a:endParaRPr kumimoji="0" lang="en-US" sz="2400" b="1" i="0" u="none" strike="noStrike" kern="1200" cap="none" spc="0" normalizeH="0" baseline="0" noProof="0" dirty="0">
              <a:ln>
                <a:noFill/>
              </a:ln>
              <a:solidFill>
                <a:srgbClr val="FF0000"/>
              </a:solidFill>
              <a:effectLst/>
              <a:uLnTx/>
              <a:uFillTx/>
              <a:latin typeface="Calibri"/>
              <a:ea typeface="Baloo"/>
              <a:cs typeface="Baloo"/>
              <a:sym typeface="Baloo"/>
            </a:endParaRPr>
          </a:p>
        </p:txBody>
      </p:sp>
      <p:sp>
        <p:nvSpPr>
          <p:cNvPr id="13" name="Freeform 13">
            <a:extLst>
              <a:ext uri="{FF2B5EF4-FFF2-40B4-BE49-F238E27FC236}">
                <a16:creationId xmlns:a16="http://schemas.microsoft.com/office/drawing/2014/main" id="{A1B0D4B1-B455-7412-E876-0AA8E74A722E}"/>
              </a:ext>
            </a:extLst>
          </p:cNvPr>
          <p:cNvSpPr/>
          <p:nvPr/>
        </p:nvSpPr>
        <p:spPr>
          <a:xfrm>
            <a:off x="132622" y="100751"/>
            <a:ext cx="1541472" cy="475287"/>
          </a:xfrm>
          <a:custGeom>
            <a:avLst/>
            <a:gdLst/>
            <a:ahLst/>
            <a:cxnLst/>
            <a:rect l="l" t="t" r="r" b="b"/>
            <a:pathLst>
              <a:path w="3082944" h="950574">
                <a:moveTo>
                  <a:pt x="0" y="0"/>
                </a:moveTo>
                <a:lnTo>
                  <a:pt x="3082944" y="0"/>
                </a:lnTo>
                <a:lnTo>
                  <a:pt x="3082944" y="950574"/>
                </a:lnTo>
                <a:lnTo>
                  <a:pt x="0" y="950574"/>
                </a:lnTo>
                <a:lnTo>
                  <a:pt x="0" y="0"/>
                </a:lnTo>
                <a:close/>
              </a:path>
            </a:pathLst>
          </a:custGeom>
          <a:blipFill>
            <a:blip r:embed="rId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TextBox 15">
            <a:extLst>
              <a:ext uri="{FF2B5EF4-FFF2-40B4-BE49-F238E27FC236}">
                <a16:creationId xmlns:a16="http://schemas.microsoft.com/office/drawing/2014/main" id="{40153D7C-3C1C-438B-D5F3-378864726913}"/>
              </a:ext>
            </a:extLst>
          </p:cNvPr>
          <p:cNvSpPr txBox="1"/>
          <p:nvPr/>
        </p:nvSpPr>
        <p:spPr>
          <a:xfrm rot="835">
            <a:off x="1513460" y="2298169"/>
            <a:ext cx="6123037" cy="563744"/>
          </a:xfrm>
          <a:prstGeom prst="rect">
            <a:avLst/>
          </a:prstGeom>
        </p:spPr>
        <p:txBody>
          <a:bodyPr wrap="square" lIns="0" tIns="0" rIns="0" bIns="0" rtlCol="0" anchor="t">
            <a:spAutoFit/>
          </a:bodyPr>
          <a:lstStyle/>
          <a:p>
            <a:pPr marL="0" marR="0" lvl="0" indent="0" algn="ctr" defTabSz="457200" rtl="0" eaLnBrk="1" fontAlgn="auto" latinLnBrk="0" hangingPunct="1">
              <a:lnSpc>
                <a:spcPts val="4674"/>
              </a:lnSpc>
              <a:spcBef>
                <a:spcPts val="0"/>
              </a:spcBef>
              <a:spcAft>
                <a:spcPts val="0"/>
              </a:spcAft>
              <a:buClrTx/>
              <a:buSzTx/>
              <a:buFont typeface="Arial"/>
              <a:buNone/>
              <a:tabLst/>
              <a:defRPr/>
            </a:pPr>
            <a:r>
              <a:rPr kumimoji="0" lang="vi-VN" sz="3300" b="0" i="0" u="none" strike="noStrike" kern="1200" cap="none" spc="294" normalizeH="0" baseline="0" noProof="0" dirty="0">
                <a:ln>
                  <a:noFill/>
                </a:ln>
                <a:solidFill>
                  <a:srgbClr val="F79646">
                    <a:lumMod val="50000"/>
                  </a:srgbClr>
                </a:solidFill>
                <a:effectLst/>
                <a:uLnTx/>
                <a:uFillTx/>
                <a:latin typeface="Baloo"/>
                <a:ea typeface="Baloo"/>
                <a:cs typeface="Baloo"/>
                <a:sym typeface="Baloo"/>
              </a:rPr>
              <a:t>Bài 17</a:t>
            </a:r>
            <a:r>
              <a:rPr kumimoji="0" lang="vi-VN" sz="3300" b="0" i="0" u="none" strike="noStrike" kern="1200" cap="none" spc="294" normalizeH="0" baseline="0" noProof="0">
                <a:ln>
                  <a:noFill/>
                </a:ln>
                <a:solidFill>
                  <a:srgbClr val="F79646">
                    <a:lumMod val="50000"/>
                  </a:srgbClr>
                </a:solidFill>
                <a:effectLst/>
                <a:uLnTx/>
                <a:uFillTx/>
                <a:latin typeface="Baloo"/>
                <a:ea typeface="Baloo"/>
                <a:cs typeface="Baloo"/>
                <a:sym typeface="Baloo"/>
              </a:rPr>
              <a:t>: Hành trang lên đường</a:t>
            </a:r>
            <a:endParaRPr kumimoji="0" lang="en-US" sz="3300" b="0" i="0" u="none" strike="noStrike" kern="1200" cap="none" spc="-28" normalizeH="0" baseline="0" noProof="0" dirty="0">
              <a:ln>
                <a:noFill/>
              </a:ln>
              <a:solidFill>
                <a:srgbClr val="000000"/>
              </a:solidFill>
              <a:effectLst/>
              <a:uLnTx/>
              <a:uFillTx/>
              <a:latin typeface="Baloo"/>
              <a:ea typeface="Baloo"/>
              <a:cs typeface="Baloo"/>
              <a:sym typeface="Baloo"/>
            </a:endParaRPr>
          </a:p>
        </p:txBody>
      </p:sp>
      <p:sp>
        <p:nvSpPr>
          <p:cNvPr id="16" name="TextBox 16">
            <a:extLst>
              <a:ext uri="{FF2B5EF4-FFF2-40B4-BE49-F238E27FC236}">
                <a16:creationId xmlns:a16="http://schemas.microsoft.com/office/drawing/2014/main" id="{546210E1-378F-C70B-3521-85A0BEF957EC}"/>
              </a:ext>
            </a:extLst>
          </p:cNvPr>
          <p:cNvSpPr txBox="1"/>
          <p:nvPr/>
        </p:nvSpPr>
        <p:spPr>
          <a:xfrm rot="835">
            <a:off x="2537744" y="2038831"/>
            <a:ext cx="5700594" cy="482504"/>
          </a:xfrm>
          <a:prstGeom prst="rect">
            <a:avLst/>
          </a:prstGeom>
        </p:spPr>
        <p:txBody>
          <a:bodyPr lIns="0" tIns="0" rIns="0" bIns="0" rtlCol="0" anchor="t">
            <a:spAutoFit/>
          </a:bodyPr>
          <a:lstStyle/>
          <a:p>
            <a:pPr marL="0" marR="0" lvl="0" indent="0" algn="ctr" defTabSz="457200" rtl="0" eaLnBrk="1" fontAlgn="auto" latinLnBrk="0" hangingPunct="1">
              <a:lnSpc>
                <a:spcPts val="4674"/>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cxnSp>
        <p:nvCxnSpPr>
          <p:cNvPr id="19" name="Straight Connector 18">
            <a:extLst>
              <a:ext uri="{FF2B5EF4-FFF2-40B4-BE49-F238E27FC236}">
                <a16:creationId xmlns:a16="http://schemas.microsoft.com/office/drawing/2014/main" id="{249C82DA-6964-9BB0-85FA-70B877906E21}"/>
              </a:ext>
            </a:extLst>
          </p:cNvPr>
          <p:cNvCxnSpPr/>
          <p:nvPr/>
        </p:nvCxnSpPr>
        <p:spPr>
          <a:xfrm>
            <a:off x="3185204" y="1092978"/>
            <a:ext cx="2933700" cy="8070"/>
          </a:xfrm>
          <a:prstGeom prst="line">
            <a:avLst/>
          </a:prstGeom>
        </p:spPr>
        <p:style>
          <a:lnRef idx="1">
            <a:schemeClr val="dk1"/>
          </a:lnRef>
          <a:fillRef idx="0">
            <a:schemeClr val="dk1"/>
          </a:fillRef>
          <a:effectRef idx="0">
            <a:schemeClr val="dk1"/>
          </a:effectRef>
          <a:fontRef idx="minor">
            <a:schemeClr val="tx1"/>
          </a:fontRef>
        </p:style>
      </p:cxnSp>
      <p:sp>
        <p:nvSpPr>
          <p:cNvPr id="20" name="TextBox 15">
            <a:extLst>
              <a:ext uri="{FF2B5EF4-FFF2-40B4-BE49-F238E27FC236}">
                <a16:creationId xmlns:a16="http://schemas.microsoft.com/office/drawing/2014/main" id="{155AAE99-17FB-A840-11D4-07F1BD18C1E9}"/>
              </a:ext>
            </a:extLst>
          </p:cNvPr>
          <p:cNvSpPr txBox="1"/>
          <p:nvPr/>
        </p:nvSpPr>
        <p:spPr>
          <a:xfrm rot="835">
            <a:off x="1760428" y="1727558"/>
            <a:ext cx="5700594" cy="553613"/>
          </a:xfrm>
          <a:prstGeom prst="rect">
            <a:avLst/>
          </a:prstGeom>
        </p:spPr>
        <p:txBody>
          <a:bodyPr lIns="0" tIns="0" rIns="0" bIns="0" rtlCol="0" anchor="t">
            <a:spAutoFit/>
          </a:bodyPr>
          <a:lstStyle/>
          <a:p>
            <a:pPr marL="0" marR="0" lvl="0" indent="0" algn="ctr" defTabSz="457200" rtl="0" eaLnBrk="1" fontAlgn="auto" latinLnBrk="0" hangingPunct="1">
              <a:lnSpc>
                <a:spcPts val="4674"/>
              </a:lnSpc>
              <a:spcBef>
                <a:spcPts val="0"/>
              </a:spcBef>
              <a:spcAft>
                <a:spcPts val="0"/>
              </a:spcAft>
              <a:buClrTx/>
              <a:buSzTx/>
              <a:buFont typeface="Arial"/>
              <a:buNone/>
              <a:tabLst/>
              <a:defRPr/>
            </a:pPr>
            <a:r>
              <a:rPr kumimoji="0" lang="vi-VN" sz="3000" b="0" i="0" u="none" strike="noStrike" kern="1200" cap="none" spc="294" normalizeH="0" baseline="0" noProof="0" dirty="0">
                <a:ln>
                  <a:noFill/>
                </a:ln>
                <a:solidFill>
                  <a:srgbClr val="4F81BD">
                    <a:lumMod val="75000"/>
                  </a:srgbClr>
                </a:solidFill>
                <a:effectLst/>
                <a:uLnTx/>
                <a:uFillTx/>
                <a:latin typeface="Baloo"/>
                <a:ea typeface="Baloo"/>
                <a:cs typeface="Baloo"/>
                <a:sym typeface="Baloo"/>
              </a:rPr>
              <a:t>Hoạt động trải nghiệm</a:t>
            </a:r>
            <a:endParaRPr kumimoji="0" lang="en-US" sz="3000" b="0" i="0" u="none" strike="noStrike" kern="1200" cap="none" spc="-28" normalizeH="0" baseline="0" noProof="0" dirty="0">
              <a:ln>
                <a:noFill/>
              </a:ln>
              <a:solidFill>
                <a:srgbClr val="4F81BD">
                  <a:lumMod val="75000"/>
                </a:srgbClr>
              </a:solidFill>
              <a:effectLst/>
              <a:uLnTx/>
              <a:uFillTx/>
              <a:latin typeface="Baloo"/>
              <a:ea typeface="Baloo"/>
              <a:cs typeface="Baloo"/>
              <a:sym typeface="Baloo"/>
            </a:endParaRPr>
          </a:p>
        </p:txBody>
      </p:sp>
    </p:spTree>
    <p:extLst>
      <p:ext uri="{BB962C8B-B14F-4D97-AF65-F5344CB8AC3E}">
        <p14:creationId xmlns:p14="http://schemas.microsoft.com/office/powerpoint/2010/main" val="36423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126333" y="2571750"/>
            <a:ext cx="4126690" cy="1426500"/>
          </a:xfrm>
        </p:spPr>
        <p:txBody>
          <a:bodyPr/>
          <a:lstStyle/>
          <a:p>
            <a:r>
              <a:rPr lang="vi-VN" dirty="0"/>
              <a:t>Bài 17: Hành trang lên đường</a:t>
            </a:r>
          </a:p>
        </p:txBody>
      </p:sp>
      <p:sp>
        <p:nvSpPr>
          <p:cNvPr id="3" name="Subtitle 2">
            <a:extLst>
              <a:ext uri="{FF2B5EF4-FFF2-40B4-BE49-F238E27FC236}">
                <a16:creationId xmlns:a16="http://schemas.microsoft.com/office/drawing/2014/main" id="{29039DE4-622E-4725-BF4F-2B3FA3B4A939}"/>
              </a:ext>
            </a:extLst>
          </p:cNvPr>
          <p:cNvSpPr>
            <a:spLocks noGrp="1"/>
          </p:cNvSpPr>
          <p:nvPr>
            <p:ph type="subTitle" idx="1"/>
          </p:nvPr>
        </p:nvSpPr>
        <p:spPr>
          <a:xfrm>
            <a:off x="448929" y="3998250"/>
            <a:ext cx="3657600" cy="567000"/>
          </a:xfrm>
        </p:spPr>
        <p:txBody>
          <a:bodyPr/>
          <a:lstStyle/>
          <a:p>
            <a:r>
              <a:rPr lang="vi-VN" dirty="0"/>
              <a:t>Lớp:...</a:t>
            </a:r>
          </a:p>
        </p:txBody>
      </p:sp>
    </p:spTree>
    <p:extLst>
      <p:ext uri="{BB962C8B-B14F-4D97-AF65-F5344CB8AC3E}">
        <p14:creationId xmlns:p14="http://schemas.microsoft.com/office/powerpoint/2010/main" val="35807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206044" y="193812"/>
            <a:ext cx="7711684" cy="1384995"/>
          </a:xfrm>
          <a:prstGeom prst="rect">
            <a:avLst/>
          </a:prstGeom>
          <a:noFill/>
        </p:spPr>
        <p:txBody>
          <a:bodyPr wrap="square" rtlCol="0">
            <a:spAutoFit/>
          </a:bodyPr>
          <a:lstStyle/>
          <a:p>
            <a:r>
              <a:rPr lang="en-US" sz="2400" b="1" dirty="0" err="1">
                <a:solidFill>
                  <a:srgbClr val="E42428"/>
                </a:solidFill>
              </a:rPr>
              <a:t>Sinh</a:t>
            </a:r>
            <a:r>
              <a:rPr lang="en-US" sz="2400" b="1" dirty="0">
                <a:solidFill>
                  <a:srgbClr val="E42428"/>
                </a:solidFill>
              </a:rPr>
              <a:t> </a:t>
            </a:r>
            <a:r>
              <a:rPr lang="en-US" sz="2400" b="1" dirty="0" err="1">
                <a:solidFill>
                  <a:srgbClr val="E42428"/>
                </a:solidFill>
              </a:rPr>
              <a:t>hoạt</a:t>
            </a:r>
            <a:r>
              <a:rPr lang="en-US" sz="2400" b="1" dirty="0">
                <a:solidFill>
                  <a:srgbClr val="E42428"/>
                </a:solidFill>
              </a:rPr>
              <a:t> </a:t>
            </a:r>
            <a:r>
              <a:rPr lang="en-US" sz="2400" b="1" dirty="0" err="1">
                <a:solidFill>
                  <a:srgbClr val="E42428"/>
                </a:solidFill>
              </a:rPr>
              <a:t>dưới</a:t>
            </a:r>
            <a:r>
              <a:rPr lang="en-US" sz="2400" b="1" dirty="0">
                <a:solidFill>
                  <a:srgbClr val="E42428"/>
                </a:solidFill>
              </a:rPr>
              <a:t> </a:t>
            </a:r>
            <a:r>
              <a:rPr lang="en-US" sz="2400" b="1" dirty="0" err="1">
                <a:solidFill>
                  <a:srgbClr val="E42428"/>
                </a:solidFill>
              </a:rPr>
              <a:t>cờ</a:t>
            </a:r>
          </a:p>
          <a:p>
            <a:pPr algn="just"/>
            <a:r>
              <a:rPr lang="vi-VN" sz="2000" dirty="0"/>
              <a:t>- Nghe tổng kết phong trào học tập và rèn luyện theo tác phong chú bộ đội.</a:t>
            </a:r>
          </a:p>
          <a:p>
            <a:pPr algn="just"/>
            <a:r>
              <a:rPr lang="vi-VN" sz="2000" dirty="0"/>
              <a:t>- Nghe hướng dẫn về cách chuẩn bị hành trang cho các chuyến đi.</a:t>
            </a:r>
            <a:endParaRPr lang="en-US" sz="2000" dirty="0"/>
          </a:p>
        </p:txBody>
      </p:sp>
      <p:pic>
        <p:nvPicPr>
          <p:cNvPr id="5" name="Picture 4">
            <a:extLst>
              <a:ext uri="{FF2B5EF4-FFF2-40B4-BE49-F238E27FC236}">
                <a16:creationId xmlns:a16="http://schemas.microsoft.com/office/drawing/2014/main" id="{CC226FE0-D791-4669-8613-4EDC05050E8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52895" y="1578807"/>
            <a:ext cx="6238210" cy="3145191"/>
          </a:xfrm>
          <a:prstGeom prst="rect">
            <a:avLst/>
          </a:prstGeom>
        </p:spPr>
      </p:pic>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a:extLst>
              <a:ext uri="{FF2B5EF4-FFF2-40B4-BE49-F238E27FC236}">
                <a16:creationId xmlns:a16="http://schemas.microsoft.com/office/drawing/2014/main" id="{635D6E14-CF0F-4B32-86F9-59F29DC2AA66}"/>
              </a:ext>
            </a:extLst>
          </p:cNvPr>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Nêu thời gian, địa điểm và những người đi cùng em.</a:t>
            </a:r>
          </a:p>
          <a:p>
            <a:pPr>
              <a:lnSpc>
                <a:spcPct val="150000"/>
              </a:lnSpc>
            </a:pPr>
            <a:r>
              <a:rPr lang="vi-VN" sz="2000" dirty="0">
                <a:solidFill>
                  <a:schemeClr val="tx2">
                    <a:lumMod val="10000"/>
                  </a:schemeClr>
                </a:solidFill>
              </a:rPr>
              <a:t>- Kể những hoạt động trong chuyến đi.</a:t>
            </a:r>
          </a:p>
          <a:p>
            <a:pPr>
              <a:lnSpc>
                <a:spcPct val="150000"/>
              </a:lnSpc>
            </a:pPr>
            <a:r>
              <a:rPr lang="vi-VN" sz="2000" dirty="0">
                <a:solidFill>
                  <a:schemeClr val="tx2">
                    <a:lumMod val="10000"/>
                  </a:schemeClr>
                </a:solidFill>
              </a:rPr>
              <a:t>- Nêu cảm xúc của em sau chuyến đi.</a:t>
            </a:r>
          </a:p>
        </p:txBody>
      </p:sp>
      <p:grpSp>
        <p:nvGrpSpPr>
          <p:cNvPr id="12" name="Group 11">
            <a:extLst>
              <a:ext uri="{FF2B5EF4-FFF2-40B4-BE49-F238E27FC236}">
                <a16:creationId xmlns:a16="http://schemas.microsoft.com/office/drawing/2014/main" id="{B072A848-47B2-442A-99CE-BB84D440606B}"/>
              </a:ext>
            </a:extLst>
          </p:cNvPr>
          <p:cNvGrpSpPr/>
          <p:nvPr/>
        </p:nvGrpSpPr>
        <p:grpSpPr>
          <a:xfrm>
            <a:off x="3893588" y="1199801"/>
            <a:ext cx="4795205" cy="3481965"/>
            <a:chOff x="3893588" y="1199801"/>
            <a:chExt cx="4795205" cy="3481965"/>
          </a:xfrm>
        </p:grpSpPr>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1" name="Picture 10">
              <a:extLst>
                <a:ext uri="{FF2B5EF4-FFF2-40B4-BE49-F238E27FC236}">
                  <a16:creationId xmlns:a16="http://schemas.microsoft.com/office/drawing/2014/main" id="{A6FFF03D-FEAE-4E0F-9D4D-48F6F68C106A}"/>
                </a:ext>
              </a:extLst>
            </p:cNvPr>
            <p:cNvPicPr>
              <a:picLocks noChangeAspect="1"/>
            </p:cNvPicPr>
            <p:nvPr/>
          </p:nvPicPr>
          <p:blipFill>
            <a:blip r:embed="rId5"/>
            <a:stretch>
              <a:fillRect/>
            </a:stretch>
          </p:blipFill>
          <p:spPr>
            <a:xfrm>
              <a:off x="3893588" y="2932646"/>
              <a:ext cx="4795205" cy="1749120"/>
            </a:xfrm>
            <a:prstGeom prst="rect">
              <a:avLst/>
            </a:prstGeom>
          </p:spPr>
        </p:pic>
      </p:gr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a:stretch/>
        </p:blipFill>
        <p:spPr>
          <a:xfrm>
            <a:off x="523067" y="1361617"/>
            <a:ext cx="3816300" cy="2700021"/>
          </a:xfrm>
          <a:prstGeom prst="rect">
            <a:avLst/>
          </a:prstGeom>
        </p:spPr>
      </p:pic>
      <p:sp>
        <p:nvSpPr>
          <p:cNvPr id="4" name="TextBox 3">
            <a:extLst>
              <a:ext uri="{FF2B5EF4-FFF2-40B4-BE49-F238E27FC236}">
                <a16:creationId xmlns:a16="http://schemas.microsoft.com/office/drawing/2014/main" id="{F02B7811-428C-4A0E-A300-2AA6E9D77FDD}"/>
              </a:ext>
            </a:extLst>
          </p:cNvPr>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p>
        </p:txBody>
      </p:sp>
      <p:sp>
        <p:nvSpPr>
          <p:cNvPr id="13" name="TextBox 12">
            <a:extLst>
              <a:ext uri="{FF2B5EF4-FFF2-40B4-BE49-F238E27FC236}">
                <a16:creationId xmlns:a16="http://schemas.microsoft.com/office/drawing/2014/main" id="{66E25248-6D1C-478E-81C6-1F21E596919C}"/>
              </a:ext>
            </a:extLst>
          </p:cNvPr>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4" name="TextBox 13">
            <a:extLst>
              <a:ext uri="{FF2B5EF4-FFF2-40B4-BE49-F238E27FC236}">
                <a16:creationId xmlns:a16="http://schemas.microsoft.com/office/drawing/2014/main" id="{0CEE5C9E-BFD2-411F-8BB8-6226851B6712}"/>
              </a:ext>
            </a:extLst>
          </p:cNvPr>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459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p>
        </p:txBody>
      </p:sp>
      <p:pic>
        <p:nvPicPr>
          <p:cNvPr id="4" name="Picture 3">
            <a:extLst>
              <a:ext uri="{FF2B5EF4-FFF2-40B4-BE49-F238E27FC236}">
                <a16:creationId xmlns:a16="http://schemas.microsoft.com/office/drawing/2014/main" id="{0A1589FB-80A7-493F-B58E-677C15F24E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87538" y="302843"/>
            <a:ext cx="5352586" cy="4497614"/>
          </a:xfrm>
          <a:prstGeom prst="rect">
            <a:avLst/>
          </a:prstGeom>
        </p:spPr>
      </p:pic>
      <p:sp>
        <p:nvSpPr>
          <p:cNvPr id="9" name="Rectangle 8">
            <a:extLst>
              <a:ext uri="{FF2B5EF4-FFF2-40B4-BE49-F238E27FC236}">
                <a16:creationId xmlns:a16="http://schemas.microsoft.com/office/drawing/2014/main" id="{8754EFCD-0093-4119-980A-7DD2E63AAB63}"/>
              </a:ext>
            </a:extLst>
          </p:cNvPr>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p>
          <a:p>
            <a:pPr marL="342900" indent="-342900">
              <a:lnSpc>
                <a:spcPct val="150000"/>
              </a:lnSpc>
              <a:buFontTx/>
              <a:buChar char="-"/>
            </a:pPr>
            <a:r>
              <a:rPr lang="vi-VN" sz="2000" dirty="0">
                <a:solidFill>
                  <a:schemeClr val="tx2">
                    <a:lumMod val="10000"/>
                  </a:schemeClr>
                </a:solidFill>
              </a:rPr>
              <a:t>Sắm vai đồ dùng.</a:t>
            </a:r>
          </a:p>
        </p:txBody>
      </p:sp>
      <p:grpSp>
        <p:nvGrpSpPr>
          <p:cNvPr id="6" name="Group 5">
            <a:extLst>
              <a:ext uri="{FF2B5EF4-FFF2-40B4-BE49-F238E27FC236}">
                <a16:creationId xmlns:a16="http://schemas.microsoft.com/office/drawing/2014/main" id="{1D81713E-450A-420A-8603-27A410A16C41}"/>
              </a:ext>
            </a:extLst>
          </p:cNvPr>
          <p:cNvGrpSpPr/>
          <p:nvPr/>
        </p:nvGrpSpPr>
        <p:grpSpPr>
          <a:xfrm>
            <a:off x="4394830" y="2571750"/>
            <a:ext cx="3880883" cy="1011422"/>
            <a:chOff x="4394830" y="2571750"/>
            <a:chExt cx="3880883" cy="1011422"/>
          </a:xfrm>
        </p:grpSpPr>
        <p:sp>
          <p:nvSpPr>
            <p:cNvPr id="3" name="Speech Bubble: Oval 2">
              <a:extLst>
                <a:ext uri="{FF2B5EF4-FFF2-40B4-BE49-F238E27FC236}">
                  <a16:creationId xmlns:a16="http://schemas.microsoft.com/office/drawing/2014/main" id="{6A62C142-738C-4F70-8C3B-1DAB66211EC0}"/>
                </a:ext>
              </a:extLst>
            </p:cNvPr>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 name="Rectangle 4">
              <a:extLst>
                <a:ext uri="{FF2B5EF4-FFF2-40B4-BE49-F238E27FC236}">
                  <a16:creationId xmlns:a16="http://schemas.microsoft.com/office/drawing/2014/main" id="{20DA5A64-5A5C-4EEA-8ECA-724D3A301475}"/>
                </a:ext>
              </a:extLst>
            </p:cNvPr>
            <p:cNvSpPr/>
            <p:nvPr/>
          </p:nvSpPr>
          <p:spPr>
            <a:xfrm>
              <a:off x="4618861" y="2640090"/>
              <a:ext cx="3432823" cy="830997"/>
            </a:xfrm>
            <a:prstGeom prst="rect">
              <a:avLst/>
            </a:prstGeom>
          </p:spPr>
          <p:txBody>
            <a:bodyPr wrap="square">
              <a:spAutoFit/>
            </a:bodyPr>
            <a:lstStyle/>
            <a:p>
              <a:pPr algn="ctr"/>
              <a:r>
                <a:rPr lang="vi-VN" sz="1600" dirty="0">
                  <a:solidFill>
                    <a:srgbClr val="002060"/>
                  </a:solidFill>
                </a:rPr>
                <a:t>Tôi là ba lô, tôi sẽ giúp các bạn mang quần áo và các đồ dùng thật gọn gàng. Hãy mang tôi theo!</a:t>
              </a:r>
            </a:p>
          </p:txBody>
        </p:sp>
      </p:gr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1250257" y="1052712"/>
              <a:ext cx="7169844" cy="707886"/>
            </a:xfrm>
            <a:prstGeom prst="rect">
              <a:avLst/>
            </a:prstGeom>
            <a:noFill/>
          </p:spPr>
          <p:txBody>
            <a:bodyPr wrap="square" rtlCol="0">
              <a:spAutoFit/>
            </a:bodyPr>
            <a:lstStyle/>
            <a:p>
              <a:pPr algn="just"/>
              <a:r>
                <a:rPr lang="vi-VN" sz="2000" dirty="0"/>
                <a:t>Trao đổi với bố mẹ về kế hoạch một chuyến đi sắp tới của gia đình và những đồ dùng cá nhân em dự định mang theo.</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4">
            <a:clrChange>
              <a:clrFrom>
                <a:srgbClr val="FFFFFF"/>
              </a:clrFrom>
              <a:clrTo>
                <a:srgbClr val="FFFFFF">
                  <a:alpha val="0"/>
                </a:srgbClr>
              </a:clrTo>
            </a:clrChange>
          </a:blip>
          <a:srcRect t="8827" b="16297"/>
          <a:stretch/>
        </p:blipFill>
        <p:spPr>
          <a:xfrm>
            <a:off x="1930399" y="1688438"/>
            <a:ext cx="5283201" cy="3283367"/>
          </a:xfrm>
          <a:prstGeom prst="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594882" y="947068"/>
            <a:ext cx="7208875" cy="400110"/>
          </a:xfrm>
          <a:prstGeom prst="rect">
            <a:avLst/>
          </a:prstGeom>
          <a:noFill/>
        </p:spPr>
        <p:txBody>
          <a:bodyPr wrap="square" rtlCol="0">
            <a:spAutoFit/>
          </a:bodyPr>
          <a:lstStyle/>
          <a:p>
            <a:r>
              <a:rPr lang="vi-VN" sz="2000" dirty="0"/>
              <a:t>Chia sẻ về kế hoạch chuyến đi sắp tới của gia đình em.</a:t>
            </a:r>
          </a:p>
        </p:txBody>
      </p:sp>
      <p:sp>
        <p:nvSpPr>
          <p:cNvPr id="8" name="TextBox 7">
            <a:extLst>
              <a:ext uri="{FF2B5EF4-FFF2-40B4-BE49-F238E27FC236}">
                <a16:creationId xmlns:a16="http://schemas.microsoft.com/office/drawing/2014/main" id="{46B5C731-761E-4945-9F77-EFCAC21633A5}"/>
              </a:ext>
            </a:extLst>
          </p:cNvPr>
          <p:cNvSpPr txBox="1"/>
          <p:nvPr/>
        </p:nvSpPr>
        <p:spPr>
          <a:xfrm>
            <a:off x="527595" y="1357669"/>
            <a:ext cx="3024639" cy="2343655"/>
          </a:xfrm>
          <a:prstGeom prst="rect">
            <a:avLst/>
          </a:prstGeom>
          <a:noFill/>
        </p:spPr>
        <p:txBody>
          <a:bodyPr wrap="square" rtlCol="0">
            <a:spAutoFit/>
          </a:bodyPr>
          <a:lstStyle/>
          <a:p>
            <a:pPr algn="just">
              <a:lnSpc>
                <a:spcPct val="150000"/>
              </a:lnSpc>
            </a:pPr>
            <a:r>
              <a:rPr lang="vi-VN" sz="2000" dirty="0"/>
              <a:t>- Kể về nơi gia đình em sẽ đến.</a:t>
            </a:r>
          </a:p>
          <a:p>
            <a:pPr algn="just">
              <a:lnSpc>
                <a:spcPct val="150000"/>
              </a:lnSpc>
            </a:pPr>
            <a:r>
              <a:rPr lang="vi-VN" sz="2000" dirty="0"/>
              <a:t>- Nêu những đồ dùng em dự định mang theo trong chuyến đi.</a:t>
            </a:r>
          </a:p>
        </p:txBody>
      </p:sp>
      <p:pic>
        <p:nvPicPr>
          <p:cNvPr id="5" name="Picture 4">
            <a:extLst>
              <a:ext uri="{FF2B5EF4-FFF2-40B4-BE49-F238E27FC236}">
                <a16:creationId xmlns:a16="http://schemas.microsoft.com/office/drawing/2014/main" id="{99243AE3-B119-4794-965D-3ADB2095D6D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56052" y="1347177"/>
            <a:ext cx="4852120" cy="3334497"/>
          </a:xfrm>
          <a:prstGeom prst="rect">
            <a:avLst/>
          </a:prstGeom>
        </p:spPr>
      </p:pic>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558C9-BE0C-423C-9B02-5997E9BEEA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19100" y="556648"/>
            <a:ext cx="8389938" cy="3697852"/>
          </a:xfrm>
          <a:prstGeom prst="rect">
            <a:avLst/>
          </a:prstGeom>
        </p:spPr>
      </p:pic>
    </p:spTree>
    <p:extLst>
      <p:ext uri="{BB962C8B-B14F-4D97-AF65-F5344CB8AC3E}">
        <p14:creationId xmlns:p14="http://schemas.microsoft.com/office/powerpoint/2010/main" val="48743748"/>
      </p:ext>
    </p:extLst>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378</Words>
  <Application>Microsoft Office PowerPoint</Application>
  <PresentationFormat>On-screen Show (16:9)</PresentationFormat>
  <Paragraphs>31</Paragraphs>
  <Slides>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Aptos</vt:lpstr>
      <vt:lpstr>UTM Androgyne</vt:lpstr>
      <vt:lpstr>Pangolin</vt:lpstr>
      <vt:lpstr>Arial</vt:lpstr>
      <vt:lpstr>UTM Cookies</vt:lpstr>
      <vt:lpstr>Times New Roman</vt:lpstr>
      <vt:lpstr>Baloo</vt:lpstr>
      <vt:lpstr>Calibri</vt:lpstr>
      <vt:lpstr>Baloo 2</vt:lpstr>
      <vt:lpstr>English Vocabulary Workshop by Slidesgo</vt:lpstr>
      <vt:lpstr>Office Theme</vt:lpstr>
      <vt:lpstr>PowerPoint Presentation</vt:lpstr>
      <vt:lpstr>Bài 17: Hành trang lên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Hang Nguyen</cp:lastModifiedBy>
  <cp:revision>40</cp:revision>
  <dcterms:modified xsi:type="dcterms:W3CDTF">2025-04-04T04:37:52Z</dcterms:modified>
</cp:coreProperties>
</file>