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Cookie" panose="020B0604020202020204" charset="0"/>
      <p:regular r:id="rId13"/>
    </p:embeddedFont>
    <p:embeddedFont>
      <p:font typeface="Pangoli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oZ75sJK6me3Iz6pq98vrDWGe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>
          <a:extLst>
            <a:ext uri="{FF2B5EF4-FFF2-40B4-BE49-F238E27FC236}">
              <a16:creationId xmlns:a16="http://schemas.microsoft.com/office/drawing/2014/main" id="{947DA0B3-C953-F5C0-E3F2-BC73B039E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>
            <a:extLst>
              <a:ext uri="{FF2B5EF4-FFF2-40B4-BE49-F238E27FC236}">
                <a16:creationId xmlns:a16="http://schemas.microsoft.com/office/drawing/2014/main" id="{9F6D8B24-C8B7-3A7F-9229-92963239B2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>
            <a:extLst>
              <a:ext uri="{FF2B5EF4-FFF2-40B4-BE49-F238E27FC236}">
                <a16:creationId xmlns:a16="http://schemas.microsoft.com/office/drawing/2014/main" id="{41A3E989-8732-CE89-C876-18EFD808C4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29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E5E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9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AC98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9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9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9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9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9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9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41" name="Google Shape;41;p9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9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44" name="Google Shape;44;p9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9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MÔI TRƯỜNG QUANH EM</a:t>
            </a:r>
            <a:endParaRPr sz="44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rgbClr val="E8F0C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71" name="Google Shape;171;p18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5" name="Google Shape;175;p18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8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7" name="Google Shape;187;p1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3" name="Google Shape;193;p18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8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00" name="Google Shape;200;p18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 ĐỀ 5</a:t>
              </a:r>
              <a:endParaRPr sz="2800" b="0" i="0" u="none" strike="noStrike" cap="non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5" name="Google Shape;205;p18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 THÂN THƯƠNG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bg>
      <p:bgPr>
        <a:solidFill>
          <a:srgbClr val="E8F0C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DD64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bg>
      <p:bgPr>
        <a:solidFill>
          <a:srgbClr val="C3EEF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21" name="Google Shape;221;p2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5" name="Google Shape;225;p20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3EEF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CA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7" name="Google Shape;237;p20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3" name="Google Shape;243;p20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50" name="Google Shape;250;p20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 ĐỀ 6</a:t>
              </a:r>
              <a:endParaRPr sz="2800" b="0" i="0" u="none" strike="noStrike" cap="non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3" name="Google Shape;253;p20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5" name="Google Shape;255;p20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CHĂM SÓC VÀ BẢO VỆ BẢN THÂN</a:t>
            </a:r>
            <a:endParaRPr sz="4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bg>
      <p:bgPr>
        <a:solidFill>
          <a:srgbClr val="C3EEF9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bg>
      <p:bgPr>
        <a:solidFill>
          <a:srgbClr val="FAD5E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71" name="Google Shape;271;p2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5" name="Google Shape;275;p22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BA8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7" name="Google Shape;287;p22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93" name="Google Shape;293;p22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2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00" name="Google Shape;300;p22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8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5" name="Google Shape;305;p2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 CỘNG ĐỒNG</a:t>
            </a:r>
            <a:endParaRPr sz="48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bg>
      <p:bgPr>
        <a:solidFill>
          <a:srgbClr val="FAD5E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21" name="Google Shape;321;p2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E5E1E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C98C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solidFill>
          <a:srgbClr val="E5E1E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EF3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solidFill>
          <a:srgbClr val="F9E2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F37022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F37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13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4ECF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 ĐỀ 2</a:t>
              </a:r>
              <a:endParaRPr sz="2800" b="0" i="0" u="none" strike="noStrike" cap="non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 NẾP SỐNG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solidFill>
          <a:srgbClr val="F9E27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solidFill>
          <a:srgbClr val="FEF8B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solidFill>
          <a:srgbClr val="DDE9A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1" name="Google Shape;121;p16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5" name="Google Shape;125;p16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7" name="Google Shape;137;p1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3" name="Google Shape;143;p16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6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50" name="Google Shape;150;p16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 ĐỀ 4</a:t>
              </a:r>
              <a:endParaRPr sz="2800" b="0" i="0" u="none" strike="noStrike" cap="non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5" name="Google Shape;155;p1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PHỤC VỤ BẢN THÂN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solidFill>
          <a:srgbClr val="DDE9A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62BB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>
          <a:extLst>
            <a:ext uri="{FF2B5EF4-FFF2-40B4-BE49-F238E27FC236}">
              <a16:creationId xmlns:a16="http://schemas.microsoft.com/office/drawing/2014/main" id="{2EDED65E-DA32-F086-F61B-A23A3526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DFBB165-B208-AB89-3A91-0A4D53BCF15E}"/>
              </a:ext>
            </a:extLst>
          </p:cNvPr>
          <p:cNvSpPr/>
          <p:nvPr/>
        </p:nvSpPr>
        <p:spPr>
          <a:xfrm>
            <a:off x="-1137424" y="-535259"/>
            <a:ext cx="4059043" cy="292905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AF7A661E-B438-385D-E1F5-F78684CD60D5}"/>
              </a:ext>
            </a:extLst>
          </p:cNvPr>
          <p:cNvSpPr/>
          <p:nvPr/>
        </p:nvSpPr>
        <p:spPr>
          <a:xfrm>
            <a:off x="-802888" y="-1"/>
            <a:ext cx="3389970" cy="2393796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9" name="Google Shape;339;p2">
            <a:extLst>
              <a:ext uri="{FF2B5EF4-FFF2-40B4-BE49-F238E27FC236}">
                <a16:creationId xmlns:a16="http://schemas.microsoft.com/office/drawing/2014/main" id="{5D06BA83-FAE7-01E3-5056-AD1B38DBB1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0873"/>
          <a:stretch/>
        </p:blipFill>
        <p:spPr>
          <a:xfrm>
            <a:off x="0" y="2282283"/>
            <a:ext cx="9144000" cy="2861216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B913CA3-E4F0-3BBD-C3C0-C8CE8A1D617B}"/>
              </a:ext>
            </a:extLst>
          </p:cNvPr>
          <p:cNvSpPr/>
          <p:nvPr/>
        </p:nvSpPr>
        <p:spPr>
          <a:xfrm>
            <a:off x="2027664" y="-843775"/>
            <a:ext cx="4059043" cy="2929054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C2DC936-2E27-C204-024E-4045C0B50D2B}"/>
              </a:ext>
            </a:extLst>
          </p:cNvPr>
          <p:cNvSpPr/>
          <p:nvPr/>
        </p:nvSpPr>
        <p:spPr>
          <a:xfrm>
            <a:off x="5497550" y="-535259"/>
            <a:ext cx="4241181" cy="239379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129BC63-2FBA-D799-B322-F6CBDA7D22B7}"/>
              </a:ext>
            </a:extLst>
          </p:cNvPr>
          <p:cNvSpPr/>
          <p:nvPr/>
        </p:nvSpPr>
        <p:spPr>
          <a:xfrm>
            <a:off x="1773043" y="-1040779"/>
            <a:ext cx="3389970" cy="2393796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D9301DE-F9F2-E059-9F7E-3B2FBB676760}"/>
              </a:ext>
            </a:extLst>
          </p:cNvPr>
          <p:cNvSpPr/>
          <p:nvPr/>
        </p:nvSpPr>
        <p:spPr>
          <a:xfrm>
            <a:off x="4828478" y="-1040779"/>
            <a:ext cx="3389970" cy="2393796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E02ACF6-F526-C1C7-8222-5D46E0F4A3D5}"/>
              </a:ext>
            </a:extLst>
          </p:cNvPr>
          <p:cNvSpPr/>
          <p:nvPr/>
        </p:nvSpPr>
        <p:spPr>
          <a:xfrm>
            <a:off x="7006683" y="743416"/>
            <a:ext cx="2561064" cy="134186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0D7B-99F0-6F42-E46B-59CC06296BD5}"/>
              </a:ext>
            </a:extLst>
          </p:cNvPr>
          <p:cNvSpPr txBox="1"/>
          <p:nvPr/>
        </p:nvSpPr>
        <p:spPr>
          <a:xfrm>
            <a:off x="2403831" y="219893"/>
            <a:ext cx="509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UBND QUẬN DƯƠNG KINH</a:t>
            </a:r>
          </a:p>
          <a:p>
            <a:pPr algn="ctr"/>
            <a:r>
              <a:rPr lang="vi-VN" sz="2000" dirty="0">
                <a:solidFill>
                  <a:srgbClr val="FF0000"/>
                </a:solidFill>
              </a:rPr>
              <a:t>TRƯỜNG TIỂU HỌC ANH DŨNG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02B4D7-5000-3B26-52C6-CDE8F460304D}"/>
              </a:ext>
            </a:extLst>
          </p:cNvPr>
          <p:cNvCxnSpPr/>
          <p:nvPr/>
        </p:nvCxnSpPr>
        <p:spPr>
          <a:xfrm>
            <a:off x="3804792" y="912910"/>
            <a:ext cx="2465723" cy="14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A220C0-E400-5E64-1584-5FEFAC6C7072}"/>
              </a:ext>
            </a:extLst>
          </p:cNvPr>
          <p:cNvSpPr/>
          <p:nvPr/>
        </p:nvSpPr>
        <p:spPr>
          <a:xfrm>
            <a:off x="720834" y="1181097"/>
            <a:ext cx="7566659" cy="159574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B050"/>
                </a:solidFill>
              </a:rPr>
              <a:t>Hoạt đông trải nghiệm</a:t>
            </a:r>
          </a:p>
          <a:p>
            <a:pPr algn="ctr"/>
            <a:r>
              <a:rPr lang="vi-VN" sz="3600" dirty="0">
                <a:solidFill>
                  <a:srgbClr val="002060"/>
                </a:solidFill>
              </a:rPr>
              <a:t>Bài 29: Bảo vệ cảnh quan quê em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2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 err="1">
                <a:latin typeface="UTM Androgyne" panose="02040603050506020204" pitchFamily="18" charset="0"/>
              </a:rPr>
              <a:t>Bài</a:t>
            </a:r>
            <a:r>
              <a:rPr lang="en-US" dirty="0">
                <a:latin typeface="UTM Androgyne" panose="02040603050506020204" pitchFamily="18" charset="0"/>
              </a:rPr>
              <a:t> 29: </a:t>
            </a:r>
            <a:r>
              <a:rPr lang="en-US" dirty="0" err="1">
                <a:latin typeface="UTM Androgyne" panose="02040603050506020204" pitchFamily="18" charset="0"/>
              </a:rPr>
              <a:t>Bảo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vệ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cảnh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quan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quê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em</a:t>
            </a:r>
            <a:endParaRPr dirty="0">
              <a:latin typeface="UTM Androgyne" panose="02040603050506020204" pitchFamily="18" charset="0"/>
            </a:endParaRPr>
          </a:p>
        </p:txBody>
      </p:sp>
      <p:sp>
        <p:nvSpPr>
          <p:cNvPr id="332" name="Google Shape;332;p1"/>
          <p:cNvSpPr txBox="1"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dirty="0" err="1">
                <a:latin typeface="UTM Androgyne" panose="02040603050506020204" pitchFamily="18" charset="0"/>
              </a:rPr>
              <a:t>Lớp</a:t>
            </a:r>
            <a:r>
              <a:rPr lang="en-US" dirty="0">
                <a:latin typeface="UTM Androgyne" panose="02040603050506020204" pitchFamily="18" charset="0"/>
              </a:rPr>
              <a:t>:…</a:t>
            </a:r>
            <a:endParaRPr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 txBox="1"/>
          <p:nvPr/>
        </p:nvSpPr>
        <p:spPr>
          <a:xfrm>
            <a:off x="609699" y="511763"/>
            <a:ext cx="80771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Hát bài </a:t>
            </a:r>
            <a:r>
              <a:rPr lang="en-US" sz="2400" b="0" i="1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Ra vườn hoa </a:t>
            </a: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của nhạc sĩ Văn Tấn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Thế nào là của chung?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     Tại sao lại nói hoa là “của chung”?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63" y="240011"/>
            <a:ext cx="8010600" cy="4502400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340" name="Google Shape;340;p2"/>
          <p:cNvSpPr/>
          <p:nvPr/>
        </p:nvSpPr>
        <p:spPr>
          <a:xfrm>
            <a:off x="1205345" y="2907173"/>
            <a:ext cx="6826828" cy="1207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đều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mọi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ai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trách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gìn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4401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609699" y="28316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cảnh quan cần chăm sóc và bảo vệ ở quê em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11326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D3F2FF"/>
          </a:solidFill>
          <a:ln w="25400" cap="flat" cmpd="sng">
            <a:solidFill>
              <a:srgbClr val="0089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 viên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"/>
          <p:cNvSpPr/>
          <p:nvPr/>
        </p:nvSpPr>
        <p:spPr>
          <a:xfrm>
            <a:off x="28471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BDD646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vườn hoa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4494071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FFE0B3"/>
          </a:solidFill>
          <a:ln w="25400" cap="flat" cmpd="sng">
            <a:solidFill>
              <a:srgbClr val="F09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bảo tàng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6141030" y="1454727"/>
            <a:ext cx="1839191" cy="514282"/>
          </a:xfrm>
          <a:prstGeom prst="roundRect">
            <a:avLst>
              <a:gd name="adj" fmla="val 16667"/>
            </a:avLst>
          </a:prstGeom>
          <a:solidFill>
            <a:srgbClr val="FFDFDD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di tích, lịch sử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2743204" y="2130136"/>
            <a:ext cx="1600200" cy="514282"/>
          </a:xfrm>
          <a:prstGeom prst="roundRect">
            <a:avLst>
              <a:gd name="adj" fmla="val 16667"/>
            </a:avLst>
          </a:prstGeom>
          <a:solidFill>
            <a:srgbClr val="ECE2F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nhà văn hóa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4613568" y="2130136"/>
            <a:ext cx="1610590" cy="514282"/>
          </a:xfrm>
          <a:prstGeom prst="roundRect">
            <a:avLst>
              <a:gd name="adj" fmla="val 16667"/>
            </a:avLst>
          </a:prstGeom>
          <a:solidFill>
            <a:srgbClr val="FEF3E1"/>
          </a:solidFill>
          <a:ln w="25400" cap="flat" cmpd="sng">
            <a:solidFill>
              <a:srgbClr val="FEA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 học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703217" y="2387277"/>
            <a:ext cx="3462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ookie"/>
                <a:ea typeface="Cookie"/>
                <a:cs typeface="Cookie"/>
                <a:sym typeface="Cookie"/>
              </a:rPr>
              <a:t>?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132612" y="2765337"/>
            <a:ext cx="8077101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Tại sao cần chăm sóc, bảo vệ những cảnh quan này?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5439930" y="1199478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3. Thảo luận về những việc làm cần thiết để bảo vệ cảnh quan xung quanh.</a:t>
            </a:r>
            <a:endParaRPr/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444908" y="1186050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623915" y="3219209"/>
            <a:ext cx="40251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Vẽ bậy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Phá hoại cảnh quan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Xả rác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Vặt cây, hoa,…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Nghịch, phá hỏng cơ sở vật chất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5030218" y="3219209"/>
            <a:ext cx="40073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Tưới hoa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Giữ gìn, bảo vệ cảnh quan</a:t>
            </a:r>
            <a:endParaRPr sz="2000" b="1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Vứt rác đúng nơi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Dọn vệ sinh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1832973" y="479774"/>
            <a:ext cx="5801341" cy="4071491"/>
            <a:chOff x="1540431" y="826002"/>
            <a:chExt cx="6258863" cy="3378831"/>
          </a:xfrm>
        </p:grpSpPr>
        <p:sp>
          <p:nvSpPr>
            <p:cNvPr id="380" name="Google Shape;380;p5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383" name="Google Shape;383;p5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-578342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391" name="Google Shape;391;p5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401" name="Google Shape;401;p5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5"/>
          <p:cNvSpPr/>
          <p:nvPr/>
        </p:nvSpPr>
        <p:spPr>
          <a:xfrm rot="-163605">
            <a:off x="2078677" y="1554119"/>
            <a:ext cx="52300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Muốn giữ cho cảnh quan xanh, sạch đẹp thì mỗi người đều phải có ý thức chăm sóc và bảo vệ của chung.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876634" y="1589807"/>
            <a:ext cx="7914076" cy="3153042"/>
            <a:chOff x="731161" y="1433944"/>
            <a:chExt cx="7914076" cy="3153042"/>
          </a:xfrm>
        </p:grpSpPr>
        <p:pic>
          <p:nvPicPr>
            <p:cNvPr id="414" name="Google Shape;414;p6" descr="20210409092710_wm_shs-hoat-dong-trai-nghiem-2"/>
            <p:cNvPicPr preferRelativeResize="0"/>
            <p:nvPr/>
          </p:nvPicPr>
          <p:blipFill rotWithShape="1">
            <a:blip r:embed="rId3">
              <a:alphaModFix/>
            </a:blip>
            <a:srcRect l="11930" t="58940" r="6492" b="18059"/>
            <a:stretch/>
          </p:blipFill>
          <p:spPr>
            <a:xfrm>
              <a:off x="805296" y="1484729"/>
              <a:ext cx="7839941" cy="310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6"/>
            <p:cNvSpPr/>
            <p:nvPr/>
          </p:nvSpPr>
          <p:spPr>
            <a:xfrm>
              <a:off x="731161" y="1433944"/>
              <a:ext cx="5347522" cy="1631373"/>
            </a:xfrm>
            <a:custGeom>
              <a:avLst/>
              <a:gdLst/>
              <a:ahLst/>
              <a:cxnLst/>
              <a:rect l="l" t="t" r="r" b="b"/>
              <a:pathLst>
                <a:path w="5347522" h="1506682" extrusionOk="0">
                  <a:moveTo>
                    <a:pt x="0" y="0"/>
                  </a:moveTo>
                  <a:lnTo>
                    <a:pt x="5347522" y="31173"/>
                  </a:lnTo>
                  <a:lnTo>
                    <a:pt x="4838367" y="1506682"/>
                  </a:lnTo>
                  <a:lnTo>
                    <a:pt x="0" y="150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28" y="151168"/>
            <a:ext cx="1000265" cy="9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731160" y="389358"/>
            <a:ext cx="6490522" cy="402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endParaRPr sz="2400" b="1" i="0" u="none" strike="noStrike" cap="none" dirty="0">
              <a:solidFill>
                <a:srgbClr val="05A8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xét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đánhh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 l="12955" r="12840"/>
          <a:stretch/>
        </p:blipFill>
        <p:spPr>
          <a:xfrm>
            <a:off x="0" y="1"/>
            <a:ext cx="9054790" cy="521133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273</Words>
  <Application>Microsoft Office PowerPoint</Application>
  <PresentationFormat>On-screen Show (16:9)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Pangolin</vt:lpstr>
      <vt:lpstr>Cookie</vt:lpstr>
      <vt:lpstr>Baloo 2</vt:lpstr>
      <vt:lpstr>UTM Androgyne</vt:lpstr>
      <vt:lpstr>Arial</vt:lpstr>
      <vt:lpstr>English Vocabulary Workshop by Slidesgo</vt:lpstr>
      <vt:lpstr>PowerPoint Presentation</vt:lpstr>
      <vt:lpstr>Bài 29: Bảo vệ cảnh quan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Bảo vệ cảnh quan quê em</dc:title>
  <dc:creator>L.U</dc:creator>
  <cp:lastModifiedBy>Hang Nguyen</cp:lastModifiedBy>
  <cp:revision>2</cp:revision>
  <dcterms:modified xsi:type="dcterms:W3CDTF">2025-04-04T04:26:08Z</dcterms:modified>
</cp:coreProperties>
</file>