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0" r:id="rId2"/>
    <p:sldMasterId id="2147483724" r:id="rId3"/>
    <p:sldMasterId id="2147483748" r:id="rId4"/>
    <p:sldMasterId id="2147483760" r:id="rId5"/>
    <p:sldMasterId id="2147483772" r:id="rId6"/>
    <p:sldMasterId id="2147483785" r:id="rId7"/>
  </p:sldMasterIdLst>
  <p:notesMasterIdLst>
    <p:notesMasterId r:id="rId27"/>
  </p:notesMasterIdLst>
  <p:sldIdLst>
    <p:sldId id="364" r:id="rId8"/>
    <p:sldId id="474" r:id="rId9"/>
    <p:sldId id="266" r:id="rId10"/>
    <p:sldId id="256" r:id="rId11"/>
    <p:sldId id="508" r:id="rId12"/>
    <p:sldId id="320" r:id="rId13"/>
    <p:sldId id="497" r:id="rId14"/>
    <p:sldId id="467" r:id="rId15"/>
    <p:sldId id="509" r:id="rId16"/>
    <p:sldId id="511" r:id="rId17"/>
    <p:sldId id="499" r:id="rId18"/>
    <p:sldId id="510" r:id="rId19"/>
    <p:sldId id="512" r:id="rId20"/>
    <p:sldId id="513" r:id="rId21"/>
    <p:sldId id="505" r:id="rId22"/>
    <p:sldId id="340" r:id="rId23"/>
    <p:sldId id="480" r:id="rId24"/>
    <p:sldId id="515" r:id="rId25"/>
    <p:sldId id="4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extLst>
      <p:ext uri="{BB962C8B-B14F-4D97-AF65-F5344CB8AC3E}">
        <p14:creationId xmlns:p14="http://schemas.microsoft.com/office/powerpoint/2010/main" val="401642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3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5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0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92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4/6/2025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4209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4/6/2025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34268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4/6/2025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801436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546358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050339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553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5310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6786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7765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4/6/2025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81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4/6/2025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597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4/6/2025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47465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4/6/2025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439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5934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812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31793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0540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3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52418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4/6/2025</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7473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4/6/2025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55901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4/6/2025</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58051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4/6/2025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055891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4/6/2025</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061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4/6/2025</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7028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4/6/2025</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5082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4/6/2025</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71945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4/6/2025</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421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4/6/2025</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1076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4/6/2025</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347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4/6/2025</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24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5856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4948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4/6/2025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335019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9450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3473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10714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2138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92824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7170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6064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1496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7228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0484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4/6/2025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384452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75380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96659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045581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4/6/2025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98196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4/6/2025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51899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4/6/2025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923288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21355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474149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746775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9600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4/6/2025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4184297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4/6/2025</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832328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4/6/2025</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8732391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4/6/2025</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31458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4/6/2025</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801592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4/6/2025</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85953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4/6/2025</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370849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4/6/2025</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997115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4/6/2025</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7346513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4/6/2025</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87096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4/6/2025</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5277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4/6/2025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401886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4/6/2025</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827740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526583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039629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5294037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55608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4/6/2025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767087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4/6/2025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722922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4/6/2025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569456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5776781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2885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4/6/2025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7052850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101902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75089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4/6/2025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2741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4/6/2025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47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4/6/2025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4053027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4/6/2025</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0681550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317492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4/6/2025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1948043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4/6/2025</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350898482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4/6/2025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176842879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50.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6.jpe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42.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6.wdp"/><Relationship Id="rId18" Type="http://schemas.openxmlformats.org/officeDocument/2006/relationships/image" Target="../media/image21.png"/><Relationship Id="rId3" Type="http://schemas.openxmlformats.org/officeDocument/2006/relationships/image" Target="../media/image13.png"/><Relationship Id="rId21" Type="http://schemas.openxmlformats.org/officeDocument/2006/relationships/image" Target="../media/image23.png"/><Relationship Id="rId7" Type="http://schemas.microsoft.com/office/2007/relationships/hdphoto" Target="../media/hdphoto3.wdp"/><Relationship Id="rId12" Type="http://schemas.openxmlformats.org/officeDocument/2006/relationships/image" Target="../media/image18.png"/><Relationship Id="rId17" Type="http://schemas.microsoft.com/office/2007/relationships/hdphoto" Target="../media/hdphoto8.wdp"/><Relationship Id="rId2" Type="http://schemas.openxmlformats.org/officeDocument/2006/relationships/image" Target="../media/image12.jpeg"/><Relationship Id="rId16" Type="http://schemas.openxmlformats.org/officeDocument/2006/relationships/image" Target="../media/image20.png"/><Relationship Id="rId20" Type="http://schemas.openxmlformats.org/officeDocument/2006/relationships/slide" Target="slide4.xml"/><Relationship Id="rId1" Type="http://schemas.openxmlformats.org/officeDocument/2006/relationships/slideLayout" Target="../slideLayouts/slideLayout49.xml"/><Relationship Id="rId6" Type="http://schemas.openxmlformats.org/officeDocument/2006/relationships/image" Target="../media/image15.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image" Target="../media/image14.png"/><Relationship Id="rId9" Type="http://schemas.microsoft.com/office/2007/relationships/hdphoto" Target="../media/hdphoto4.wdp"/><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2.png"/><Relationship Id="rId3" Type="http://schemas.microsoft.com/office/2007/relationships/hdphoto" Target="../media/hdphoto9.wdp"/><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24.jpeg"/><Relationship Id="rId1" Type="http://schemas.openxmlformats.org/officeDocument/2006/relationships/slideLayout" Target="../slideLayouts/slideLayout49.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gif"/><Relationship Id="rId10" Type="http://schemas.openxmlformats.org/officeDocument/2006/relationships/image" Target="../media/image30.png"/><Relationship Id="rId4" Type="http://schemas.openxmlformats.org/officeDocument/2006/relationships/image" Target="../media/image25.png"/><Relationship Id="rId9" Type="http://schemas.microsoft.com/office/2007/relationships/hdphoto" Target="../media/hdphoto10.wdp"/><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5.png"/><Relationship Id="rId7" Type="http://schemas.microsoft.com/office/2007/relationships/hdphoto" Target="../media/hdphoto11.wdp"/><Relationship Id="rId12"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49.xml"/><Relationship Id="rId6" Type="http://schemas.openxmlformats.org/officeDocument/2006/relationships/image" Target="../media/image33.png"/><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26.gif"/><Relationship Id="rId9" Type="http://schemas.microsoft.com/office/2007/relationships/hdphoto" Target="../media/hdphoto10.wdp"/><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5.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791266"/>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sp>
        <p:nvSpPr>
          <p:cNvPr id="3" name="Title 1">
            <a:extLst>
              <a:ext uri="{FF2B5EF4-FFF2-40B4-BE49-F238E27FC236}">
                <a16:creationId xmlns:a16="http://schemas.microsoft.com/office/drawing/2014/main" id="{066C90E0-1260-868A-A736-6A0458BEEB60}"/>
              </a:ext>
            </a:extLst>
          </p:cNvPr>
          <p:cNvSpPr txBox="1">
            <a:spLocks/>
          </p:cNvSpPr>
          <p:nvPr/>
        </p:nvSpPr>
        <p:spPr>
          <a:xfrm>
            <a:off x="2405470" y="-100954"/>
            <a:ext cx="7381060" cy="10029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UBND QUẬN DƯƠNG KINH</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TRƯỜNG TIỂU HỌC ANH DŨNG</a:t>
            </a:r>
            <a:endParaRPr kumimoji="0" lang="en-US"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endParaRPr>
          </a:p>
        </p:txBody>
      </p:sp>
      <p:cxnSp>
        <p:nvCxnSpPr>
          <p:cNvPr id="7" name="Straight Connector 6">
            <a:extLst>
              <a:ext uri="{FF2B5EF4-FFF2-40B4-BE49-F238E27FC236}">
                <a16:creationId xmlns:a16="http://schemas.microsoft.com/office/drawing/2014/main" id="{94C49F4F-D4F0-452E-3081-03348EE6BF2A}"/>
              </a:ext>
            </a:extLst>
          </p:cNvPr>
          <p:cNvCxnSpPr/>
          <p:nvPr/>
        </p:nvCxnSpPr>
        <p:spPr>
          <a:xfrm>
            <a:off x="4857135" y="904568"/>
            <a:ext cx="2890684" cy="0"/>
          </a:xfrm>
          <a:prstGeom prst="line">
            <a:avLst/>
          </a:prstGeom>
        </p:spPr>
        <p:style>
          <a:lnRef idx="1">
            <a:schemeClr val="dk1"/>
          </a:lnRef>
          <a:fillRef idx="0">
            <a:schemeClr val="dk1"/>
          </a:fillRef>
          <a:effectRef idx="0">
            <a:schemeClr val="dk1"/>
          </a:effectRef>
          <a:fontRef idx="minor">
            <a:schemeClr val="tx1"/>
          </a:fontRef>
        </p:style>
      </p:cxnSp>
      <p:sp>
        <p:nvSpPr>
          <p:cNvPr id="8" name="Title 1">
            <a:extLst>
              <a:ext uri="{FF2B5EF4-FFF2-40B4-BE49-F238E27FC236}">
                <a16:creationId xmlns:a16="http://schemas.microsoft.com/office/drawing/2014/main" id="{A8C4FA8C-675E-9947-C5F9-EA593F70F99E}"/>
              </a:ext>
            </a:extLst>
          </p:cNvPr>
          <p:cNvSpPr txBox="1">
            <a:spLocks/>
          </p:cNvSpPr>
          <p:nvPr/>
        </p:nvSpPr>
        <p:spPr>
          <a:xfrm>
            <a:off x="2141715" y="3287366"/>
            <a:ext cx="7908570" cy="1445623"/>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sz="5800" b="1" i="0" u="none" strike="noStrike" kern="1200" cap="none" spc="0" normalizeH="0" baseline="0" noProof="0" dirty="0">
                <a:ln>
                  <a:noFill/>
                </a:ln>
                <a:solidFill>
                  <a:srgbClr val="FF0000"/>
                </a:solidFill>
                <a:effectLst/>
                <a:uLnTx/>
                <a:uFillTx/>
                <a:latin typeface="Arial-Rounded" panose="020B0500000000000000" charset="0"/>
                <a:ea typeface="+mj-ea"/>
                <a:cs typeface="Arial-Rounded" panose="020B0500000000000000" charset="0"/>
                <a:sym typeface="+mn-ea"/>
              </a:rPr>
              <a:t>Bài 4: Làm việc thật là vui</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rPr>
              <a:t>(</a:t>
            </a:r>
            <a:r>
              <a:rPr kumimoji="0" lang="vi-VN" altLang="vi-VN" sz="4100" b="1" i="0" u="none" strike="noStrike" kern="1200" cap="none" spc="0" normalizeH="0" baseline="0" noProof="0">
                <a:ln>
                  <a:noFill/>
                </a:ln>
                <a:solidFill>
                  <a:srgbClr val="7030A0"/>
                </a:solidFill>
                <a:effectLst/>
                <a:uLnTx/>
                <a:uFillTx/>
                <a:latin typeface="Arial-Rounded" panose="020B0500000000000000" charset="0"/>
                <a:ea typeface="+mj-ea"/>
                <a:cs typeface="Arial-Rounded" panose="020B0500000000000000" charset="0"/>
                <a:sym typeface="+mn-ea"/>
              </a:rPr>
              <a:t>Tiết 1 + 2)</a:t>
            </a:r>
            <a:endParaRPr kumimoji="0" lang="en-US"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spTree>
    <p:extLst>
      <p:ext uri="{BB962C8B-B14F-4D97-AF65-F5344CB8AC3E}">
        <p14:creationId xmlns:p14="http://schemas.microsoft.com/office/powerpoint/2010/main" val="2464181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mèo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chập</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chững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hốc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ích</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ruộng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algn="r">
              <a:lnSpc>
                <a:spcPct val="150000"/>
              </a:lnSpc>
            </a:pP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cxnSp>
        <p:nvCxnSpPr>
          <p:cNvPr id="18" name="Straight Connector 17">
            <a:extLst>
              <a:ext uri="{FF2B5EF4-FFF2-40B4-BE49-F238E27FC236}">
                <a16:creationId xmlns:a16="http://schemas.microsoft.com/office/drawing/2014/main" id="{24CD6D41-82A1-497A-A4DB-0D54D2DD67A7}"/>
              </a:ext>
            </a:extLst>
          </p:cNvPr>
          <p:cNvCxnSpPr/>
          <p:nvPr/>
        </p:nvCxnSpPr>
        <p:spPr>
          <a:xfrm flipH="1">
            <a:off x="4154635" y="14870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6FE652-346E-4DB4-ACC5-7FFD67EA56EC}"/>
              </a:ext>
            </a:extLst>
          </p:cNvPr>
          <p:cNvCxnSpPr/>
          <p:nvPr/>
        </p:nvCxnSpPr>
        <p:spPr>
          <a:xfrm flipH="1">
            <a:off x="4736430" y="19271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FE1441-026C-4C00-80CD-E4F4EFB2F3B4}"/>
              </a:ext>
            </a:extLst>
          </p:cNvPr>
          <p:cNvCxnSpPr/>
          <p:nvPr/>
        </p:nvCxnSpPr>
        <p:spPr>
          <a:xfrm flipH="1">
            <a:off x="6483157" y="23672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E7932E-B5FC-48E6-A682-C82A3101C97E}"/>
              </a:ext>
            </a:extLst>
          </p:cNvPr>
          <p:cNvCxnSpPr/>
          <p:nvPr/>
        </p:nvCxnSpPr>
        <p:spPr>
          <a:xfrm flipH="1">
            <a:off x="897492"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84DA01-83D2-48BC-95A0-5B99F38315E9}"/>
              </a:ext>
            </a:extLst>
          </p:cNvPr>
          <p:cNvCxnSpPr/>
          <p:nvPr/>
        </p:nvCxnSpPr>
        <p:spPr>
          <a:xfrm flipH="1">
            <a:off x="3978543"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5E7CA0-9778-414A-B609-5D5035137956}"/>
              </a:ext>
            </a:extLst>
          </p:cNvPr>
          <p:cNvCxnSpPr/>
          <p:nvPr/>
        </p:nvCxnSpPr>
        <p:spPr>
          <a:xfrm flipH="1">
            <a:off x="7579462" y="292723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D5B4FE-5404-4A61-9089-4DFB82AB4A80}"/>
              </a:ext>
            </a:extLst>
          </p:cNvPr>
          <p:cNvCxnSpPr/>
          <p:nvPr/>
        </p:nvCxnSpPr>
        <p:spPr>
          <a:xfrm flipH="1">
            <a:off x="7139968" y="33307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B49CF5-4C30-4E71-A0EB-19C3233E1333}"/>
              </a:ext>
            </a:extLst>
          </p:cNvPr>
          <p:cNvCxnSpPr/>
          <p:nvPr/>
        </p:nvCxnSpPr>
        <p:spPr>
          <a:xfrm flipH="1">
            <a:off x="8632623" y="3770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664C8A-186E-498B-92B8-6008DB58373F}"/>
              </a:ext>
            </a:extLst>
          </p:cNvPr>
          <p:cNvCxnSpPr/>
          <p:nvPr/>
        </p:nvCxnSpPr>
        <p:spPr>
          <a:xfrm flipH="1">
            <a:off x="4926102" y="425950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AC531F-7690-4F84-A0E6-0A12E2767FB8}"/>
              </a:ext>
            </a:extLst>
          </p:cNvPr>
          <p:cNvCxnSpPr/>
          <p:nvPr/>
        </p:nvCxnSpPr>
        <p:spPr>
          <a:xfrm flipH="1">
            <a:off x="330990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755F6B-304F-4A74-9BA2-FBA6A2ED8FED}"/>
              </a:ext>
            </a:extLst>
          </p:cNvPr>
          <p:cNvCxnSpPr/>
          <p:nvPr/>
        </p:nvCxnSpPr>
        <p:spPr>
          <a:xfrm flipH="1">
            <a:off x="785408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27ED365-CE0E-42A4-904C-796C39EE5939}"/>
              </a:ext>
            </a:extLst>
          </p:cNvPr>
          <p:cNvGrpSpPr/>
          <p:nvPr/>
        </p:nvGrpSpPr>
        <p:grpSpPr>
          <a:xfrm>
            <a:off x="708941" y="6023881"/>
            <a:ext cx="6103839" cy="769441"/>
            <a:chOff x="708943" y="6033135"/>
            <a:chExt cx="5825836" cy="769441"/>
          </a:xfrm>
        </p:grpSpPr>
        <p:sp>
          <p:nvSpPr>
            <p:cNvPr id="31" name="TextBox 30">
              <a:extLst>
                <a:ext uri="{FF2B5EF4-FFF2-40B4-BE49-F238E27FC236}">
                  <a16:creationId xmlns:a16="http://schemas.microsoft.com/office/drawing/2014/main" id="{49D9F8AD-C463-4BAE-BE5C-B8BD8314EE1A}"/>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itchFamily="34" charset="0"/>
                <a:ea typeface="Arial-Rounded" pitchFamily="34" charset="0"/>
                <a:cs typeface="Arial-Rounded" pitchFamily="34" charset="0"/>
              </a:endParaRPr>
            </a:p>
          </p:txBody>
        </p:sp>
        <p:sp>
          <p:nvSpPr>
            <p:cNvPr id="32" name="TextBox 31">
              <a:extLst>
                <a:ext uri="{FF2B5EF4-FFF2-40B4-BE49-F238E27FC236}">
                  <a16:creationId xmlns:a16="http://schemas.microsoft.com/office/drawing/2014/main" id="{005C76A3-84AA-4F43-BC79-019E6F047267}"/>
                </a:ext>
              </a:extLst>
            </p:cNvPr>
            <p:cNvSpPr txBox="1"/>
            <p:nvPr/>
          </p:nvSpPr>
          <p:spPr>
            <a:xfrm>
              <a:off x="1016462" y="6033135"/>
              <a:ext cx="5167386" cy="769441"/>
            </a:xfrm>
            <a:prstGeom prst="rect">
              <a:avLst/>
            </a:prstGeom>
            <a:noFill/>
          </p:spPr>
          <p:txBody>
            <a:bodyPr wrap="square">
              <a:spAutoFit/>
            </a:bodyPr>
            <a:lstStyle/>
            <a:p>
              <a:pPr algn="ctr"/>
              <a:r>
                <a:rPr lang="en-US" sz="4400" dirty="0" err="1">
                  <a:solidFill>
                    <a:schemeClr val="bg1"/>
                  </a:solidFill>
                  <a:latin typeface="Arial-Rounded" pitchFamily="34" charset="0"/>
                  <a:ea typeface="Arial-Rounded" pitchFamily="34" charset="0"/>
                  <a:cs typeface="Arial-Rounded" pitchFamily="34" charset="0"/>
                </a:rPr>
                <a:t>Đọc</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nối</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tiếp</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câu</a:t>
              </a:r>
              <a:endParaRPr lang="en-US" sz="4400" dirty="0">
                <a:solidFill>
                  <a:schemeClr val="bg1"/>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98262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500" fill="hold"/>
                                        <p:tgtEl>
                                          <p:spTgt spid="30"/>
                                        </p:tgtEl>
                                        <p:attrNameLst>
                                          <p:attrName>ppt_x</p:attrName>
                                        </p:attrNameLst>
                                      </p:cBhvr>
                                      <p:tavLst>
                                        <p:tav tm="0">
                                          <p:val>
                                            <p:strVal val="1+#ppt_w/2"/>
                                          </p:val>
                                        </p:tav>
                                        <p:tav tm="100000">
                                          <p:val>
                                            <p:strVal val="#ppt_x"/>
                                          </p:val>
                                        </p:tav>
                                      </p:tavLst>
                                    </p:anim>
                                    <p:anim calcmode="lin" valueType="num">
                                      <p:cBhvr additive="base">
                                        <p:cTn id="87"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quang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cảnh</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khí</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nhộn</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nhịp</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tươi</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vui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981289"/>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úc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pic>
        <p:nvPicPr>
          <p:cNvPr id="14" name="Picture 3">
            <a:extLst>
              <a:ext uri="{FF2B5EF4-FFF2-40B4-BE49-F238E27FC236}">
                <a16:creationId xmlns:a16="http://schemas.microsoft.com/office/drawing/2014/main" id="{A7A1EF29-BDEC-433D-94DE-18C3DDC02100}"/>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810" y="931374"/>
            <a:ext cx="527050" cy="328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9E679A06-22A4-4149-9A51-7906D5AF0CDE}"/>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103915"/>
            <a:ext cx="527050" cy="113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a:extLst>
              <a:ext uri="{FF2B5EF4-FFF2-40B4-BE49-F238E27FC236}">
                <a16:creationId xmlns:a16="http://schemas.microsoft.com/office/drawing/2014/main" id="{087DE713-A935-4C0A-9F95-459CEDF5DD67}"/>
              </a:ext>
            </a:extLst>
          </p:cNvPr>
          <p:cNvSpPr/>
          <p:nvPr/>
        </p:nvSpPr>
        <p:spPr>
          <a:xfrm>
            <a:off x="84799" y="142866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8" name="Oval 17">
            <a:extLst>
              <a:ext uri="{FF2B5EF4-FFF2-40B4-BE49-F238E27FC236}">
                <a16:creationId xmlns:a16="http://schemas.microsoft.com/office/drawing/2014/main" id="{EE7BE87D-4CEC-4362-8F50-E0805DBA9B6D}"/>
              </a:ext>
            </a:extLst>
          </p:cNvPr>
          <p:cNvSpPr/>
          <p:nvPr/>
        </p:nvSpPr>
        <p:spPr>
          <a:xfrm>
            <a:off x="4457" y="411808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38796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5142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65853" y="238944"/>
            <a:ext cx="9926147"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1913403" cy="126342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93826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Đóng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vai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vật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nói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công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việc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mình</a:t>
              </a:r>
              <a:endPar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717727" y="4102100"/>
            <a:ext cx="9353770"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Kể</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việc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bạn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nhỏ</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395974" y="3261536"/>
            <a:ext cx="9751611" cy="830997"/>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trống gọi mọi người thức dậy, tu hú kêu báo mùa vải chín, chim bắt sâu, bảo vệ mùa màng.</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Content Placeholder 20" descr="logo">
            <a:extLst>
              <a:ext uri="{FF2B5EF4-FFF2-40B4-BE49-F238E27FC236}">
                <a16:creationId xmlns:a16="http://schemas.microsoft.com/office/drawing/2014/main" id="{B47546B7-38BB-43F5-95B2-05C67F2984D5}"/>
              </a:ext>
            </a:extLst>
          </p:cNvPr>
          <p:cNvPicPr>
            <a:picLocks noChangeAspect="1"/>
          </p:cNvPicPr>
          <p:nvPr/>
        </p:nvPicPr>
        <p:blipFill>
          <a:blip r:embed="rId8"/>
          <a:stretch>
            <a:fillRect/>
          </a:stretch>
        </p:blipFill>
        <p:spPr>
          <a:xfrm>
            <a:off x="-264006" y="5351276"/>
            <a:ext cx="1564640" cy="1598295"/>
          </a:xfrm>
          <a:prstGeom prst="rect">
            <a:avLst/>
          </a:prstGeom>
        </p:spPr>
      </p:pic>
      <p:sp>
        <p:nvSpPr>
          <p:cNvPr id="38" name="TextBox 37">
            <a:extLst>
              <a:ext uri="{FF2B5EF4-FFF2-40B4-BE49-F238E27FC236}">
                <a16:creationId xmlns:a16="http://schemas.microsoft.com/office/drawing/2014/main" id="{9B341907-FE08-44C0-A8D2-4C981040D404}"/>
              </a:ext>
            </a:extLst>
          </p:cNvPr>
          <p:cNvSpPr txBox="1"/>
          <p:nvPr/>
        </p:nvSpPr>
        <p:spPr>
          <a:xfrm>
            <a:off x="2717727" y="4808092"/>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Bé làm bài, bé đi học, bé quét nhà, nhặt rau, chơi với em đỡ mẹ.</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565750"/>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tu 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ú</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cú</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mèo</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3211412" y="5518991"/>
            <a:ext cx="8642736" cy="1077218"/>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4. Theo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1D67A-9769-4389-B47D-AF1F19007998}"/>
              </a:ext>
            </a:extLst>
          </p:cNvPr>
          <p:cNvPicPr>
            <a:picLocks noChangeAspect="1"/>
          </p:cNvPicPr>
          <p:nvPr/>
        </p:nvPicPr>
        <p:blipFill>
          <a:blip r:embed="rId2"/>
          <a:stretch>
            <a:fillRect/>
          </a:stretch>
        </p:blipFill>
        <p:spPr>
          <a:xfrm>
            <a:off x="1066800" y="1306286"/>
            <a:ext cx="9318172" cy="3577999"/>
          </a:xfrm>
          <a:prstGeom prst="rect">
            <a:avLst/>
          </a:prstGeom>
        </p:spPr>
      </p:pic>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cxnSp>
        <p:nvCxnSpPr>
          <p:cNvPr id="5" name="Straight Arrow Connector 4">
            <a:extLst>
              <a:ext uri="{FF2B5EF4-FFF2-40B4-BE49-F238E27FC236}">
                <a16:creationId xmlns:a16="http://schemas.microsoft.com/office/drawing/2014/main" id="{8391253C-036C-41E1-BFF8-B413A12DE57C}"/>
              </a:ext>
            </a:extLst>
          </p:cNvPr>
          <p:cNvCxnSpPr/>
          <p:nvPr/>
        </p:nvCxnSpPr>
        <p:spPr>
          <a:xfrm>
            <a:off x="5034708" y="2941504"/>
            <a:ext cx="605928" cy="9144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DBB8982A-34C8-4FCD-B00A-0F6C91CF66CD}"/>
              </a:ext>
            </a:extLst>
          </p:cNvPr>
          <p:cNvCxnSpPr/>
          <p:nvPr/>
        </p:nvCxnSpPr>
        <p:spPr>
          <a:xfrm>
            <a:off x="5034708" y="3690651"/>
            <a:ext cx="605928" cy="88134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01818F2D-C538-4663-8E90-CE16A07B8978}"/>
              </a:ext>
            </a:extLst>
          </p:cNvPr>
          <p:cNvCxnSpPr/>
          <p:nvPr/>
        </p:nvCxnSpPr>
        <p:spPr>
          <a:xfrm flipV="1">
            <a:off x="5034708" y="2941504"/>
            <a:ext cx="605928" cy="14652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
            <a:hlinkClick r:id="" action="ppaction://media"/>
            <a:extLst>
              <a:ext uri="{FF2B5EF4-FFF2-40B4-BE49-F238E27FC236}">
                <a16:creationId xmlns:a16="http://schemas.microsoft.com/office/drawing/2014/main" id="{F1A87B19-21F2-4D00-9826-D09EBD7882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9817" y="1016230"/>
            <a:ext cx="8637223" cy="5264827"/>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pic>
        <p:nvPicPr>
          <p:cNvPr id="17" name="Content Placeholder 20" descr="logo">
            <a:extLst>
              <a:ext uri="{FF2B5EF4-FFF2-40B4-BE49-F238E27FC236}">
                <a16:creationId xmlns:a16="http://schemas.microsoft.com/office/drawing/2014/main" id="{82B47712-E700-4A68-AA13-98F7D8B7D8F9}"/>
              </a:ext>
            </a:extLst>
          </p:cNvPr>
          <p:cNvPicPr>
            <a:picLocks noChangeAspect="1"/>
          </p:cNvPicPr>
          <p:nvPr/>
        </p:nvPicPr>
        <p:blipFill>
          <a:blip r:embed="rId6"/>
          <a:stretch>
            <a:fillRect/>
          </a:stretch>
        </p:blipFill>
        <p:spPr>
          <a:xfrm>
            <a:off x="-184033" y="5259705"/>
            <a:ext cx="1564640" cy="1598295"/>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170"/>
            <a:r>
              <a:rPr lang="en-US" sz="3200" b="1" dirty="0">
                <a:solidFill>
                  <a:prstClr val="white"/>
                </a:solidFill>
                <a:latin typeface="Arial" panose="020B0604020202020204" pitchFamily="34" charset="0"/>
                <a:cs typeface="Arial" panose="020B0604020202020204" pitchFamily="34" charset="0"/>
              </a:rPr>
              <a:t>CHƠI TRỐN TÌM </a:t>
            </a:r>
          </a:p>
          <a:p>
            <a:pPr algn="ctr" defTabSz="1219170"/>
            <a:r>
              <a:rPr lang="en-US" sz="3200" b="1" dirty="0">
                <a:solidFill>
                  <a:prstClr val="white"/>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mây</a:t>
            </a:r>
            <a:endParaRPr lang="en-US" sz="3200" dirty="0">
              <a:solidFill>
                <a:srgbClr val="0000FF"/>
              </a:solidFill>
              <a:latin typeface="Calibri"/>
            </a:endParaRPr>
          </a:p>
        </p:txBody>
      </p:sp>
      <p:sp>
        <p:nvSpPr>
          <p:cNvPr id="25" name="Rounded Rectangle 24"/>
          <p:cNvSpPr/>
          <p:nvPr/>
        </p:nvSpPr>
        <p:spPr>
          <a:xfrm>
            <a:off x="3454400"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lông</a:t>
            </a:r>
            <a:endParaRPr lang="en-US" sz="3200" dirty="0">
              <a:solidFill>
                <a:srgbClr val="0000FF"/>
              </a:solidFill>
              <a:latin typeface="Calibri"/>
            </a:endParaRPr>
          </a:p>
        </p:txBody>
      </p:sp>
      <p:sp>
        <p:nvSpPr>
          <p:cNvPr id="26" name="Rounded Rectangle 25"/>
          <p:cNvSpPr/>
          <p:nvPr/>
        </p:nvSpPr>
        <p:spPr>
          <a:xfrm>
            <a:off x="6591755"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mưa</a:t>
            </a:r>
            <a:endParaRPr lang="en-US" sz="3200" dirty="0">
              <a:solidFill>
                <a:srgbClr val="0000FF"/>
              </a:solidFill>
              <a:latin typeface="Calibri"/>
            </a:endParaRPr>
          </a:p>
        </p:txBody>
      </p:sp>
      <p:sp>
        <p:nvSpPr>
          <p:cNvPr id="27" name="Rounded Rectangle 26"/>
          <p:cNvSpPr/>
          <p:nvPr/>
        </p:nvSpPr>
        <p:spPr>
          <a:xfrm>
            <a:off x="93472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vồng</a:t>
            </a:r>
            <a:endParaRPr lang="en-US" sz="3200" dirty="0">
              <a:solidFill>
                <a:srgbClr val="0000FF"/>
              </a:solidFill>
              <a:latin typeface="Calibri"/>
            </a:endParaRPr>
          </a:p>
        </p:txBody>
      </p:sp>
      <p:sp>
        <p:nvSpPr>
          <p:cNvPr id="5" name="TextBox 4"/>
          <p:cNvSpPr txBox="1"/>
          <p:nvPr/>
        </p:nvSpPr>
        <p:spPr>
          <a:xfrm>
            <a:off x="2542861" y="482600"/>
            <a:ext cx="7413939" cy="1077218"/>
          </a:xfrm>
          <a:prstGeom prst="rect">
            <a:avLst/>
          </a:prstGeom>
          <a:noFill/>
        </p:spPr>
        <p:txBody>
          <a:bodyPr wrap="square" rtlCol="0">
            <a:spAutoFit/>
          </a:bodyPr>
          <a:lstStyle/>
          <a:p>
            <a:pPr algn="ctr" defTabSz="1219170"/>
            <a:r>
              <a:rPr lang="vi-VN" sz="3200">
                <a:solidFill>
                  <a:prstClr val="white"/>
                </a:solidFill>
                <a:latin typeface="Calibri"/>
              </a:rPr>
              <a:t> Cầu gì chỉ mọc sau mưa</a:t>
            </a:r>
          </a:p>
          <a:p>
            <a:pPr algn="ctr" defTabSz="1219170"/>
            <a:r>
              <a:rPr lang="vi-VN" sz="3200">
                <a:solidFill>
                  <a:prstClr val="white"/>
                </a:solidFill>
                <a:latin typeface="Calibri"/>
              </a:rPr>
              <a:t>Lung linh bảy sắc bắc vừa tới mây?</a:t>
            </a:r>
            <a:endParaRPr lang="en-US" sz="3200" dirty="0">
              <a:solidFill>
                <a:prstClr val="white"/>
              </a:solidFill>
              <a:latin typeface="Calibri"/>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111590" y="326261"/>
            <a:ext cx="5892800" cy="1569660"/>
          </a:xfrm>
          <a:prstGeom prst="rect">
            <a:avLst/>
          </a:prstGeom>
          <a:noFill/>
        </p:spPr>
        <p:txBody>
          <a:bodyPr wrap="square" rtlCol="0">
            <a:spAutoFit/>
          </a:bodyPr>
          <a:lstStyle/>
          <a:p>
            <a:pPr algn="ctr" defTabSz="1219170"/>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nằm</a:t>
            </a:r>
            <a:r>
              <a:rPr lang="en-US" sz="3200" dirty="0">
                <a:solidFill>
                  <a:prstClr val="white"/>
                </a:solidFill>
              </a:rPr>
              <a:t> ở </a:t>
            </a:r>
            <a:r>
              <a:rPr lang="en-US" sz="3200" dirty="0" err="1">
                <a:solidFill>
                  <a:prstClr val="white"/>
                </a:solidFill>
              </a:rPr>
              <a:t>trong</a:t>
            </a:r>
            <a:r>
              <a:rPr lang="en-US" sz="3200" dirty="0">
                <a:solidFill>
                  <a:prstClr val="white"/>
                </a:solidFill>
              </a:rPr>
              <a:t> </a:t>
            </a:r>
            <a:r>
              <a:rPr lang="en-US" sz="3200" dirty="0" err="1">
                <a:solidFill>
                  <a:prstClr val="white"/>
                </a:solidFill>
              </a:rPr>
              <a:t>nhà</a:t>
            </a:r>
            <a:r>
              <a:rPr lang="en-US" sz="3200" dirty="0">
                <a:solidFill>
                  <a:prstClr val="white"/>
                </a:solidFill>
              </a:rPr>
              <a:t>, </a:t>
            </a:r>
            <a:r>
              <a:rPr lang="en-US" sz="3200" dirty="0" err="1">
                <a:solidFill>
                  <a:prstClr val="white"/>
                </a:solidFill>
              </a:rPr>
              <a:t>Nhìn</a:t>
            </a:r>
            <a:r>
              <a:rPr lang="en-US" sz="3200" dirty="0">
                <a:solidFill>
                  <a:prstClr val="white"/>
                </a:solidFill>
              </a:rPr>
              <a:t> </a:t>
            </a:r>
            <a:r>
              <a:rPr lang="en-US" sz="3200" dirty="0" err="1">
                <a:solidFill>
                  <a:prstClr val="white"/>
                </a:solidFill>
              </a:rPr>
              <a:t>lên</a:t>
            </a:r>
            <a:r>
              <a:rPr lang="en-US" sz="3200" dirty="0">
                <a:solidFill>
                  <a:prstClr val="white"/>
                </a:solidFill>
              </a:rPr>
              <a:t> </a:t>
            </a:r>
            <a:r>
              <a:rPr lang="en-US" sz="3200" dirty="0" err="1">
                <a:solidFill>
                  <a:prstClr val="white"/>
                </a:solidFill>
              </a:rPr>
              <a:t>mặt</a:t>
            </a:r>
            <a:r>
              <a:rPr lang="en-US" sz="3200" dirty="0">
                <a:solidFill>
                  <a:prstClr val="white"/>
                </a:solidFill>
              </a:rPr>
              <a:t> </a:t>
            </a:r>
            <a:r>
              <a:rPr lang="en-US" sz="3200" dirty="0" err="1">
                <a:solidFill>
                  <a:prstClr val="white"/>
                </a:solidFill>
              </a:rPr>
              <a:t>nó</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ngay</a:t>
            </a:r>
            <a:r>
              <a:rPr lang="en-US" sz="3200" dirty="0">
                <a:solidFill>
                  <a:prstClr val="white"/>
                </a:solidFill>
              </a:rPr>
              <a:t> </a:t>
            </a:r>
            <a:r>
              <a:rPr lang="en-US" sz="3200" dirty="0" err="1">
                <a:solidFill>
                  <a:prstClr val="white"/>
                </a:solidFill>
              </a:rPr>
              <a:t>giờ</a:t>
            </a:r>
            <a:r>
              <a:rPr lang="en-US" sz="3200" dirty="0">
                <a:solidFill>
                  <a:prstClr val="white"/>
                </a:solidFill>
              </a:rPr>
              <a:t> </a:t>
            </a:r>
            <a:r>
              <a:rPr lang="en-US" sz="3200" dirty="0" err="1">
                <a:solidFill>
                  <a:prstClr val="white"/>
                </a:solidFill>
              </a:rPr>
              <a:t>nào</a:t>
            </a:r>
            <a:r>
              <a:rPr lang="en-US" sz="3200" dirty="0">
                <a:solidFill>
                  <a:prstClr val="white"/>
                </a:solidFill>
              </a:rPr>
              <a:t> - </a:t>
            </a:r>
            <a:r>
              <a:rPr lang="en-US" sz="3200" dirty="0" err="1">
                <a:solidFill>
                  <a:prstClr val="white"/>
                </a:solidFill>
              </a:rPr>
              <a:t>Là</a:t>
            </a:r>
            <a:r>
              <a:rPr lang="en-US" sz="3200" dirty="0">
                <a:solidFill>
                  <a:prstClr val="white"/>
                </a:solidFill>
              </a:rPr>
              <a:t> </a:t>
            </a:r>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a:t>
            </a:r>
            <a:endParaRPr lang="en-US" sz="3200" dirty="0">
              <a:solidFill>
                <a:prstClr val="white"/>
              </a:solidFill>
              <a:latin typeface="Calibri"/>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Cái</a:t>
            </a:r>
            <a:r>
              <a:rPr lang="en-US" sz="3200" dirty="0">
                <a:solidFill>
                  <a:srgbClr val="0000FF"/>
                </a:solidFill>
                <a:latin typeface="Calibri"/>
              </a:rPr>
              <a:t> </a:t>
            </a:r>
            <a:r>
              <a:rPr lang="en-US" sz="3200" dirty="0" err="1">
                <a:solidFill>
                  <a:srgbClr val="0000FF"/>
                </a:solidFill>
                <a:latin typeface="Calibri"/>
              </a:rPr>
              <a:t>quạt</a:t>
            </a:r>
            <a:endParaRPr lang="en-US" sz="3200" dirty="0">
              <a:solidFill>
                <a:srgbClr val="0000FF"/>
              </a:solidFill>
              <a:latin typeface="Calibri"/>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Đồng</a:t>
            </a:r>
            <a:r>
              <a:rPr lang="en-US" sz="3200" dirty="0">
                <a:solidFill>
                  <a:srgbClr val="0000FF"/>
                </a:solidFill>
                <a:latin typeface="Calibri"/>
              </a:rPr>
              <a:t> </a:t>
            </a:r>
            <a:r>
              <a:rPr lang="en-US" sz="3200" dirty="0" err="1">
                <a:solidFill>
                  <a:srgbClr val="0000FF"/>
                </a:solidFill>
                <a:latin typeface="Calibri"/>
              </a:rPr>
              <a:t>hồ</a:t>
            </a:r>
            <a:endParaRPr lang="en-US" sz="3200" dirty="0">
              <a:solidFill>
                <a:srgbClr val="0000FF"/>
              </a:solidFill>
              <a:latin typeface="Calibri"/>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Tivi</a:t>
            </a:r>
            <a:endParaRPr lang="en-US" sz="3200" dirty="0">
              <a:solidFill>
                <a:srgbClr val="0000FF"/>
              </a:solidFill>
              <a:latin typeface="Calibri"/>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Tủ</a:t>
            </a:r>
            <a:r>
              <a:rPr lang="en-US" sz="3200" dirty="0">
                <a:solidFill>
                  <a:srgbClr val="0000FF"/>
                </a:solidFill>
                <a:latin typeface="Calibri"/>
              </a:rPr>
              <a:t> </a:t>
            </a:r>
            <a:r>
              <a:rPr lang="en-US" sz="3200" dirty="0" err="1">
                <a:solidFill>
                  <a:srgbClr val="0000FF"/>
                </a:solidFill>
                <a:latin typeface="Calibri"/>
              </a:rPr>
              <a:t>lạnh</a:t>
            </a:r>
            <a:endParaRPr lang="en-US" sz="3200" dirty="0">
              <a:solidFill>
                <a:srgbClr val="0000FF"/>
              </a:solidFill>
              <a:latin typeface="Calibri"/>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03201" y="506323"/>
            <a:ext cx="1646767"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3114133" y="1983460"/>
            <a:ext cx="584245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4: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66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39">
            <a:extLst>
              <a:ext uri="{FF2B5EF4-FFF2-40B4-BE49-F238E27FC236}">
                <a16:creationId xmlns:a16="http://schemas.microsoft.com/office/drawing/2014/main" id="{1FC1B029-8E06-4389-BBAF-FBB610AB7ABC}"/>
              </a:ext>
            </a:extLst>
          </p:cNvPr>
          <p:cNvGrpSpPr/>
          <p:nvPr/>
        </p:nvGrpSpPr>
        <p:grpSpPr>
          <a:xfrm>
            <a:off x="0" y="98319"/>
            <a:ext cx="1158949" cy="1247005"/>
            <a:chOff x="1353570" y="1860082"/>
            <a:chExt cx="1425587" cy="1247005"/>
          </a:xfrm>
        </p:grpSpPr>
        <p:sp>
          <p:nvSpPr>
            <p:cNvPr id="3" name="16">
              <a:extLst>
                <a:ext uri="{FF2B5EF4-FFF2-40B4-BE49-F238E27FC236}">
                  <a16:creationId xmlns:a16="http://schemas.microsoft.com/office/drawing/2014/main" id="{D5AFD823-7D61-4524-A39E-AD20CCA97136}"/>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4" name="24">
              <a:extLst>
                <a:ext uri="{FF2B5EF4-FFF2-40B4-BE49-F238E27FC236}">
                  <a16:creationId xmlns:a16="http://schemas.microsoft.com/office/drawing/2014/main" id="{BFB1152D-C34F-44B4-B182-1CAE54F5EF5B}"/>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ea"/>
                  <a:sym typeface="+mn-lt"/>
                </a:rPr>
                <a:t>Đọc</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 name="AutoShape 3">
              <a:extLst>
                <a:ext uri="{FF2B5EF4-FFF2-40B4-BE49-F238E27FC236}">
                  <a16:creationId xmlns:a16="http://schemas.microsoft.com/office/drawing/2014/main" id="{C1B58A05-7728-4AFD-9CDF-FFE41226AA31}"/>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6" name="18">
            <a:extLst>
              <a:ext uri="{FF2B5EF4-FFF2-40B4-BE49-F238E27FC236}">
                <a16:creationId xmlns:a16="http://schemas.microsoft.com/office/drawing/2014/main" id="{9B8C6333-652F-4701-A1A9-853082A628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pic>
        <p:nvPicPr>
          <p:cNvPr id="7" name="Content Placeholder 20" descr="logo">
            <a:extLst>
              <a:ext uri="{FF2B5EF4-FFF2-40B4-BE49-F238E27FC236}">
                <a16:creationId xmlns:a16="http://schemas.microsoft.com/office/drawing/2014/main" id="{38D8642B-DD79-4F1D-B5FA-8FFEEDB025A9}"/>
              </a:ext>
            </a:extLst>
          </p:cNvPr>
          <p:cNvPicPr>
            <a:picLocks noChangeAspect="1"/>
          </p:cNvPicPr>
          <p:nvPr/>
        </p:nvPicPr>
        <p:blipFill>
          <a:blip r:embed="rId3"/>
          <a:stretch>
            <a:fillRect/>
          </a:stretch>
        </p:blipFill>
        <p:spPr>
          <a:xfrm>
            <a:off x="10724388" y="255644"/>
            <a:ext cx="1564640" cy="1598295"/>
          </a:xfrm>
          <a:prstGeom prst="rect">
            <a:avLst/>
          </a:prstGeom>
        </p:spPr>
      </p:pic>
      <p:pic>
        <p:nvPicPr>
          <p:cNvPr id="9" name="Picture 8">
            <a:extLst>
              <a:ext uri="{FF2B5EF4-FFF2-40B4-BE49-F238E27FC236}">
                <a16:creationId xmlns:a16="http://schemas.microsoft.com/office/drawing/2014/main" id="{A4F01DED-D5EC-4E30-9808-76111614ABF0}"/>
              </a:ext>
            </a:extLst>
          </p:cNvPr>
          <p:cNvPicPr>
            <a:picLocks noChangeAspect="1"/>
          </p:cNvPicPr>
          <p:nvPr/>
        </p:nvPicPr>
        <p:blipFill>
          <a:blip r:embed="rId4"/>
          <a:stretch>
            <a:fillRect/>
          </a:stretch>
        </p:blipFill>
        <p:spPr>
          <a:xfrm>
            <a:off x="1717673" y="721821"/>
            <a:ext cx="8027582" cy="3328015"/>
          </a:xfrm>
          <a:prstGeom prst="rect">
            <a:avLst/>
          </a:prstGeom>
        </p:spPr>
      </p:pic>
      <p:sp>
        <p:nvSpPr>
          <p:cNvPr id="10" name="Speech Bubble: Rectangle with Corners Rounded 9">
            <a:extLst>
              <a:ext uri="{FF2B5EF4-FFF2-40B4-BE49-F238E27FC236}">
                <a16:creationId xmlns:a16="http://schemas.microsoft.com/office/drawing/2014/main" id="{233E4FA5-0BAB-4A57-BD22-FD8A5F7E5ECD}"/>
              </a:ext>
            </a:extLst>
          </p:cNvPr>
          <p:cNvSpPr/>
          <p:nvPr/>
        </p:nvSpPr>
        <p:spPr>
          <a:xfrm>
            <a:off x="3455581" y="4529470"/>
            <a:ext cx="4742121" cy="149919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1102</Words>
  <Application>Microsoft Office PowerPoint</Application>
  <PresentationFormat>Widescreen</PresentationFormat>
  <Paragraphs>98</Paragraphs>
  <Slides>19</Slides>
  <Notes>12</Notes>
  <HiddenSlides>0</HiddenSlides>
  <MMClips>1</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19</vt:i4>
      </vt:variant>
    </vt:vector>
  </HeadingPairs>
  <TitlesOfParts>
    <vt:vector size="32" baseType="lpstr">
      <vt:lpstr>Microsoft YaHei</vt:lpstr>
      <vt:lpstr>Arial</vt:lpstr>
      <vt:lpstr>Arial Rounded MT Bold</vt:lpstr>
      <vt:lpstr>Arial-Rounded</vt:lpstr>
      <vt:lpstr>Calibri</vt:lpstr>
      <vt:lpstr>Calibri Light</vt:lpstr>
      <vt:lpstr>3_Office Theme</vt:lpstr>
      <vt:lpstr>4_Office Theme</vt:lpstr>
      <vt:lpstr>5_Office Theme</vt:lpstr>
      <vt:lpstr>1_Office 主题​​</vt:lpstr>
      <vt:lpstr>Office Theme</vt:lpstr>
      <vt:lpstr>2_Office Theme</vt:lpstr>
      <vt:lpstr>6_Office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Hang Nguyen</cp:lastModifiedBy>
  <cp:revision>18</cp:revision>
  <dcterms:created xsi:type="dcterms:W3CDTF">2021-05-22T02:17:04Z</dcterms:created>
  <dcterms:modified xsi:type="dcterms:W3CDTF">2025-04-06T16:31:03Z</dcterms:modified>
</cp:coreProperties>
</file>