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259" r:id="rId5"/>
    <p:sldId id="256" r:id="rId6"/>
    <p:sldId id="261" r:id="rId7"/>
    <p:sldId id="260" r:id="rId8"/>
    <p:sldId id="262" r:id="rId9"/>
    <p:sldId id="263" r:id="rId10"/>
    <p:sldId id="264" r:id="rId11"/>
    <p:sldId id="265" r:id="rId12"/>
    <p:sldId id="266" r:id="rId13"/>
    <p:sldId id="268" r:id="rId14"/>
    <p:sldId id="269" r:id="rId15"/>
    <p:sldId id="267" r:id="rId16"/>
    <p:sldId id="270" r:id="rId17"/>
    <p:sldId id="271" r:id="rId18"/>
    <p:sldId id="272" r:id="rId19"/>
    <p:sldId id="273" r:id="rId20"/>
    <p:sldId id="275"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A25"/>
    <a:srgbClr val="009999"/>
    <a:srgbClr val="FF33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7"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9"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0"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1"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2"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3"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4"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5"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6"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7"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8"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9"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2"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3"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4"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6" name="Title 1">
            <a:extLst>
              <a:ext uri="{FF2B5EF4-FFF2-40B4-BE49-F238E27FC236}">
                <a16:creationId xmlns:a16="http://schemas.microsoft.com/office/drawing/2014/main" id="{134C9EFF-C59B-47AD-BC67-24488957F3EB}"/>
              </a:ext>
            </a:extLst>
          </p:cNvPr>
          <p:cNvSpPr txBox="1">
            <a:spLocks/>
          </p:cNvSpPr>
          <p:nvPr userDrawn="1"/>
        </p:nvSpPr>
        <p:spPr>
          <a:xfrm>
            <a:off x="-240849"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49492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1" name="Title 1">
            <a:extLst>
              <a:ext uri="{FF2B5EF4-FFF2-40B4-BE49-F238E27FC236}">
                <a16:creationId xmlns:a16="http://schemas.microsoft.com/office/drawing/2014/main" id="{134C9EFF-C59B-47AD-BC67-24488957F3EB}"/>
              </a:ext>
            </a:extLst>
          </p:cNvPr>
          <p:cNvSpPr txBox="1">
            <a:spLocks/>
          </p:cNvSpPr>
          <p:nvPr userDrawn="1"/>
        </p:nvSpPr>
        <p:spPr>
          <a:xfrm>
            <a:off x="-68670"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621301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22">
            <a:extLst>
              <a:ext uri="{FF2B5EF4-FFF2-40B4-BE49-F238E27FC236}">
                <a16:creationId xmlns:a16="http://schemas.microsoft.com/office/drawing/2014/main" id="{EF4307FA-841B-448D-8B38-06BE440D6118}"/>
              </a:ext>
            </a:extLst>
          </p:cNvPr>
          <p:cNvSpPr txBox="1"/>
          <p:nvPr userDrawn="1"/>
        </p:nvSpPr>
        <p:spPr>
          <a:xfrm>
            <a:off x="3054625" y="2785670"/>
            <a:ext cx="7083287" cy="1631216"/>
          </a:xfrm>
          <a:prstGeom prst="rect">
            <a:avLst/>
          </a:prstGeom>
          <a:noFill/>
        </p:spPr>
        <p:txBody>
          <a:bodyPr wrap="square" rtlCol="0">
            <a:spAutoFit/>
          </a:bodyPr>
          <a:lstStyle/>
          <a:p>
            <a:r>
              <a:rPr lang="en-US" altLang="zh-CN" sz="1000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Măng</a:t>
            </a:r>
            <a:r>
              <a:rPr lang="en-US" altLang="zh-CN" sz="10000" baseline="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 non</a:t>
            </a:r>
            <a:endParaRPr lang="zh-CN" altLang="en-US" sz="10000" dirty="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10"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2"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5" name="Picture 2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6" name="Picture 2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7" name="Picture 2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13635158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22">
            <a:extLst>
              <a:ext uri="{FF2B5EF4-FFF2-40B4-BE49-F238E27FC236}">
                <a16:creationId xmlns:a16="http://schemas.microsoft.com/office/drawing/2014/main" id="{EF4307FA-841B-448D-8B38-06BE440D6118}"/>
              </a:ext>
            </a:extLst>
          </p:cNvPr>
          <p:cNvSpPr txBox="1"/>
          <p:nvPr userDrawn="1"/>
        </p:nvSpPr>
        <p:spPr>
          <a:xfrm>
            <a:off x="3054625" y="2785670"/>
            <a:ext cx="708328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Măng non</a:t>
            </a:r>
            <a:endParaRPr kumimoji="0" lang="zh-CN" altLang="en-US" sz="10000" b="0" i="0" u="none" strike="noStrike" kern="1200" cap="none" spc="0" normalizeH="0" baseline="0" noProof="0" dirty="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5">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7" name="Picture 16">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40236348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9.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flipH="1">
            <a:off x="7767487" y="2130080"/>
            <a:ext cx="4885899" cy="5211625"/>
          </a:xfrm>
          <a:prstGeom prst="rect">
            <a:avLst/>
          </a:prstGeom>
        </p:spPr>
      </p:pic>
      <p:sp>
        <p:nvSpPr>
          <p:cNvPr id="15" name="任意多边形: 形状 27"/>
          <p:cNvSpPr/>
          <p:nvPr/>
        </p:nvSpPr>
        <p:spPr>
          <a:xfrm>
            <a:off x="1610410" y="2902020"/>
            <a:ext cx="2406359" cy="1053959"/>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rgbClr val="52CAC1"/>
          </a:solidFill>
          <a:ln w="19050">
            <a:noFill/>
            <a:prstDash val="sysDot"/>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500" dirty="0">
              <a:latin typeface="UTM ClassizismAntiqua" panose="02040603050506020204" pitchFamily="18" charset="0"/>
              <a:ea typeface=".黑体-韩语" panose="02000500000000000000" pitchFamily="2" charset="-122"/>
              <a:cs typeface=".黑体-韩语" panose="02000500000000000000" pitchFamily="2" charset="-122"/>
              <a:sym typeface="+mn-lt"/>
            </a:endParaRPr>
          </a:p>
        </p:txBody>
      </p:sp>
      <p:pic>
        <p:nvPicPr>
          <p:cNvPr id="2"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flipH="1">
            <a:off x="-74264" y="33310"/>
            <a:ext cx="2077684" cy="2053652"/>
          </a:xfrm>
          <a:prstGeom prst="rect">
            <a:avLst/>
          </a:prstGeom>
        </p:spPr>
      </p:pic>
      <p:grpSp>
        <p:nvGrpSpPr>
          <p:cNvPr id="3" name="组合 23"/>
          <p:cNvGrpSpPr/>
          <p:nvPr/>
        </p:nvGrpSpPr>
        <p:grpSpPr>
          <a:xfrm>
            <a:off x="3935182" y="2722029"/>
            <a:ext cx="6770695" cy="1347720"/>
            <a:chOff x="5163741" y="2659559"/>
            <a:chExt cx="6770695" cy="1347720"/>
          </a:xfrm>
        </p:grpSpPr>
        <p:sp>
          <p:nvSpPr>
            <p:cNvPr id="4" name="文本框 24"/>
            <p:cNvSpPr txBox="1"/>
            <p:nvPr/>
          </p:nvSpPr>
          <p:spPr>
            <a:xfrm>
              <a:off x="5218333" y="2659559"/>
              <a:ext cx="6545694" cy="1323439"/>
            </a:xfrm>
            <a:prstGeom prst="rect">
              <a:avLst/>
            </a:prstGeom>
            <a:noFill/>
          </p:spPr>
          <p:txBody>
            <a:bodyPr wrap="square" rtlCol="0">
              <a:spAutoFit/>
            </a:bodyPr>
            <a:lstStyle/>
            <a:p>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Cây</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xấu</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hổ</a:t>
              </a:r>
              <a:endParaRPr lang="zh-CN" altLang="en-US"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文本框 22"/>
            <p:cNvSpPr txBox="1"/>
            <p:nvPr/>
          </p:nvSpPr>
          <p:spPr>
            <a:xfrm>
              <a:off x="5163741" y="2683840"/>
              <a:ext cx="6770695" cy="1323439"/>
            </a:xfrm>
            <a:prstGeom prst="rect">
              <a:avLst/>
            </a:prstGeom>
            <a:noFill/>
          </p:spPr>
          <p:txBody>
            <a:bodyPr wrap="square" rtlCol="0">
              <a:spAutoFit/>
            </a:bodyPr>
            <a:lstStyle/>
            <a:p>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Cây</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xấu</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hổ</a:t>
              </a:r>
              <a:endParaRPr lang="zh-CN" altLang="en-US"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6" name="图片 2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8" b="82688" l="10000" r="90000"/>
                    </a14:imgEffect>
                  </a14:imgLayer>
                </a14:imgProps>
              </a:ext>
              <a:ext uri="{28A0092B-C50C-407E-A947-70E740481C1C}">
                <a14:useLocalDpi xmlns:a14="http://schemas.microsoft.com/office/drawing/2010/main" val="0"/>
              </a:ext>
            </a:extLst>
          </a:blip>
          <a:srcRect t="18630" b="10194"/>
          <a:stretch>
            <a:fillRect/>
          </a:stretch>
        </p:blipFill>
        <p:spPr>
          <a:xfrm rot="20819374">
            <a:off x="5089770" y="4546402"/>
            <a:ext cx="2756142" cy="2550217"/>
          </a:xfrm>
          <a:prstGeom prst="rect">
            <a:avLst/>
          </a:prstGeom>
        </p:spPr>
      </p:pic>
      <p:pic>
        <p:nvPicPr>
          <p:cNvPr id="10" name="Picture 9">
            <a:extLst>
              <a:ext uri="{FF2B5EF4-FFF2-40B4-BE49-F238E27FC236}">
                <a16:creationId xmlns:a16="http://schemas.microsoft.com/office/drawing/2014/main" id="{B4C0A564-C057-438F-9E1C-3632C8410E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242" y="3843708"/>
            <a:ext cx="2641133" cy="2641133"/>
          </a:xfrm>
          <a:prstGeom prst="rect">
            <a:avLst/>
          </a:prstGeom>
        </p:spPr>
      </p:pic>
      <p:grpSp>
        <p:nvGrpSpPr>
          <p:cNvPr id="11" name="组合 23"/>
          <p:cNvGrpSpPr/>
          <p:nvPr/>
        </p:nvGrpSpPr>
        <p:grpSpPr>
          <a:xfrm>
            <a:off x="1811682" y="2852041"/>
            <a:ext cx="2325197" cy="1124847"/>
            <a:chOff x="5218333" y="2659559"/>
            <a:chExt cx="5429530" cy="1124847"/>
          </a:xfrm>
        </p:grpSpPr>
        <p:sp>
          <p:nvSpPr>
            <p:cNvPr id="12" name="文本框 24"/>
            <p:cNvSpPr txBox="1"/>
            <p:nvPr/>
          </p:nvSpPr>
          <p:spPr>
            <a:xfrm>
              <a:off x="5218333" y="2659559"/>
              <a:ext cx="4851567" cy="1107996"/>
            </a:xfrm>
            <a:prstGeom prst="rect">
              <a:avLst/>
            </a:prstGeom>
            <a:noFill/>
          </p:spPr>
          <p:txBody>
            <a:bodyPr wrap="square" rtlCol="0">
              <a:spAutoFit/>
            </a:bodyPr>
            <a:lstStyle/>
            <a:p>
              <a:r>
                <a:rPr lang="en-US" altLang="zh-CN" sz="660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Bài 7</a:t>
              </a:r>
              <a:endParaRPr lang="zh-CN" altLang="en-US" sz="66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13" name="文本框 22"/>
            <p:cNvSpPr txBox="1"/>
            <p:nvPr/>
          </p:nvSpPr>
          <p:spPr>
            <a:xfrm>
              <a:off x="5218333" y="2676410"/>
              <a:ext cx="5429530" cy="1107996"/>
            </a:xfrm>
            <a:prstGeom prst="rect">
              <a:avLst/>
            </a:prstGeom>
            <a:noFill/>
          </p:spPr>
          <p:txBody>
            <a:bodyPr wrap="square" rtlCol="0">
              <a:spAutoFit/>
            </a:bodyPr>
            <a:lstStyle/>
            <a:p>
              <a:r>
                <a:rPr lang="en-US" altLang="zh-CN" sz="6600" dirty="0" err="1">
                  <a:solidFill>
                    <a:schemeClr val="accent4">
                      <a:lumMod val="60000"/>
                      <a:lumOff val="40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Bài</a:t>
              </a:r>
              <a:r>
                <a:rPr lang="en-US" altLang="zh-CN" sz="6600" dirty="0">
                  <a:solidFill>
                    <a:schemeClr val="accent4">
                      <a:lumMod val="60000"/>
                      <a:lumOff val="40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vi-VN" altLang="zh-CN" sz="6600" dirty="0">
                  <a:solidFill>
                    <a:schemeClr val="accent4">
                      <a:lumMod val="60000"/>
                      <a:lumOff val="40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7:</a:t>
              </a:r>
              <a:endParaRPr lang="zh-CN" altLang="en-US" sz="6600" dirty="0">
                <a:solidFill>
                  <a:schemeClr val="accent4">
                    <a:lumMod val="60000"/>
                    <a:lumOff val="40000"/>
                  </a:schemeClr>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16"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a:off x="10210437" y="187863"/>
            <a:ext cx="2077684" cy="2053652"/>
          </a:xfrm>
          <a:prstGeom prst="rect">
            <a:avLst/>
          </a:prstGeom>
        </p:spPr>
      </p:pic>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6696501" y="3709367"/>
            <a:ext cx="4885899" cy="5211625"/>
          </a:xfrm>
          <a:prstGeom prst="rect">
            <a:avLst/>
          </a:prstGeom>
        </p:spPr>
      </p:pic>
      <p:sp>
        <p:nvSpPr>
          <p:cNvPr id="7" name="TextBox 8">
            <a:extLst>
              <a:ext uri="{FF2B5EF4-FFF2-40B4-BE49-F238E27FC236}">
                <a16:creationId xmlns:a16="http://schemas.microsoft.com/office/drawing/2014/main" id="{62799571-5180-2C20-6085-BF8FD48F7732}"/>
              </a:ext>
            </a:extLst>
          </p:cNvPr>
          <p:cNvSpPr txBox="1"/>
          <p:nvPr/>
        </p:nvSpPr>
        <p:spPr>
          <a:xfrm>
            <a:off x="3848766" y="323179"/>
            <a:ext cx="4494468" cy="830997"/>
          </a:xfrm>
          <a:prstGeom prst="rect">
            <a:avLst/>
          </a:prstGeom>
          <a:noFill/>
          <a:effectLst>
            <a:glow rad="101600">
              <a:schemeClr val="accent4">
                <a:satMod val="175000"/>
                <a:alpha val="40000"/>
              </a:schemeClr>
            </a:glow>
          </a:effectLst>
        </p:spPr>
        <p:txBody>
          <a:bodyPr wrap="square">
            <a:spAutoFit/>
          </a:bodyPr>
          <a:lstStyle/>
          <a:p>
            <a:pPr algn="ctr">
              <a:defRPr/>
            </a:pPr>
            <a:r>
              <a:rPr lang="vi-VN" altLang="zh-CN" sz="2400" dirty="0">
                <a:solidFill>
                  <a:schemeClr val="accent5">
                    <a:lumMod val="50000"/>
                  </a:schemeClr>
                </a:solidFill>
                <a:latin typeface="#9Slide03 AmpleSoft Bold" panose="02000000000000000000" pitchFamily="2" charset="0"/>
                <a:ea typeface="汉堡包手机字体" panose="020B0604000101010104" pitchFamily="34" charset="-122"/>
                <a:cs typeface="+mn-ea"/>
                <a:sym typeface="+mn-lt"/>
              </a:rPr>
              <a:t>UBND QUẬN DƯƠNG KINH</a:t>
            </a:r>
          </a:p>
          <a:p>
            <a:pPr algn="ctr">
              <a:defRPr/>
            </a:pPr>
            <a:r>
              <a:rPr lang="vi-VN" altLang="zh-CN" sz="2400" dirty="0">
                <a:solidFill>
                  <a:schemeClr val="accent5">
                    <a:lumMod val="50000"/>
                  </a:schemeClr>
                </a:solidFill>
                <a:latin typeface="#9Slide03 AmpleSoft Bold" panose="02000000000000000000" pitchFamily="2" charset="0"/>
                <a:ea typeface="汉堡包手机字体" panose="020B0604000101010104" pitchFamily="34" charset="-122"/>
                <a:cs typeface="+mn-ea"/>
                <a:sym typeface="+mn-lt"/>
              </a:rPr>
              <a:t>TRƯỜNG TIỂU HỌC ANH DŨNG</a:t>
            </a:r>
            <a:endParaRPr lang="zh-CN" altLang="en-US" sz="2400" dirty="0">
              <a:solidFill>
                <a:schemeClr val="accent5">
                  <a:lumMod val="50000"/>
                </a:schemeClr>
              </a:solidFill>
              <a:latin typeface="#9Slide03 AmpleSoft Bold" panose="02000000000000000000" pitchFamily="2" charset="0"/>
              <a:ea typeface="汉堡包手机字体" panose="020B0604000101010104" pitchFamily="34" charset="-122"/>
              <a:cs typeface="+mn-ea"/>
              <a:sym typeface="+mn-lt"/>
            </a:endParaRPr>
          </a:p>
        </p:txBody>
      </p:sp>
      <p:cxnSp>
        <p:nvCxnSpPr>
          <p:cNvPr id="9" name="Straight Connector 8">
            <a:extLst>
              <a:ext uri="{FF2B5EF4-FFF2-40B4-BE49-F238E27FC236}">
                <a16:creationId xmlns:a16="http://schemas.microsoft.com/office/drawing/2014/main" id="{BAD60485-A678-5FF0-FAE7-ED0BEA83E730}"/>
              </a:ext>
            </a:extLst>
          </p:cNvPr>
          <p:cNvCxnSpPr/>
          <p:nvPr/>
        </p:nvCxnSpPr>
        <p:spPr>
          <a:xfrm>
            <a:off x="4955477" y="1154176"/>
            <a:ext cx="2281046" cy="0"/>
          </a:xfrm>
          <a:prstGeom prst="line">
            <a:avLst/>
          </a:prstGeom>
          <a:ln/>
        </p:spPr>
        <p:style>
          <a:lnRef idx="1">
            <a:schemeClr val="dk1"/>
          </a:lnRef>
          <a:fillRef idx="0">
            <a:schemeClr val="dk1"/>
          </a:fillRef>
          <a:effectRef idx="0">
            <a:schemeClr val="dk1"/>
          </a:effectRef>
          <a:fontRef idx="minor">
            <a:schemeClr val="tx1"/>
          </a:fontRef>
        </p:style>
      </p:cxnSp>
      <p:sp>
        <p:nvSpPr>
          <p:cNvPr id="18" name="TextBox 8">
            <a:extLst>
              <a:ext uri="{FF2B5EF4-FFF2-40B4-BE49-F238E27FC236}">
                <a16:creationId xmlns:a16="http://schemas.microsoft.com/office/drawing/2014/main" id="{99934849-024E-18CF-E67A-A5CE5520C20C}"/>
              </a:ext>
            </a:extLst>
          </p:cNvPr>
          <p:cNvSpPr txBox="1"/>
          <p:nvPr/>
        </p:nvSpPr>
        <p:spPr>
          <a:xfrm>
            <a:off x="3598051" y="2139426"/>
            <a:ext cx="4494468" cy="584775"/>
          </a:xfrm>
          <a:prstGeom prst="rect">
            <a:avLst/>
          </a:prstGeom>
          <a:noFill/>
          <a:effectLst>
            <a:glow rad="101600">
              <a:schemeClr val="accent4">
                <a:satMod val="175000"/>
                <a:alpha val="40000"/>
              </a:schemeClr>
            </a:glow>
          </a:effectLst>
        </p:spPr>
        <p:txBody>
          <a:bodyPr wrap="square">
            <a:spAutoFit/>
          </a:bodyPr>
          <a:lstStyle/>
          <a:p>
            <a:pPr algn="ctr">
              <a:defRPr/>
            </a:pPr>
            <a:r>
              <a:rPr lang="vi-VN" altLang="zh-CN" sz="3200">
                <a:solidFill>
                  <a:srgbClr val="00B050"/>
                </a:solidFill>
                <a:latin typeface="#9Slide03 AmpleSoft Bold" panose="02000000000000000000" pitchFamily="2" charset="0"/>
                <a:ea typeface="汉堡包手机字体" panose="020B0604000101010104" pitchFamily="34" charset="-122"/>
                <a:cs typeface="+mn-ea"/>
                <a:sym typeface="+mn-lt"/>
              </a:rPr>
              <a:t>TIẾNG VIỆT</a:t>
            </a:r>
            <a:endParaRPr lang="zh-CN" altLang="en-US" sz="3200" dirty="0">
              <a:solidFill>
                <a:srgbClr val="00B050"/>
              </a:solidFill>
              <a:latin typeface="#9Slide03 AmpleSoft Bold" panose="02000000000000000000" pitchFamily="2" charset="0"/>
              <a:ea typeface="汉堡包手机字体" panose="020B0604000101010104" pitchFamily="34" charset="-122"/>
              <a:cs typeface="+mn-ea"/>
              <a:sym typeface="+mn-lt"/>
            </a:endParaRPr>
          </a:p>
        </p:txBody>
      </p:sp>
      <p:sp>
        <p:nvSpPr>
          <p:cNvPr id="19" name="TextBox 8">
            <a:extLst>
              <a:ext uri="{FF2B5EF4-FFF2-40B4-BE49-F238E27FC236}">
                <a16:creationId xmlns:a16="http://schemas.microsoft.com/office/drawing/2014/main" id="{F63EFB4D-EC0F-E804-1F37-E63760B3CAB6}"/>
              </a:ext>
            </a:extLst>
          </p:cNvPr>
          <p:cNvSpPr txBox="1"/>
          <p:nvPr/>
        </p:nvSpPr>
        <p:spPr>
          <a:xfrm>
            <a:off x="3514460" y="3976504"/>
            <a:ext cx="4494468" cy="584775"/>
          </a:xfrm>
          <a:prstGeom prst="rect">
            <a:avLst/>
          </a:prstGeom>
          <a:noFill/>
          <a:effectLst>
            <a:glow rad="101600">
              <a:schemeClr val="accent4">
                <a:satMod val="175000"/>
                <a:alpha val="40000"/>
              </a:schemeClr>
            </a:glow>
          </a:effectLst>
        </p:spPr>
        <p:txBody>
          <a:bodyPr wrap="square">
            <a:spAutoFit/>
          </a:bodyPr>
          <a:lstStyle/>
          <a:p>
            <a:pPr algn="ctr">
              <a:defRPr/>
            </a:pPr>
            <a:r>
              <a:rPr lang="vi-VN" altLang="zh-CN" sz="3200" dirty="0">
                <a:solidFill>
                  <a:srgbClr val="7030A0"/>
                </a:solidFill>
                <a:latin typeface="#9Slide03 AmpleSoft Bold" panose="02000000000000000000" pitchFamily="2" charset="0"/>
                <a:ea typeface="汉堡包手机字体" panose="020B0604000101010104" pitchFamily="34" charset="-122"/>
                <a:cs typeface="+mn-ea"/>
                <a:sym typeface="+mn-lt"/>
              </a:rPr>
              <a:t>(Tiết 1 + 2)</a:t>
            </a:r>
            <a:endParaRPr lang="zh-CN" altLang="en-US" sz="3200" dirty="0">
              <a:solidFill>
                <a:srgbClr val="7030A0"/>
              </a:solidFill>
              <a:latin typeface="#9Slide03 AmpleSoft Bold" panose="02000000000000000000" pitchFamily="2" charset="0"/>
              <a:ea typeface="汉堡包手机字体" panose="020B0604000101010104" pitchFamily="34" charset="-122"/>
              <a:cs typeface="+mn-ea"/>
              <a:sym typeface="+mn-lt"/>
            </a:endParaRPr>
          </a:p>
        </p:txBody>
      </p:sp>
    </p:spTree>
    <p:extLst>
      <p:ext uri="{BB962C8B-B14F-4D97-AF65-F5344CB8AC3E}">
        <p14:creationId xmlns:p14="http://schemas.microsoft.com/office/powerpoint/2010/main" val="368250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par>
                          <p:cTn id="26" fill="hold">
                            <p:stCondLst>
                              <p:cond delay="2000"/>
                            </p:stCondLst>
                            <p:childTnLst>
                              <p:par>
                                <p:cTn id="27" presetID="3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par>
                                <p:cTn id="33" presetID="22" presetClass="entr" presetSubtype="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26253" y="2684809"/>
            <a:ext cx="4804012" cy="3331124"/>
            <a:chOff x="693861" y="3042379"/>
            <a:chExt cx="4804012" cy="3782674"/>
          </a:xfrm>
        </p:grpSpPr>
        <p:grpSp>
          <p:nvGrpSpPr>
            <p:cNvPr id="9" name="Group 8">
              <a:extLst>
                <a:ext uri="{FF2B5EF4-FFF2-40B4-BE49-F238E27FC236}">
                  <a16:creationId xmlns:a16="http://schemas.microsoft.com/office/drawing/2014/main" id="{009AEB47-6FA2-4D8D-BD99-1437AB7DE731}"/>
                </a:ext>
              </a:extLst>
            </p:cNvPr>
            <p:cNvGrpSpPr/>
            <p:nvPr/>
          </p:nvGrpSpPr>
          <p:grpSpPr>
            <a:xfrm>
              <a:off x="696744" y="3042379"/>
              <a:ext cx="4801129" cy="3782674"/>
              <a:chOff x="751504" y="-635415"/>
              <a:chExt cx="5342191" cy="8543175"/>
            </a:xfrm>
          </p:grpSpPr>
          <p:pic>
            <p:nvPicPr>
              <p:cNvPr id="10"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693861" y="4315889"/>
              <a:ext cx="4804012" cy="1938993"/>
            </a:xfrm>
            <a:prstGeom prst="rect">
              <a:avLst/>
            </a:prstGeom>
            <a:noFill/>
          </p:spPr>
          <p:txBody>
            <a:bodyPr wrap="square" rtlCol="0">
              <a:spAutoFit/>
            </a:bodyPr>
            <a:lstStyle/>
            <a:p>
              <a:pPr algn="ctr"/>
              <a:r>
                <a:rPr lang="en-US" sz="4000">
                  <a:solidFill>
                    <a:schemeClr val="accent6">
                      <a:lumMod val="50000"/>
                    </a:schemeClr>
                  </a:solidFill>
                  <a:latin typeface="UTM Avo" panose="02040603050506020204" pitchFamily="18" charset="0"/>
                </a:rPr>
                <a:t>Nhiều âm thanh, tiếng nói nhỏ phát ra cùng một lúc.</a:t>
              </a:r>
            </a:p>
          </p:txBody>
        </p:sp>
      </p:grpSp>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7" name="TextBox 3"/>
          <p:cNvSpPr txBox="1"/>
          <p:nvPr/>
        </p:nvSpPr>
        <p:spPr>
          <a:xfrm>
            <a:off x="1726904" y="2375506"/>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xôn xao</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pic>
        <p:nvPicPr>
          <p:cNvPr id="2050" name="Picture 2" descr="School activ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2771" y="2684809"/>
            <a:ext cx="5070899" cy="3580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41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09AEB47-6FA2-4D8D-BD99-1437AB7DE731}"/>
              </a:ext>
            </a:extLst>
          </p:cNvPr>
          <p:cNvGrpSpPr/>
          <p:nvPr/>
        </p:nvGrpSpPr>
        <p:grpSpPr>
          <a:xfrm>
            <a:off x="729136" y="2684808"/>
            <a:ext cx="5726255" cy="3729639"/>
            <a:chOff x="751504" y="-635415"/>
            <a:chExt cx="5342191" cy="8543175"/>
          </a:xfrm>
        </p:grpSpPr>
        <p:pic>
          <p:nvPicPr>
            <p:cNvPr id="10"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1006056" y="3839984"/>
            <a:ext cx="5173943" cy="1815882"/>
          </a:xfrm>
          <a:prstGeom prst="rect">
            <a:avLst/>
          </a:prstGeom>
          <a:noFill/>
        </p:spPr>
        <p:txBody>
          <a:bodyPr wrap="square" rtlCol="0">
            <a:spAutoFit/>
          </a:bodyPr>
          <a:lstStyle/>
          <a:p>
            <a:pPr algn="ctr"/>
            <a:r>
              <a:rPr lang="en-US" sz="3600" dirty="0" err="1">
                <a:solidFill>
                  <a:schemeClr val="accent6">
                    <a:lumMod val="50000"/>
                  </a:schemeClr>
                </a:solidFill>
                <a:latin typeface="UTM Avo" panose="02040603050506020204" pitchFamily="18" charset="0"/>
              </a:rPr>
              <a:t>Phát</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ra</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tiếng</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như</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tiếng</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gió</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biểu</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thị</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cảm</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giác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đau</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rét</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hoặc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sự</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kinh</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ngạc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tiếc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rẻ</a:t>
            </a:r>
            <a:r>
              <a:rPr lang="en-US" sz="4000" dirty="0">
                <a:solidFill>
                  <a:schemeClr val="accent6">
                    <a:lumMod val="50000"/>
                  </a:schemeClr>
                </a:solidFill>
                <a:latin typeface="UTM Avo" panose="02040603050506020204" pitchFamily="18" charset="0"/>
              </a:rPr>
              <a:t>.</a:t>
            </a:r>
          </a:p>
        </p:txBody>
      </p:sp>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7" name="TextBox 3"/>
          <p:cNvSpPr txBox="1"/>
          <p:nvPr/>
        </p:nvSpPr>
        <p:spPr>
          <a:xfrm>
            <a:off x="1322076" y="2245222"/>
            <a:ext cx="3612366" cy="1113370"/>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xuýt xoa</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pic>
        <p:nvPicPr>
          <p:cNvPr id="3074" name="Picture 2" descr="A person being co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0840" y="1600648"/>
            <a:ext cx="4849796" cy="484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33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animEffect transition="in" filter="randombar(horizontal)">
                                      <p:cBhvr>
                                        <p:cTn id="4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09AEB47-6FA2-4D8D-BD99-1437AB7DE731}"/>
              </a:ext>
            </a:extLst>
          </p:cNvPr>
          <p:cNvGrpSpPr/>
          <p:nvPr/>
        </p:nvGrpSpPr>
        <p:grpSpPr>
          <a:xfrm>
            <a:off x="729136" y="2684808"/>
            <a:ext cx="5726255" cy="3729639"/>
            <a:chOff x="751504" y="-635415"/>
            <a:chExt cx="5342191" cy="8543175"/>
          </a:xfrm>
        </p:grpSpPr>
        <p:pic>
          <p:nvPicPr>
            <p:cNvPr id="10"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989223" y="3996746"/>
            <a:ext cx="5173943" cy="1938992"/>
          </a:xfrm>
          <a:prstGeom prst="rect">
            <a:avLst/>
          </a:prstGeom>
          <a:noFill/>
        </p:spPr>
        <p:txBody>
          <a:bodyPr wrap="square" rtlCol="0">
            <a:spAutoFit/>
          </a:bodyPr>
          <a:lstStyle/>
          <a:p>
            <a:pPr algn="ctr"/>
            <a:r>
              <a:rPr lang="en-US" sz="4000">
                <a:solidFill>
                  <a:schemeClr val="accent6">
                    <a:lumMod val="50000"/>
                  </a:schemeClr>
                </a:solidFill>
                <a:latin typeface="UTM Avo" panose="02040603050506020204" pitchFamily="18" charset="0"/>
              </a:rPr>
              <a:t>Cây bụi thấp, quả mọng nước, trông như quả dâu.</a:t>
            </a:r>
            <a:endParaRPr lang="en-US" sz="4400">
              <a:solidFill>
                <a:schemeClr val="accent6">
                  <a:lumMod val="50000"/>
                </a:schemeClr>
              </a:solidFill>
              <a:latin typeface="UTM Avo" panose="02040603050506020204" pitchFamily="18" charset="0"/>
            </a:endParaRPr>
          </a:p>
        </p:txBody>
      </p:sp>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7" name="TextBox 3"/>
          <p:cNvSpPr txBox="1"/>
          <p:nvPr/>
        </p:nvSpPr>
        <p:spPr>
          <a:xfrm>
            <a:off x="1786080" y="2287926"/>
            <a:ext cx="3612366"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thanh mai</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pic>
        <p:nvPicPr>
          <p:cNvPr id="4098" name="Picture 2" descr="Hướng dẫn trồng cây thanh mai trong chậu"/>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92862" y="2287926"/>
            <a:ext cx="5071849" cy="3803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7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098"/>
                                        </p:tgtEl>
                                        <p:attrNameLst>
                                          <p:attrName>style.visibility</p:attrName>
                                        </p:attrNameLst>
                                      </p:cBhvr>
                                      <p:to>
                                        <p:strVal val="visible"/>
                                      </p:to>
                                    </p:set>
                                    <p:animEffect transition="in" filter="fade">
                                      <p:cBhvr>
                                        <p:cTn id="45" dur="1000"/>
                                        <p:tgtEl>
                                          <p:spTgt spid="4098"/>
                                        </p:tgtEl>
                                      </p:cBhvr>
                                    </p:animEffect>
                                    <p:anim calcmode="lin" valueType="num">
                                      <p:cBhvr>
                                        <p:cTn id="46" dur="1000" fill="hold"/>
                                        <p:tgtEl>
                                          <p:spTgt spid="4098"/>
                                        </p:tgtEl>
                                        <p:attrNameLst>
                                          <p:attrName>ppt_x</p:attrName>
                                        </p:attrNameLst>
                                      </p:cBhvr>
                                      <p:tavLst>
                                        <p:tav tm="0">
                                          <p:val>
                                            <p:strVal val="#ppt_x"/>
                                          </p:val>
                                        </p:tav>
                                        <p:tav tm="100000">
                                          <p:val>
                                            <p:strVal val="#ppt_x"/>
                                          </p:val>
                                        </p:tav>
                                      </p:tavLst>
                                    </p:anim>
                                    <p:anim calcmode="lin" valueType="num">
                                      <p:cBhvr>
                                        <p:cTn id="47"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p:cNvPicPr>
            <a:picLocks noChangeAspect="1"/>
          </p:cNvPicPr>
          <p:nvPr/>
        </p:nvPicPr>
        <p:blipFill rotWithShape="1">
          <a:blip r:embed="rId2" cstate="print">
            <a:extLst>
              <a:ext uri="{28A0092B-C50C-407E-A947-70E740481C1C}">
                <a14:useLocalDpi xmlns:a14="http://schemas.microsoft.com/office/drawing/2010/main" val="0"/>
              </a:ext>
            </a:extLst>
          </a:blip>
          <a:srcRect b="5378"/>
          <a:stretch>
            <a:fillRect/>
          </a:stretch>
        </p:blipFill>
        <p:spPr>
          <a:xfrm rot="20027581">
            <a:off x="8265785" y="2607776"/>
            <a:ext cx="3217640" cy="3957992"/>
          </a:xfrm>
          <a:prstGeom prst="rect">
            <a:avLst/>
          </a:prstGeom>
        </p:spPr>
      </p:pic>
      <p:pic>
        <p:nvPicPr>
          <p:cNvPr id="3" name="图片 3">
            <a:extLst>
              <a:ext uri="{FF2B5EF4-FFF2-40B4-BE49-F238E27FC236}">
                <a16:creationId xmlns:a16="http://schemas.microsoft.com/office/drawing/2014/main" id="{E362582A-B579-4B51-B5EF-B11F5DEB1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75" y="815608"/>
            <a:ext cx="3825517" cy="5424583"/>
          </a:xfrm>
          <a:prstGeom prst="rect">
            <a:avLst/>
          </a:prstGeom>
        </p:spPr>
      </p:pic>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3551861" y="1387960"/>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600" kern="0">
                <a:ln>
                  <a:solidFill>
                    <a:srgbClr val="FFCCA9">
                      <a:lumMod val="10000"/>
                    </a:srgbClr>
                  </a:solidFill>
                </a:ln>
                <a:solidFill>
                  <a:srgbClr val="FFFF00"/>
                </a:solidFill>
                <a:effectLst>
                  <a:glow rad="101600">
                    <a:srgbClr val="EC9684">
                      <a:lumMod val="60000"/>
                      <a:lumOff val="40000"/>
                      <a:alpha val="60000"/>
                    </a:srgbClr>
                  </a:glow>
                </a:effectLst>
                <a:latin typeface="SVN-Poky's" panose="020B0606040200020203" pitchFamily="34" charset="0"/>
              </a:rPr>
              <a:t>Trả</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a:t>
            </a:r>
            <a:r>
              <a:rPr lang="en-US" sz="9600" kern="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rPr>
              <a:t>lời</a:t>
            </a:r>
          </a:p>
        </p:txBody>
      </p:sp>
      <p:sp>
        <p:nvSpPr>
          <p:cNvPr id="5" name="TextBox 4"/>
          <p:cNvSpPr txBox="1"/>
          <p:nvPr/>
        </p:nvSpPr>
        <p:spPr>
          <a:xfrm>
            <a:off x="5521909" y="2743069"/>
            <a:ext cx="5470358" cy="1569660"/>
          </a:xfrm>
          <a:prstGeom prst="rect">
            <a:avLst/>
          </a:prstGeom>
          <a:noFill/>
        </p:spPr>
        <p:txBody>
          <a:bodyPr wrap="square" rtlCol="0">
            <a:spAutoFit/>
          </a:bodyPr>
          <a:lstStyle/>
          <a:p>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câu</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hỏi</a:t>
            </a:r>
          </a:p>
        </p:txBody>
      </p:sp>
    </p:spTree>
    <p:extLst>
      <p:ext uri="{BB962C8B-B14F-4D97-AF65-F5344CB8AC3E}">
        <p14:creationId xmlns:p14="http://schemas.microsoft.com/office/powerpoint/2010/main" val="115389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26"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par>
                          <p:cTn id="32" fill="hold">
                            <p:stCondLst>
                              <p:cond delay="3500"/>
                            </p:stCondLst>
                            <p:childTnLst>
                              <p:par>
                                <p:cTn id="33" presetID="26"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80">
                                          <p:stCondLst>
                                            <p:cond delay="0"/>
                                          </p:stCondLst>
                                        </p:cTn>
                                        <p:tgtEl>
                                          <p:spTgt spid="5"/>
                                        </p:tgtEl>
                                      </p:cBhvr>
                                    </p:animEffect>
                                    <p:anim calcmode="lin" valueType="num">
                                      <p:cBhvr>
                                        <p:cTn id="3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1" dur="26">
                                          <p:stCondLst>
                                            <p:cond delay="650"/>
                                          </p:stCondLst>
                                        </p:cTn>
                                        <p:tgtEl>
                                          <p:spTgt spid="5"/>
                                        </p:tgtEl>
                                      </p:cBhvr>
                                      <p:to x="100000" y="60000"/>
                                    </p:animScale>
                                    <p:animScale>
                                      <p:cBhvr>
                                        <p:cTn id="42" dur="166" decel="50000">
                                          <p:stCondLst>
                                            <p:cond delay="676"/>
                                          </p:stCondLst>
                                        </p:cTn>
                                        <p:tgtEl>
                                          <p:spTgt spid="5"/>
                                        </p:tgtEl>
                                      </p:cBhvr>
                                      <p:to x="100000" y="100000"/>
                                    </p:animScale>
                                    <p:animScale>
                                      <p:cBhvr>
                                        <p:cTn id="43" dur="26">
                                          <p:stCondLst>
                                            <p:cond delay="1312"/>
                                          </p:stCondLst>
                                        </p:cTn>
                                        <p:tgtEl>
                                          <p:spTgt spid="5"/>
                                        </p:tgtEl>
                                      </p:cBhvr>
                                      <p:to x="100000" y="80000"/>
                                    </p:animScale>
                                    <p:animScale>
                                      <p:cBhvr>
                                        <p:cTn id="44" dur="166" decel="50000">
                                          <p:stCondLst>
                                            <p:cond delay="1338"/>
                                          </p:stCondLst>
                                        </p:cTn>
                                        <p:tgtEl>
                                          <p:spTgt spid="5"/>
                                        </p:tgtEl>
                                      </p:cBhvr>
                                      <p:to x="100000" y="100000"/>
                                    </p:animScale>
                                    <p:animScale>
                                      <p:cBhvr>
                                        <p:cTn id="45" dur="26">
                                          <p:stCondLst>
                                            <p:cond delay="1642"/>
                                          </p:stCondLst>
                                        </p:cTn>
                                        <p:tgtEl>
                                          <p:spTgt spid="5"/>
                                        </p:tgtEl>
                                      </p:cBhvr>
                                      <p:to x="100000" y="90000"/>
                                    </p:animScale>
                                    <p:animScale>
                                      <p:cBhvr>
                                        <p:cTn id="46" dur="166" decel="50000">
                                          <p:stCondLst>
                                            <p:cond delay="1668"/>
                                          </p:stCondLst>
                                        </p:cTn>
                                        <p:tgtEl>
                                          <p:spTgt spid="5"/>
                                        </p:tgtEl>
                                      </p:cBhvr>
                                      <p:to x="100000" y="100000"/>
                                    </p:animScale>
                                    <p:animScale>
                                      <p:cBhvr>
                                        <p:cTn id="47" dur="26">
                                          <p:stCondLst>
                                            <p:cond delay="1808"/>
                                          </p:stCondLst>
                                        </p:cTn>
                                        <p:tgtEl>
                                          <p:spTgt spid="5"/>
                                        </p:tgtEl>
                                      </p:cBhvr>
                                      <p:to x="100000" y="95000"/>
                                    </p:animScale>
                                    <p:animScale>
                                      <p:cBhvr>
                                        <p:cTn id="4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19700" y="2124046"/>
            <a:ext cx="4885899" cy="5211625"/>
          </a:xfrm>
          <a:prstGeom prst="rect">
            <a:avLst/>
          </a:prstGeom>
        </p:spPr>
      </p:pic>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5969" y="657021"/>
              <a:ext cx="9901962" cy="1323439"/>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1.</a:t>
              </a:r>
              <a:r>
                <a:rPr lang="en-US" sz="4000" b="1">
                  <a:latin typeface="UTM Avo" panose="02040603050506020204" pitchFamily="18" charset="0"/>
                </a:rPr>
                <a:t> </a:t>
              </a:r>
              <a:r>
                <a:rPr lang="en-US" sz="4000" b="1">
                  <a:solidFill>
                    <a:schemeClr val="bg1"/>
                  </a:solidFill>
                  <a:latin typeface="UTM Avo" panose="02040603050506020204" pitchFamily="18" charset="0"/>
                </a:rPr>
                <a:t>Nghe tiếng động lạ, cây xấu hổ đã làm gì</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759281" y="2289747"/>
            <a:ext cx="6094745" cy="3879041"/>
            <a:chOff x="751504" y="-635415"/>
            <a:chExt cx="5342191" cy="8543175"/>
          </a:xfrm>
        </p:grpSpPr>
        <p:pic>
          <p:nvPicPr>
            <p:cNvPr id="7"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4759281" y="3945028"/>
            <a:ext cx="5829432" cy="1569660"/>
          </a:xfrm>
          <a:prstGeom prst="rect">
            <a:avLst/>
          </a:prstGeom>
          <a:noFill/>
        </p:spPr>
        <p:txBody>
          <a:bodyPr wrap="square" rtlCol="0">
            <a:spAutoFit/>
          </a:bodyPr>
          <a:lstStyle/>
          <a:p>
            <a:pPr algn="ctr"/>
            <a:r>
              <a:rPr lang="en-US" sz="4800" b="1">
                <a:solidFill>
                  <a:srgbClr val="009999"/>
                </a:solidFill>
                <a:latin typeface="UTM Avo" panose="02040603050506020204" pitchFamily="18" charset="0"/>
              </a:rPr>
              <a:t>Cây xấu hổ đã co rúm mình lại.</a:t>
            </a:r>
            <a:endParaRPr lang="en-US" sz="5400" b="1">
              <a:solidFill>
                <a:srgbClr val="009999"/>
              </a:solidFill>
              <a:latin typeface="UTM Avo" panose="02040603050506020204" pitchFamily="18" charset="0"/>
            </a:endParaRPr>
          </a:p>
        </p:txBody>
      </p:sp>
    </p:spTree>
    <p:extLst>
      <p:ext uri="{BB962C8B-B14F-4D97-AF65-F5344CB8AC3E}">
        <p14:creationId xmlns:p14="http://schemas.microsoft.com/office/powerpoint/2010/main" val="12566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5969" y="657021"/>
              <a:ext cx="9901962" cy="1261884"/>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2. Cây cối xung quanh xôn xao vì chuyện gì</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926842" y="1918905"/>
            <a:ext cx="6059606" cy="4249883"/>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5311687" y="3563863"/>
            <a:ext cx="5343837" cy="2246769"/>
          </a:xfrm>
          <a:prstGeom prst="rect">
            <a:avLst/>
          </a:prstGeom>
          <a:noFill/>
        </p:spPr>
        <p:txBody>
          <a:bodyPr wrap="square" rtlCol="0">
            <a:spAutoFit/>
          </a:bodyPr>
          <a:lstStyle/>
          <a:p>
            <a:pPr algn="ctr"/>
            <a:r>
              <a:rPr lang="en-US" sz="2800" b="1">
                <a:solidFill>
                  <a:srgbClr val="009999"/>
                </a:solidFill>
                <a:latin typeface="UTM Avo" panose="02040603050506020204" pitchFamily="18" charset="0"/>
              </a:rPr>
              <a:t>Cây cỏ xung quanh xôn xao về chuyện một con chim xanh biếc toàn thân lóng lánh không biết từ đâu bay tới rồi vội bay đi ngay.</a:t>
            </a:r>
            <a:endParaRPr lang="en-US" sz="7200" b="1">
              <a:solidFill>
                <a:srgbClr val="009999"/>
              </a:solidFill>
              <a:latin typeface="UTM Avo" panose="02040603050506020204" pitchFamily="18"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1156" t="15495" r="46447" b="23246"/>
          <a:stretch/>
        </p:blipFill>
        <p:spPr>
          <a:xfrm>
            <a:off x="466250" y="2289747"/>
            <a:ext cx="3817291" cy="4142421"/>
          </a:xfrm>
          <a:prstGeom prst="rect">
            <a:avLst/>
          </a:prstGeom>
        </p:spPr>
      </p:pic>
    </p:spTree>
    <p:extLst>
      <p:ext uri="{BB962C8B-B14F-4D97-AF65-F5344CB8AC3E}">
        <p14:creationId xmlns:p14="http://schemas.microsoft.com/office/powerpoint/2010/main" val="29341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753389" cy="1632726"/>
            <a:chOff x="1068692" y="491320"/>
            <a:chExt cx="10753389"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20119" y="837242"/>
              <a:ext cx="9901962" cy="707886"/>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3. Cây xấu hổ nuối tiếc điều gì</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926842" y="1918905"/>
            <a:ext cx="6059606" cy="4249883"/>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5108643" y="3753392"/>
            <a:ext cx="5696004" cy="1569660"/>
          </a:xfrm>
          <a:prstGeom prst="rect">
            <a:avLst/>
          </a:prstGeom>
          <a:noFill/>
        </p:spPr>
        <p:txBody>
          <a:bodyPr wrap="square" rtlCol="0">
            <a:spAutoFit/>
          </a:bodyPr>
          <a:lstStyle/>
          <a:p>
            <a:pPr algn="just"/>
            <a:r>
              <a:rPr lang="en-US" sz="3200" b="1" dirty="0">
                <a:solidFill>
                  <a:srgbClr val="009999"/>
                </a:solidFill>
                <a:latin typeface="UTM Avo" panose="02040603050506020204" pitchFamily="18" charset="0"/>
              </a:rPr>
              <a:t>    Do </a:t>
            </a:r>
            <a:r>
              <a:rPr lang="en-US" sz="3200" b="1" dirty="0" err="1">
                <a:solidFill>
                  <a:srgbClr val="009999"/>
                </a:solidFill>
                <a:latin typeface="UTM Avo" panose="02040603050506020204" pitchFamily="18" charset="0"/>
              </a:rPr>
              <a:t>cây</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xấu</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hổ</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nhút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nhát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đã</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nhắm</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mắt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lại</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nên</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đã</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không</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nhìn</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thấy</a:t>
            </a:r>
            <a:r>
              <a:rPr lang="en-US" sz="3200" b="1" dirty="0">
                <a:solidFill>
                  <a:srgbClr val="009999"/>
                </a:solidFill>
                <a:latin typeface="UTM Avo" panose="02040603050506020204" pitchFamily="18" charset="0"/>
              </a:rPr>
              <a:t> con </a:t>
            </a:r>
            <a:r>
              <a:rPr lang="en-US" sz="3200" b="1" dirty="0" err="1">
                <a:solidFill>
                  <a:srgbClr val="009999"/>
                </a:solidFill>
                <a:latin typeface="UTM Avo" panose="02040603050506020204" pitchFamily="18" charset="0"/>
              </a:rPr>
              <a:t>chim</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xanh</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rất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đẹp</a:t>
            </a:r>
            <a:r>
              <a:rPr lang="en-US" sz="3200" b="1" dirty="0">
                <a:solidFill>
                  <a:srgbClr val="009999"/>
                </a:solidFill>
                <a:latin typeface="UTM Avo" panose="02040603050506020204" pitchFamily="18" charset="0"/>
              </a:rPr>
              <a:t>.</a:t>
            </a:r>
            <a:endParaRPr lang="en-US" sz="11500" b="1" dirty="0">
              <a:solidFill>
                <a:srgbClr val="009999"/>
              </a:solidFill>
              <a:latin typeface="UTM Avo" panose="02040603050506020204" pitchFamily="18" charset="0"/>
            </a:endParaRP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19700" y="2124046"/>
            <a:ext cx="4885899" cy="5211625"/>
          </a:xfrm>
          <a:prstGeom prst="rect">
            <a:avLst/>
          </a:prstGeom>
        </p:spPr>
      </p:pic>
    </p:spTree>
    <p:extLst>
      <p:ext uri="{BB962C8B-B14F-4D97-AF65-F5344CB8AC3E}">
        <p14:creationId xmlns:p14="http://schemas.microsoft.com/office/powerpoint/2010/main" val="352690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5969" y="657021"/>
              <a:ext cx="9901962" cy="1261884"/>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4. Câu văn nào cho thấy cây xấu hổ rất mong con chim xanh quay trở lại?</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5266944" y="2084606"/>
            <a:ext cx="5641848" cy="3791348"/>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5492090" y="3445047"/>
            <a:ext cx="5466580" cy="1754326"/>
          </a:xfrm>
          <a:prstGeom prst="rect">
            <a:avLst/>
          </a:prstGeom>
          <a:noFill/>
        </p:spPr>
        <p:txBody>
          <a:bodyPr wrap="square" rtlCol="0">
            <a:spAutoFit/>
          </a:bodyPr>
          <a:lstStyle/>
          <a:p>
            <a:pPr algn="ctr"/>
            <a:r>
              <a:rPr lang="en-US" sz="3600" b="1" dirty="0" err="1">
                <a:latin typeface="UTM Avo" panose="02040603050506020204" pitchFamily="18" charset="0"/>
              </a:rPr>
              <a:t>Không</a:t>
            </a:r>
            <a:r>
              <a:rPr lang="en-US" sz="3600" b="1" dirty="0">
                <a:latin typeface="UTM Avo" panose="02040603050506020204" pitchFamily="18" charset="0"/>
              </a:rPr>
              <a:t> </a:t>
            </a:r>
            <a:r>
              <a:rPr lang="en-US" sz="3600" b="1" dirty="0" err="1">
                <a:latin typeface="UTM Avo" panose="02040603050506020204" pitchFamily="18" charset="0"/>
              </a:rPr>
              <a:t>biết</a:t>
            </a:r>
            <a:r>
              <a:rPr lang="en-US" sz="3600" b="1" dirty="0">
                <a:latin typeface="UTM Avo" panose="02040603050506020204" pitchFamily="18" charset="0"/>
              </a:rPr>
              <a:t> bao </a:t>
            </a:r>
            <a:r>
              <a:rPr lang="en-US" sz="3600" b="1" dirty="0" err="1">
                <a:latin typeface="UTM Avo" panose="02040603050506020204" pitchFamily="18" charset="0"/>
              </a:rPr>
              <a:t>giờ</a:t>
            </a:r>
            <a:r>
              <a:rPr lang="en-US" sz="3600" b="1" dirty="0">
                <a:latin typeface="UTM Avo" panose="02040603050506020204" pitchFamily="18" charset="0"/>
              </a:rPr>
              <a:t> </a:t>
            </a:r>
          </a:p>
          <a:p>
            <a:pPr algn="ctr"/>
            <a:r>
              <a:rPr lang="en-US" sz="3600" b="1" dirty="0">
                <a:latin typeface="UTM Avo" panose="02040603050506020204" pitchFamily="18" charset="0"/>
              </a:rPr>
              <a:t>con </a:t>
            </a:r>
            <a:r>
              <a:rPr lang="en-US" sz="3600" b="1" dirty="0" err="1">
                <a:latin typeface="UTM Avo" panose="02040603050506020204" pitchFamily="18" charset="0"/>
              </a:rPr>
              <a:t>chim</a:t>
            </a:r>
            <a:r>
              <a:rPr lang="en-US" sz="3600" b="1" dirty="0">
                <a:latin typeface="UTM Avo" panose="02040603050506020204" pitchFamily="18" charset="0"/>
              </a:rPr>
              <a:t> </a:t>
            </a:r>
            <a:r>
              <a:rPr lang="en-US" sz="3600" b="1" dirty="0" err="1">
                <a:latin typeface="UTM Avo" panose="02040603050506020204" pitchFamily="18" charset="0"/>
              </a:rPr>
              <a:t>xanh</a:t>
            </a:r>
            <a:r>
              <a:rPr lang="en-US" sz="3600" b="1" dirty="0">
                <a:latin typeface="UTM Avo" panose="02040603050506020204" pitchFamily="18" charset="0"/>
              </a:rPr>
              <a:t> </a:t>
            </a:r>
          </a:p>
          <a:p>
            <a:pPr algn="ctr"/>
            <a:r>
              <a:rPr lang="en-US" sz="3600" b="1" dirty="0" err="1">
                <a:latin typeface="UTM Avo" panose="02040603050506020204" pitchFamily="18" charset="0"/>
              </a:rPr>
              <a:t>huyền</a:t>
            </a:r>
            <a:r>
              <a:rPr lang="en-US" sz="3600" b="1" dirty="0">
                <a:latin typeface="UTM Avo" panose="02040603050506020204" pitchFamily="18" charset="0"/>
              </a:rPr>
              <a:t> </a:t>
            </a:r>
            <a:r>
              <a:rPr lang="en-US" sz="3600" b="1" dirty="0" err="1">
                <a:latin typeface="UTM Avo" panose="02040603050506020204" pitchFamily="18" charset="0"/>
              </a:rPr>
              <a:t>diệu</a:t>
            </a:r>
            <a:r>
              <a:rPr lang="en-US" sz="3600" b="1" dirty="0">
                <a:latin typeface="UTM Avo" panose="02040603050506020204" pitchFamily="18" charset="0"/>
              </a:rPr>
              <a:t> </a:t>
            </a:r>
            <a:r>
              <a:rPr lang="en-US" sz="3600" b="1" dirty="0" err="1">
                <a:latin typeface="UTM Avo" panose="02040603050506020204" pitchFamily="18" charset="0"/>
              </a:rPr>
              <a:t>ấy</a:t>
            </a:r>
            <a:r>
              <a:rPr lang="en-US" sz="3600" b="1" dirty="0">
                <a:latin typeface="UTM Avo" panose="02040603050506020204" pitchFamily="18" charset="0"/>
              </a:rPr>
              <a:t> quay </a:t>
            </a:r>
            <a:r>
              <a:rPr lang="en-US" sz="3600" b="1" dirty="0" err="1">
                <a:latin typeface="UTM Avo" panose="02040603050506020204" pitchFamily="18" charset="0"/>
              </a:rPr>
              <a:t>trở</a:t>
            </a:r>
            <a:r>
              <a:rPr lang="en-US" sz="3600" b="1" dirty="0">
                <a:latin typeface="UTM Avo" panose="02040603050506020204" pitchFamily="18" charset="0"/>
              </a:rPr>
              <a:t> </a:t>
            </a:r>
            <a:r>
              <a:rPr lang="en-US" sz="3600" b="1" dirty="0" err="1">
                <a:latin typeface="UTM Avo" panose="02040603050506020204" pitchFamily="18" charset="0"/>
              </a:rPr>
              <a:t>lại</a:t>
            </a:r>
            <a:r>
              <a:rPr lang="en-US" sz="3600" b="1" dirty="0">
                <a:latin typeface="UTM Avo" panose="02040603050506020204" pitchFamily="18" charset="0"/>
              </a:rPr>
              <a:t>.</a:t>
            </a:r>
            <a:endParaRPr lang="en-US" sz="13800" b="1" dirty="0">
              <a:solidFill>
                <a:srgbClr val="009999"/>
              </a:solidFill>
              <a:latin typeface="UTM Avo" panose="02040603050506020204" pitchFamily="18"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1156" t="15495" r="46447" b="23246"/>
          <a:stretch/>
        </p:blipFill>
        <p:spPr>
          <a:xfrm>
            <a:off x="466250" y="2289747"/>
            <a:ext cx="3817291" cy="4142421"/>
          </a:xfrm>
          <a:prstGeom prst="rect">
            <a:avLst/>
          </a:prstGeom>
        </p:spPr>
      </p:pic>
    </p:spTree>
    <p:extLst>
      <p:ext uri="{BB962C8B-B14F-4D97-AF65-F5344CB8AC3E}">
        <p14:creationId xmlns:p14="http://schemas.microsoft.com/office/powerpoint/2010/main" val="59730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1188" y="349115"/>
            <a:ext cx="7775812" cy="1005064"/>
            <a:chOff x="3173073" y="565468"/>
            <a:chExt cx="5774983" cy="1265354"/>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4" name="TextBox 3"/>
            <p:cNvSpPr txBox="1"/>
            <p:nvPr/>
          </p:nvSpPr>
          <p:spPr>
            <a:xfrm>
              <a:off x="3374211" y="699392"/>
              <a:ext cx="5443577" cy="1046208"/>
            </a:xfrm>
            <a:prstGeom prst="rect">
              <a:avLst/>
            </a:prstGeom>
            <a:noFill/>
          </p:spPr>
          <p:txBody>
            <a:bodyPr wrap="square" rtlCol="0">
              <a:spAutoFit/>
            </a:bodyPr>
            <a:lstStyle/>
            <a:p>
              <a:r>
                <a:rPr lang="en-US" sz="4800" b="1">
                  <a:solidFill>
                    <a:srgbClr val="FF6600"/>
                  </a:solidFill>
                  <a:latin typeface="#9Slide05 Ciaobella" pitchFamily="2" charset="0"/>
                </a:rPr>
                <a:t>Luyện tập theo văn bản đọc</a:t>
              </a:r>
            </a:p>
          </p:txBody>
        </p:sp>
      </p:grpSp>
      <p:sp>
        <p:nvSpPr>
          <p:cNvPr id="7" name="TextBox 6"/>
          <p:cNvSpPr txBox="1"/>
          <p:nvPr/>
        </p:nvSpPr>
        <p:spPr>
          <a:xfrm>
            <a:off x="968992" y="1471153"/>
            <a:ext cx="10705387" cy="1323439"/>
          </a:xfrm>
          <a:prstGeom prst="rect">
            <a:avLst/>
          </a:prstGeom>
          <a:noFill/>
        </p:spPr>
        <p:txBody>
          <a:bodyPr wrap="square" rtlCol="0">
            <a:spAutoFit/>
          </a:bodyPr>
          <a:lstStyle/>
          <a:p>
            <a:r>
              <a:rPr lang="en-US" sz="4000" b="1">
                <a:solidFill>
                  <a:srgbClr val="009999"/>
                </a:solidFill>
                <a:latin typeface="UTM Avo" panose="02040603050506020204" pitchFamily="18" charset="0"/>
              </a:rPr>
              <a:t>1. Những từ ngữ nào dưới đây chỉ đặc điểm?</a:t>
            </a:r>
          </a:p>
        </p:txBody>
      </p:sp>
      <p:sp>
        <p:nvSpPr>
          <p:cNvPr id="8" name="Rectangle: Rounded Corners 2">
            <a:extLst>
              <a:ext uri="{FF2B5EF4-FFF2-40B4-BE49-F238E27FC236}">
                <a16:creationId xmlns:a16="http://schemas.microsoft.com/office/drawing/2014/main" id="{216E9AA9-3460-4D49-9B72-A7D5D6BAA087}"/>
              </a:ext>
            </a:extLst>
          </p:cNvPr>
          <p:cNvSpPr/>
          <p:nvPr/>
        </p:nvSpPr>
        <p:spPr>
          <a:xfrm>
            <a:off x="1627419" y="3165024"/>
            <a:ext cx="2296633"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đẹp</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9" name="Rectangle: Rounded Corners 5">
            <a:extLst>
              <a:ext uri="{FF2B5EF4-FFF2-40B4-BE49-F238E27FC236}">
                <a16:creationId xmlns:a16="http://schemas.microsoft.com/office/drawing/2014/main" id="{70C8D749-E28A-4A86-9104-E8953FB116EB}"/>
              </a:ext>
            </a:extLst>
          </p:cNvPr>
          <p:cNvSpPr/>
          <p:nvPr/>
        </p:nvSpPr>
        <p:spPr>
          <a:xfrm>
            <a:off x="4559304" y="3141031"/>
            <a:ext cx="2717683"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lóng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lánh</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0" name="Rectangle: Rounded Corners 6">
            <a:extLst>
              <a:ext uri="{FF2B5EF4-FFF2-40B4-BE49-F238E27FC236}">
                <a16:creationId xmlns:a16="http://schemas.microsoft.com/office/drawing/2014/main" id="{8C89D8CC-5F85-4FD1-B008-F447EFBDCFC3}"/>
              </a:ext>
            </a:extLst>
          </p:cNvPr>
          <p:cNvSpPr/>
          <p:nvPr/>
        </p:nvSpPr>
        <p:spPr>
          <a:xfrm>
            <a:off x="7875021" y="3136450"/>
            <a:ext cx="2296633"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 bay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đi</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1" name="Rectangle: Rounded Corners 8">
            <a:extLst>
              <a:ext uri="{FF2B5EF4-FFF2-40B4-BE49-F238E27FC236}">
                <a16:creationId xmlns:a16="http://schemas.microsoft.com/office/drawing/2014/main" id="{FEC5C71D-887A-41BD-98D4-70F1D8D2F69E}"/>
              </a:ext>
            </a:extLst>
          </p:cNvPr>
          <p:cNvSpPr/>
          <p:nvPr/>
        </p:nvSpPr>
        <p:spPr>
          <a:xfrm>
            <a:off x="2634069" y="4468627"/>
            <a:ext cx="2239352"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trở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lại</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2" name="Rectangle: Rounded Corners 9">
            <a:extLst>
              <a:ext uri="{FF2B5EF4-FFF2-40B4-BE49-F238E27FC236}">
                <a16:creationId xmlns:a16="http://schemas.microsoft.com/office/drawing/2014/main" id="{CFF0F57D-CE91-40B6-B2B3-CC272F583023}"/>
              </a:ext>
            </a:extLst>
          </p:cNvPr>
          <p:cNvSpPr/>
          <p:nvPr/>
        </p:nvSpPr>
        <p:spPr>
          <a:xfrm>
            <a:off x="6415515" y="4468627"/>
            <a:ext cx="3121346"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xanh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biếc</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21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10"/>
                                        </p:tgtEl>
                                        <p:attrNameLst>
                                          <p:attrName>ppt_x</p:attrName>
                                        </p:attrNameLst>
                                      </p:cBhvr>
                                      <p:tavLst>
                                        <p:tav tm="0">
                                          <p:val>
                                            <p:strVal val="ppt_x"/>
                                          </p:val>
                                        </p:tav>
                                        <p:tav tm="100000">
                                          <p:val>
                                            <p:strVal val="ppt_x"/>
                                          </p:val>
                                        </p:tav>
                                      </p:tavLst>
                                    </p:anim>
                                    <p:anim calcmode="lin" valueType="num">
                                      <p:cBhvr additive="base">
                                        <p:cTn id="32" dur="500"/>
                                        <p:tgtEl>
                                          <p:spTgt spid="10"/>
                                        </p:tgtEl>
                                        <p:attrNameLst>
                                          <p:attrName>ppt_y</p:attrName>
                                        </p:attrNameLst>
                                      </p:cBhvr>
                                      <p:tavLst>
                                        <p:tav tm="0">
                                          <p:val>
                                            <p:strVal val="ppt_y"/>
                                          </p:val>
                                        </p:tav>
                                        <p:tav tm="100000">
                                          <p:val>
                                            <p:strVal val="1+ppt_h/2"/>
                                          </p:val>
                                        </p:tav>
                                      </p:tavLst>
                                    </p:anim>
                                    <p:set>
                                      <p:cBhvr>
                                        <p:cTn id="33" dur="1" fill="hold">
                                          <p:stCondLst>
                                            <p:cond delay="49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11"/>
                                        </p:tgtEl>
                                        <p:attrNameLst>
                                          <p:attrName>ppt_x</p:attrName>
                                        </p:attrNameLst>
                                      </p:cBhvr>
                                      <p:tavLst>
                                        <p:tav tm="0">
                                          <p:val>
                                            <p:strVal val="ppt_x"/>
                                          </p:val>
                                        </p:tav>
                                        <p:tav tm="100000">
                                          <p:val>
                                            <p:strVal val="ppt_x"/>
                                          </p:val>
                                        </p:tav>
                                      </p:tavLst>
                                    </p:anim>
                                    <p:anim calcmode="lin" valueType="num">
                                      <p:cBhvr additive="base">
                                        <p:cTn id="38" dur="500"/>
                                        <p:tgtEl>
                                          <p:spTgt spid="11"/>
                                        </p:tgtEl>
                                        <p:attrNameLst>
                                          <p:attrName>ppt_y</p:attrName>
                                        </p:attrNameLst>
                                      </p:cBhvr>
                                      <p:tavLst>
                                        <p:tav tm="0">
                                          <p:val>
                                            <p:strVal val="ppt_y"/>
                                          </p:val>
                                        </p:tav>
                                        <p:tav tm="100000">
                                          <p:val>
                                            <p:strVal val="1+ppt_h/2"/>
                                          </p:val>
                                        </p:tav>
                                      </p:tavLst>
                                    </p:anim>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1" grpId="1"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1188" y="349115"/>
            <a:ext cx="7775812" cy="1746385"/>
            <a:chOff x="3173073" y="565468"/>
            <a:chExt cx="5774983" cy="2110093"/>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4" name="TextBox 3"/>
            <p:cNvSpPr txBox="1"/>
            <p:nvPr/>
          </p:nvSpPr>
          <p:spPr>
            <a:xfrm>
              <a:off x="3374211" y="699392"/>
              <a:ext cx="5443577" cy="1976169"/>
            </a:xfrm>
            <a:prstGeom prst="rect">
              <a:avLst/>
            </a:prstGeom>
            <a:noFill/>
          </p:spPr>
          <p:txBody>
            <a:bodyPr wrap="square" rtlCol="0">
              <a:spAutoFit/>
            </a:bodyPr>
            <a:lstStyle/>
            <a:p>
              <a:r>
                <a:rPr lang="en-US" sz="4800" b="1">
                  <a:solidFill>
                    <a:srgbClr val="FF6600"/>
                  </a:solidFill>
                  <a:latin typeface="#9Slide05 Ciaobella" pitchFamily="2" charset="0"/>
                </a:rPr>
                <a:t>Luyện tập theo văn bản đọc</a:t>
              </a:r>
            </a:p>
          </p:txBody>
        </p:sp>
      </p:grpSp>
      <p:sp>
        <p:nvSpPr>
          <p:cNvPr id="7" name="TextBox 6"/>
          <p:cNvSpPr txBox="1"/>
          <p:nvPr/>
        </p:nvSpPr>
        <p:spPr>
          <a:xfrm>
            <a:off x="968992" y="1471153"/>
            <a:ext cx="10705387" cy="707886"/>
          </a:xfrm>
          <a:prstGeom prst="rect">
            <a:avLst/>
          </a:prstGeom>
          <a:noFill/>
        </p:spPr>
        <p:txBody>
          <a:bodyPr wrap="square" rtlCol="0">
            <a:spAutoFit/>
          </a:bodyPr>
          <a:lstStyle/>
          <a:p>
            <a:r>
              <a:rPr lang="en-US" sz="4000" b="1">
                <a:solidFill>
                  <a:srgbClr val="009999"/>
                </a:solidFill>
                <a:latin typeface="UTM Avo" panose="02040603050506020204" pitchFamily="18" charset="0"/>
              </a:rPr>
              <a:t>2. Nói tiếp lời của cây xấu hổ:</a:t>
            </a:r>
          </a:p>
        </p:txBody>
      </p:sp>
      <p:sp>
        <p:nvSpPr>
          <p:cNvPr id="8" name="TextBox 7"/>
          <p:cNvSpPr txBox="1"/>
          <p:nvPr/>
        </p:nvSpPr>
        <p:spPr>
          <a:xfrm>
            <a:off x="1187355" y="2243712"/>
            <a:ext cx="5418161"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Mình rất tiếc (……)</a:t>
            </a:r>
          </a:p>
        </p:txBody>
      </p:sp>
      <p:pic>
        <p:nvPicPr>
          <p:cNvPr id="9" name="Picture 8">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3392424" y="3433372"/>
            <a:ext cx="6200386" cy="2934726"/>
          </a:xfrm>
          <a:prstGeom prst="rect">
            <a:avLst/>
          </a:prstGeom>
        </p:spPr>
      </p:pic>
      <p:sp>
        <p:nvSpPr>
          <p:cNvPr id="11" name="TextBox 10"/>
          <p:cNvSpPr txBox="1"/>
          <p:nvPr/>
        </p:nvSpPr>
        <p:spPr>
          <a:xfrm>
            <a:off x="968992" y="2243712"/>
            <a:ext cx="10522423" cy="1200329"/>
          </a:xfrm>
          <a:prstGeom prst="rect">
            <a:avLst/>
          </a:prstGeom>
          <a:noFill/>
        </p:spPr>
        <p:txBody>
          <a:bodyPr wrap="square" rtlCol="0">
            <a:spAutoFit/>
          </a:bodyPr>
          <a:lstStyle/>
          <a:p>
            <a:r>
              <a:rPr lang="en-US" sz="3600" b="1" dirty="0" err="1">
                <a:solidFill>
                  <a:srgbClr val="002060"/>
                </a:solidFill>
                <a:latin typeface="UTM Avo" panose="02040603050506020204" pitchFamily="18" charset="0"/>
              </a:rPr>
              <a:t>Mình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rất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tiếc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vì</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đã</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không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mở</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mắt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để</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được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nhìn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thấy</a:t>
            </a:r>
            <a:r>
              <a:rPr lang="en-US" sz="3600" b="1" dirty="0">
                <a:solidFill>
                  <a:srgbClr val="002060"/>
                </a:solidFill>
                <a:latin typeface="UTM Avo" panose="02040603050506020204" pitchFamily="18" charset="0"/>
              </a:rPr>
              <a:t> con </a:t>
            </a:r>
            <a:r>
              <a:rPr lang="en-US" sz="3600" b="1" dirty="0" err="1">
                <a:solidFill>
                  <a:srgbClr val="002060"/>
                </a:solidFill>
                <a:latin typeface="UTM Avo" panose="02040603050506020204" pitchFamily="18" charset="0"/>
              </a:rPr>
              <a:t>chim</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xanh</a:t>
            </a:r>
            <a:r>
              <a:rPr lang="en-US" sz="3600" b="1"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22437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p:cNvPicPr>
            <a:picLocks noChangeAspect="1"/>
          </p:cNvPicPr>
          <p:nvPr/>
        </p:nvPicPr>
        <p:blipFill rotWithShape="1">
          <a:blip r:embed="rId2" cstate="print">
            <a:extLst>
              <a:ext uri="{28A0092B-C50C-407E-A947-70E740481C1C}">
                <a14:useLocalDpi xmlns:a14="http://schemas.microsoft.com/office/drawing/2010/main" val="0"/>
              </a:ext>
            </a:extLst>
          </a:blip>
          <a:srcRect b="5785"/>
          <a:stretch>
            <a:fillRect/>
          </a:stretch>
        </p:blipFill>
        <p:spPr>
          <a:xfrm rot="20387648">
            <a:off x="8668798" y="2557608"/>
            <a:ext cx="2809417" cy="3439373"/>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90" y="627484"/>
            <a:ext cx="3951362" cy="5603031"/>
          </a:xfrm>
          <a:prstGeom prst="rect">
            <a:avLst/>
          </a:prstGeom>
        </p:spPr>
      </p:pic>
      <p:grpSp>
        <p:nvGrpSpPr>
          <p:cNvPr id="4" name="Group 3"/>
          <p:cNvGrpSpPr/>
          <p:nvPr/>
        </p:nvGrpSpPr>
        <p:grpSpPr>
          <a:xfrm>
            <a:off x="3998793" y="1596476"/>
            <a:ext cx="4988225" cy="3631763"/>
            <a:chOff x="5550192" y="1279262"/>
            <a:chExt cx="5098933" cy="3631763"/>
          </a:xfrm>
        </p:grpSpPr>
        <p:grpSp>
          <p:nvGrpSpPr>
            <p:cNvPr id="5" name="组合 6">
              <a:extLst>
                <a:ext uri="{FF2B5EF4-FFF2-40B4-BE49-F238E27FC236}">
                  <a16:creationId xmlns:a16="http://schemas.microsoft.com/office/drawing/2014/main" id="{A723C374-0BDC-4580-B12A-82EDDA88802D}"/>
                </a:ext>
              </a:extLst>
            </p:cNvPr>
            <p:cNvGrpSpPr/>
            <p:nvPr/>
          </p:nvGrpSpPr>
          <p:grpSpPr>
            <a:xfrm>
              <a:off x="6268870" y="1279262"/>
              <a:ext cx="4380255" cy="3631763"/>
              <a:chOff x="3383619" y="1083236"/>
              <a:chExt cx="4380255" cy="3631763"/>
            </a:xfrm>
          </p:grpSpPr>
          <p:sp>
            <p:nvSpPr>
              <p:cNvPr id="9" name="矩形 7">
                <a:extLst>
                  <a:ext uri="{FF2B5EF4-FFF2-40B4-BE49-F238E27FC236}">
                    <a16:creationId xmlns:a16="http://schemas.microsoft.com/office/drawing/2014/main" id="{19D864C1-3B30-4A69-9903-521CDB72BB7B}"/>
                  </a:ext>
                </a:extLst>
              </p:cNvPr>
              <p:cNvSpPr/>
              <p:nvPr/>
            </p:nvSpPr>
            <p:spPr>
              <a:xfrm>
                <a:off x="3383621" y="1083236"/>
                <a:ext cx="4380253" cy="3631763"/>
              </a:xfrm>
              <a:prstGeom prst="rect">
                <a:avLst/>
              </a:prstGeom>
            </p:spPr>
            <p:txBody>
              <a:bodyPr wrap="none">
                <a:spAutoFit/>
              </a:bodyPr>
              <a:lstStyle/>
              <a:p>
                <a:pPr lvl="0" algn="ctr"/>
                <a:r>
                  <a:rPr lang="en-US" altLang="zh-CN" sz="115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Khởi </a:t>
                </a:r>
              </a:p>
              <a:p>
                <a:pPr lvl="0" algn="ctr"/>
                <a:r>
                  <a:rPr lang="en-US" altLang="zh-CN" sz="115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động</a:t>
                </a:r>
                <a:endParaRPr lang="zh-CN" altLang="en-US" sz="115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383619" y="1083236"/>
                <a:ext cx="4380252" cy="3631763"/>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11500">
                    <a:solidFill>
                      <a:srgbClr val="009999"/>
                    </a:solidFill>
                    <a:latin typeface="UTM Showcard" panose="02040603050506020204" pitchFamily="18" charset="0"/>
                    <a:ea typeface="字魂27号-布丁体" panose="00000505000000000000" pitchFamily="2" charset="-122"/>
                  </a:rPr>
                  <a:t>Khởi </a:t>
                </a:r>
              </a:p>
              <a:p>
                <a:pPr lvl="0" algn="ctr"/>
                <a:r>
                  <a:rPr lang="en-US" altLang="zh-CN" sz="11500">
                    <a:solidFill>
                      <a:srgbClr val="009999"/>
                    </a:solidFill>
                    <a:latin typeface="UTM Showcard" panose="02040603050506020204" pitchFamily="18" charset="0"/>
                    <a:ea typeface="字魂27号-布丁体" panose="00000505000000000000" pitchFamily="2" charset="-122"/>
                  </a:rPr>
                  <a:t>động</a:t>
                </a:r>
                <a:endParaRPr lang="zh-CN" altLang="en-US" sz="11500" dirty="0">
                  <a:solidFill>
                    <a:srgbClr val="009999"/>
                  </a:solidFill>
                  <a:latin typeface="UTM Showcard"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8831" cy="1875649"/>
              <a:chOff x="3771007" y="1083236"/>
              <a:chExt cx="188831" cy="1875649"/>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8831" cy="1862048"/>
              </a:xfrm>
              <a:prstGeom prst="rect">
                <a:avLst/>
              </a:prstGeom>
            </p:spPr>
            <p:txBody>
              <a:bodyPr wrap="none">
                <a:spAutoFit/>
              </a:bodyPr>
              <a:lstStyle/>
              <a:p>
                <a:pPr lvl="0"/>
                <a:endParaRPr lang="zh-CN" altLang="en-US" sz="115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8831" cy="1862048"/>
              </a:xfrm>
              <a:prstGeom prst="rect">
                <a:avLst/>
              </a:prstGeom>
            </p:spPr>
            <p:txBody>
              <a:bodyPr wrap="none">
                <a:spAutoFit/>
              </a:bodyPr>
              <a:lstStyle/>
              <a:p>
                <a:pPr lvl="0"/>
                <a:endParaRPr lang="zh-CN" altLang="en-US" sz="115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245873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t="18630" b="10194"/>
          <a:stretch>
            <a:fillRect/>
          </a:stretch>
        </p:blipFill>
        <p:spPr>
          <a:xfrm rot="20819374">
            <a:off x="9033797" y="3950044"/>
            <a:ext cx="2557275" cy="2366208"/>
          </a:xfrm>
          <a:prstGeom prst="rect">
            <a:avLst/>
          </a:prstGeom>
        </p:spPr>
      </p:pic>
      <p:pic>
        <p:nvPicPr>
          <p:cNvPr id="3"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3"/>
          <a:srcRect l="7763" t="8808" r="13397"/>
          <a:stretch>
            <a:fillRect/>
          </a:stretch>
        </p:blipFill>
        <p:spPr>
          <a:xfrm>
            <a:off x="9763965" y="482370"/>
            <a:ext cx="1916742" cy="1894572"/>
          </a:xfrm>
          <a:prstGeom prst="rect">
            <a:avLst/>
          </a:prstGeom>
        </p:spPr>
      </p:pic>
      <p:pic>
        <p:nvPicPr>
          <p:cNvPr id="4" name="图片 11">
            <a:extLst>
              <a:ext uri="{FF2B5EF4-FFF2-40B4-BE49-F238E27FC236}">
                <a16:creationId xmlns:a16="http://schemas.microsoft.com/office/drawing/2014/main" id="{7C6395DF-0A18-4392-9F29-923AC5922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02" y="249562"/>
            <a:ext cx="4342296" cy="6157375"/>
          </a:xfrm>
          <a:prstGeom prst="rect">
            <a:avLst/>
          </a:prstGeom>
        </p:spPr>
      </p:pic>
      <p:grpSp>
        <p:nvGrpSpPr>
          <p:cNvPr id="5" name="组合 23">
            <a:extLst>
              <a:ext uri="{FF2B5EF4-FFF2-40B4-BE49-F238E27FC236}">
                <a16:creationId xmlns:a16="http://schemas.microsoft.com/office/drawing/2014/main" id="{FCC3BF58-9F71-4C20-B5B1-8C75D30467EA}"/>
              </a:ext>
            </a:extLst>
          </p:cNvPr>
          <p:cNvGrpSpPr/>
          <p:nvPr/>
        </p:nvGrpSpPr>
        <p:grpSpPr>
          <a:xfrm>
            <a:off x="3604055" y="1872517"/>
            <a:ext cx="7448470" cy="2554545"/>
            <a:chOff x="4473286" y="2659559"/>
            <a:chExt cx="7448470" cy="2554545"/>
          </a:xfrm>
        </p:grpSpPr>
        <p:sp>
          <p:nvSpPr>
            <p:cNvPr id="6" name="文本框 24">
              <a:extLst>
                <a:ext uri="{FF2B5EF4-FFF2-40B4-BE49-F238E27FC236}">
                  <a16:creationId xmlns:a16="http://schemas.microsoft.com/office/drawing/2014/main" id="{F3C7E1AA-DDA6-48E4-AF3A-4A1D2B33B7FC}"/>
                </a:ext>
              </a:extLst>
            </p:cNvPr>
            <p:cNvSpPr txBox="1"/>
            <p:nvPr/>
          </p:nvSpPr>
          <p:spPr>
            <a:xfrm>
              <a:off x="4783416" y="2659559"/>
              <a:ext cx="6980611" cy="2554545"/>
            </a:xfrm>
            <a:prstGeom prst="rect">
              <a:avLst/>
            </a:prstGeom>
            <a:noFill/>
          </p:spPr>
          <p:txBody>
            <a:bodyPr wrap="square" rtlCol="0">
              <a:spAutoFit/>
            </a:bodyPr>
            <a:lstStyle/>
            <a:p>
              <a:pPr algn="ct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Chúc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các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con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học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tốt</a:t>
              </a:r>
              <a:endParaRPr lang="zh-CN" altLang="en-US"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7" name="文本框 22">
              <a:extLst>
                <a:ext uri="{FF2B5EF4-FFF2-40B4-BE49-F238E27FC236}">
                  <a16:creationId xmlns:a16="http://schemas.microsoft.com/office/drawing/2014/main" id="{8BCAEB6C-5B8A-447F-A659-F2066ABEF467}"/>
                </a:ext>
              </a:extLst>
            </p:cNvPr>
            <p:cNvSpPr txBox="1"/>
            <p:nvPr/>
          </p:nvSpPr>
          <p:spPr>
            <a:xfrm>
              <a:off x="4473286" y="2659559"/>
              <a:ext cx="7448470" cy="2554545"/>
            </a:xfrm>
            <a:prstGeom prst="rect">
              <a:avLst/>
            </a:prstGeom>
            <a:noFill/>
          </p:spPr>
          <p:txBody>
            <a:bodyPr wrap="square" rtlCol="0">
              <a:spAutoFit/>
            </a:bodyPr>
            <a:lstStyle/>
            <a:p>
              <a:pPr algn="ct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Chúc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các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con </a:t>
              </a:r>
              <a:endParaRPr lang="vi-VN"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a:p>
              <a:pPr algn="ct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học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tốt</a:t>
              </a:r>
              <a:endParaRPr lang="zh-CN" altLang="en-US"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spTree>
    <p:extLst>
      <p:ext uri="{BB962C8B-B14F-4D97-AF65-F5344CB8AC3E}">
        <p14:creationId xmlns:p14="http://schemas.microsoft.com/office/powerpoint/2010/main" val="4178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p:cNvPicPr>
            <a:picLocks noChangeAspect="1"/>
          </p:cNvPicPr>
          <p:nvPr/>
        </p:nvPicPr>
        <p:blipFill rotWithShape="1">
          <a:blip r:embed="rId2" cstate="print">
            <a:extLst>
              <a:ext uri="{28A0092B-C50C-407E-A947-70E740481C1C}">
                <a14:useLocalDpi xmlns:a14="http://schemas.microsoft.com/office/drawing/2010/main" val="0"/>
              </a:ext>
            </a:extLst>
          </a:blip>
          <a:srcRect b="8063"/>
          <a:stretch>
            <a:fillRect/>
          </a:stretch>
        </p:blipFill>
        <p:spPr>
          <a:xfrm rot="20693907">
            <a:off x="390539" y="346215"/>
            <a:ext cx="1003875" cy="1199262"/>
          </a:xfrm>
          <a:prstGeom prst="rect">
            <a:avLst/>
          </a:prstGeom>
        </p:spPr>
      </p:pic>
      <p:pic>
        <p:nvPicPr>
          <p:cNvPr id="4" name="图片 4"/>
          <p:cNvPicPr>
            <a:picLocks noChangeAspect="1"/>
          </p:cNvPicPr>
          <p:nvPr/>
        </p:nvPicPr>
        <p:blipFill rotWithShape="1">
          <a:blip r:embed="rId3"/>
          <a:srcRect l="7763" t="8808" r="13397"/>
          <a:stretch>
            <a:fillRect/>
          </a:stretch>
        </p:blipFill>
        <p:spPr>
          <a:xfrm rot="11738100">
            <a:off x="658989" y="5221991"/>
            <a:ext cx="1103375" cy="1090613"/>
          </a:xfrm>
          <a:prstGeom prst="rect">
            <a:avLst/>
          </a:prstGeom>
        </p:spPr>
      </p:pic>
      <p:pic>
        <p:nvPicPr>
          <p:cNvPr id="5" name="图片 6"/>
          <p:cNvPicPr>
            <a:picLocks noChangeAspect="1"/>
          </p:cNvPicPr>
          <p:nvPr/>
        </p:nvPicPr>
        <p:blipFill>
          <a:blip r:embed="rId4"/>
          <a:stretch>
            <a:fillRect/>
          </a:stretch>
        </p:blipFill>
        <p:spPr>
          <a:xfrm rot="20727700" flipH="1">
            <a:off x="10493173" y="506953"/>
            <a:ext cx="1174614" cy="1017447"/>
          </a:xfrm>
          <a:prstGeom prst="rect">
            <a:avLst/>
          </a:prstGeom>
        </p:spPr>
      </p:pic>
      <p:sp>
        <p:nvSpPr>
          <p:cNvPr id="6" name="TextBox 8">
            <a:extLst>
              <a:ext uri="{FF2B5EF4-FFF2-40B4-BE49-F238E27FC236}">
                <a16:creationId xmlns:a16="http://schemas.microsoft.com/office/drawing/2014/main" id="{74E25EBE-EEF5-4837-9A17-664120A81DD7}"/>
              </a:ext>
            </a:extLst>
          </p:cNvPr>
          <p:cNvSpPr txBox="1"/>
          <p:nvPr/>
        </p:nvSpPr>
        <p:spPr>
          <a:xfrm>
            <a:off x="713175" y="708046"/>
            <a:ext cx="4494468" cy="861774"/>
          </a:xfrm>
          <a:prstGeom prst="rect">
            <a:avLst/>
          </a:prstGeom>
          <a:noFill/>
          <a:effectLst>
            <a:glow rad="101600">
              <a:schemeClr val="accent4">
                <a:satMod val="175000"/>
                <a:alpha val="40000"/>
              </a:schemeClr>
            </a:glow>
          </a:effectLst>
        </p:spPr>
        <p:txBody>
          <a:bodyPr wrap="square">
            <a:spAutoFit/>
          </a:bodyPr>
          <a:lstStyle/>
          <a:p>
            <a:pPr algn="ctr">
              <a:defRPr/>
            </a:pPr>
            <a:r>
              <a:rPr lang="en-US" altLang="zh-CN" sz="5000" dirty="0" err="1">
                <a:solidFill>
                  <a:srgbClr val="51C8BF"/>
                </a:solidFill>
                <a:latin typeface="#9Slide03 AmpleSoft Bold" panose="02000000000000000000" pitchFamily="2" charset="0"/>
                <a:ea typeface="汉堡包手机字体" panose="020B0604000101010104" pitchFamily="34" charset="-122"/>
                <a:cs typeface="+mn-ea"/>
                <a:sym typeface="+mn-lt"/>
              </a:rPr>
              <a:t>Khởi</a:t>
            </a:r>
            <a:r>
              <a:rPr lang="en-US" altLang="zh-CN" sz="5000" dirty="0">
                <a:solidFill>
                  <a:srgbClr val="51C8BF"/>
                </a:solidFill>
                <a:latin typeface="#9Slide03 AmpleSoft Bold" panose="02000000000000000000" pitchFamily="2" charset="0"/>
                <a:ea typeface="汉堡包手机字体" panose="020B0604000101010104" pitchFamily="34" charset="-122"/>
                <a:cs typeface="+mn-ea"/>
                <a:sym typeface="+mn-lt"/>
              </a:rPr>
              <a:t> </a:t>
            </a:r>
            <a:r>
              <a:rPr lang="en-US" altLang="zh-CN" sz="5000" dirty="0" err="1">
                <a:solidFill>
                  <a:srgbClr val="51C8BF"/>
                </a:solidFill>
                <a:latin typeface="#9Slide03 AmpleSoft Bold" panose="02000000000000000000" pitchFamily="2" charset="0"/>
                <a:ea typeface="汉堡包手机字体" panose="020B0604000101010104" pitchFamily="34" charset="-122"/>
                <a:cs typeface="+mn-ea"/>
                <a:sym typeface="+mn-lt"/>
              </a:rPr>
              <a:t>động</a:t>
            </a:r>
            <a:endParaRPr lang="zh-CN" altLang="en-US" sz="5000" dirty="0">
              <a:solidFill>
                <a:srgbClr val="51C8BF"/>
              </a:solidFill>
              <a:latin typeface="#9Slide03 AmpleSoft Bold" panose="02000000000000000000" pitchFamily="2" charset="0"/>
              <a:ea typeface="汉堡包手机字体" panose="020B0604000101010104" pitchFamily="34" charset="-122"/>
              <a:cs typeface="+mn-ea"/>
              <a:sym typeface="+mn-lt"/>
            </a:endParaRPr>
          </a:p>
        </p:txBody>
      </p:sp>
      <p:pic>
        <p:nvPicPr>
          <p:cNvPr id="10" name="Picture 9">
            <a:extLst>
              <a:ext uri="{FF2B5EF4-FFF2-40B4-BE49-F238E27FC236}">
                <a16:creationId xmlns:a16="http://schemas.microsoft.com/office/drawing/2014/main" id="{49CAABDB-869C-411C-8775-E639F12A2B4D}"/>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1841230" y="1655540"/>
            <a:ext cx="9239250" cy="4352925"/>
          </a:xfrm>
          <a:prstGeom prst="rect">
            <a:avLst/>
          </a:prstGeom>
        </p:spPr>
      </p:pic>
    </p:spTree>
    <p:extLst>
      <p:ext uri="{BB962C8B-B14F-4D97-AF65-F5344CB8AC3E}">
        <p14:creationId xmlns:p14="http://schemas.microsoft.com/office/powerpoint/2010/main" val="393218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830141" y="3299503"/>
            <a:ext cx="4847328" cy="32318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8086" y="3299503"/>
            <a:ext cx="4513770" cy="32318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986276" y="614150"/>
            <a:ext cx="10099344" cy="2246769"/>
          </a:xfrm>
          <a:prstGeom prst="rect">
            <a:avLst/>
          </a:prstGeom>
          <a:noFill/>
        </p:spPr>
        <p:txBody>
          <a:bodyPr wrap="square" rtlCol="0">
            <a:spAutoFit/>
          </a:bodyPr>
          <a:lstStyle/>
          <a:p>
            <a:pPr algn="just"/>
            <a:r>
              <a:rPr lang="en-US" sz="2800" b="1">
                <a:solidFill>
                  <a:schemeClr val="accent6">
                    <a:lumMod val="50000"/>
                  </a:schemeClr>
                </a:solidFill>
                <a:latin typeface="UTM Avo" panose="02040603050506020204" pitchFamily="18" charset="0"/>
                <a:ea typeface="Arial-Rounded" panose="020B0500000000000000" pitchFamily="34" charset="0"/>
                <a:cs typeface="Times New Roman" panose="02020603050405020304" pitchFamily="18" charset="0"/>
              </a:rPr>
              <a:t>Cây xấu hổ </a:t>
            </a:r>
            <a:r>
              <a:rPr lang="en-US" sz="2800">
                <a:latin typeface="UTM Avo" panose="02040603050506020204" pitchFamily="18" charset="0"/>
                <a:ea typeface="Arial-Rounded" panose="020B0500000000000000" pitchFamily="34" charset="0"/>
                <a:cs typeface="Times New Roman" panose="02020603050405020304" pitchFamily="18" charset="0"/>
              </a:rPr>
              <a:t>có tên gọi khác là cây cỏ thẹn, cỏ trinh nữ, cây mắc cỡ, hàm tu thảo (tên thuốc trong y học cổ truyền) là một cây nhỏ, mọc thành bụi lớn. Đặc điểm dễ nhận biết nhất của cây là lá khi đụng phải sẽ cụp rũ xuống nên có tên như thế. </a:t>
            </a:r>
          </a:p>
        </p:txBody>
      </p:sp>
    </p:spTree>
    <p:extLst>
      <p:ext uri="{BB962C8B-B14F-4D97-AF65-F5344CB8AC3E}">
        <p14:creationId xmlns:p14="http://schemas.microsoft.com/office/powerpoint/2010/main" val="44471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97858">
            <a:off x="6413770" y="3288746"/>
            <a:ext cx="5031151" cy="3419777"/>
          </a:xfrm>
          <a:prstGeom prst="rect">
            <a:avLst/>
          </a:prstGeom>
          <a:ln>
            <a:noFill/>
          </a:ln>
          <a:effectLst>
            <a:softEdge rad="112500"/>
          </a:effectLst>
        </p:spPr>
      </p:pic>
      <p:pic>
        <p:nvPicPr>
          <p:cNvPr id="2"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flipH="1">
            <a:off x="359242" y="144261"/>
            <a:ext cx="2077684" cy="2053652"/>
          </a:xfrm>
          <a:prstGeom prst="rect">
            <a:avLst/>
          </a:prstGeom>
        </p:spPr>
      </p:pic>
      <p:grpSp>
        <p:nvGrpSpPr>
          <p:cNvPr id="3" name="组合 23"/>
          <p:cNvGrpSpPr/>
          <p:nvPr/>
        </p:nvGrpSpPr>
        <p:grpSpPr>
          <a:xfrm>
            <a:off x="4814605" y="1808111"/>
            <a:ext cx="6770695" cy="1347720"/>
            <a:chOff x="5163741" y="2659559"/>
            <a:chExt cx="6770695" cy="1347720"/>
          </a:xfrm>
        </p:grpSpPr>
        <p:sp>
          <p:nvSpPr>
            <p:cNvPr id="4" name="文本框 24"/>
            <p:cNvSpPr txBox="1"/>
            <p:nvPr/>
          </p:nvSpPr>
          <p:spPr>
            <a:xfrm>
              <a:off x="5218333" y="2659559"/>
              <a:ext cx="6545694" cy="1323439"/>
            </a:xfrm>
            <a:prstGeom prst="rect">
              <a:avLst/>
            </a:prstGeom>
            <a:noFill/>
          </p:spPr>
          <p:txBody>
            <a:bodyPr wrap="square" rtlCol="0">
              <a:spAutoFit/>
            </a:bodyPr>
            <a:lstStyle/>
            <a:p>
              <a:r>
                <a:rPr lang="en-US" altLang="zh-CN" sz="800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Cây xấu hổ</a:t>
              </a:r>
              <a:endParaRPr lang="zh-CN" altLang="en-US"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文本框 22"/>
            <p:cNvSpPr txBox="1"/>
            <p:nvPr/>
          </p:nvSpPr>
          <p:spPr>
            <a:xfrm>
              <a:off x="5163741" y="2683840"/>
              <a:ext cx="6770695" cy="1323439"/>
            </a:xfrm>
            <a:prstGeom prst="rect">
              <a:avLst/>
            </a:prstGeom>
            <a:noFill/>
          </p:spPr>
          <p:txBody>
            <a:bodyPr wrap="square" rtlCol="0">
              <a:spAutoFit/>
            </a:bodyPr>
            <a:lstStyle/>
            <a:p>
              <a:r>
                <a:rPr lang="en-US" altLang="zh-CN" sz="800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Cây xấu hổ</a:t>
              </a:r>
              <a:endParaRPr lang="zh-CN" altLang="en-US"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6" name="图片 2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748" b="82688" l="10000" r="90000"/>
                    </a14:imgEffect>
                  </a14:imgLayer>
                </a14:imgProps>
              </a:ext>
              <a:ext uri="{28A0092B-C50C-407E-A947-70E740481C1C}">
                <a14:useLocalDpi xmlns:a14="http://schemas.microsoft.com/office/drawing/2010/main" val="0"/>
              </a:ext>
            </a:extLst>
          </a:blip>
          <a:srcRect t="18630" b="10194"/>
          <a:stretch>
            <a:fillRect/>
          </a:stretch>
        </p:blipFill>
        <p:spPr>
          <a:xfrm rot="20819374">
            <a:off x="5089770" y="4546402"/>
            <a:ext cx="2756142" cy="2550217"/>
          </a:xfrm>
          <a:prstGeom prst="rect">
            <a:avLst/>
          </a:prstGeom>
        </p:spPr>
      </p:pic>
      <p:pic>
        <p:nvPicPr>
          <p:cNvPr id="10" name="Picture 9">
            <a:extLst>
              <a:ext uri="{FF2B5EF4-FFF2-40B4-BE49-F238E27FC236}">
                <a16:creationId xmlns:a16="http://schemas.microsoft.com/office/drawing/2014/main" id="{B4C0A564-C057-438F-9E1C-3632C8410E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242" y="1949424"/>
            <a:ext cx="4535417" cy="4535417"/>
          </a:xfrm>
          <a:prstGeom prst="rect">
            <a:avLst/>
          </a:prstGeom>
        </p:spPr>
      </p:pic>
      <p:pic>
        <p:nvPicPr>
          <p:cNvPr id="16"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a:off x="10210437" y="187863"/>
            <a:ext cx="2077684" cy="2053652"/>
          </a:xfrm>
          <a:prstGeom prst="rect">
            <a:avLst/>
          </a:prstGeom>
        </p:spPr>
      </p:pic>
      <p:grpSp>
        <p:nvGrpSpPr>
          <p:cNvPr id="19" name="Group 18"/>
          <p:cNvGrpSpPr/>
          <p:nvPr/>
        </p:nvGrpSpPr>
        <p:grpSpPr>
          <a:xfrm>
            <a:off x="2947192" y="654532"/>
            <a:ext cx="5340842" cy="1472538"/>
            <a:chOff x="7122834" y="859913"/>
            <a:chExt cx="2043549" cy="1472538"/>
          </a:xfrm>
        </p:grpSpPr>
        <p:sp>
          <p:nvSpPr>
            <p:cNvPr id="17" name="TextBox 16"/>
            <p:cNvSpPr txBox="1"/>
            <p:nvPr/>
          </p:nvSpPr>
          <p:spPr>
            <a:xfrm>
              <a:off x="7132867" y="885901"/>
              <a:ext cx="2033516" cy="1446550"/>
            </a:xfrm>
            <a:prstGeom prst="rect">
              <a:avLst/>
            </a:prstGeom>
            <a:noFill/>
          </p:spPr>
          <p:txBody>
            <a:bodyPr wrap="square" rtlCol="0">
              <a:spAutoFit/>
            </a:bodyPr>
            <a:lstStyle/>
            <a:p>
              <a:r>
                <a:rPr lang="en-US" sz="8800">
                  <a:ln w="152400">
                    <a:solidFill>
                      <a:srgbClr val="009999"/>
                    </a:solidFill>
                  </a:ln>
                  <a:solidFill>
                    <a:schemeClr val="bg1"/>
                  </a:solidFill>
                  <a:latin typeface="#9Slide05 ValentiaNitCondensed" pitchFamily="2" charset="0"/>
                </a:rPr>
                <a:t>Tiết 1: Đọc</a:t>
              </a:r>
            </a:p>
          </p:txBody>
        </p:sp>
        <p:sp>
          <p:nvSpPr>
            <p:cNvPr id="18" name="TextBox 17"/>
            <p:cNvSpPr txBox="1"/>
            <p:nvPr/>
          </p:nvSpPr>
          <p:spPr>
            <a:xfrm>
              <a:off x="7122834" y="859913"/>
              <a:ext cx="2033516" cy="1446550"/>
            </a:xfrm>
            <a:prstGeom prst="rect">
              <a:avLst/>
            </a:prstGeom>
            <a:noFill/>
          </p:spPr>
          <p:txBody>
            <a:bodyPr wrap="square" rtlCol="0">
              <a:spAutoFit/>
            </a:bodyPr>
            <a:lstStyle/>
            <a:p>
              <a:r>
                <a:rPr lang="en-US" sz="8800">
                  <a:solidFill>
                    <a:schemeClr val="bg1"/>
                  </a:solidFill>
                  <a:latin typeface="#9Slide05 ValentiaNitCondensed" pitchFamily="2" charset="0"/>
                </a:rPr>
                <a:t>Tiết 1: Đọc</a:t>
              </a:r>
            </a:p>
          </p:txBody>
        </p:sp>
      </p:grpSp>
      <p:sp>
        <p:nvSpPr>
          <p:cNvPr id="7" name="TextBox 6"/>
          <p:cNvSpPr txBox="1"/>
          <p:nvPr/>
        </p:nvSpPr>
        <p:spPr>
          <a:xfrm>
            <a:off x="7052778" y="2919864"/>
            <a:ext cx="3753134" cy="461665"/>
          </a:xfrm>
          <a:prstGeom prst="rect">
            <a:avLst/>
          </a:prstGeom>
          <a:noFill/>
        </p:spPr>
        <p:txBody>
          <a:bodyPr wrap="square" rtlCol="0">
            <a:spAutoFit/>
          </a:bodyPr>
          <a:lstStyle/>
          <a:p>
            <a:r>
              <a:rPr lang="en-US" sz="2400">
                <a:latin typeface="UTM Avo" panose="02040603050506020204" pitchFamily="18" charset="0"/>
              </a:rPr>
              <a:t>(</a:t>
            </a:r>
            <a:r>
              <a:rPr lang="en-US" sz="2400" i="1">
                <a:latin typeface="UTM Avo" panose="02040603050506020204" pitchFamily="18" charset="0"/>
              </a:rPr>
              <a:t>Theo</a:t>
            </a:r>
            <a:r>
              <a:rPr lang="en-US" sz="2400">
                <a:latin typeface="UTM Avo" panose="02040603050506020204" pitchFamily="18" charset="0"/>
              </a:rPr>
              <a:t> Trần Hoài Dương)</a:t>
            </a:r>
          </a:p>
        </p:txBody>
      </p:sp>
    </p:spTree>
    <p:extLst>
      <p:ext uri="{BB962C8B-B14F-4D97-AF65-F5344CB8AC3E}">
        <p14:creationId xmlns:p14="http://schemas.microsoft.com/office/powerpoint/2010/main" val="136364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22"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2000"/>
                            </p:stCondLst>
                            <p:childTnLst>
                              <p:par>
                                <p:cTn id="35" presetID="14" presetClass="entr" presetSubtype="1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par>
                          <p:cTn id="38" fill="hold">
                            <p:stCondLst>
                              <p:cond delay="2500"/>
                            </p:stCondLst>
                            <p:childTnLst>
                              <p:par>
                                <p:cTn id="39" presetID="42"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SVN-Whimsy" panose="02040603050506020204" pitchFamily="18" charset="0"/>
                <a:cs typeface="Times New Roman" panose="02020603050405020304" pitchFamily="18" charset="0"/>
              </a:rPr>
              <a:t>CÂY XẤU HỔ</a:t>
            </a:r>
          </a:p>
        </p:txBody>
      </p:sp>
      <p:sp>
        <p:nvSpPr>
          <p:cNvPr id="4" name="TextBox 3"/>
          <p:cNvSpPr txBox="1"/>
          <p:nvPr/>
        </p:nvSpPr>
        <p:spPr>
          <a:xfrm>
            <a:off x="559558" y="859806"/>
            <a:ext cx="11150221" cy="5262979"/>
          </a:xfrm>
          <a:prstGeom prst="rect">
            <a:avLst/>
          </a:prstGeom>
          <a:noFill/>
        </p:spPr>
        <p:txBody>
          <a:bodyPr wrap="square" rtlCol="0">
            <a:spAutoFit/>
          </a:bodyPr>
          <a:lstStyle/>
          <a:p>
            <a:pPr algn="just"/>
            <a:r>
              <a:rPr lang="en-US" sz="2800">
                <a:latin typeface="UTM Avo" panose="02040603050506020204" pitchFamily="18" charset="0"/>
              </a:rPr>
              <a:t>        </a:t>
            </a:r>
            <a:r>
              <a:rPr lang="en-US" sz="2800">
                <a:latin typeface="UTM Aptima" panose="02040603050506020204" pitchFamily="18" charset="0"/>
              </a:rPr>
              <a:t>Bỗng dưng, gió ào ào nổi lên. Có tiếng động gì lạ lắm. Những chiếc lá khô lạt xạt lướt trên cỏ. Cây xấu hổ co rúm mình lại.</a:t>
            </a:r>
          </a:p>
          <a:p>
            <a:pPr algn="just"/>
            <a:r>
              <a:rPr lang="en-US" sz="2800">
                <a:latin typeface="UTM Aptima" panose="02040603050506020204" pitchFamily="18" charset="0"/>
              </a:rPr>
              <a:t>       Nó bỗng thấy xung quanh xôn xao. He hé mắt nhìn: không có gì lạ cả. Bấy giờ nó mới mở bừng những con mắt lá. Quả nhiên không có gì lạ thật.</a:t>
            </a:r>
          </a:p>
          <a:p>
            <a:pPr algn="just"/>
            <a:r>
              <a:rPr lang="en-US" sz="2800">
                <a:latin typeface="UTM Aptima" panose="02040603050506020204" pitchFamily="18" charset="0"/>
              </a:rPr>
              <a:t>       Nhưng cây cỏ xung quanh vẫn cứ xôn xao. Thì ra, vừa mới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 </a:t>
            </a:r>
          </a:p>
          <a:p>
            <a:pPr algn="just"/>
            <a:r>
              <a:rPr lang="en-US" sz="2800">
                <a:latin typeface="UTM Aptima" panose="02040603050506020204" pitchFamily="18" charset="0"/>
              </a:rPr>
              <a:t>       Càng nghe bạn bè trầm trồ, cây xấu hổ càng tiếc. Không biết bao giờ con chim xanh huyền diệu ấy quay trở lại ?</a:t>
            </a:r>
          </a:p>
        </p:txBody>
      </p:sp>
      <p:sp>
        <p:nvSpPr>
          <p:cNvPr id="6" name="TextBox 5"/>
          <p:cNvSpPr txBox="1"/>
          <p:nvPr/>
        </p:nvSpPr>
        <p:spPr>
          <a:xfrm>
            <a:off x="7956645" y="6054545"/>
            <a:ext cx="3753134" cy="461665"/>
          </a:xfrm>
          <a:prstGeom prst="rect">
            <a:avLst/>
          </a:prstGeom>
          <a:noFill/>
        </p:spPr>
        <p:txBody>
          <a:bodyPr wrap="square" rtlCol="0">
            <a:spAutoFit/>
          </a:bodyPr>
          <a:lstStyle/>
          <a:p>
            <a:r>
              <a:rPr lang="en-US" sz="2400">
                <a:latin typeface="UTM Avo" panose="02040603050506020204" pitchFamily="18" charset="0"/>
              </a:rPr>
              <a:t>(</a:t>
            </a:r>
            <a:r>
              <a:rPr lang="en-US" sz="2400" i="1">
                <a:latin typeface="UTM Avo" panose="02040603050506020204" pitchFamily="18" charset="0"/>
              </a:rPr>
              <a:t>Theo</a:t>
            </a:r>
            <a:r>
              <a:rPr lang="en-US" sz="2400">
                <a:latin typeface="UTM Avo" panose="02040603050506020204" pitchFamily="18" charset="0"/>
              </a:rPr>
              <a:t> Trần Hoài Dương)</a:t>
            </a:r>
          </a:p>
        </p:txBody>
      </p:sp>
    </p:spTree>
    <p:extLst>
      <p:ext uri="{BB962C8B-B14F-4D97-AF65-F5344CB8AC3E}">
        <p14:creationId xmlns:p14="http://schemas.microsoft.com/office/powerpoint/2010/main" val="321709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61423" y="500979"/>
            <a:ext cx="4568178" cy="1265354"/>
            <a:chOff x="3173073" y="565468"/>
            <a:chExt cx="5774983" cy="1265354"/>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820419"/>
              <a:ext cx="5443577" cy="769441"/>
            </a:xfrm>
            <a:prstGeom prst="rect">
              <a:avLst/>
            </a:prstGeom>
            <a:noFill/>
          </p:spPr>
          <p:txBody>
            <a:bodyPr wrap="square" rtlCol="0">
              <a:spAutoFit/>
            </a:bodyPr>
            <a:lstStyle/>
            <a:p>
              <a:r>
                <a:rPr lang="en-US" sz="4400" b="1">
                  <a:solidFill>
                    <a:srgbClr val="FF6600"/>
                  </a:solidFill>
                  <a:latin typeface="UTM Avo" panose="02040603050506020204" pitchFamily="18" charset="0"/>
                </a:rPr>
                <a:t>Luyện đọc từ khó</a:t>
              </a:r>
            </a:p>
          </p:txBody>
        </p:sp>
      </p:grpSp>
      <p:pic>
        <p:nvPicPr>
          <p:cNvPr id="7" name="图片 2"/>
          <p:cNvPicPr>
            <a:picLocks noChangeAspect="1"/>
          </p:cNvPicPr>
          <p:nvPr/>
        </p:nvPicPr>
        <p:blipFill rotWithShape="1">
          <a:blip r:embed="rId2">
            <a:extLst>
              <a:ext uri="{28A0092B-C50C-407E-A947-70E740481C1C}">
                <a14:useLocalDpi xmlns:a14="http://schemas.microsoft.com/office/drawing/2010/main" val="0"/>
              </a:ext>
            </a:extLst>
          </a:blip>
          <a:srcRect l="5744" t="9967" r="7565" b="4409"/>
          <a:stretch>
            <a:fillRect/>
          </a:stretch>
        </p:blipFill>
        <p:spPr>
          <a:xfrm>
            <a:off x="532437" y="1259095"/>
            <a:ext cx="2737811" cy="3834389"/>
          </a:xfrm>
          <a:prstGeom prst="rect">
            <a:avLst/>
          </a:prstGeom>
        </p:spPr>
      </p:pic>
      <p:pic>
        <p:nvPicPr>
          <p:cNvPr id="8" name="图片 4"/>
          <p:cNvPicPr>
            <a:picLocks noChangeAspect="1"/>
          </p:cNvPicPr>
          <p:nvPr/>
        </p:nvPicPr>
        <p:blipFill rotWithShape="1">
          <a:blip r:embed="rId3"/>
          <a:srcRect l="7763" t="8808" r="13397"/>
          <a:stretch>
            <a:fillRect/>
          </a:stretch>
        </p:blipFill>
        <p:spPr>
          <a:xfrm rot="11738100">
            <a:off x="658989" y="5221991"/>
            <a:ext cx="1103375" cy="1090613"/>
          </a:xfrm>
          <a:prstGeom prst="rect">
            <a:avLst/>
          </a:prstGeom>
        </p:spPr>
      </p:pic>
      <p:pic>
        <p:nvPicPr>
          <p:cNvPr id="9" name="图片 6"/>
          <p:cNvPicPr>
            <a:picLocks noChangeAspect="1"/>
          </p:cNvPicPr>
          <p:nvPr/>
        </p:nvPicPr>
        <p:blipFill>
          <a:blip r:embed="rId4"/>
          <a:stretch>
            <a:fillRect/>
          </a:stretch>
        </p:blipFill>
        <p:spPr>
          <a:xfrm rot="20727700" flipH="1">
            <a:off x="10493173" y="506953"/>
            <a:ext cx="1174614" cy="1017447"/>
          </a:xfrm>
          <a:prstGeom prst="rect">
            <a:avLst/>
          </a:prstGeom>
        </p:spPr>
      </p:pic>
      <p:grpSp>
        <p:nvGrpSpPr>
          <p:cNvPr id="15" name="Group 14"/>
          <p:cNvGrpSpPr/>
          <p:nvPr/>
        </p:nvGrpSpPr>
        <p:grpSpPr>
          <a:xfrm>
            <a:off x="3387454" y="1525371"/>
            <a:ext cx="3363003" cy="2246893"/>
            <a:chOff x="3736652" y="1766333"/>
            <a:chExt cx="3363003" cy="2246893"/>
          </a:xfrm>
        </p:grpSpPr>
        <p:grpSp>
          <p:nvGrpSpPr>
            <p:cNvPr id="10" name="Group 9">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11"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2"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TextBox 3"/>
            <p:cNvSpPr txBox="1"/>
            <p:nvPr/>
          </p:nvSpPr>
          <p:spPr>
            <a:xfrm>
              <a:off x="3736652" y="2688222"/>
              <a:ext cx="3363003"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lạt xạt</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grpSp>
      <p:grpSp>
        <p:nvGrpSpPr>
          <p:cNvPr id="16" name="Group 15"/>
          <p:cNvGrpSpPr/>
          <p:nvPr/>
        </p:nvGrpSpPr>
        <p:grpSpPr>
          <a:xfrm>
            <a:off x="7258985" y="1622106"/>
            <a:ext cx="3363003" cy="2246893"/>
            <a:chOff x="3736652" y="1766333"/>
            <a:chExt cx="3363003" cy="2246893"/>
          </a:xfrm>
        </p:grpSpPr>
        <p:grpSp>
          <p:nvGrpSpPr>
            <p:cNvPr id="17" name="Group 16">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19"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20"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8" name="TextBox 3"/>
            <p:cNvSpPr txBox="1"/>
            <p:nvPr/>
          </p:nvSpPr>
          <p:spPr>
            <a:xfrm>
              <a:off x="3736652" y="2688222"/>
              <a:ext cx="3363003" cy="1008405"/>
            </a:xfrm>
            <a:prstGeom prst="rect">
              <a:avLst/>
            </a:prstGeom>
            <a:noFill/>
          </p:spPr>
          <p:txBody>
            <a:bodyPr wrap="square" lIns="96762" tIns="48381" rIns="96762" bIns="48381" rtlCol="0">
              <a:spAutoFit/>
            </a:bodyPr>
            <a:lstStyle/>
            <a:p>
              <a:pPr algn="ctr">
                <a:lnSpc>
                  <a:spcPct val="150000"/>
                </a:lnSpc>
              </a:pPr>
              <a:r>
                <a:rPr lang="en-US" altLang="zh-CN" sz="4400" b="1" dirty="0">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dirty="0" err="1">
                  <a:solidFill>
                    <a:srgbClr val="B12A25"/>
                  </a:solidFill>
                  <a:latin typeface="UTM Avo" panose="02040603050506020204" pitchFamily="18" charset="0"/>
                  <a:ea typeface="微软雅黑" panose="020B0503020204020204" charset="-122"/>
                  <a:cs typeface="Arial" panose="020B0604020202020204" pitchFamily="34" charset="0"/>
                </a:rPr>
                <a:t>xôn</a:t>
              </a:r>
              <a:r>
                <a:rPr lang="en-US" altLang="zh-CN" sz="4400" b="1" dirty="0">
                  <a:solidFill>
                    <a:srgbClr val="B12A25"/>
                  </a:solidFill>
                  <a:latin typeface="UTM Avo" panose="02040603050506020204" pitchFamily="18" charset="0"/>
                  <a:ea typeface="微软雅黑" panose="020B0503020204020204" charset="-122"/>
                  <a:cs typeface="Arial" panose="020B0604020202020204" pitchFamily="34" charset="0"/>
                </a:rPr>
                <a:t> </a:t>
              </a:r>
              <a:r>
                <a:rPr lang="en-US" altLang="zh-CN" sz="4400" b="1" dirty="0" err="1">
                  <a:solidFill>
                    <a:srgbClr val="B12A25"/>
                  </a:solidFill>
                  <a:latin typeface="UTM Avo" panose="02040603050506020204" pitchFamily="18" charset="0"/>
                  <a:ea typeface="微软雅黑" panose="020B0503020204020204" charset="-122"/>
                  <a:cs typeface="Arial" panose="020B0604020202020204" pitchFamily="34" charset="0"/>
                </a:rPr>
                <a:t>xao</a:t>
              </a:r>
              <a:endParaRPr lang="zh-CN" altLang="en-US" sz="4400" b="1" dirty="0">
                <a:solidFill>
                  <a:srgbClr val="B12A25"/>
                </a:solidFill>
                <a:latin typeface="UTM Avo" panose="02040603050506020204" pitchFamily="18" charset="0"/>
                <a:ea typeface="微软雅黑" panose="020B0503020204020204" charset="-122"/>
                <a:cs typeface="Arial" panose="020B0604020202020204" pitchFamily="34" charset="0"/>
              </a:endParaRPr>
            </a:p>
          </p:txBody>
        </p:sp>
      </p:grpSp>
      <p:grpSp>
        <p:nvGrpSpPr>
          <p:cNvPr id="21" name="Group 20"/>
          <p:cNvGrpSpPr/>
          <p:nvPr/>
        </p:nvGrpSpPr>
        <p:grpSpPr>
          <a:xfrm>
            <a:off x="3613091" y="3552640"/>
            <a:ext cx="3363003" cy="2246893"/>
            <a:chOff x="3736652" y="1766333"/>
            <a:chExt cx="3363003" cy="2246893"/>
          </a:xfrm>
        </p:grpSpPr>
        <p:grpSp>
          <p:nvGrpSpPr>
            <p:cNvPr id="22" name="Group 21">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24"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25"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3" name="TextBox 3"/>
            <p:cNvSpPr txBox="1"/>
            <p:nvPr/>
          </p:nvSpPr>
          <p:spPr>
            <a:xfrm>
              <a:off x="3736652" y="2688222"/>
              <a:ext cx="3363003"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a:solidFill>
                    <a:srgbClr val="92D050"/>
                  </a:solidFill>
                  <a:latin typeface="UTM Avo" panose="02040603050506020204" pitchFamily="18" charset="0"/>
                  <a:ea typeface="微软雅黑" panose="020B0503020204020204" charset="-122"/>
                  <a:cs typeface="Arial" panose="020B0604020202020204" pitchFamily="34" charset="0"/>
                </a:rPr>
                <a:t>lóng lánh</a:t>
              </a:r>
              <a:endParaRPr lang="zh-CN" altLang="en-US" sz="4400" b="1" dirty="0">
                <a:solidFill>
                  <a:srgbClr val="92D050"/>
                </a:solidFill>
                <a:latin typeface="UTM Avo" panose="02040603050506020204" pitchFamily="18" charset="0"/>
                <a:ea typeface="微软雅黑" panose="020B0503020204020204" charset="-122"/>
                <a:cs typeface="Arial" panose="020B0604020202020204" pitchFamily="34" charset="0"/>
              </a:endParaRPr>
            </a:p>
          </p:txBody>
        </p:sp>
      </p:grpSp>
      <p:grpSp>
        <p:nvGrpSpPr>
          <p:cNvPr id="26" name="Group 25"/>
          <p:cNvGrpSpPr/>
          <p:nvPr/>
        </p:nvGrpSpPr>
        <p:grpSpPr>
          <a:xfrm>
            <a:off x="7422932" y="3574106"/>
            <a:ext cx="3363003" cy="2246893"/>
            <a:chOff x="3736652" y="1766333"/>
            <a:chExt cx="3363003" cy="2246893"/>
          </a:xfrm>
        </p:grpSpPr>
        <p:grpSp>
          <p:nvGrpSpPr>
            <p:cNvPr id="27" name="Group 26">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29"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30"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8" name="TextBox 3"/>
            <p:cNvSpPr txBox="1"/>
            <p:nvPr/>
          </p:nvSpPr>
          <p:spPr>
            <a:xfrm>
              <a:off x="3736652" y="2688222"/>
              <a:ext cx="3363003"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a:solidFill>
                    <a:srgbClr val="009999"/>
                  </a:solidFill>
                  <a:latin typeface="UTM Avo" panose="02040603050506020204" pitchFamily="18" charset="0"/>
                  <a:ea typeface="微软雅黑" panose="020B0503020204020204" charset="-122"/>
                  <a:cs typeface="Arial" panose="020B0604020202020204" pitchFamily="34" charset="0"/>
                </a:rPr>
                <a:t>xuýt xoa</a:t>
              </a:r>
              <a:endParaRPr lang="zh-CN" altLang="en-US" sz="4400" b="1" dirty="0">
                <a:solidFill>
                  <a:srgbClr val="009999"/>
                </a:solidFill>
                <a:latin typeface="UTM Avo" panose="02040603050506020204" pitchFamily="18" charset="0"/>
                <a:ea typeface="微软雅黑" panose="020B0503020204020204" charset="-122"/>
                <a:cs typeface="Arial" panose="020B0604020202020204" pitchFamily="34" charset="0"/>
              </a:endParaRPr>
            </a:p>
          </p:txBody>
        </p:sp>
      </p:grpSp>
    </p:spTree>
    <p:extLst>
      <p:ext uri="{BB962C8B-B14F-4D97-AF65-F5344CB8AC3E}">
        <p14:creationId xmlns:p14="http://schemas.microsoft.com/office/powerpoint/2010/main" val="160052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750"/>
                                        <p:tgtEl>
                                          <p:spTgt spid="16"/>
                                        </p:tgtEl>
                                      </p:cBhvr>
                                    </p:animEffect>
                                    <p:anim calcmode="lin" valueType="num">
                                      <p:cBhvr>
                                        <p:cTn id="29" dur="750" fill="hold"/>
                                        <p:tgtEl>
                                          <p:spTgt spid="16"/>
                                        </p:tgtEl>
                                        <p:attrNameLst>
                                          <p:attrName>ppt_x</p:attrName>
                                        </p:attrNameLst>
                                      </p:cBhvr>
                                      <p:tavLst>
                                        <p:tav tm="0">
                                          <p:val>
                                            <p:strVal val="#ppt_x"/>
                                          </p:val>
                                        </p:tav>
                                        <p:tav tm="100000">
                                          <p:val>
                                            <p:strVal val="#ppt_x"/>
                                          </p:val>
                                        </p:tav>
                                      </p:tavLst>
                                    </p:anim>
                                    <p:anim calcmode="lin" valueType="num">
                                      <p:cBhvr>
                                        <p:cTn id="30"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750"/>
                                        <p:tgtEl>
                                          <p:spTgt spid="21"/>
                                        </p:tgtEl>
                                      </p:cBhvr>
                                    </p:animEffect>
                                    <p:anim calcmode="lin" valueType="num">
                                      <p:cBhvr>
                                        <p:cTn id="36" dur="750" fill="hold"/>
                                        <p:tgtEl>
                                          <p:spTgt spid="21"/>
                                        </p:tgtEl>
                                        <p:attrNameLst>
                                          <p:attrName>ppt_x</p:attrName>
                                        </p:attrNameLst>
                                      </p:cBhvr>
                                      <p:tavLst>
                                        <p:tav tm="0">
                                          <p:val>
                                            <p:strVal val="#ppt_x"/>
                                          </p:val>
                                        </p:tav>
                                        <p:tav tm="100000">
                                          <p:val>
                                            <p:strVal val="#ppt_x"/>
                                          </p:val>
                                        </p:tav>
                                      </p:tavLst>
                                    </p:anim>
                                    <p:anim calcmode="lin" valueType="num">
                                      <p:cBhvr>
                                        <p:cTn id="37"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750"/>
                                        <p:tgtEl>
                                          <p:spTgt spid="26"/>
                                        </p:tgtEl>
                                      </p:cBhvr>
                                    </p:animEffect>
                                    <p:anim calcmode="lin" valueType="num">
                                      <p:cBhvr>
                                        <p:cTn id="43" dur="750" fill="hold"/>
                                        <p:tgtEl>
                                          <p:spTgt spid="26"/>
                                        </p:tgtEl>
                                        <p:attrNameLst>
                                          <p:attrName>ppt_x</p:attrName>
                                        </p:attrNameLst>
                                      </p:cBhvr>
                                      <p:tavLst>
                                        <p:tav tm="0">
                                          <p:val>
                                            <p:strVal val="#ppt_x"/>
                                          </p:val>
                                        </p:tav>
                                        <p:tav tm="100000">
                                          <p:val>
                                            <p:strVal val="#ppt_x"/>
                                          </p:val>
                                        </p:tav>
                                      </p:tavLst>
                                    </p:anim>
                                    <p:anim calcmode="lin" valueType="num">
                                      <p:cBhvr>
                                        <p:cTn id="44"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6">
            <a:extLst>
              <a:ext uri="{FF2B5EF4-FFF2-40B4-BE49-F238E27FC236}">
                <a16:creationId xmlns:a16="http://schemas.microsoft.com/office/drawing/2014/main" id="{E848562E-9D93-4BA6-87FA-5190E9CA3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74" y="1575238"/>
            <a:ext cx="3276308" cy="4645806"/>
          </a:xfrm>
          <a:prstGeom prst="rect">
            <a:avLst/>
          </a:prstGeom>
        </p:spPr>
      </p:pic>
      <p:grpSp>
        <p:nvGrpSpPr>
          <p:cNvPr id="2" name="Group 1"/>
          <p:cNvGrpSpPr/>
          <p:nvPr/>
        </p:nvGrpSpPr>
        <p:grpSpPr>
          <a:xfrm>
            <a:off x="3314243" y="441599"/>
            <a:ext cx="6121620" cy="1701501"/>
            <a:chOff x="3173073" y="565468"/>
            <a:chExt cx="5644715" cy="1701501"/>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4751649" cy="1265354"/>
              <a:chOff x="1006064" y="1522807"/>
              <a:chExt cx="8209373"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820937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6"/>
                <a:ext cx="7788369"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820419"/>
              <a:ext cx="5443577" cy="1446550"/>
            </a:xfrm>
            <a:prstGeom prst="rect">
              <a:avLst/>
            </a:prstGeom>
            <a:noFill/>
          </p:spPr>
          <p:txBody>
            <a:bodyPr wrap="square" rtlCol="0">
              <a:spAutoFit/>
            </a:bodyPr>
            <a:lstStyle/>
            <a:p>
              <a:r>
                <a:rPr lang="en-US" sz="4400" b="1">
                  <a:solidFill>
                    <a:srgbClr val="FF6600"/>
                  </a:solidFill>
                  <a:latin typeface="UTM Avo" panose="02040603050506020204" pitchFamily="18" charset="0"/>
                </a:rPr>
                <a:t>Luyện đọc câu dài</a:t>
              </a:r>
            </a:p>
          </p:txBody>
        </p:sp>
      </p:gr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5785"/>
          <a:stretch>
            <a:fillRect/>
          </a:stretch>
        </p:blipFill>
        <p:spPr>
          <a:xfrm rot="20387648">
            <a:off x="9776909" y="4165600"/>
            <a:ext cx="1980790" cy="2424942"/>
          </a:xfrm>
          <a:prstGeom prst="rect">
            <a:avLst/>
          </a:prstGeom>
        </p:spPr>
      </p:pic>
      <p:cxnSp>
        <p:nvCxnSpPr>
          <p:cNvPr id="12" name="Straight Connector 11">
            <a:extLst>
              <a:ext uri="{FF2B5EF4-FFF2-40B4-BE49-F238E27FC236}">
                <a16:creationId xmlns:a16="http://schemas.microsoft.com/office/drawing/2014/main" id="{29A47791-5B17-40BD-BAC5-41083ACBA43A}"/>
              </a:ext>
            </a:extLst>
          </p:cNvPr>
          <p:cNvCxnSpPr>
            <a:cxnSpLocks/>
          </p:cNvCxnSpPr>
          <p:nvPr/>
        </p:nvCxnSpPr>
        <p:spPr>
          <a:xfrm flipH="1">
            <a:off x="2939340" y="4758244"/>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10405" y="2469605"/>
            <a:ext cx="7617269" cy="1754326"/>
          </a:xfrm>
          <a:prstGeom prst="rect">
            <a:avLst/>
          </a:prstGeom>
          <a:noFill/>
        </p:spPr>
        <p:txBody>
          <a:bodyPr wrap="square" rtlCol="0">
            <a:spAutoFit/>
          </a:bodyPr>
          <a:lstStyle/>
          <a:p>
            <a:pPr algn="just"/>
            <a:r>
              <a:rPr lang="en-US" sz="3600" b="1">
                <a:solidFill>
                  <a:srgbClr val="002060"/>
                </a:solidFill>
                <a:latin typeface="UTM Aptima" panose="02040603050506020204" pitchFamily="18" charset="0"/>
              </a:rPr>
              <a:t>Thì ra, vừa mới có một con chim xanh biếc, toàn thân lóng lánh như tự tỏa sáng không biết từ đâu bay tới.</a:t>
            </a:r>
            <a:endParaRPr lang="en-US" sz="3600" b="1">
              <a:solidFill>
                <a:srgbClr val="002060"/>
              </a:solidFill>
            </a:endParaRPr>
          </a:p>
        </p:txBody>
      </p:sp>
      <p:cxnSp>
        <p:nvCxnSpPr>
          <p:cNvPr id="25" name="Straight Connector 24"/>
          <p:cNvCxnSpPr/>
          <p:nvPr/>
        </p:nvCxnSpPr>
        <p:spPr>
          <a:xfrm flipH="1">
            <a:off x="5295332" y="2566788"/>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p:nvPr/>
        </p:nvCxnSpPr>
        <p:spPr>
          <a:xfrm flipH="1">
            <a:off x="5986292" y="3118168"/>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p:cNvCxnSpPr/>
          <p:nvPr/>
        </p:nvCxnSpPr>
        <p:spPr>
          <a:xfrm flipH="1">
            <a:off x="5980952" y="3682647"/>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flipH="1">
            <a:off x="11211854" y="3655550"/>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p:cNvCxnSpPr/>
          <p:nvPr/>
        </p:nvCxnSpPr>
        <p:spPr>
          <a:xfrm flipH="1">
            <a:off x="11306509" y="3655550"/>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37284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up)">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up)">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up)">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up)">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pic>
        <p:nvPicPr>
          <p:cNvPr id="1026" name="Picture 2" descr="Lá Mùa Thu Tháng Mười - Ảnh miễn phí tr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903" y="2252814"/>
            <a:ext cx="5804715" cy="38698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3"/>
          <p:cNvSpPr txBox="1"/>
          <p:nvPr/>
        </p:nvSpPr>
        <p:spPr>
          <a:xfrm>
            <a:off x="1726904" y="2839532"/>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lạt xạt</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grpSp>
        <p:nvGrpSpPr>
          <p:cNvPr id="6" name="Group 5"/>
          <p:cNvGrpSpPr/>
          <p:nvPr/>
        </p:nvGrpSpPr>
        <p:grpSpPr>
          <a:xfrm>
            <a:off x="672884" y="3042379"/>
            <a:ext cx="4824989" cy="2847300"/>
            <a:chOff x="672884" y="3042379"/>
            <a:chExt cx="4824989" cy="2847300"/>
          </a:xfrm>
        </p:grpSpPr>
        <p:grpSp>
          <p:nvGrpSpPr>
            <p:cNvPr id="9" name="Group 8">
              <a:extLst>
                <a:ext uri="{FF2B5EF4-FFF2-40B4-BE49-F238E27FC236}">
                  <a16:creationId xmlns:a16="http://schemas.microsoft.com/office/drawing/2014/main" id="{009AEB47-6FA2-4D8D-BD99-1437AB7DE731}"/>
                </a:ext>
              </a:extLst>
            </p:cNvPr>
            <p:cNvGrpSpPr/>
            <p:nvPr/>
          </p:nvGrpSpPr>
          <p:grpSpPr>
            <a:xfrm>
              <a:off x="696744" y="3042379"/>
              <a:ext cx="4801129" cy="2847300"/>
              <a:chOff x="751504" y="-635415"/>
              <a:chExt cx="5342191" cy="6430631"/>
            </a:xfrm>
          </p:grpSpPr>
          <p:pic>
            <p:nvPicPr>
              <p:cNvPr id="10"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672884" y="4328142"/>
              <a:ext cx="4804012" cy="1323439"/>
            </a:xfrm>
            <a:prstGeom prst="rect">
              <a:avLst/>
            </a:prstGeom>
            <a:noFill/>
          </p:spPr>
          <p:txBody>
            <a:bodyPr wrap="square" rtlCol="0">
              <a:spAutoFit/>
            </a:bodyPr>
            <a:lstStyle/>
            <a:p>
              <a:pPr algn="ctr"/>
              <a:r>
                <a:rPr lang="en-US" sz="4000">
                  <a:solidFill>
                    <a:schemeClr val="accent6">
                      <a:lumMod val="50000"/>
                    </a:schemeClr>
                  </a:solidFill>
                  <a:latin typeface="UTM Avo" panose="02040603050506020204" pitchFamily="18" charset="0"/>
                </a:rPr>
                <a:t>Tiếng va chạm của lá khô.</a:t>
              </a:r>
            </a:p>
          </p:txBody>
        </p:sp>
      </p:grpSp>
    </p:spTree>
    <p:extLst>
      <p:ext uri="{BB962C8B-B14F-4D97-AF65-F5344CB8AC3E}">
        <p14:creationId xmlns:p14="http://schemas.microsoft.com/office/powerpoint/2010/main" val="26884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640</Words>
  <Application>Microsoft Office PowerPoint</Application>
  <PresentationFormat>Widescreen</PresentationFormat>
  <Paragraphs>70</Paragraphs>
  <Slides>20</Slides>
  <Notes>0</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20</vt:i4>
      </vt:variant>
    </vt:vector>
  </HeadingPairs>
  <TitlesOfParts>
    <vt:vector size="38" baseType="lpstr">
      <vt:lpstr>#9Slide03 AmpleSoft Bold</vt:lpstr>
      <vt:lpstr>#9Slide05 Ciaobella</vt:lpstr>
      <vt:lpstr>#9Slide05 ValentiaNitCondensed</vt:lpstr>
      <vt:lpstr>#9Slide07 HoneyCream</vt:lpstr>
      <vt:lpstr>Arial</vt:lpstr>
      <vt:lpstr>Calibri</vt:lpstr>
      <vt:lpstr>SVN-Newton</vt:lpstr>
      <vt:lpstr>SVN-Poky's</vt:lpstr>
      <vt:lpstr>SVN-Whimsy</vt:lpstr>
      <vt:lpstr>Times New Roman</vt:lpstr>
      <vt:lpstr>UTM Amerika Sans</vt:lpstr>
      <vt:lpstr>UTM Aptima</vt:lpstr>
      <vt:lpstr>UTM Avo</vt:lpstr>
      <vt:lpstr>UTM ClassizismAntiqua</vt:lpstr>
      <vt:lpstr>UTM Showcard</vt:lpstr>
      <vt:lpstr>华康方圆体W7</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BIHCTRAN</dc:creator>
  <cp:keywords>MĂNGNON</cp:keywords>
  <cp:lastModifiedBy>Hang Nguyen</cp:lastModifiedBy>
  <cp:revision>31</cp:revision>
  <dcterms:created xsi:type="dcterms:W3CDTF">2022-08-29T15:02:32Z</dcterms:created>
  <dcterms:modified xsi:type="dcterms:W3CDTF">2025-04-06T18:09:33Z</dcterms:modified>
</cp:coreProperties>
</file>