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 id="2147483730" r:id="rId3"/>
  </p:sldMasterIdLst>
  <p:notesMasterIdLst>
    <p:notesMasterId r:id="rId11"/>
  </p:notesMasterIdLst>
  <p:sldIdLst>
    <p:sldId id="258" r:id="rId4"/>
    <p:sldId id="540" r:id="rId5"/>
    <p:sldId id="536" r:id="rId6"/>
    <p:sldId id="564" r:id="rId7"/>
    <p:sldId id="563" r:id="rId8"/>
    <p:sldId id="537" r:id="rId9"/>
    <p:sldId id="4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78" d="100"/>
          <a:sy n="78" d="100"/>
        </p:scale>
        <p:origin x="878"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0CD3-6576-4B46-8C1A-6A91C4A33F26}"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5B1C9-8EEC-4DF4-A574-462BDB3CB63E}" type="slidenum">
              <a:rPr lang="en-US" smtClean="0"/>
              <a:t>‹#›</a:t>
            </a:fld>
            <a:endParaRPr lang="en-US"/>
          </a:p>
        </p:txBody>
      </p:sp>
    </p:spTree>
    <p:extLst>
      <p:ext uri="{BB962C8B-B14F-4D97-AF65-F5344CB8AC3E}">
        <p14:creationId xmlns:p14="http://schemas.microsoft.com/office/powerpoint/2010/main" val="187264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08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0254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3710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18323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30160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4665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2767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258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2850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4646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89932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8459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4/7/2025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5867512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4104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19579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29372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22188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58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67230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2104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63968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12778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4/7/2025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2713755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73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6481476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6265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61964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2625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4/7/2025</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78492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33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4/7/2025</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418614967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2025/4/7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911206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1356852"/>
            <a:ext cx="11303000" cy="5211096"/>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793495" y="3926152"/>
            <a:ext cx="3740150" cy="3206750"/>
          </a:xfrm>
          <a:prstGeom prst="rect">
            <a:avLst/>
          </a:prstGeom>
          <a:noFill/>
          <a:ln w="9525">
            <a:noFill/>
          </a:ln>
        </p:spPr>
      </p:pic>
      <p:sp>
        <p:nvSpPr>
          <p:cNvPr id="7" name="TextBox 6">
            <a:extLst>
              <a:ext uri="{FF2B5EF4-FFF2-40B4-BE49-F238E27FC236}">
                <a16:creationId xmlns:a16="http://schemas.microsoft.com/office/drawing/2014/main" id="{AF46DA02-F02D-4620-A33C-7EF5A18F9064}"/>
              </a:ext>
            </a:extLst>
          </p:cNvPr>
          <p:cNvSpPr txBox="1"/>
          <p:nvPr/>
        </p:nvSpPr>
        <p:spPr>
          <a:xfrm>
            <a:off x="1566530" y="2450087"/>
            <a:ext cx="9058939" cy="21852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itchFamily="18" charset="0"/>
                <a:ea typeface="等线" panose="02010600030101010101" pitchFamily="2" charset="-122"/>
                <a:cs typeface="Times New Roman" pitchFamily="18" charset="0"/>
                <a:sym typeface="+mn-lt"/>
              </a:rPr>
              <a:t>Tiếng</a:t>
            </a:r>
            <a:r>
              <a:rPr kumimoji="0" lang="en-US" altLang="zh-CN" sz="4400" b="1" i="1" u="none" strike="noStrike" kern="0" cap="none" spc="0" normalizeH="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itchFamily="18" charset="0"/>
                <a:ea typeface="等线" panose="02010600030101010101" pitchFamily="2" charset="-122"/>
                <a:cs typeface="Times New Roman" pitchFamily="18" charset="0"/>
                <a:sym typeface="+mn-lt"/>
              </a:rPr>
              <a:t> Việt:</a:t>
            </a:r>
            <a:endParaRPr kumimoji="0" lang="vi-VN" altLang="zh-CN" sz="4400" b="1" i="1" u="none" strike="noStrike" kern="0" cap="none" spc="0" normalizeH="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itchFamily="18" charset="0"/>
              <a:ea typeface="等线" panose="02010600030101010101" pitchFamily="2" charset="-122"/>
              <a:cs typeface="Times New Roman" pitchFamily="18"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4800" b="1" kern="0" dirty="0">
                <a:ln w="9525">
                  <a:solidFill>
                    <a:prstClr val="white"/>
                  </a:solidFill>
                  <a:prstDash val="solid"/>
                </a:ln>
                <a:solidFill>
                  <a:srgbClr val="7030A0"/>
                </a:solidFill>
                <a:effectLst>
                  <a:outerShdw blurRad="12700" dist="38100" dir="2700000" algn="tl" rotWithShape="0">
                    <a:srgbClr val="4472C4">
                      <a:lumMod val="60000"/>
                      <a:lumOff val="40000"/>
                    </a:srgbClr>
                  </a:outerShdw>
                </a:effectLst>
                <a:latin typeface="Times New Roman" pitchFamily="18" charset="0"/>
                <a:ea typeface="等线" panose="02010600030101010101" pitchFamily="2" charset="-122"/>
                <a:cs typeface="Times New Roman" pitchFamily="18" charset="0"/>
                <a:sym typeface="+mn-lt"/>
              </a:rPr>
              <a:t>Bài 7: Cây xấu hổ (Tiết 4)</a:t>
            </a:r>
            <a:endParaRPr kumimoji="0" lang="en-US" altLang="zh-CN" sz="4800" b="1" u="none" strike="noStrike" kern="0" cap="none" spc="0" normalizeH="0" noProof="0" dirty="0">
              <a:ln w="9525">
                <a:solidFill>
                  <a:prstClr val="white"/>
                </a:solidFill>
                <a:prstDash val="solid"/>
              </a:ln>
              <a:solidFill>
                <a:srgbClr val="7030A0"/>
              </a:solidFill>
              <a:effectLst>
                <a:outerShdw blurRad="12700" dist="38100" dir="2700000" algn="tl" rotWithShape="0">
                  <a:srgbClr val="4472C4">
                    <a:lumMod val="60000"/>
                    <a:lumOff val="40000"/>
                  </a:srgbClr>
                </a:outerShdw>
              </a:effectLst>
              <a:uLnTx/>
              <a:uFillTx/>
              <a:latin typeface="Times New Roman" pitchFamily="18" charset="0"/>
              <a:ea typeface="等线" panose="02010600030101010101" pitchFamily="2" charset="-122"/>
              <a:cs typeface="Times New Roman" pitchFamily="18" charset="0"/>
              <a:sym typeface="+mn-lt"/>
            </a:endParaRPr>
          </a:p>
          <a:p>
            <a:pPr lvl="0" algn="ctr">
              <a:defRPr/>
            </a:pPr>
            <a:r>
              <a:rPr lang="en-US" sz="4400" b="1" dirty="0">
                <a:latin typeface="Times New Roman" pitchFamily="18" charset="0"/>
                <a:cs typeface="Times New Roman" pitchFamily="18" charset="0"/>
              </a:rPr>
              <a:t>Nói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nghe</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Kể</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chuyện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Chú</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đỗ</a:t>
            </a:r>
            <a:r>
              <a:rPr lang="en-US" sz="4400" b="1" dirty="0">
                <a:latin typeface="Times New Roman" pitchFamily="18" charset="0"/>
                <a:cs typeface="Times New Roman" pitchFamily="18" charset="0"/>
              </a:rPr>
              <a:t> con</a:t>
            </a:r>
            <a:endParaRPr kumimoji="0" lang="en-US" altLang="zh-CN" sz="4400" b="1" i="1" u="none" strike="noStrike" kern="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itchFamily="18" charset="0"/>
              <a:ea typeface="等线" panose="02010600030101010101" pitchFamily="2" charset="-122"/>
              <a:cs typeface="Times New Roman" pitchFamily="18" charset="0"/>
              <a:sym typeface="+mn-lt"/>
            </a:endParaRPr>
          </a:p>
        </p:txBody>
      </p:sp>
      <p:sp>
        <p:nvSpPr>
          <p:cNvPr id="2" name="TextBox 1">
            <a:extLst>
              <a:ext uri="{FF2B5EF4-FFF2-40B4-BE49-F238E27FC236}">
                <a16:creationId xmlns:a16="http://schemas.microsoft.com/office/drawing/2014/main" id="{3DBA4F4A-6ED5-CA43-D642-BD6FA3D38D3F}"/>
              </a:ext>
            </a:extLst>
          </p:cNvPr>
          <p:cNvSpPr txBox="1"/>
          <p:nvPr/>
        </p:nvSpPr>
        <p:spPr>
          <a:xfrm>
            <a:off x="1432908" y="199190"/>
            <a:ext cx="8901910" cy="753091"/>
          </a:xfrm>
          <a:prstGeom prst="rect">
            <a:avLst/>
          </a:prstGeom>
          <a:noFill/>
        </p:spPr>
        <p:txBody>
          <a:bodyPr wrap="square" rtlCol="0">
            <a:spAutoFit/>
          </a:bodyPr>
          <a:lstStyle/>
          <a:p>
            <a:pPr algn="ctr">
              <a:lnSpc>
                <a:spcPct val="110000"/>
              </a:lnSpc>
            </a:pPr>
            <a:r>
              <a:rPr lang="vi-VN" sz="2000" b="1" dirty="0">
                <a:solidFill>
                  <a:srgbClr val="0000CC"/>
                </a:solidFill>
                <a:latin typeface="Palatino Linotype" pitchFamily="18" charset="0"/>
              </a:rPr>
              <a:t>UBND QUẬN DƯƠNG KINH</a:t>
            </a:r>
          </a:p>
          <a:p>
            <a:pPr algn="ctr">
              <a:lnSpc>
                <a:spcPct val="110000"/>
              </a:lnSpc>
            </a:pPr>
            <a:r>
              <a:rPr lang="en-US" sz="2000" b="1" dirty="0">
                <a:solidFill>
                  <a:srgbClr val="0000CC"/>
                </a:solidFill>
                <a:latin typeface="Palatino Linotype" pitchFamily="18" charset="0"/>
              </a:rPr>
              <a:t>TRƯỜNG TIỂU HỌC </a:t>
            </a:r>
            <a:r>
              <a:rPr lang="vi-VN" sz="2000" b="1" dirty="0">
                <a:solidFill>
                  <a:srgbClr val="0000CC"/>
                </a:solidFill>
                <a:latin typeface="Palatino Linotype" pitchFamily="18" charset="0"/>
              </a:rPr>
              <a:t>ANH DŨNG</a:t>
            </a:r>
            <a:endParaRPr lang="en-US" sz="2000" b="1" dirty="0">
              <a:solidFill>
                <a:srgbClr val="0000CC"/>
              </a:solidFill>
              <a:latin typeface="Palatino Linotype" pitchFamily="18" charset="0"/>
            </a:endParaRPr>
          </a:p>
        </p:txBody>
      </p:sp>
      <p:cxnSp>
        <p:nvCxnSpPr>
          <p:cNvPr id="4" name="Straight Connector 3">
            <a:extLst>
              <a:ext uri="{FF2B5EF4-FFF2-40B4-BE49-F238E27FC236}">
                <a16:creationId xmlns:a16="http://schemas.microsoft.com/office/drawing/2014/main" id="{88BA32F2-8363-E5C7-9B83-19BC7DB8F7FE}"/>
              </a:ext>
            </a:extLst>
          </p:cNvPr>
          <p:cNvCxnSpPr/>
          <p:nvPr/>
        </p:nvCxnSpPr>
        <p:spPr>
          <a:xfrm>
            <a:off x="4680155" y="963561"/>
            <a:ext cx="2487561"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52062" y="-2681938"/>
            <a:ext cx="6858000" cy="12221875"/>
          </a:xfrm>
          <a:prstGeom prst="rect">
            <a:avLst/>
          </a:prstGeom>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a16="http://schemas.microsoft.com/office/drawing/2014/main" id="{C427ADA6-213D-424A-8265-DDE2F08EB70B}"/>
              </a:ext>
            </a:extLst>
          </p:cNvPr>
          <p:cNvSpPr txBox="1"/>
          <p:nvPr/>
        </p:nvSpPr>
        <p:spPr>
          <a:xfrm>
            <a:off x="4222321" y="2524939"/>
            <a:ext cx="5492476" cy="1323391"/>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prstClr val="black"/>
                </a:solidFill>
                <a:effectLst/>
                <a:uLnTx/>
                <a:uFillTx/>
                <a:latin typeface="Times New Roman" pitchFamily="18" charset="0"/>
                <a:ea typeface="Arial-Rounded" pitchFamily="34" charset="0"/>
                <a:cs typeface="Times New Roman" pitchFamily="18" charset="0"/>
              </a:rPr>
              <a:t>Nói</a:t>
            </a:r>
            <a:r>
              <a:rPr kumimoji="0" lang="en-US" sz="8000" b="1" i="0" u="none" strike="noStrike" kern="1200" cap="none" spc="0" normalizeH="0" noProof="0" dirty="0">
                <a:ln>
                  <a:noFill/>
                </a:ln>
                <a:solidFill>
                  <a:prstClr val="black"/>
                </a:solidFill>
                <a:effectLst/>
                <a:uLnTx/>
                <a:uFillTx/>
                <a:latin typeface="Times New Roman" pitchFamily="18" charset="0"/>
                <a:ea typeface="Arial-Rounded" pitchFamily="34" charset="0"/>
                <a:cs typeface="Times New Roman" pitchFamily="18" charset="0"/>
              </a:rPr>
              <a:t> </a:t>
            </a:r>
            <a:r>
              <a:rPr kumimoji="0" lang="en-US" sz="8000" b="1" i="0" u="none" strike="noStrike" kern="1200" cap="none" spc="0" normalizeH="0" noProof="0" dirty="0" err="1">
                <a:ln>
                  <a:noFill/>
                </a:ln>
                <a:solidFill>
                  <a:prstClr val="black"/>
                </a:solidFill>
                <a:effectLst/>
                <a:uLnTx/>
                <a:uFillTx/>
                <a:latin typeface="Times New Roman" pitchFamily="18" charset="0"/>
                <a:ea typeface="Arial-Rounded" pitchFamily="34" charset="0"/>
                <a:cs typeface="Times New Roman" pitchFamily="18" charset="0"/>
              </a:rPr>
              <a:t>và</a:t>
            </a:r>
            <a:r>
              <a:rPr kumimoji="0" lang="en-US" sz="8000" b="1" i="0" u="none" strike="noStrike" kern="1200" cap="none" spc="0" normalizeH="0" noProof="0" dirty="0">
                <a:ln>
                  <a:noFill/>
                </a:ln>
                <a:solidFill>
                  <a:prstClr val="black"/>
                </a:solidFill>
                <a:effectLst/>
                <a:uLnTx/>
                <a:uFillTx/>
                <a:latin typeface="Times New Roman" pitchFamily="18" charset="0"/>
                <a:ea typeface="Arial-Rounded" pitchFamily="34" charset="0"/>
                <a:cs typeface="Times New Roman" pitchFamily="18" charset="0"/>
              </a:rPr>
              <a:t> </a:t>
            </a:r>
            <a:r>
              <a:rPr kumimoji="0" lang="en-US" sz="8000" b="1" i="0" u="none" strike="noStrike" kern="1200" cap="none" spc="0" normalizeH="0" noProof="0" dirty="0" err="1">
                <a:ln>
                  <a:noFill/>
                </a:ln>
                <a:solidFill>
                  <a:prstClr val="black"/>
                </a:solidFill>
                <a:effectLst/>
                <a:uLnTx/>
                <a:uFillTx/>
                <a:latin typeface="Times New Roman" pitchFamily="18" charset="0"/>
                <a:ea typeface="Arial-Rounded" pitchFamily="34" charset="0"/>
                <a:cs typeface="Times New Roman" pitchFamily="18" charset="0"/>
              </a:rPr>
              <a:t>nghe</a:t>
            </a:r>
            <a:endParaRPr kumimoji="0" lang="en-US" sz="8000" b="1" i="0" u="none" strike="noStrike" kern="1200" cap="none" spc="0" normalizeH="0" baseline="0" noProof="0" dirty="0">
              <a:ln>
                <a:noFill/>
              </a:ln>
              <a:solidFill>
                <a:prstClr val="black"/>
              </a:solidFill>
              <a:effectLst/>
              <a:uLnTx/>
              <a:uFillTx/>
              <a:latin typeface="Times New Roman" pitchFamily="18" charset="0"/>
              <a:ea typeface="Arial-Rounded" pitchFamily="34" charset="0"/>
              <a:cs typeface="Times New Roman" pitchFamily="18" charset="0"/>
            </a:endParaRPr>
          </a:p>
        </p:txBody>
      </p:sp>
      <p:grpSp>
        <p:nvGrpSpPr>
          <p:cNvPr id="30" name="139">
            <a:extLst>
              <a:ext uri="{FF2B5EF4-FFF2-40B4-BE49-F238E27FC236}">
                <a16:creationId xmlns:a16="http://schemas.microsoft.com/office/drawing/2014/main" id="{EB60CA3F-A946-4219-9E8C-B5E600CA0F70}"/>
              </a:ext>
            </a:extLst>
          </p:cNvPr>
          <p:cNvGrpSpPr/>
          <p:nvPr/>
        </p:nvGrpSpPr>
        <p:grpSpPr>
          <a:xfrm>
            <a:off x="86755" y="51066"/>
            <a:ext cx="1213285" cy="1061298"/>
            <a:chOff x="1353570" y="1860082"/>
            <a:chExt cx="1425587" cy="1247005"/>
          </a:xfrm>
        </p:grpSpPr>
        <p:sp>
          <p:nvSpPr>
            <p:cNvPr id="31" name="16">
              <a:extLst>
                <a:ext uri="{FF2B5EF4-FFF2-40B4-BE49-F238E27FC236}">
                  <a16:creationId xmlns:a16="http://schemas.microsoft.com/office/drawing/2014/main" id="{3F9DE229-1895-4C69-97AA-EC06BCAC4819}"/>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2" name="24">
              <a:extLst>
                <a:ext uri="{FF2B5EF4-FFF2-40B4-BE49-F238E27FC236}">
                  <a16:creationId xmlns:a16="http://schemas.microsoft.com/office/drawing/2014/main" id="{41B41C85-81B1-4EBB-BF92-4178F503EC08}"/>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rPr>
                <a:t>3</a:t>
              </a:r>
              <a:endParaRPr kumimoji="0" lang="zh-CN" altLang="en-US"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endParaRPr>
            </a:p>
          </p:txBody>
        </p:sp>
        <p:sp>
          <p:nvSpPr>
            <p:cNvPr id="33" name="AutoShape 3">
              <a:extLst>
                <a:ext uri="{FF2B5EF4-FFF2-40B4-BE49-F238E27FC236}">
                  <a16:creationId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Tree>
    <p:extLst>
      <p:ext uri="{BB962C8B-B14F-4D97-AF65-F5344CB8AC3E}">
        <p14:creationId xmlns:p14="http://schemas.microsoft.com/office/powerpoint/2010/main" val="1824590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8A16-7F16-4BDA-A9B1-64E6C8919594}"/>
              </a:ext>
            </a:extLst>
          </p:cNvPr>
          <p:cNvSpPr>
            <a:spLocks noGrp="1"/>
          </p:cNvSpPr>
          <p:nvPr>
            <p:ph type="title"/>
          </p:nvPr>
        </p:nvSpPr>
        <p:spPr>
          <a:xfrm>
            <a:off x="223284" y="48100"/>
            <a:ext cx="11130516" cy="1325563"/>
          </a:xfrm>
        </p:spPr>
        <p:txBody>
          <a:bodyPr>
            <a:norm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Dựa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gợi</a:t>
            </a:r>
            <a:r>
              <a:rPr lang="en-US" sz="3200" dirty="0">
                <a:latin typeface="Arial-Rounded" panose="020B0500000000000000" pitchFamily="34" charset="0"/>
                <a:ea typeface="Arial-Rounded" panose="020B0500000000000000" pitchFamily="34" charset="0"/>
                <a:cs typeface="Arial-Rounded" panose="020B0500000000000000" pitchFamily="34" charset="0"/>
              </a:rPr>
              <a:t> ý,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đoán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nội</a:t>
            </a:r>
            <a:r>
              <a:rPr lang="en-US" sz="3200" dirty="0">
                <a:latin typeface="Arial-Rounded" panose="020B0500000000000000" pitchFamily="34" charset="0"/>
                <a:ea typeface="Arial-Rounded" panose="020B0500000000000000" pitchFamily="34" charset="0"/>
                <a:cs typeface="Arial-Rounded" panose="020B0500000000000000" pitchFamily="34" charset="0"/>
              </a:rPr>
              <a:t> dung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từng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2415585C-6A40-4E2E-9C34-5E8F182AE8C0}"/>
              </a:ext>
            </a:extLst>
          </p:cNvPr>
          <p:cNvPicPr>
            <a:picLocks noChangeAspect="1"/>
          </p:cNvPicPr>
          <p:nvPr/>
        </p:nvPicPr>
        <p:blipFill>
          <a:blip r:embed="rId2"/>
          <a:stretch>
            <a:fillRect/>
          </a:stretch>
        </p:blipFill>
        <p:spPr>
          <a:xfrm>
            <a:off x="2152263" y="945080"/>
            <a:ext cx="7887474" cy="3307833"/>
          </a:xfrm>
          <a:prstGeom prst="rect">
            <a:avLst/>
          </a:prstGeom>
        </p:spPr>
      </p:pic>
      <p:pic>
        <p:nvPicPr>
          <p:cNvPr id="10" name="Picture 9">
            <a:extLst>
              <a:ext uri="{FF2B5EF4-FFF2-40B4-BE49-F238E27FC236}">
                <a16:creationId xmlns:a16="http://schemas.microsoft.com/office/drawing/2014/main" id="{0194F5CD-CFF3-4645-A52A-B1F618D56882}"/>
              </a:ext>
            </a:extLst>
          </p:cNvPr>
          <p:cNvPicPr>
            <a:picLocks noChangeAspect="1"/>
          </p:cNvPicPr>
          <p:nvPr/>
        </p:nvPicPr>
        <p:blipFill>
          <a:blip r:embed="rId3"/>
          <a:stretch>
            <a:fillRect/>
          </a:stretch>
        </p:blipFill>
        <p:spPr>
          <a:xfrm>
            <a:off x="2019422" y="4428460"/>
            <a:ext cx="7887474" cy="2381440"/>
          </a:xfrm>
          <a:prstGeom prst="rect">
            <a:avLst/>
          </a:prstGeom>
        </p:spPr>
      </p:pic>
      <p:sp>
        <p:nvSpPr>
          <p:cNvPr id="11" name="Speech Bubble: Oval 10">
            <a:extLst>
              <a:ext uri="{FF2B5EF4-FFF2-40B4-BE49-F238E27FC236}">
                <a16:creationId xmlns:a16="http://schemas.microsoft.com/office/drawing/2014/main" id="{D4EBAD3E-9B72-4E85-A23C-A86045B07D9E}"/>
              </a:ext>
            </a:extLst>
          </p:cNvPr>
          <p:cNvSpPr/>
          <p:nvPr/>
        </p:nvSpPr>
        <p:spPr>
          <a:xfrm>
            <a:off x="106326" y="1510028"/>
            <a:ext cx="2147776" cy="15627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Rounded" panose="020B0500000000000000" pitchFamily="34" charset="0"/>
                <a:ea typeface="Arial-Rounded" panose="020B0500000000000000" pitchFamily="34" charset="0"/>
                <a:cs typeface="Arial-Rounded" panose="020B0500000000000000" pitchFamily="34" charset="0"/>
              </a:rPr>
              <a:t>Chúp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nghe</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thấy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tiếp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lộp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độp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bên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ngoài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và</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gặp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cô</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mưa</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xuân</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Speech Bubble: Oval 11">
            <a:extLst>
              <a:ext uri="{FF2B5EF4-FFF2-40B4-BE49-F238E27FC236}">
                <a16:creationId xmlns:a16="http://schemas.microsoft.com/office/drawing/2014/main" id="{CB3E496E-7F3A-4CA0-AAF9-FB40CEDA91D4}"/>
              </a:ext>
            </a:extLst>
          </p:cNvPr>
          <p:cNvSpPr/>
          <p:nvPr/>
        </p:nvSpPr>
        <p:spPr>
          <a:xfrm>
            <a:off x="9626496" y="1685577"/>
            <a:ext cx="2459177" cy="15627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Rounded" panose="020B0500000000000000" pitchFamily="34" charset="0"/>
                <a:ea typeface="Arial-Rounded" panose="020B0500000000000000" pitchFamily="34" charset="0"/>
                <a:cs typeface="Arial-Rounded" panose="020B0500000000000000" pitchFamily="34" charset="0"/>
              </a:rPr>
              <a:t>Thấy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tiếng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sáo</a:t>
            </a:r>
            <a:r>
              <a:rPr lang="en-US" dirty="0">
                <a:latin typeface="Arial-Rounded" panose="020B0500000000000000" pitchFamily="34" charset="0"/>
                <a:ea typeface="Arial-Rounded" panose="020B0500000000000000" pitchFamily="34" charset="0"/>
                <a:cs typeface="Arial-Rounded" panose="020B0500000000000000" pitchFamily="34" charset="0"/>
              </a:rPr>
              <a:t> vi vu </a:t>
            </a:r>
            <a:r>
              <a:rPr lang="en-US" dirty="0" err="1">
                <a:latin typeface="Arial-Rounded" panose="020B0500000000000000" pitchFamily="34" charset="0"/>
                <a:ea typeface="Arial-Rounded" panose="020B0500000000000000" pitchFamily="34" charset="0"/>
                <a:cs typeface="Arial-Rounded" panose="020B0500000000000000" pitchFamily="34" charset="0"/>
              </a:rPr>
              <a:t>trên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mặt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đất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chú</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tỉnh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giấc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và</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gặp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chị</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gió</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xuân</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Speech Bubble: Oval 12">
            <a:extLst>
              <a:ext uri="{FF2B5EF4-FFF2-40B4-BE49-F238E27FC236}">
                <a16:creationId xmlns:a16="http://schemas.microsoft.com/office/drawing/2014/main" id="{EBF7FE6C-4483-43B3-A92D-64E3EC931B48}"/>
              </a:ext>
            </a:extLst>
          </p:cNvPr>
          <p:cNvSpPr/>
          <p:nvPr/>
        </p:nvSpPr>
        <p:spPr>
          <a:xfrm>
            <a:off x="-23197" y="4252913"/>
            <a:ext cx="2426156" cy="15627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Rounded" panose="020B0500000000000000" pitchFamily="34" charset="0"/>
                <a:ea typeface="Arial-Rounded" panose="020B0500000000000000" pitchFamily="34" charset="0"/>
                <a:cs typeface="Arial-Rounded" panose="020B0500000000000000" pitchFamily="34" charset="0"/>
              </a:rPr>
              <a:t>Có</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tia</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ấm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áp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nhẹ</a:t>
            </a:r>
            <a:r>
              <a:rPr lang="en-US" dirty="0">
                <a:latin typeface="Arial-Rounded" panose="020B0500000000000000" pitchFamily="34" charset="0"/>
                <a:ea typeface="Arial-Rounded" panose="020B0500000000000000" pitchFamily="34" charset="0"/>
                <a:cs typeface="Arial-Rounded" panose="020B0500000000000000" pitchFamily="34" charset="0"/>
              </a:rPr>
              <a:t> lay </a:t>
            </a:r>
            <a:r>
              <a:rPr lang="en-US" dirty="0" err="1">
                <a:latin typeface="Arial-Rounded" panose="020B0500000000000000" pitchFamily="34" charset="0"/>
                <a:ea typeface="Arial-Rounded" panose="020B0500000000000000" pitchFamily="34" charset="0"/>
                <a:cs typeface="Arial-Rounded" panose="020B0500000000000000" pitchFamily="34" charset="0"/>
              </a:rPr>
              <a:t>chú</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đỗ</a:t>
            </a:r>
            <a:r>
              <a:rPr lang="en-US" dirty="0">
                <a:latin typeface="Arial-Rounded" panose="020B0500000000000000" pitchFamily="34" charset="0"/>
                <a:ea typeface="Arial-Rounded" panose="020B0500000000000000" pitchFamily="34" charset="0"/>
                <a:cs typeface="Arial-Rounded" panose="020B0500000000000000" pitchFamily="34" charset="0"/>
              </a:rPr>
              <a:t> con, </a:t>
            </a:r>
            <a:r>
              <a:rPr lang="en-US" dirty="0" err="1">
                <a:latin typeface="Arial-Rounded" panose="020B0500000000000000" pitchFamily="34" charset="0"/>
                <a:ea typeface="Arial-Rounded" panose="020B0500000000000000" pitchFamily="34" charset="0"/>
                <a:cs typeface="Arial-Rounded" panose="020B0500000000000000" pitchFamily="34" charset="0"/>
              </a:rPr>
              <a:t>chú</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gặp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ông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mặt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trời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Speech Bubble: Oval 13">
            <a:extLst>
              <a:ext uri="{FF2B5EF4-FFF2-40B4-BE49-F238E27FC236}">
                <a16:creationId xmlns:a16="http://schemas.microsoft.com/office/drawing/2014/main" id="{61EBFC76-B521-48ED-BB33-7F3AC7FB28B8}"/>
              </a:ext>
            </a:extLst>
          </p:cNvPr>
          <p:cNvSpPr/>
          <p:nvPr/>
        </p:nvSpPr>
        <p:spPr>
          <a:xfrm>
            <a:off x="9755212" y="4056399"/>
            <a:ext cx="2426156" cy="15627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Rounded" panose="020B0500000000000000" pitchFamily="34" charset="0"/>
                <a:ea typeface="Arial-Rounded" panose="020B0500000000000000" pitchFamily="34" charset="0"/>
                <a:cs typeface="Arial-Rounded" panose="020B0500000000000000" pitchFamily="34" charset="0"/>
              </a:rPr>
              <a:t>Chú</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trồi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lên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khỏi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mặt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đất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xòe</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tay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hướng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mặt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trời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ấm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áp</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47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212652" y="226456"/>
            <a:ext cx="107814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itchFamily="18" charset="0"/>
                <a:ea typeface="Arial-Rounded" panose="020B0500000000000000" pitchFamily="34" charset="0"/>
                <a:cs typeface="Times New Roman" pitchFamily="18" charset="0"/>
              </a:rPr>
              <a:t>2</a:t>
            </a:r>
            <a:r>
              <a:rPr kumimoji="0" lang="en-US" sz="3200" b="1" i="0" u="none" strike="noStrike" kern="1200" cap="none" spc="0" normalizeH="0" baseline="0" noProof="0">
                <a:ln>
                  <a:noFill/>
                </a:ln>
                <a:solidFill>
                  <a:prstClr val="black"/>
                </a:solidFill>
                <a:effectLst/>
                <a:uLnTx/>
                <a:uFillTx/>
                <a:latin typeface="Times New Roman" pitchFamily="18" charset="0"/>
                <a:ea typeface="Arial-Rounded" panose="020B0500000000000000" pitchFamily="34" charset="0"/>
                <a:cs typeface="Times New Roman" pitchFamily="18" charset="0"/>
              </a:rPr>
              <a:t>. Nghe kể</a:t>
            </a:r>
            <a:r>
              <a:rPr kumimoji="0" lang="en-US" sz="3200" b="1" i="0" u="none" strike="noStrike" kern="1200" cap="none" spc="0" normalizeH="0" noProof="0">
                <a:ln>
                  <a:noFill/>
                </a:ln>
                <a:solidFill>
                  <a:prstClr val="black"/>
                </a:solidFill>
                <a:effectLst/>
                <a:uLnTx/>
                <a:uFillTx/>
                <a:latin typeface="Times New Roman" pitchFamily="18" charset="0"/>
                <a:ea typeface="Arial-Rounded" panose="020B0500000000000000" pitchFamily="34" charset="0"/>
                <a:cs typeface="Times New Roman" pitchFamily="18" charset="0"/>
              </a:rPr>
              <a:t> câu chuyện</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
        <p:nvSpPr>
          <p:cNvPr id="6" name="TextBox 5">
            <a:extLst>
              <a:ext uri="{FF2B5EF4-FFF2-40B4-BE49-F238E27FC236}">
                <a16:creationId xmlns:a16="http://schemas.microsoft.com/office/drawing/2014/main" id="{08CC8F3F-F679-497C-88AF-CD43454C89E4}"/>
              </a:ext>
            </a:extLst>
          </p:cNvPr>
          <p:cNvSpPr txBox="1"/>
          <p:nvPr/>
        </p:nvSpPr>
        <p:spPr>
          <a:xfrm>
            <a:off x="365051" y="715974"/>
            <a:ext cx="11576739" cy="6093976"/>
          </a:xfrm>
          <a:prstGeom prst="rect">
            <a:avLst/>
          </a:prstGeom>
          <a:noFill/>
        </p:spPr>
        <p:txBody>
          <a:bodyPr wrap="square" rtlCol="0">
            <a:spAutoFit/>
          </a:bodyPr>
          <a:lstStyle/>
          <a:p>
            <a:pPr lvl="0">
              <a:defRPr/>
            </a:pPr>
            <a:r>
              <a:rPr lang="vi-VN" sz="3000">
                <a:solidFill>
                  <a:prstClr val="black"/>
                </a:solidFill>
                <a:latin typeface="Times New Roman" pitchFamily="18" charset="0"/>
                <a:ea typeface="Arial-Rounded" panose="020B0500000000000000" pitchFamily="34" charset="0"/>
                <a:cs typeface="Times New Roman" pitchFamily="18" charset="0"/>
              </a:rPr>
              <a:t>(1) Một chú đỗ con ngủ khì trong cái chum khô ráo và tối om suốt một năm. Một hôm tỉnh dậy chú thấy mình nằm giữa những hạt đất li ti xôm xốp. Chợt có tiếng lộp độp bên ngoài.</a:t>
            </a:r>
            <a:endParaRPr lang="en-US" sz="3000">
              <a:solidFill>
                <a:prstClr val="black"/>
              </a:solidFill>
              <a:latin typeface="Times New Roman" pitchFamily="18" charset="0"/>
              <a:ea typeface="Arial-Rounded" panose="020B0500000000000000" pitchFamily="34" charset="0"/>
              <a:cs typeface="Times New Roman" pitchFamily="18" charset="0"/>
            </a:endParaRPr>
          </a:p>
          <a:p>
            <a:pPr marL="342900" lvl="0" indent="-342900">
              <a:buFontTx/>
              <a:buChar char="-"/>
              <a:defRPr/>
            </a:pPr>
            <a:r>
              <a:rPr lang="vi-VN" sz="3000">
                <a:solidFill>
                  <a:prstClr val="black"/>
                </a:solidFill>
                <a:latin typeface="Times New Roman" pitchFamily="18" charset="0"/>
                <a:ea typeface="Arial-Rounded" panose="020B0500000000000000" pitchFamily="34" charset="0"/>
                <a:cs typeface="Times New Roman" pitchFamily="18" charset="0"/>
              </a:rPr>
              <a:t>Ai đó ?</a:t>
            </a:r>
            <a:endParaRPr lang="en-US" sz="3000">
              <a:solidFill>
                <a:prstClr val="black"/>
              </a:solidFill>
              <a:latin typeface="Times New Roman" pitchFamily="18" charset="0"/>
              <a:ea typeface="Arial-Rounded" panose="020B0500000000000000" pitchFamily="34" charset="0"/>
              <a:cs typeface="Times New Roman" pitchFamily="18" charset="0"/>
            </a:endParaRPr>
          </a:p>
          <a:p>
            <a:pPr marL="342900" lvl="0" indent="-342900">
              <a:buFontTx/>
              <a:buChar char="-"/>
              <a:defRPr/>
            </a:pPr>
            <a:r>
              <a:rPr lang="vi-VN" sz="3000">
                <a:solidFill>
                  <a:prstClr val="black"/>
                </a:solidFill>
                <a:latin typeface="Times New Roman" pitchFamily="18" charset="0"/>
                <a:ea typeface="Arial-Rounded" panose="020B0500000000000000" pitchFamily="34" charset="0"/>
                <a:cs typeface="Times New Roman" pitchFamily="18" charset="0"/>
              </a:rPr>
              <a:t>Cô đây.</a:t>
            </a:r>
            <a:r>
              <a:rPr lang="en-US" sz="3000">
                <a:solidFill>
                  <a:prstClr val="black"/>
                </a:solidFill>
                <a:latin typeface="Times New Roman" pitchFamily="18" charset="0"/>
                <a:ea typeface="Arial-Rounded" panose="020B0500000000000000" pitchFamily="34" charset="0"/>
                <a:cs typeface="Times New Roman" pitchFamily="18" charset="0"/>
              </a:rPr>
              <a:t> </a:t>
            </a:r>
            <a:r>
              <a:rPr lang="vi-VN" sz="3000">
                <a:solidFill>
                  <a:prstClr val="black"/>
                </a:solidFill>
                <a:latin typeface="Times New Roman" pitchFamily="18" charset="0"/>
                <a:ea typeface="Arial-Rounded" panose="020B0500000000000000" pitchFamily="34" charset="0"/>
                <a:cs typeface="Times New Roman" pitchFamily="18" charset="0"/>
              </a:rPr>
              <a:t>Thì ra cô mưa xuân, đem nước đến cho đỗ con được tắm mát, chú lại ngủ khì.</a:t>
            </a:r>
            <a:endParaRPr lang="en-US" sz="300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000">
                <a:solidFill>
                  <a:prstClr val="black"/>
                </a:solidFill>
                <a:latin typeface="Times New Roman" pitchFamily="18" charset="0"/>
                <a:ea typeface="Arial-Rounded" panose="020B0500000000000000" pitchFamily="34" charset="0"/>
                <a:cs typeface="Times New Roman" pitchFamily="18" charset="0"/>
              </a:rPr>
              <a:t>(2) Có tiếng sáo vi vu trên mặt đất làm chú tỉnh giấc. Chú khẽ cựa mình hỏi:</a:t>
            </a:r>
            <a:endParaRPr lang="en-US" sz="3000">
              <a:solidFill>
                <a:prstClr val="black"/>
              </a:solidFill>
              <a:latin typeface="Times New Roman" pitchFamily="18" charset="0"/>
              <a:ea typeface="Arial-Rounded" panose="020B0500000000000000" pitchFamily="34" charset="0"/>
              <a:cs typeface="Times New Roman" pitchFamily="18" charset="0"/>
            </a:endParaRPr>
          </a:p>
          <a:p>
            <a:pPr marL="342900" lvl="0" indent="-342900">
              <a:buFontTx/>
              <a:buChar char="-"/>
              <a:defRPr/>
            </a:pPr>
            <a:r>
              <a:rPr lang="vi-VN" sz="3000">
                <a:solidFill>
                  <a:prstClr val="black"/>
                </a:solidFill>
                <a:latin typeface="Times New Roman" pitchFamily="18" charset="0"/>
                <a:ea typeface="Arial-Rounded" panose="020B0500000000000000" pitchFamily="34" charset="0"/>
                <a:cs typeface="Times New Roman" pitchFamily="18" charset="0"/>
              </a:rPr>
              <a:t>Ai đó ? </a:t>
            </a:r>
            <a:endParaRPr lang="en-US" sz="3000">
              <a:solidFill>
                <a:prstClr val="black"/>
              </a:solidFill>
              <a:latin typeface="Times New Roman" pitchFamily="18" charset="0"/>
              <a:ea typeface="Arial-Rounded" panose="020B0500000000000000" pitchFamily="34" charset="0"/>
              <a:cs typeface="Times New Roman" pitchFamily="18" charset="0"/>
            </a:endParaRPr>
          </a:p>
          <a:p>
            <a:pPr marL="342900" lvl="0" indent="-342900">
              <a:buFontTx/>
              <a:buChar char="-"/>
              <a:defRPr/>
            </a:pPr>
            <a:r>
              <a:rPr lang="vi-VN" sz="3000">
                <a:solidFill>
                  <a:prstClr val="black"/>
                </a:solidFill>
                <a:latin typeface="Times New Roman" pitchFamily="18" charset="0"/>
                <a:ea typeface="Arial-Rounded" panose="020B0500000000000000" pitchFamily="34" charset="0"/>
                <a:cs typeface="Times New Roman" pitchFamily="18" charset="0"/>
              </a:rPr>
              <a:t>Tiếng thì thầm trả lời chú: “Chị đây mà, chị là gió xuân đây. Dậy đi em, mùa xuân đẹp lắm”. </a:t>
            </a:r>
            <a:endParaRPr lang="en-US" sz="300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000">
                <a:solidFill>
                  <a:prstClr val="black"/>
                </a:solidFill>
                <a:latin typeface="Times New Roman" pitchFamily="18" charset="0"/>
                <a:ea typeface="Arial-Rounded" panose="020B0500000000000000" pitchFamily="34" charset="0"/>
                <a:cs typeface="Times New Roman" pitchFamily="18" charset="0"/>
              </a:rPr>
              <a:t>Đỗ con lại cựa mình. Chú thấy mình lớn phổng lên làm nứt cả chiếc áo ngoài.</a:t>
            </a:r>
            <a:endParaRPr lang="en-US" sz="3000">
              <a:solidFill>
                <a:prstClr val="black"/>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1527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CC8F3F-F679-497C-88AF-CD43454C89E4}"/>
              </a:ext>
            </a:extLst>
          </p:cNvPr>
          <p:cNvSpPr txBox="1"/>
          <p:nvPr/>
        </p:nvSpPr>
        <p:spPr>
          <a:xfrm>
            <a:off x="365051" y="333830"/>
            <a:ext cx="11576739" cy="6001643"/>
          </a:xfrm>
          <a:prstGeom prst="rect">
            <a:avLst/>
          </a:prstGeom>
          <a:noFill/>
        </p:spPr>
        <p:txBody>
          <a:bodyPr wrap="square" rtlCol="0">
            <a:spAutoFit/>
          </a:bodyPr>
          <a:lstStyle/>
          <a:p>
            <a:pPr lvl="0">
              <a:defRPr/>
            </a:pPr>
            <a:r>
              <a:rPr lang="vi-VN" sz="3200">
                <a:solidFill>
                  <a:prstClr val="black"/>
                </a:solidFill>
                <a:latin typeface="Times New Roman" pitchFamily="18" charset="0"/>
                <a:ea typeface="Arial-Rounded" panose="020B0500000000000000" pitchFamily="34" charset="0"/>
                <a:cs typeface="Times New Roman" pitchFamily="18" charset="0"/>
              </a:rPr>
              <a:t>(3) Chị gió xuân bay đi. Có những tia nắng ấm áp khẽ lay chú đỗ con. Đỗ con hỏi:</a:t>
            </a:r>
            <a:endParaRPr lang="en-US" sz="3200">
              <a:solidFill>
                <a:prstClr val="black"/>
              </a:solidFill>
              <a:latin typeface="Times New Roman" pitchFamily="18" charset="0"/>
              <a:ea typeface="Arial-Rounded" panose="020B0500000000000000" pitchFamily="34" charset="0"/>
              <a:cs typeface="Times New Roman" pitchFamily="18" charset="0"/>
            </a:endParaRPr>
          </a:p>
          <a:p>
            <a:pPr lvl="0">
              <a:defRPr/>
            </a:pPr>
            <a:r>
              <a:rPr lang="en-US" sz="3200">
                <a:solidFill>
                  <a:prstClr val="black"/>
                </a:solidFill>
                <a:latin typeface="Times New Roman" pitchFamily="18" charset="0"/>
                <a:ea typeface="Arial-Rounded" panose="020B0500000000000000" pitchFamily="34" charset="0"/>
                <a:cs typeface="Times New Roman" pitchFamily="18" charset="0"/>
              </a:rPr>
              <a:t>- </a:t>
            </a:r>
            <a:r>
              <a:rPr lang="vi-VN" sz="3200">
                <a:solidFill>
                  <a:prstClr val="black"/>
                </a:solidFill>
                <a:latin typeface="Times New Roman" pitchFamily="18" charset="0"/>
                <a:ea typeface="Arial-Rounded" panose="020B0500000000000000" pitchFamily="34" charset="0"/>
                <a:cs typeface="Times New Roman" pitchFamily="18" charset="0"/>
              </a:rPr>
              <a:t>Ai đó?   Một giọng nói ồm ồm, âm ấm vang lên:</a:t>
            </a:r>
            <a:endParaRPr lang="en-US" sz="3200">
              <a:solidFill>
                <a:prstClr val="black"/>
              </a:solidFill>
              <a:latin typeface="Times New Roman" pitchFamily="18" charset="0"/>
              <a:ea typeface="Arial-Rounded" panose="020B0500000000000000" pitchFamily="34" charset="0"/>
              <a:cs typeface="Times New Roman" pitchFamily="18" charset="0"/>
            </a:endParaRPr>
          </a:p>
          <a:p>
            <a:pPr lvl="0">
              <a:defRPr/>
            </a:pPr>
            <a:r>
              <a:rPr lang="en-US" sz="3200">
                <a:solidFill>
                  <a:prstClr val="black"/>
                </a:solidFill>
                <a:latin typeface="Times New Roman" pitchFamily="18" charset="0"/>
                <a:ea typeface="Arial-Rounded" panose="020B0500000000000000" pitchFamily="34" charset="0"/>
                <a:cs typeface="Times New Roman" pitchFamily="18" charset="0"/>
              </a:rPr>
              <a:t>- </a:t>
            </a:r>
            <a:r>
              <a:rPr lang="vi-VN" sz="3200">
                <a:solidFill>
                  <a:prstClr val="black"/>
                </a:solidFill>
                <a:latin typeface="Times New Roman" pitchFamily="18" charset="0"/>
                <a:ea typeface="Arial-Rounded" panose="020B0500000000000000" pitchFamily="34" charset="0"/>
                <a:cs typeface="Times New Roman" pitchFamily="18" charset="0"/>
              </a:rPr>
              <a:t>Bác đây! Bác là mặt trời đây, cháu dậy đi thôi, sáng lắm rồi. Các cậu học trò cắp sách tới trường rồi đấy. </a:t>
            </a:r>
            <a:endParaRPr lang="en-US" sz="320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200">
                <a:solidFill>
                  <a:prstClr val="black"/>
                </a:solidFill>
                <a:latin typeface="Times New Roman" pitchFamily="18" charset="0"/>
                <a:ea typeface="Arial-Rounded" panose="020B0500000000000000" pitchFamily="34" charset="0"/>
                <a:cs typeface="Times New Roman" pitchFamily="18" charset="0"/>
              </a:rPr>
              <a:t>Đỗ con rụt rè nói:</a:t>
            </a:r>
            <a:endParaRPr lang="en-US" sz="3200">
              <a:solidFill>
                <a:prstClr val="black"/>
              </a:solidFill>
              <a:latin typeface="Times New Roman" pitchFamily="18" charset="0"/>
              <a:ea typeface="Arial-Rounded" panose="020B0500000000000000" pitchFamily="34" charset="0"/>
              <a:cs typeface="Times New Roman" pitchFamily="18" charset="0"/>
            </a:endParaRPr>
          </a:p>
          <a:p>
            <a:pPr lvl="0">
              <a:defRPr/>
            </a:pPr>
            <a:r>
              <a:rPr lang="en-US" sz="3200">
                <a:solidFill>
                  <a:prstClr val="black"/>
                </a:solidFill>
                <a:latin typeface="Times New Roman" pitchFamily="18" charset="0"/>
                <a:ea typeface="Arial-Rounded" panose="020B0500000000000000" pitchFamily="34" charset="0"/>
                <a:cs typeface="Times New Roman" pitchFamily="18" charset="0"/>
              </a:rPr>
              <a:t>- </a:t>
            </a:r>
            <a:r>
              <a:rPr lang="vi-VN" sz="3200">
                <a:solidFill>
                  <a:prstClr val="black"/>
                </a:solidFill>
                <a:latin typeface="Times New Roman" pitchFamily="18" charset="0"/>
                <a:ea typeface="Arial-Rounded" panose="020B0500000000000000" pitchFamily="34" charset="0"/>
                <a:cs typeface="Times New Roman" pitchFamily="18" charset="0"/>
              </a:rPr>
              <a:t>Nhưng mà trên đấy lạnh lắm. </a:t>
            </a:r>
            <a:endParaRPr lang="en-US" sz="320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200">
                <a:solidFill>
                  <a:prstClr val="black"/>
                </a:solidFill>
                <a:latin typeface="Times New Roman" pitchFamily="18" charset="0"/>
                <a:ea typeface="Arial-Rounded" panose="020B0500000000000000" pitchFamily="34" charset="0"/>
                <a:cs typeface="Times New Roman" pitchFamily="18" charset="0"/>
              </a:rPr>
              <a:t>Bác mặt trời khuyên:</a:t>
            </a:r>
            <a:endParaRPr lang="en-US" sz="320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200">
                <a:solidFill>
                  <a:prstClr val="black"/>
                </a:solidFill>
                <a:latin typeface="Times New Roman" pitchFamily="18" charset="0"/>
                <a:ea typeface="Arial-Rounded" panose="020B0500000000000000" pitchFamily="34" charset="0"/>
                <a:cs typeface="Times New Roman" pitchFamily="18" charset="0"/>
              </a:rPr>
              <a:t>- Cháu cứ vùng dậy đi nào. Bác sẽ sưởi ấm cho cháu, cựa mạnh vào.</a:t>
            </a:r>
            <a:endParaRPr lang="en-US" sz="320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200">
                <a:solidFill>
                  <a:prstClr val="black"/>
                </a:solidFill>
                <a:latin typeface="Times New Roman" pitchFamily="18" charset="0"/>
                <a:ea typeface="Arial-Rounded" panose="020B0500000000000000" pitchFamily="34" charset="0"/>
                <a:cs typeface="Times New Roman" pitchFamily="18" charset="0"/>
              </a:rPr>
              <a:t>(4) Đỗ con vươn vai một cái thật mạnh. Chú trồi lên khỏi mặt đất. Mặt đất sáng bừng ánh nắng xuân. Đỗ con xoè hai cánh tay nhỏ xíu hướng về phía mặt trời ấm</a:t>
            </a:r>
            <a:r>
              <a:rPr lang="en-US" sz="3200">
                <a:solidFill>
                  <a:prstClr val="black"/>
                </a:solidFill>
                <a:latin typeface="Times New Roman" pitchFamily="18" charset="0"/>
                <a:ea typeface="Arial-Rounded" panose="020B0500000000000000" pitchFamily="34" charset="0"/>
                <a:cs typeface="Times New Roman" pitchFamily="18" charset="0"/>
              </a:rPr>
              <a:t> áp.</a:t>
            </a:r>
            <a:endParaRPr kumimoji="0" lang="en-US" sz="3200"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2765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212652" y="308344"/>
            <a:ext cx="107814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3.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Chọn</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kể</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1-2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đoạn</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của</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câu</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chuyện</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theo</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tranh</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pic>
        <p:nvPicPr>
          <p:cNvPr id="5" name="Picture 4">
            <a:extLst>
              <a:ext uri="{FF2B5EF4-FFF2-40B4-BE49-F238E27FC236}">
                <a16:creationId xmlns:a16="http://schemas.microsoft.com/office/drawing/2014/main" id="{91605C81-1EA2-4FB4-AED2-235FD4E3D35D}"/>
              </a:ext>
            </a:extLst>
          </p:cNvPr>
          <p:cNvPicPr>
            <a:picLocks noChangeAspect="1"/>
          </p:cNvPicPr>
          <p:nvPr/>
        </p:nvPicPr>
        <p:blipFill>
          <a:blip r:embed="rId2"/>
          <a:stretch>
            <a:fillRect/>
          </a:stretch>
        </p:blipFill>
        <p:spPr>
          <a:xfrm>
            <a:off x="403124" y="1268362"/>
            <a:ext cx="11720050" cy="5589638"/>
          </a:xfrm>
          <a:prstGeom prst="rect">
            <a:avLst/>
          </a:prstGeom>
        </p:spPr>
      </p:pic>
    </p:spTree>
    <p:extLst>
      <p:ext uri="{BB962C8B-B14F-4D97-AF65-F5344CB8AC3E}">
        <p14:creationId xmlns:p14="http://schemas.microsoft.com/office/powerpoint/2010/main" val="28556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716516"/>
            <a:ext cx="5332043" cy="830997"/>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0" cap="none" spc="0" normalizeH="0" baseline="0" noProof="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Kết</a:t>
            </a:r>
            <a:r>
              <a:rPr kumimoji="0" lang="en-US" sz="5400" b="1" i="0" u="none" strike="noStrike" kern="10" cap="none" spc="0" normalizeH="0" noProof="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 thúc tiết học</a:t>
            </a:r>
            <a:endParaRPr kumimoji="0" lang="en-US" sz="54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endParaRP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432</Words>
  <Application>Microsoft Office PowerPoint</Application>
  <PresentationFormat>Widescreen</PresentationFormat>
  <Paragraphs>33</Paragraphs>
  <Slides>7</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Arial-Rounded</vt:lpstr>
      <vt:lpstr>Calibri</vt:lpstr>
      <vt:lpstr>Calibri Light</vt:lpstr>
      <vt:lpstr>Palatino Linotype</vt:lpstr>
      <vt:lpstr>Times New Roman</vt:lpstr>
      <vt:lpstr>Office 主题</vt:lpstr>
      <vt:lpstr>6_Office Theme</vt:lpstr>
      <vt:lpstr>1_Office 主题​​</vt:lpstr>
      <vt:lpstr>PowerPoint Presentation</vt:lpstr>
      <vt:lpstr>PowerPoint Presentation</vt:lpstr>
      <vt:lpstr>1. Dựa vào câu hỏi gợi ý, đoán nội dung từng tranh?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 Nguyen</cp:lastModifiedBy>
  <cp:revision>20</cp:revision>
  <dcterms:created xsi:type="dcterms:W3CDTF">2021-05-22T10:10:43Z</dcterms:created>
  <dcterms:modified xsi:type="dcterms:W3CDTF">2025-04-06T18:14:16Z</dcterms:modified>
</cp:coreProperties>
</file>