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4" r:id="rId2"/>
    <p:sldId id="273" r:id="rId3"/>
    <p:sldId id="279" r:id="rId4"/>
    <p:sldId id="284" r:id="rId5"/>
    <p:sldId id="281" r:id="rId6"/>
    <p:sldId id="256" r:id="rId7"/>
    <p:sldId id="287" r:id="rId8"/>
    <p:sldId id="286" r:id="rId9"/>
    <p:sldId id="280" r:id="rId10"/>
    <p:sldId id="282" r:id="rId11"/>
    <p:sldId id="277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FFCCFF"/>
    <a:srgbClr val="CCECFF"/>
    <a:srgbClr val="FFFFCC"/>
    <a:srgbClr val="F2F49E"/>
    <a:srgbClr val="9900CC"/>
    <a:srgbClr val="0000CC"/>
    <a:srgbClr val="FF99FF"/>
    <a:srgbClr val="99FF6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77001-C3C3-4DCB-8C08-2538A296B49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B9953-6B13-4761-B8A0-B0F58BFFD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709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30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16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1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47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64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5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4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3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6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0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D5A82-2DF2-4DA3-959B-DD8ABF7523B9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77515-2525-4D4D-B770-9A22130D0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0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aochu.com/" TargetMode="External"/><Relationship Id="rId13" Type="http://schemas.openxmlformats.org/officeDocument/2006/relationships/image" Target="../media/image11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12" Type="http://schemas.openxmlformats.org/officeDocument/2006/relationships/image" Target="../media/image10.gif"/><Relationship Id="rId2" Type="http://schemas.openxmlformats.org/officeDocument/2006/relationships/image" Target="../media/image1.jpeg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gif"/><Relationship Id="rId5" Type="http://schemas.openxmlformats.org/officeDocument/2006/relationships/image" Target="../media/image4.jpeg"/><Relationship Id="rId15" Type="http://schemas.openxmlformats.org/officeDocument/2006/relationships/image" Target="../media/image13.gif"/><Relationship Id="rId10" Type="http://schemas.openxmlformats.org/officeDocument/2006/relationships/image" Target="../media/image8.gif"/><Relationship Id="rId4" Type="http://schemas.openxmlformats.org/officeDocument/2006/relationships/image" Target="../media/image3.jpeg"/><Relationship Id="rId9" Type="http://schemas.openxmlformats.org/officeDocument/2006/relationships/image" Target="../media/image7.gif"/><Relationship Id="rId1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52ed34f7819a338290035c08b6e66e7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" y="0"/>
            <a:ext cx="12161838" cy="6858000"/>
          </a:xfrm>
          <a:prstGeom prst="rect">
            <a:avLst/>
          </a:prstGeom>
          <a:noFill/>
        </p:spPr>
      </p:pic>
      <p:pic>
        <p:nvPicPr>
          <p:cNvPr id="11" name="Picture 10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7011">
            <a:off x="-136007" y="794469"/>
            <a:ext cx="1006391" cy="2458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0816" y="598331"/>
            <a:ext cx="1034211" cy="2435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6695">
            <a:off x="10598762" y="-480011"/>
            <a:ext cx="1323431" cy="199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G:\BACK GROUND\245367938509487affe8be1cb078d9af.jpg">
            <a:extLst>
              <a:ext uri="{FF2B5EF4-FFF2-40B4-BE49-F238E27FC236}">
                <a16:creationId xmlns:a16="http://schemas.microsoft.com/office/drawing/2014/main" id="{5792429A-9632-47CD-9558-656499873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2382" y="-648470"/>
            <a:ext cx="1106269" cy="220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5A4526-C075-7D62-7FAE-B16316CDB685}"/>
              </a:ext>
            </a:extLst>
          </p:cNvPr>
          <p:cNvSpPr txBox="1"/>
          <p:nvPr/>
        </p:nvSpPr>
        <p:spPr>
          <a:xfrm>
            <a:off x="566998" y="2046154"/>
            <a:ext cx="11058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endParaRPr lang="en-US" sz="1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Quý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thÇy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, c«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gi¸o</a:t>
            </a:r>
            <a:r>
              <a:rPr lang="vi-V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VÒ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dù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.VnStamp" panose="020B7200000000000000" pitchFamily="34" charset="0"/>
              </a:rPr>
              <a:t>giê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.VnStamp" panose="020B7200000000000000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2908" y="199190"/>
            <a:ext cx="8901910" cy="75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000" b="1" dirty="0">
                <a:solidFill>
                  <a:srgbClr val="0000CC"/>
                </a:solidFill>
                <a:latin typeface="Palatino Linotype" pitchFamily="18" charset="0"/>
              </a:rPr>
              <a:t>UBND QUẬN DƯƠNG KINH</a:t>
            </a:r>
          </a:p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0000CC"/>
                </a:solidFill>
                <a:latin typeface="Palatino Linotype" pitchFamily="18" charset="0"/>
              </a:rPr>
              <a:t>TRƯỜNG TIỂU HỌC </a:t>
            </a:r>
            <a:r>
              <a:rPr lang="vi-VN" sz="2000" b="1" dirty="0">
                <a:solidFill>
                  <a:srgbClr val="0000CC"/>
                </a:solidFill>
                <a:latin typeface="Palatino Linotype" pitchFamily="18" charset="0"/>
              </a:rPr>
              <a:t>ANH DŨNG</a:t>
            </a:r>
            <a:endParaRPr lang="en-US" sz="2000" b="1" dirty="0">
              <a:solidFill>
                <a:srgbClr val="0000CC"/>
              </a:solidFill>
              <a:latin typeface="Palatino Linotype" pitchFamily="18" charset="0"/>
            </a:endParaRPr>
          </a:p>
        </p:txBody>
      </p:sp>
      <p:grpSp>
        <p:nvGrpSpPr>
          <p:cNvPr id="25" name="2 2"/>
          <p:cNvGrpSpPr/>
          <p:nvPr/>
        </p:nvGrpSpPr>
        <p:grpSpPr>
          <a:xfrm>
            <a:off x="7197425" y="4989781"/>
            <a:ext cx="5498165" cy="1961367"/>
            <a:chOff x="-4212976" y="2200858"/>
            <a:chExt cx="4086225" cy="2609267"/>
          </a:xfrm>
        </p:grpSpPr>
        <p:pic>
          <p:nvPicPr>
            <p:cNvPr id="26" name="图片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-2720610" y="3356711"/>
              <a:ext cx="1238221" cy="686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Hello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870" y="3265407"/>
            <a:ext cx="1249021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87" y="3678095"/>
            <a:ext cx="1249021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2" descr="c">
            <a:hlinkClick r:id="rId8"/>
            <a:extLst>
              <a:ext uri="{FF2B5EF4-FFF2-40B4-BE49-F238E27FC236}">
                <a16:creationId xmlns:a16="http://schemas.microsoft.com/office/drawing/2014/main" id="{D69DB05E-A63E-4F93-8649-3A6033594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60" y="1674152"/>
            <a:ext cx="1093466" cy="1093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3" descr="h">
            <a:hlinkClick r:id="rId8"/>
            <a:extLst>
              <a:ext uri="{FF2B5EF4-FFF2-40B4-BE49-F238E27FC236}">
                <a16:creationId xmlns:a16="http://schemas.microsoft.com/office/drawing/2014/main" id="{EA7F8329-7B5B-4F05-A6E9-B9D1CF98DA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165" y="1568943"/>
            <a:ext cx="962463" cy="9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5" descr="a">
            <a:hlinkClick r:id="rId8"/>
            <a:extLst>
              <a:ext uri="{FF2B5EF4-FFF2-40B4-BE49-F238E27FC236}">
                <a16:creationId xmlns:a16="http://schemas.microsoft.com/office/drawing/2014/main" id="{0786D141-6494-4C61-AFE9-CECEF7CFB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939" y="1842026"/>
            <a:ext cx="1146937" cy="1029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6" descr="o">
            <a:hlinkClick r:id="rId8"/>
            <a:extLst>
              <a:ext uri="{FF2B5EF4-FFF2-40B4-BE49-F238E27FC236}">
                <a16:creationId xmlns:a16="http://schemas.microsoft.com/office/drawing/2014/main" id="{CA6D162B-869D-4C38-9E1D-CBE6241E4A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37" y="1599330"/>
            <a:ext cx="965137" cy="109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80">
            <a:extLst>
              <a:ext uri="{FF2B5EF4-FFF2-40B4-BE49-F238E27FC236}">
                <a16:creationId xmlns:a16="http://schemas.microsoft.com/office/drawing/2014/main" id="{958A86F0-AF67-421B-9C02-7C75B9623A62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4326194" y="880998"/>
            <a:ext cx="70848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FF6600"/>
                </a:solidFill>
                <a:latin typeface="VNI-Korin"/>
              </a:rPr>
              <a:t>-</a:t>
            </a:r>
          </a:p>
        </p:txBody>
      </p:sp>
      <p:pic>
        <p:nvPicPr>
          <p:cNvPr id="28" name="Picture 64" descr="m">
            <a:hlinkClick r:id="rId8"/>
            <a:extLst>
              <a:ext uri="{FF2B5EF4-FFF2-40B4-BE49-F238E27FC236}">
                <a16:creationId xmlns:a16="http://schemas.microsoft.com/office/drawing/2014/main" id="{97D85DF2-201F-4F30-B2B2-9119B4D94A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90" y="1693963"/>
            <a:ext cx="923125" cy="94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8" descr="n">
            <a:hlinkClick r:id="rId8"/>
            <a:extLst>
              <a:ext uri="{FF2B5EF4-FFF2-40B4-BE49-F238E27FC236}">
                <a16:creationId xmlns:a16="http://schemas.microsoft.com/office/drawing/2014/main" id="{FA10DC7F-8FFE-48D2-8070-73C22058B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947" y="1708942"/>
            <a:ext cx="958391" cy="98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9" descr="g">
            <a:hlinkClick r:id="rId8"/>
            <a:extLst>
              <a:ext uri="{FF2B5EF4-FFF2-40B4-BE49-F238E27FC236}">
                <a16:creationId xmlns:a16="http://schemas.microsoft.com/office/drawing/2014/main" id="{F454D119-E985-4C5E-9117-14C437DE6A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02" y="1871127"/>
            <a:ext cx="900973" cy="103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80">
            <a:extLst>
              <a:ext uri="{FF2B5EF4-FFF2-40B4-BE49-F238E27FC236}">
                <a16:creationId xmlns:a16="http://schemas.microsoft.com/office/drawing/2014/main" id="{657BD707-1FD6-449B-A5D5-F68277DB1A78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7359329" y="992423"/>
            <a:ext cx="70580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800">
                <a:solidFill>
                  <a:srgbClr val="FF6600"/>
                </a:solidFill>
                <a:latin typeface="VNI-Korin"/>
              </a:rPr>
              <a:t>-</a:t>
            </a:r>
          </a:p>
        </p:txBody>
      </p:sp>
      <p:sp>
        <p:nvSpPr>
          <p:cNvPr id="33" name="Rectangle 82">
            <a:extLst>
              <a:ext uri="{FF2B5EF4-FFF2-40B4-BE49-F238E27FC236}">
                <a16:creationId xmlns:a16="http://schemas.microsoft.com/office/drawing/2014/main" id="{62D1E661-1D9E-4255-82EE-3B04C6DED8D2}"/>
              </a:ext>
            </a:extLst>
          </p:cNvPr>
          <p:cNvSpPr>
            <a:spLocks noChangeArrowheads="1"/>
          </p:cNvSpPr>
          <p:nvPr/>
        </p:nvSpPr>
        <p:spPr bwMode="auto">
          <a:xfrm rot="827097">
            <a:off x="7882980" y="1746400"/>
            <a:ext cx="263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VNI-Korin"/>
              </a:rPr>
              <a:t>?</a:t>
            </a:r>
          </a:p>
        </p:txBody>
      </p:sp>
      <p:pic>
        <p:nvPicPr>
          <p:cNvPr id="34" name="Picture 67" descr="u">
            <a:hlinkClick r:id="rId8"/>
            <a:extLst>
              <a:ext uri="{FF2B5EF4-FFF2-40B4-BE49-F238E27FC236}">
                <a16:creationId xmlns:a16="http://schemas.microsoft.com/office/drawing/2014/main" id="{E9F142CC-D57B-4AFE-8067-7D0E99AE84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934" y="1962559"/>
            <a:ext cx="936860" cy="92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984745-DC4D-BB18-F557-6AE98B7BE79C}"/>
              </a:ext>
            </a:extLst>
          </p:cNvPr>
          <p:cNvCxnSpPr/>
          <p:nvPr/>
        </p:nvCxnSpPr>
        <p:spPr>
          <a:xfrm>
            <a:off x="4680434" y="898268"/>
            <a:ext cx="2516718" cy="150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947CFD4-9E2A-5323-03E9-7A3A0BAA3027}"/>
              </a:ext>
            </a:extLst>
          </p:cNvPr>
          <p:cNvSpPr txBox="1"/>
          <p:nvPr/>
        </p:nvSpPr>
        <p:spPr>
          <a:xfrm>
            <a:off x="1277018" y="3524164"/>
            <a:ext cx="9027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n w="11430"/>
                <a:solidFill>
                  <a:schemeClr val="accent4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TIẾNG VIỆT</a:t>
            </a:r>
            <a:endParaRPr lang="en-US" sz="4000" b="1" dirty="0">
              <a:ln w="11430"/>
              <a:solidFill>
                <a:schemeClr val="accent4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DC08D-F724-6060-17A0-4F8FC2089A08}"/>
              </a:ext>
            </a:extLst>
          </p:cNvPr>
          <p:cNvSpPr txBox="1"/>
          <p:nvPr/>
        </p:nvSpPr>
        <p:spPr>
          <a:xfrm>
            <a:off x="1306933" y="4317746"/>
            <a:ext cx="9027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Variable Small" pitchFamily="2" charset="0"/>
                <a:ea typeface="Arial-Rounded" panose="020B0500000000000000" charset="0"/>
                <a:cs typeface="Times New Roman" panose="02020603050405020304" pitchFamily="18" charset="0"/>
              </a:rPr>
              <a:t>BÀI 10: TỚ NHỚ CẬU (TIẾT 4)</a:t>
            </a:r>
            <a:endParaRPr lang="en-US" sz="4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egoe UI Variable Small" pitchFamily="2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3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Tổng hợp 100+ hình nền powerpoint mầm non đẹp Dành cho giáo dụ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23890" y="2437445"/>
              <a:ext cx="90278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VẬN DỤNG</a:t>
              </a:r>
              <a:endPara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36167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ÌNH BẠN - THU - CHỌ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857250"/>
            <a:ext cx="12161838" cy="51435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08425" y="1844827"/>
            <a:ext cx="3268494" cy="1419225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743604" y="-731613"/>
            <a:ext cx="10757284" cy="61531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9906001" y="3858844"/>
            <a:ext cx="2464277" cy="2741117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15081" y="4543425"/>
            <a:ext cx="2102984" cy="66675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-228600" y="-152400"/>
            <a:ext cx="4102586" cy="1781399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15081" y="5456174"/>
            <a:ext cx="12161838" cy="1399326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64" y="4421187"/>
            <a:ext cx="3113303" cy="2382674"/>
          </a:xfrm>
          <a:prstGeom prst="rect">
            <a:avLst/>
          </a:prstGeom>
        </p:spPr>
      </p:pic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5690607" y="-956642"/>
            <a:ext cx="810789" cy="609600"/>
          </a:xfrm>
          <a:prstGeom prst="rect">
            <a:avLst/>
          </a:prstGeom>
        </p:spPr>
      </p:pic>
      <p:grpSp>
        <p:nvGrpSpPr>
          <p:cNvPr id="2" name="2 2"/>
          <p:cNvGrpSpPr/>
          <p:nvPr/>
        </p:nvGrpSpPr>
        <p:grpSpPr>
          <a:xfrm>
            <a:off x="1555251" y="3805754"/>
            <a:ext cx="5434821" cy="2913011"/>
            <a:chOff x="-4212976" y="2200858"/>
            <a:chExt cx="4086225" cy="2609267"/>
          </a:xfrm>
        </p:grpSpPr>
        <p:pic>
          <p:nvPicPr>
            <p:cNvPr id="22" name="图片 15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-3067141" y="3567256"/>
              <a:ext cx="1718752" cy="57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Tạm biệt</a:t>
              </a:r>
              <a:endParaRPr lang="zh-C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6755902" y="5550775"/>
            <a:ext cx="1076320" cy="786606"/>
          </a:xfrm>
          <a:prstGeom prst="rect">
            <a:avLst/>
          </a:prstGeom>
        </p:spPr>
      </p:pic>
      <p:pic>
        <p:nvPicPr>
          <p:cNvPr id="24" name="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5800233"/>
            <a:ext cx="1145339" cy="716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2239" y="2344962"/>
            <a:ext cx="6071378" cy="157609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5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Thân ái 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414651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Tổng hợp 100+ hình nền powerpoint mầm non đẹp Dành cho giáo dụ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23890" y="2437445"/>
              <a:ext cx="90278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 dirty="0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025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5171" y="237067"/>
            <a:ext cx="11348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>
                <a:latin typeface="HP001 5 hàng" panose="020B0603050302020204" pitchFamily="34" charset="0"/>
              </a:rPr>
              <a:t>Tiếng Việt</a:t>
            </a:r>
          </a:p>
          <a:p>
            <a:pPr algn="ctr"/>
            <a:r>
              <a:rPr lang="en-US" sz="3600" b="1">
                <a:latin typeface="HP001 5 hàng" panose="020B0603050302020204" pitchFamily="34" charset="0"/>
              </a:rPr>
              <a:t>Luyện tập: Mở rộng vốn từ về tình cảm bạn bè;</a:t>
            </a:r>
          </a:p>
          <a:p>
            <a:pPr algn="ctr"/>
            <a:r>
              <a:rPr lang="en-US" sz="3600" b="1">
                <a:latin typeface="HP001 5 hàng" panose="020B0603050302020204" pitchFamily="34" charset="0"/>
              </a:rPr>
              <a:t>Dấu chấm, dấu chấm hỏi, dấu chấm than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0194" y="237067"/>
            <a:ext cx="107583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HP001 5 hàng" panose="020B0603050302020204" pitchFamily="34" charset="0"/>
              </a:rPr>
              <a:t>Tiếng</a:t>
            </a:r>
            <a:r>
              <a:rPr lang="en-US" sz="3600" b="1" u="sng" dirty="0">
                <a:latin typeface="HP001 5 hàng" panose="020B0603050302020204" pitchFamily="34" charset="0"/>
              </a:rPr>
              <a:t> Việt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Luyện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5 hàng" panose="020B0603050302020204" pitchFamily="34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latin typeface="HP001 5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Mở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rộng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vốn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bè</a:t>
            </a:r>
            <a:r>
              <a:rPr lang="en-US" sz="3600" b="1" dirty="0">
                <a:solidFill>
                  <a:srgbClr val="FF0000"/>
                </a:solidFill>
                <a:latin typeface="HP001 5 hàng" panose="020B0603050302020204" pitchFamily="34" charset="0"/>
              </a:rPr>
              <a:t>;</a:t>
            </a:r>
          </a:p>
          <a:p>
            <a:pPr algn="ctr"/>
            <a:r>
              <a:rPr lang="en-US" sz="36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0000CC"/>
                </a:solidFill>
                <a:latin typeface="HP001 5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hỏi</a:t>
            </a:r>
            <a:r>
              <a:rPr lang="en-US" sz="3600" b="1" dirty="0">
                <a:solidFill>
                  <a:srgbClr val="0000CC"/>
                </a:solidFill>
                <a:latin typeface="HP001 5 hàng" panose="020B0603050302020204" pitchFamily="34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dấu</a:t>
            </a:r>
            <a:r>
              <a:rPr lang="en-US" sz="36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P001 5 hàng" panose="020B0603050302020204" pitchFamily="34" charset="0"/>
              </a:rPr>
              <a:t>chấm</a:t>
            </a:r>
            <a:r>
              <a:rPr lang="en-US" sz="3600" b="1" dirty="0">
                <a:solidFill>
                  <a:srgbClr val="0000CC"/>
                </a:solidFill>
                <a:latin typeface="HP001 5 hàng" panose="020B0603050302020204" pitchFamily="34" charset="0"/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386874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889"/>
          <p:cNvSpPr txBox="1">
            <a:spLocks noChangeArrowheads="1"/>
          </p:cNvSpPr>
          <p:nvPr/>
        </p:nvSpPr>
        <p:spPr bwMode="auto">
          <a:xfrm>
            <a:off x="3999266" y="254360"/>
            <a:ext cx="38010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Mục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tiêu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" panose="020B0604020202020204" pitchFamily="34" charset="0"/>
                <a:ea typeface="华康海报体W12(P)" panose="040B0C00000000000000" pitchFamily="82" charset="-122"/>
              </a:rPr>
              <a:t>học</a:t>
            </a:r>
            <a:endParaRPr lang="zh-CN" altLang="en-US" sz="3600" b="1" dirty="0">
              <a:solidFill>
                <a:srgbClr val="FF0000"/>
              </a:solidFill>
              <a:latin typeface="Arial" panose="020B0604020202020204" pitchFamily="34" charset="0"/>
              <a:ea typeface="华康海报体W12(P)" panose="040B0C00000000000000" pitchFamily="82" charset="-122"/>
            </a:endParaRPr>
          </a:p>
        </p:txBody>
      </p:sp>
      <p:sp>
        <p:nvSpPr>
          <p:cNvPr id="1077" name="TextBox 1076"/>
          <p:cNvSpPr txBox="1"/>
          <p:nvPr/>
        </p:nvSpPr>
        <p:spPr>
          <a:xfrm>
            <a:off x="1835661" y="1285069"/>
            <a:ext cx="9962760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endParaRPr lang="en-US" b="1"/>
          </a:p>
          <a:p>
            <a:r>
              <a:rPr lang="vi-VN" sz="2800" b="1"/>
              <a:t>Tìm được từ ngữ chỉ tình cảm bạn bè.</a:t>
            </a:r>
            <a:endParaRPr lang="en-US" sz="2800" b="1"/>
          </a:p>
          <a:p>
            <a:endParaRPr lang="en-US"/>
          </a:p>
        </p:txBody>
      </p:sp>
      <p:pic>
        <p:nvPicPr>
          <p:cNvPr id="1078" name="图片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243">
            <a:off x="676273" y="1311812"/>
            <a:ext cx="1099126" cy="1061868"/>
          </a:xfrm>
          <a:prstGeom prst="rect">
            <a:avLst/>
          </a:prstGeom>
        </p:spPr>
      </p:pic>
      <p:pic>
        <p:nvPicPr>
          <p:cNvPr id="1079" name="图片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243">
            <a:off x="676273" y="2613294"/>
            <a:ext cx="1099126" cy="1061868"/>
          </a:xfrm>
          <a:prstGeom prst="rect">
            <a:avLst/>
          </a:prstGeom>
        </p:spPr>
      </p:pic>
      <p:pic>
        <p:nvPicPr>
          <p:cNvPr id="1080" name="图片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243">
            <a:off x="676273" y="3953966"/>
            <a:ext cx="1099126" cy="1061868"/>
          </a:xfrm>
          <a:prstGeom prst="rect">
            <a:avLst/>
          </a:prstGeom>
        </p:spPr>
      </p:pic>
      <p:pic>
        <p:nvPicPr>
          <p:cNvPr id="1081" name="图片 5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243">
            <a:off x="676272" y="5412203"/>
            <a:ext cx="1099126" cy="1061868"/>
          </a:xfrm>
          <a:prstGeom prst="rect">
            <a:avLst/>
          </a:prstGeom>
        </p:spPr>
      </p:pic>
      <p:sp>
        <p:nvSpPr>
          <p:cNvPr id="1082" name="TextBox 1081"/>
          <p:cNvSpPr txBox="1"/>
          <p:nvPr/>
        </p:nvSpPr>
        <p:spPr>
          <a:xfrm>
            <a:off x="1835661" y="2709858"/>
            <a:ext cx="9962760" cy="1077218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endParaRPr lang="en-US" b="1"/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Biết lựa chọn từ ngữ thích hợp để đặt câu, viết đoạn văn.</a:t>
            </a:r>
          </a:p>
          <a:p>
            <a:endParaRPr lang="en-US"/>
          </a:p>
        </p:txBody>
      </p:sp>
      <p:sp>
        <p:nvSpPr>
          <p:cNvPr id="1083" name="TextBox 1082"/>
          <p:cNvSpPr txBox="1"/>
          <p:nvPr/>
        </p:nvSpPr>
        <p:spPr>
          <a:xfrm>
            <a:off x="1835661" y="4088038"/>
            <a:ext cx="9962760" cy="107721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endParaRPr lang="en-US" b="1"/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Nêu tên</a:t>
            </a:r>
            <a:r>
              <a:rPr lang="vi-VN" sz="2800" b="1">
                <a:cs typeface="Arial" panose="020B0604020202020204" pitchFamily="34" charset="0"/>
              </a:rPr>
              <a:t> dấu chấm, dấu chấm hỏi, dấu chấm than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/>
          </a:p>
        </p:txBody>
      </p:sp>
      <p:sp>
        <p:nvSpPr>
          <p:cNvPr id="1084" name="TextBox 1083"/>
          <p:cNvSpPr txBox="1"/>
          <p:nvPr/>
        </p:nvSpPr>
        <p:spPr>
          <a:xfrm>
            <a:off x="1835661" y="5422969"/>
            <a:ext cx="9962760" cy="1077218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endParaRPr lang="en-US" b="1"/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Biết cách sử dụng các dấu câu trên. </a:t>
            </a: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6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77" grpId="0" animBg="1"/>
      <p:bldP spid="1082" grpId="0" animBg="1"/>
      <p:bldP spid="1083" grpId="0" animBg="1"/>
      <p:bldP spid="10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26" name="Picture 2" descr="Tổng hợp 100+ hình nền powerpoint mầm non đẹp Dành cho giáo dục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923890" y="2437445"/>
              <a:ext cx="90278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n w="11430"/>
                  <a:solidFill>
                    <a:srgbClr val="FF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rPr>
                <a:t>KHÁM PHÁ</a:t>
              </a:r>
              <a:endParaRPr lang="en-US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003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7475" y="302497"/>
            <a:ext cx="114785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Tìm từ ngữ chỉ tình cảm bạn bè.</a:t>
            </a:r>
          </a:p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quý mến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5057" y="1815209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đoàn kết: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5057" y="3446482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yêu thương: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7475" y="5077755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chia sẻ:</a:t>
            </a: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639" y="1846015"/>
            <a:ext cx="1150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thành một khối thống nhất, cùng hoạt động vì một mục đích chung.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639" y="3447492"/>
            <a:ext cx="115033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                    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 cảm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 đẹp, thể hiện sự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tâm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nhau.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2639" y="5077755"/>
            <a:ext cx="1150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 để cùng hưởng hoặc cùng chịu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27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1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8829" y="2524104"/>
            <a:ext cx="114780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Cá nhỏ và nòng nọc là đôi bạn …...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Hằng ngày, chúng cùng nhau bơi lội. Thế rồi nòng nọc trở thành ếch. Nó phải lên bờ để sinh sống. Nhưng nó vẫn </a:t>
            </a:r>
            <a:r>
              <a:rPr lang="en-US" sz="4000" b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….. 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 nhỏ. Thỉnh thoảng, nó nhảy xuống ao ….. cùng cá nhỏ.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8829" y="598824"/>
            <a:ext cx="1147854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b="1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Bài 2. </a:t>
            </a:r>
            <a:r>
              <a:rPr lang="en-US" altLang="zh-CN" sz="3600" b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 từ trong ngoặc đơn điền vào chỗ chấm cho thích hợp.</a:t>
            </a:r>
          </a:p>
          <a:p>
            <a:pPr algn="ctr">
              <a:defRPr/>
            </a:pPr>
            <a:r>
              <a:rPr lang="en-US" sz="40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i="1">
                <a:solidFill>
                  <a:srgbClr val="0000CC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(nhớ, tươi vui, thân thiết, vui đùa)</a:t>
            </a:r>
            <a:r>
              <a:rPr lang="en-US" altLang="zh-CN" sz="4000" b="1" i="1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4000" b="1" i="1" dirty="0">
              <a:solidFill>
                <a:srgbClr val="0000CC"/>
              </a:solidFill>
              <a:latin typeface="Arial" panose="020B0604020202020204" pitchFamily="34" charset="0"/>
              <a:ea typeface="Arial-Rounded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863" y="1667051"/>
            <a:ext cx="4912023" cy="2591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863" y="4416877"/>
            <a:ext cx="4912023" cy="22190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6215" y="174171"/>
            <a:ext cx="11625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       </a:t>
            </a:r>
            <a:r>
              <a:rPr lang="vi-VN" sz="2800" b="1">
                <a:solidFill>
                  <a:srgbClr val="FF0000"/>
                </a:solidFill>
              </a:rPr>
              <a:t>Nòng nọc</a:t>
            </a:r>
            <a:r>
              <a:rPr lang="vi-VN" sz="2800" b="1"/>
              <a:t> là động vật lưỡng cư</a:t>
            </a:r>
            <a:r>
              <a:rPr lang="en-US" sz="2800" b="1"/>
              <a:t>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(vừa sống dưới nước, vừa sống trên cạn)</a:t>
            </a:r>
            <a:r>
              <a:rPr lang="vi-VN" sz="2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 Khi còn nhỏ, nòng nọc có đuôi và biết bơi như cá. Sau quá trình tiến hóa nòng nọc sẽ trở thành con ếch.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" y="1667051"/>
            <a:ext cx="6667500" cy="508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3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4631" y="279353"/>
            <a:ext cx="11339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3200" b="1">
                <a:solidFill>
                  <a:srgbClr val="0000CC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Bài 3. </a:t>
            </a:r>
            <a:r>
              <a:rPr lang="en-US" altLang="zh-CN" sz="3200" b="1">
                <a:solidFill>
                  <a:prstClr val="black"/>
                </a:solidFill>
                <a:latin typeface="Arial" panose="020B0604020202020204" pitchFamily="34" charset="0"/>
                <a:ea typeface="Arial-Rounded" panose="020B0604020202020204" pitchFamily="34" charset="0"/>
                <a:cs typeface="Arial" panose="020B0604020202020204" pitchFamily="34" charset="0"/>
              </a:rPr>
              <a:t>Chọn câu ở cột A phù hợp với ý ở cột B. Nói tên dấu câu đặt cuối mỗi câu.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51315" y="1508116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13132" y="1434720"/>
            <a:ext cx="783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0260" y="2248369"/>
            <a:ext cx="5499465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Hằng ngày, hai bạn thường rủ nhau đi học.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197" y="3678776"/>
            <a:ext cx="5487527" cy="1077218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Vì sao lúc chia tay sóc, kiến rất buồn?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2198" y="5039231"/>
            <a:ext cx="5487525" cy="584775"/>
          </a:xfrm>
          <a:prstGeom prst="rect">
            <a:avLst/>
          </a:prstGeom>
          <a:solidFill>
            <a:srgbClr val="99FF66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Sóc ơi, tớ cũng nhớ cậu!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28871" y="2341088"/>
            <a:ext cx="3788513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Hỏi điều chưa biết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1618" y="3771495"/>
            <a:ext cx="3815766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Kể lại sự việc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14682" y="5131950"/>
            <a:ext cx="3802702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Bộc lộ cảm xúc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46118" y="2607349"/>
            <a:ext cx="391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0582" y="4161661"/>
            <a:ext cx="58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72890" y="5035726"/>
            <a:ext cx="391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cxnSp>
        <p:nvCxnSpPr>
          <p:cNvPr id="24" name="Straight Connector 23"/>
          <p:cNvCxnSpPr>
            <a:stCxn id="10" idx="3"/>
            <a:endCxn id="14" idx="1"/>
          </p:cNvCxnSpPr>
          <p:nvPr/>
        </p:nvCxnSpPr>
        <p:spPr>
          <a:xfrm>
            <a:off x="5969725" y="2786978"/>
            <a:ext cx="1931893" cy="1276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5963192" y="2633475"/>
            <a:ext cx="1938424" cy="16054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66457" y="5354239"/>
            <a:ext cx="19351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2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422</Words>
  <Application>Microsoft Office PowerPoint</Application>
  <PresentationFormat>Widescreen</PresentationFormat>
  <Paragraphs>58</Paragraphs>
  <Slides>12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.VnStamp</vt:lpstr>
      <vt:lpstr>Arial</vt:lpstr>
      <vt:lpstr>Calibri</vt:lpstr>
      <vt:lpstr>Calibri Light</vt:lpstr>
      <vt:lpstr>HP001 5 hàng</vt:lpstr>
      <vt:lpstr>Palatino Linotype</vt:lpstr>
      <vt:lpstr>Segoe UI Variable Small</vt:lpstr>
      <vt:lpstr>Times New Roman</vt:lpstr>
      <vt:lpstr>VNI-Korin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HANH™ PC</dc:creator>
  <cp:lastModifiedBy>Hang Nguyen</cp:lastModifiedBy>
  <cp:revision>162</cp:revision>
  <dcterms:created xsi:type="dcterms:W3CDTF">2023-10-16T09:18:13Z</dcterms:created>
  <dcterms:modified xsi:type="dcterms:W3CDTF">2025-04-06T18:16:11Z</dcterms:modified>
</cp:coreProperties>
</file>