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79" r:id="rId4"/>
    <p:sldMasterId id="2147483691" r:id="rId5"/>
    <p:sldMasterId id="2147483703" r:id="rId6"/>
  </p:sldMasterIdLst>
  <p:notesMasterIdLst>
    <p:notesMasterId r:id="rId27"/>
  </p:notesMasterIdLst>
  <p:sldIdLst>
    <p:sldId id="257" r:id="rId7"/>
    <p:sldId id="280" r:id="rId8"/>
    <p:sldId id="281" r:id="rId9"/>
    <p:sldId id="282" r:id="rId10"/>
    <p:sldId id="284" r:id="rId11"/>
    <p:sldId id="285" r:id="rId12"/>
    <p:sldId id="302" r:id="rId13"/>
    <p:sldId id="300" r:id="rId14"/>
    <p:sldId id="264" r:id="rId15"/>
    <p:sldId id="286" r:id="rId16"/>
    <p:sldId id="287" r:id="rId17"/>
    <p:sldId id="288" r:id="rId18"/>
    <p:sldId id="289" r:id="rId19"/>
    <p:sldId id="290" r:id="rId20"/>
    <p:sldId id="303" r:id="rId21"/>
    <p:sldId id="269" r:id="rId22"/>
    <p:sldId id="291" r:id="rId23"/>
    <p:sldId id="292" r:id="rId24"/>
    <p:sldId id="293" r:id="rId25"/>
    <p:sldId id="27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08/04/2025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08/04/2025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08/04/2025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08/04/2025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08/04/2025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08/04/2025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08/04/2025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08/04/2025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08/04/2025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08/04/2025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08/04/2025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08/04/2025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4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4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4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0" y="1601178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Toán</a:t>
            </a:r>
            <a:endParaRPr kumimoji="0" lang="en-US" altLang="zh-CN" sz="4400" b="1" i="0" u="none" strike="noStrike" kern="1200" cap="none" spc="0" normalizeH="0" baseline="0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</a:endParaRPr>
          </a:p>
        </p:txBody>
      </p:sp>
      <p:sp>
        <p:nvSpPr>
          <p:cNvPr id="5" name="文本框 1">
            <a:extLst>
              <a:ext uri="{FF2B5EF4-FFF2-40B4-BE49-F238E27FC236}">
                <a16:creationId xmlns:a16="http://schemas.microsoft.com/office/drawing/2014/main" id="{AB693C31-1259-8FF1-809E-DC869A2F0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49320"/>
            <a:ext cx="12192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zh-CN" sz="54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Bài 4: Hơn kém nhau bao nhiêu?</a:t>
            </a:r>
            <a:endParaRPr kumimoji="0" lang="en-US" altLang="zh-CN" sz="5400" b="1" i="0" u="none" strike="noStrike" kern="1200" cap="none" spc="0" normalizeH="0" baseline="0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</a:endParaRPr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id="{38408984-7804-4D4F-9CFE-DF56F630B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8672"/>
            <a:ext cx="1219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vi-VN" altLang="zh-CN" sz="2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/>
                </a:solidFill>
                <a:latin typeface="+mn-lt"/>
                <a:ea typeface="字魂17号-萌趣果冻体"/>
                <a:cs typeface="+mj-lt"/>
              </a:rPr>
              <a:t>UBND QUẬN DƯƠNG KINH</a:t>
            </a:r>
          </a:p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zh-CN" sz="24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/>
                </a:solidFill>
                <a:uLnTx/>
                <a:uFillTx/>
                <a:latin typeface="+mn-lt"/>
                <a:ea typeface="字魂17号-萌趣果冻体"/>
                <a:cs typeface="+mj-lt"/>
              </a:rPr>
              <a:t>TRƯỜNG TIỂU HỌC ANH DŨNG</a:t>
            </a:r>
            <a:endParaRPr kumimoji="0" lang="en-US" altLang="zh-CN" sz="2400" b="1" i="0" u="none" strike="noStrike" kern="1200" cap="none" spc="0" normalizeH="0" baseline="0" noProof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tx2"/>
              </a:solidFill>
              <a:uLnTx/>
              <a:uFillTx/>
              <a:latin typeface="+mn-lt"/>
              <a:ea typeface="字魂17号-萌趣果冻体"/>
              <a:cs typeface="+mj-l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C2C1D-23E6-9C7E-C253-4B15FF7B82D5}"/>
              </a:ext>
            </a:extLst>
          </p:cNvPr>
          <p:cNvCxnSpPr/>
          <p:nvPr/>
        </p:nvCxnSpPr>
        <p:spPr>
          <a:xfrm>
            <a:off x="4758612" y="1119673"/>
            <a:ext cx="286449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4545" y="230909"/>
            <a:ext cx="9402619" cy="3602182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338426" y="4068618"/>
            <a:ext cx="5842520" cy="25584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Bài</a:t>
            </a:r>
            <a:r>
              <a:rPr lang="en-US" sz="4000" dirty="0"/>
              <a:t> </a:t>
            </a:r>
            <a:r>
              <a:rPr lang="en-US" sz="4000" dirty="0" err="1"/>
              <a:t>giải</a:t>
            </a:r>
            <a:r>
              <a:rPr lang="en-US" sz="4000" dirty="0"/>
              <a:t>:</a:t>
            </a:r>
          </a:p>
          <a:p>
            <a:pPr algn="ctr"/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ngỗng</a:t>
            </a:r>
            <a:r>
              <a:rPr lang="en-US" sz="4000" dirty="0"/>
              <a:t> </a:t>
            </a:r>
            <a:r>
              <a:rPr lang="en-US" sz="4000" dirty="0" err="1"/>
              <a:t>kém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vịt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:</a:t>
            </a:r>
          </a:p>
          <a:p>
            <a:pPr algn="ctr"/>
            <a:r>
              <a:rPr lang="en-US" sz="4000" dirty="0"/>
              <a:t>7 - 5 = 2 (con)</a:t>
            </a:r>
          </a:p>
          <a:p>
            <a:pPr algn="ctr"/>
            <a:r>
              <a:rPr lang="en-US" sz="4000" dirty="0" err="1"/>
              <a:t>Đáp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: </a:t>
            </a:r>
            <a:r>
              <a:rPr lang="vi-VN" sz="4000" dirty="0"/>
              <a:t>2</a:t>
            </a:r>
            <a:r>
              <a:rPr lang="en-US" sz="4000" dirty="0"/>
              <a:t> con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" y="167005"/>
            <a:ext cx="2286000" cy="1082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455" y="167006"/>
            <a:ext cx="4710545" cy="3352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04" y="3266138"/>
            <a:ext cx="8590684" cy="327277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621627" y="5128491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790141" y="5112785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971125" y="5128491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203816" y="5825850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269" y="143510"/>
            <a:ext cx="7154603" cy="2604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1673" y="143509"/>
            <a:ext cx="3968057" cy="26046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0182" y="3121890"/>
            <a:ext cx="9088581" cy="260465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289761" y="4008582"/>
            <a:ext cx="517525" cy="67662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463068" y="4008582"/>
            <a:ext cx="607696" cy="67662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726546" y="4008582"/>
            <a:ext cx="517526" cy="68349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980593" y="4819016"/>
            <a:ext cx="517525" cy="67662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245" y="274954"/>
            <a:ext cx="10275628" cy="176628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519508" y="2781097"/>
            <a:ext cx="7474238" cy="24374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Bố</a:t>
            </a:r>
            <a:r>
              <a:rPr lang="en-US" sz="4000" dirty="0"/>
              <a:t> </a:t>
            </a:r>
            <a:r>
              <a:rPr lang="en-US" sz="4000" dirty="0" err="1"/>
              <a:t>hơn</a:t>
            </a:r>
            <a:r>
              <a:rPr lang="en-US" sz="4000" dirty="0"/>
              <a:t> Mai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tuổi</a:t>
            </a:r>
            <a:r>
              <a:rPr lang="en-US" sz="4000" dirty="0"/>
              <a:t> </a:t>
            </a:r>
            <a:r>
              <a:rPr lang="vi-VN" sz="4000" dirty="0"/>
              <a:t>là:</a:t>
            </a:r>
            <a:endParaRPr lang="en-US" sz="4000" dirty="0"/>
          </a:p>
          <a:p>
            <a:pPr algn="ctr"/>
            <a:r>
              <a:rPr lang="en-US" sz="4000" dirty="0"/>
              <a:t>38 - 7 = 31 (</a:t>
            </a:r>
            <a:r>
              <a:rPr lang="en-US" sz="4000" dirty="0" err="1"/>
              <a:t>tuổi</a:t>
            </a:r>
            <a:r>
              <a:rPr lang="en-US" sz="4000" dirty="0"/>
              <a:t>)</a:t>
            </a:r>
            <a:endParaRPr lang="vi-VN" sz="4000" dirty="0"/>
          </a:p>
          <a:p>
            <a:pPr algn="ctr"/>
            <a:r>
              <a:rPr lang="vi-VN" sz="4000" dirty="0"/>
              <a:t>                   Đáp số: 31 tuổi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3855" y="-635"/>
            <a:ext cx="10099155" cy="383730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73075" y="4111941"/>
            <a:ext cx="11275580" cy="22444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 err="1"/>
              <a:t>Số</a:t>
            </a:r>
            <a:r>
              <a:rPr lang="en-US" sz="3400" dirty="0"/>
              <a:t> </a:t>
            </a:r>
            <a:r>
              <a:rPr lang="en-US" sz="3400" dirty="0" err="1"/>
              <a:t>thùng</a:t>
            </a:r>
            <a:r>
              <a:rPr lang="en-US" sz="3400" dirty="0"/>
              <a:t> </a:t>
            </a:r>
            <a:r>
              <a:rPr lang="en-US" sz="3400" dirty="0" err="1"/>
              <a:t>rác</a:t>
            </a:r>
            <a:r>
              <a:rPr lang="en-US" sz="3400" dirty="0"/>
              <a:t> </a:t>
            </a:r>
            <a:r>
              <a:rPr lang="en-US" sz="3400" dirty="0" err="1"/>
              <a:t>khác</a:t>
            </a:r>
            <a:r>
              <a:rPr lang="en-US" sz="3400" dirty="0"/>
              <a:t> </a:t>
            </a:r>
            <a:r>
              <a:rPr lang="en-US" sz="3400" dirty="0" err="1"/>
              <a:t>hơn</a:t>
            </a:r>
            <a:r>
              <a:rPr lang="en-US" sz="3400" dirty="0"/>
              <a:t> </a:t>
            </a:r>
            <a:r>
              <a:rPr lang="en-US" sz="3400" dirty="0" err="1"/>
              <a:t>số</a:t>
            </a:r>
            <a:r>
              <a:rPr lang="en-US" sz="3400" dirty="0"/>
              <a:t> </a:t>
            </a:r>
            <a:r>
              <a:rPr lang="en-US" sz="3400" dirty="0" err="1"/>
              <a:t>thùng</a:t>
            </a:r>
            <a:r>
              <a:rPr lang="en-US" sz="3400" dirty="0"/>
              <a:t> </a:t>
            </a:r>
            <a:r>
              <a:rPr lang="en-US" sz="3400" dirty="0" err="1"/>
              <a:t>đựng</a:t>
            </a:r>
            <a:r>
              <a:rPr lang="en-US" sz="3400" dirty="0"/>
              <a:t> </a:t>
            </a:r>
            <a:r>
              <a:rPr lang="en-US" sz="3400" dirty="0" err="1"/>
              <a:t>rác</a:t>
            </a:r>
            <a:r>
              <a:rPr lang="en-US" sz="3400" dirty="0"/>
              <a:t> </a:t>
            </a:r>
            <a:r>
              <a:rPr lang="en-US" sz="3400" dirty="0" err="1"/>
              <a:t>tái</a:t>
            </a:r>
            <a:r>
              <a:rPr lang="en-US" sz="3400" dirty="0"/>
              <a:t> </a:t>
            </a:r>
            <a:r>
              <a:rPr lang="en-US" sz="3400" dirty="0" err="1"/>
              <a:t>chế</a:t>
            </a:r>
            <a:r>
              <a:rPr lang="en-US" sz="3400" dirty="0"/>
              <a:t> </a:t>
            </a:r>
            <a:r>
              <a:rPr lang="en-US" sz="3400" dirty="0" err="1"/>
              <a:t>số</a:t>
            </a:r>
            <a:r>
              <a:rPr lang="en-US" sz="3400"/>
              <a:t> là</a:t>
            </a:r>
            <a:r>
              <a:rPr lang="en-US" sz="3400" dirty="0"/>
              <a:t>:</a:t>
            </a:r>
          </a:p>
          <a:p>
            <a:pPr algn="ctr"/>
            <a:r>
              <a:rPr lang="en-US" sz="3400" dirty="0"/>
              <a:t>10 - 5 = 5 (</a:t>
            </a:r>
            <a:r>
              <a:rPr lang="en-US" sz="3400" dirty="0" err="1"/>
              <a:t>thùng</a:t>
            </a:r>
            <a:r>
              <a:rPr lang="en-US" sz="3400" dirty="0"/>
              <a:t>)</a:t>
            </a:r>
            <a:endParaRPr lang="vi-VN" sz="3400" dirty="0"/>
          </a:p>
          <a:p>
            <a:pPr algn="ctr"/>
            <a:r>
              <a:rPr lang="vi-VN" sz="3400" dirty="0">
                <a:latin typeface="Calibri" panose="020F0502020204030204" pitchFamily="34" charset="0"/>
                <a:cs typeface="Calibri" panose="020F0502020204030204" pitchFamily="34" charset="0"/>
              </a:rPr>
              <a:t>Đáp số: 5 thùng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2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43840" y="4959350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94615"/>
            <a:ext cx="2423160" cy="1043940"/>
          </a:xfrm>
          <a:prstGeom prst="rect">
            <a:avLst/>
          </a:prstGeom>
        </p:spPr>
      </p:pic>
      <p:pic>
        <p:nvPicPr>
          <p:cNvPr id="5" name="Content Placeholder 4" descr="Capture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982595" y="274320"/>
            <a:ext cx="7392670" cy="1076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4205" y="1806575"/>
            <a:ext cx="5217795" cy="42398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545" y="1805940"/>
            <a:ext cx="5500370" cy="219583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776470" y="3326765"/>
            <a:ext cx="588645" cy="5886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0300" y="4318635"/>
            <a:ext cx="5300980" cy="209740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139315" y="5741035"/>
            <a:ext cx="588645" cy="5886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630295" y="5720715"/>
            <a:ext cx="588645" cy="5886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161915" y="5741035"/>
            <a:ext cx="588645" cy="5886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5115" y="274955"/>
            <a:ext cx="3768725" cy="86550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15280" y="711835"/>
            <a:ext cx="6086475" cy="238379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800735" y="1418590"/>
            <a:ext cx="3823970" cy="2009775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Bút màu hồng ngắn nhất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0680" y="3949065"/>
            <a:ext cx="5777865" cy="198183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8519795" y="4681220"/>
            <a:ext cx="547370" cy="5168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672195" y="5269865"/>
            <a:ext cx="547370" cy="5168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1" grpId="0" bldLvl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8915" y="98425"/>
            <a:ext cx="5048885" cy="77152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998470" y="975360"/>
            <a:ext cx="6519545" cy="300799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354330" y="4280535"/>
            <a:ext cx="4371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a. Rô-bốt nào cao nhất?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577840" y="4270375"/>
            <a:ext cx="2221230" cy="6286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Rô-bốt 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335" y="5096510"/>
            <a:ext cx="5861685" cy="176149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659120" y="5680075"/>
            <a:ext cx="456565" cy="4565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817235" y="6310630"/>
            <a:ext cx="506730" cy="4565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 animBg="1"/>
      <p:bldP spid="9" grpId="1" animBg="1"/>
      <p:bldP spid="11" grpId="0" animBg="1"/>
      <p:bldP spid="11" grpId="1" animBg="1"/>
      <p:bldP spid="12" grpId="0" bldLvl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94255" y="145415"/>
            <a:ext cx="7969885" cy="260604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80975" y="3137535"/>
            <a:ext cx="8556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a. Mai gấp được hơn Nam mấy cái thuyền?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224530" y="3773170"/>
            <a:ext cx="4300855" cy="6997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8 - 5 = 3 (cái)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80975" y="4719955"/>
            <a:ext cx="8556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b. Nam gấp được kém Mai mấy cái thuyền?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224530" y="5426710"/>
            <a:ext cx="4300855" cy="6997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8 - 5 = 3 (cái)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7" grpId="0" animBg="1"/>
      <p:bldP spid="7" grpId="1" animBg="1"/>
      <p:bldP spid="9" grpId="0"/>
      <p:bldP spid="9" grpId="1"/>
      <p:bldP spid="10" grpId="0" bldLvl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26490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vi-VN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7 </a:t>
            </a:r>
          </a:p>
        </p:txBody>
      </p:sp>
      <p:sp>
        <p:nvSpPr>
          <p:cNvPr id="2" name="Rectangle 1"/>
          <p:cNvSpPr/>
          <p:nvPr/>
        </p:nvSpPr>
        <p:spPr>
          <a:xfrm>
            <a:off x="4620850" y="1022385"/>
            <a:ext cx="291465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+ 35 = ? 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96 </a:t>
            </a:r>
          </a:p>
        </p:txBody>
      </p:sp>
      <p:sp>
        <p:nvSpPr>
          <p:cNvPr id="2" name="Rectangle 1"/>
          <p:cNvSpPr/>
          <p:nvPr/>
        </p:nvSpPr>
        <p:spPr>
          <a:xfrm>
            <a:off x="4760550" y="1022385"/>
            <a:ext cx="263525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 + 15 =?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34</a:t>
            </a:r>
          </a:p>
        </p:txBody>
      </p:sp>
      <p:sp>
        <p:nvSpPr>
          <p:cNvPr id="2" name="Rectangle 1"/>
          <p:cNvSpPr/>
          <p:nvPr/>
        </p:nvSpPr>
        <p:spPr>
          <a:xfrm>
            <a:off x="4702448" y="1022385"/>
            <a:ext cx="2751455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45 - 11 = ? 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5" name="矩形 69"/>
          <p:cNvSpPr>
            <a:spLocks noChangeArrowheads="1"/>
          </p:cNvSpPr>
          <p:nvPr/>
        </p:nvSpPr>
        <p:spPr bwMode="auto">
          <a:xfrm>
            <a:off x="785495" y="2063115"/>
            <a:ext cx="10518140" cy="212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  <a:sym typeface="+mn-ea"/>
              </a:rPr>
              <a:t>Bài 4:</a:t>
            </a:r>
            <a:r>
              <a:rPr lang="en-US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Hơn,</a:t>
            </a:r>
            <a:r>
              <a:rPr lang="en-US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600" b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kém</a:t>
            </a:r>
            <a:r>
              <a:rPr lang="en-US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nhau bao nhiêu?</a:t>
            </a:r>
            <a:endParaRPr lang="en-US" altLang="zh-CN" sz="6665" b="1" dirty="0">
              <a:solidFill>
                <a:schemeClr val="accent3"/>
              </a:solidFill>
              <a:latin typeface="+mj-lt"/>
              <a:ea typeface="方正卡通简体" panose="03000509000000000000" pitchFamily="65" charset="-122"/>
              <a:sym typeface="Microsoft YaHei" panose="020B0503020204020204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17" y="1459388"/>
            <a:ext cx="7205487" cy="1207011"/>
          </a:xfrm>
          <a:prstGeom prst="rect">
            <a:avLst/>
          </a:prstGeom>
        </p:spPr>
      </p:pic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181" y="2245820"/>
            <a:ext cx="1113169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1" y="3946147"/>
            <a:ext cx="3406545" cy="2713352"/>
          </a:xfrm>
          <a:prstGeom prst="rect">
            <a:avLst/>
          </a:prstGeom>
        </p:spPr>
      </p:pic>
      <p:pic>
        <p:nvPicPr>
          <p:cNvPr id="18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<p:cBhvr>
                                        <p:cTn id="20" dur="6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6" dur="4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1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208" y="133985"/>
            <a:ext cx="11665258" cy="387872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485748" y="4172506"/>
            <a:ext cx="7244178" cy="233482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Bài</a:t>
            </a:r>
            <a:r>
              <a:rPr lang="en-US" sz="4000" dirty="0"/>
              <a:t> </a:t>
            </a:r>
            <a:r>
              <a:rPr lang="en-US" sz="4000" dirty="0" err="1"/>
              <a:t>giải</a:t>
            </a:r>
            <a:r>
              <a:rPr lang="en-US" sz="4000" dirty="0"/>
              <a:t>:</a:t>
            </a:r>
          </a:p>
          <a:p>
            <a:pPr algn="ctr"/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gà</a:t>
            </a:r>
            <a:r>
              <a:rPr lang="en-US" sz="4000" dirty="0"/>
              <a:t> </a:t>
            </a:r>
            <a:r>
              <a:rPr lang="en-US" sz="4000" dirty="0" err="1"/>
              <a:t>hơn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vịt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:</a:t>
            </a:r>
          </a:p>
          <a:p>
            <a:pPr algn="ctr"/>
            <a:r>
              <a:rPr lang="en-US" sz="4000" dirty="0"/>
              <a:t>10 - 7 = 3 (con)</a:t>
            </a:r>
          </a:p>
          <a:p>
            <a:pPr algn="ctr"/>
            <a:r>
              <a:rPr lang="en-US" sz="4000" dirty="0" err="1"/>
              <a:t>Đáp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: 3 con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424</Words>
  <Application>Microsoft Office PowerPoint</Application>
  <PresentationFormat>Widescreen</PresentationFormat>
  <Paragraphs>129</Paragraphs>
  <Slides>20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.VnBlack</vt:lpstr>
      <vt:lpstr>Arial</vt:lpstr>
      <vt:lpstr>Calibri</vt:lpstr>
      <vt:lpstr>Calibri Light</vt:lpstr>
      <vt:lpstr>ITC Avant Garde Std Bk</vt:lpstr>
      <vt:lpstr>Tahoma</vt:lpstr>
      <vt:lpstr>Times New Roman</vt:lpstr>
      <vt:lpstr>Wingdings</vt:lpstr>
      <vt:lpstr>方正卡通简体</vt:lpstr>
      <vt:lpstr>1_Office Theme</vt:lpstr>
      <vt:lpstr>2_Office Theme</vt:lpstr>
      <vt:lpstr>4_Office 主题</vt:lpstr>
      <vt:lpstr>1_Tema de Office</vt:lpstr>
      <vt:lpstr>3_Office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Hang Nguyen</cp:lastModifiedBy>
  <cp:revision>11</cp:revision>
  <dcterms:created xsi:type="dcterms:W3CDTF">2021-05-06T10:30:00Z</dcterms:created>
  <dcterms:modified xsi:type="dcterms:W3CDTF">2025-04-07T17:19:13Z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