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  <p:sldMasterId id="2147483686" r:id="rId3"/>
    <p:sldMasterId id="2147483699" r:id="rId4"/>
    <p:sldMasterId id="2147483704" r:id="rId5"/>
  </p:sldMasterIdLst>
  <p:notesMasterIdLst>
    <p:notesMasterId r:id="rId20"/>
  </p:notesMasterIdLst>
  <p:sldIdLst>
    <p:sldId id="27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rxffmrKRSZ0gT4tlfAizGLwHq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2089D6-6526-43D1-A952-0F276FF89CF0}">
  <a:tblStyle styleId="{E62089D6-6526-43D1-A952-0F276FF89C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9"/>
          </a:solidFill>
        </a:fill>
      </a:tcStyle>
    </a:wholeTbl>
    <a:band1H>
      <a:tcTxStyle/>
      <a:tcStyle>
        <a:tcBdr/>
        <a:fill>
          <a:solidFill>
            <a:srgbClr val="FFE8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7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9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49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4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1" cy="68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5" name="Google Shape;275;p5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92" name="Google Shape;292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2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2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6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6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6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6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6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6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4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5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3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5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62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6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6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1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sz="5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0" y="1571681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endParaRPr kumimoji="0" lang="en-US" altLang="zh-CN" sz="4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AB693C31-1259-8FF1-809E-DC869A2F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9320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Bài 6: LUYỆN </a:t>
            </a:r>
            <a:r>
              <a:rPr kumimoji="0" lang="vi-VN" altLang="zh-CN" sz="4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TẬP CHUNG (Tiết 1)</a:t>
            </a:r>
            <a:endParaRPr kumimoji="0" lang="en-US" altLang="zh-CN" sz="4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38408984-7804-4D4F-9CFE-DF56F630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672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Times New Roman" panose="02020603050405020304" pitchFamily="18" charset="0"/>
              </a:rPr>
              <a:t>UBND QUẬN DƯƠNG KINH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字魂17号-萌趣果冻体"/>
                <a:cs typeface="Times New Roman" panose="02020603050405020304" pitchFamily="18" charset="0"/>
              </a:rPr>
              <a:t>TRƯỜNG TIỂU HỌC ANH DŨNG</a:t>
            </a:r>
            <a:endParaRPr kumimoji="0" lang="en-US" altLang="zh-CN" sz="2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1F497D"/>
              </a:solidFill>
              <a:effectLst/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C2C1D-23E6-9C7E-C253-4B15FF7B82D5}"/>
              </a:ext>
            </a:extLst>
          </p:cNvPr>
          <p:cNvCxnSpPr/>
          <p:nvPr/>
        </p:nvCxnSpPr>
        <p:spPr>
          <a:xfrm>
            <a:off x="4758612" y="1119673"/>
            <a:ext cx="28644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466" name="Google Shape;466;p1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67" name="Google Shape;467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6345" y="1829435"/>
            <a:ext cx="9758045" cy="22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"/>
          <p:cNvSpPr/>
          <p:nvPr/>
        </p:nvSpPr>
        <p:spPr>
          <a:xfrm>
            <a:off x="5415915" y="2200910"/>
            <a:ext cx="547370" cy="72009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4432300" y="3068955"/>
            <a:ext cx="729615" cy="72009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8976360" y="2200910"/>
            <a:ext cx="729615" cy="72009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9899650" y="3068955"/>
            <a:ext cx="729615" cy="72009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477" name="Google Shape;477;p1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11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478" name="Google Shape;478;p11"/>
          <p:cNvGraphicFramePr/>
          <p:nvPr/>
        </p:nvGraphicFramePr>
        <p:xfrm>
          <a:off x="2408555" y="15100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{E62089D6-6526-43D1-A952-0F276FF89CF0}</a:tableStyleId>
              </a:tblPr>
              <a:tblGrid>
                <a:gridCol w="28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Số liền trước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Số đã cho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Số liền sau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34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35 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36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40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59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77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?</a:t>
                      </a:r>
                      <a:endParaRPr sz="4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9" name="Google Shape;479;p11"/>
          <p:cNvSpPr/>
          <p:nvPr/>
        </p:nvSpPr>
        <p:spPr>
          <a:xfrm>
            <a:off x="334010" y="133350"/>
            <a:ext cx="1207135" cy="76073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0082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4356100" y="3662045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10015855" y="3679190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4356100" y="4389120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1"/>
          <p:cNvSpPr/>
          <p:nvPr/>
        </p:nvSpPr>
        <p:spPr>
          <a:xfrm>
            <a:off x="9955530" y="4409440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1"/>
          <p:cNvSpPr/>
          <p:nvPr/>
        </p:nvSpPr>
        <p:spPr>
          <a:xfrm>
            <a:off x="4356100" y="5058410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1"/>
          <p:cNvSpPr/>
          <p:nvPr/>
        </p:nvSpPr>
        <p:spPr>
          <a:xfrm>
            <a:off x="10015855" y="5058410"/>
            <a:ext cx="831850" cy="4159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78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491" name="Google Shape;491;p1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92" name="Google Shape;49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2390" y="953770"/>
            <a:ext cx="5544820" cy="40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260" y="1235075"/>
            <a:ext cx="3862705" cy="136588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2"/>
          <p:cNvSpPr/>
          <p:nvPr/>
        </p:nvSpPr>
        <p:spPr>
          <a:xfrm>
            <a:off x="222250" y="212725"/>
            <a:ext cx="680085" cy="619125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39775" y="2728595"/>
            <a:ext cx="4533900" cy="92265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24, 37, 42, 45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8590" y="3861435"/>
            <a:ext cx="3508375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2"/>
          <p:cNvSpPr/>
          <p:nvPr/>
        </p:nvSpPr>
        <p:spPr>
          <a:xfrm>
            <a:off x="902335" y="5547995"/>
            <a:ext cx="4533900" cy="92265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 + 45 = 69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13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504" name="Google Shape;50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00505" y="113665"/>
            <a:ext cx="9191625" cy="507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3"/>
          <p:cNvSpPr/>
          <p:nvPr/>
        </p:nvSpPr>
        <p:spPr>
          <a:xfrm>
            <a:off x="2454275" y="5356225"/>
            <a:ext cx="7646670" cy="136525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Lớp 2A trồng được hơn lớp 2B số cây là: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29 - 25 = 4 (cây)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20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0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</a:t>
            </a:r>
            <a:endParaRPr sz="6000" b="1" i="0" u="none" strike="noStrike" cap="none">
              <a:solidFill>
                <a:srgbClr val="FFFFFF"/>
              </a:solidFill>
              <a:highlight>
                <a:srgbClr val="80008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Arial"/>
              </a:rPr>
              <a:t>Trò chơi Ong Về Tổ</a:t>
            </a:r>
          </a:p>
        </p:txBody>
      </p:sp>
      <p:sp>
        <p:nvSpPr>
          <p:cNvPr id="334" name="Google Shape;334;p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"/>
          <p:cNvPicPr preferRelativeResize="0"/>
          <p:nvPr/>
        </p:nvPicPr>
        <p:blipFill rotWithShape="1">
          <a:blip r:embed="rId5">
            <a:alphaModFix/>
          </a:blip>
          <a:srcRect t="7975" r="62126" b="66794"/>
          <a:stretch/>
        </p:blipFill>
        <p:spPr>
          <a:xfrm>
            <a:off x="131692" y="84406"/>
            <a:ext cx="2597440" cy="173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"/>
          <p:cNvPicPr preferRelativeResize="0"/>
          <p:nvPr/>
        </p:nvPicPr>
        <p:blipFill rotWithShape="1">
          <a:blip r:embed="rId5">
            <a:alphaModFix/>
          </a:blip>
          <a:srcRect l="63469" t="5948" b="66360"/>
          <a:stretch/>
        </p:blipFill>
        <p:spPr>
          <a:xfrm>
            <a:off x="9686778" y="35169"/>
            <a:ext cx="2505222" cy="189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"/>
          <p:cNvPicPr preferRelativeResize="0"/>
          <p:nvPr/>
        </p:nvPicPr>
        <p:blipFill rotWithShape="1">
          <a:blip r:embed="rId5">
            <a:alphaModFix/>
          </a:blip>
          <a:srcRect l="7675" t="68718" r="64633" b="8103"/>
          <a:stretch/>
        </p:blipFill>
        <p:spPr>
          <a:xfrm>
            <a:off x="829993" y="3631647"/>
            <a:ext cx="1899139" cy="15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"/>
          <p:cNvPicPr preferRelativeResize="0"/>
          <p:nvPr/>
        </p:nvPicPr>
        <p:blipFill rotWithShape="1">
          <a:blip r:embed="rId5">
            <a:alphaModFix/>
          </a:blip>
          <a:srcRect l="65520" t="68923" r="3094" b="6871"/>
          <a:stretch/>
        </p:blipFill>
        <p:spPr>
          <a:xfrm>
            <a:off x="9965503" y="3640864"/>
            <a:ext cx="2152358" cy="165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23969" y="171568"/>
            <a:ext cx="2566288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879845" y="612412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 + 5 = ?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659" y="81116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9524" y="1004910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"/>
          <p:cNvSpPr/>
          <p:nvPr/>
        </p:nvSpPr>
        <p:spPr>
          <a:xfrm>
            <a:off x="890005" y="566057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68 - 6 = 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8216" y="93069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8685" y="1169918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Quay về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"/>
          <p:cNvPicPr preferRelativeResize="0"/>
          <p:nvPr/>
        </p:nvPicPr>
        <p:blipFill rotWithShape="1">
          <a:blip r:embed="rId3">
            <a:alphaModFix/>
          </a:blip>
          <a:srcRect l="2820" t="36316" r="61269" b="32573"/>
          <a:stretch/>
        </p:blipFill>
        <p:spPr>
          <a:xfrm>
            <a:off x="10080241" y="-165203"/>
            <a:ext cx="2462754" cy="213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-6428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5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5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5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4000" b="1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890005" y="566057"/>
            <a:ext cx="9413608" cy="31324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79 - 54 = ?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2975305" y="5259506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5851124" y="5221298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8527575" y="5248275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"/>
          <p:cNvPicPr preferRelativeResize="0"/>
          <p:nvPr/>
        </p:nvPicPr>
        <p:blipFill rotWithShape="1">
          <a:blip r:embed="rId3">
            <a:alphaModFix/>
          </a:blip>
          <a:srcRect l="43896" t="69293" r="40827" b="7235"/>
          <a:stretch/>
        </p:blipFill>
        <p:spPr>
          <a:xfrm>
            <a:off x="11113209" y="5221297"/>
            <a:ext cx="1047751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1462133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>
            <a:off x="4312241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6932610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"/>
          <p:cNvPicPr preferRelativeResize="0"/>
          <p:nvPr/>
        </p:nvPicPr>
        <p:blipFill rotWithShape="1">
          <a:blip r:embed="rId4">
            <a:alphaModFix/>
          </a:blip>
          <a:srcRect l="8673" t="67861" r="65058" b="6268"/>
          <a:stretch/>
        </p:blipFill>
        <p:spPr>
          <a:xfrm flipH="1">
            <a:off x="9552979" y="4347780"/>
            <a:ext cx="1175453" cy="11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" descr="File:&lt;strong&gt;Check&lt;/strong&gt;-green.sv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2659" y="811160"/>
            <a:ext cx="2057582" cy="205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" descr="File:Crystal Clear action button &lt;strong&gt;cancel&lt;/strong&gt;.svg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9524" y="1004910"/>
            <a:ext cx="1926976" cy="192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>
              <a:gd name="adj" fmla="val 16667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Quay lại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"/>
          <p:cNvSpPr/>
          <p:nvPr/>
        </p:nvSpPr>
        <p:spPr>
          <a:xfrm>
            <a:off x="7704517" y="3780826"/>
            <a:ext cx="2796989" cy="1385162"/>
          </a:xfrm>
          <a:prstGeom prst="roundRect">
            <a:avLst>
              <a:gd name="adj" fmla="val 16667"/>
            </a:avLst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 theo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" y="1240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96" y="4216123"/>
            <a:ext cx="3188719" cy="26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4" y="1239"/>
            <a:ext cx="2100922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5101" y="1496717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6"/>
          <p:cNvSpPr txBox="1"/>
          <p:nvPr/>
        </p:nvSpPr>
        <p:spPr>
          <a:xfrm>
            <a:off x="198694" y="1698765"/>
            <a:ext cx="11378129" cy="187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800"/>
              <a:buFont typeface="Arial"/>
              <a:buNone/>
            </a:pPr>
            <a:r>
              <a:rPr lang="en-US" sz="5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6:</a:t>
            </a:r>
            <a:r>
              <a:rPr lang="en-US" sz="5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800"/>
              <a:buFont typeface="Times New Roman"/>
              <a:buNone/>
            </a:pPr>
            <a:r>
              <a:rPr lang="en-US" sz="5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chung</a:t>
            </a:r>
            <a:endParaRPr sz="5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67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614362"/>
            <a:ext cx="9144000" cy="715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850" y="1509713"/>
            <a:ext cx="7942501" cy="398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4132" y="995364"/>
            <a:ext cx="1911029" cy="20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6053" y="905902"/>
            <a:ext cx="1482494" cy="183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7021" y="4215766"/>
            <a:ext cx="6151721" cy="1510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7"/>
          <p:cNvGrpSpPr/>
          <p:nvPr/>
        </p:nvGrpSpPr>
        <p:grpSpPr>
          <a:xfrm rot="6329695" flipH="1">
            <a:off x="7886001" y="2918102"/>
            <a:ext cx="1267341" cy="865607"/>
            <a:chOff x="9015984" y="2528554"/>
            <a:chExt cx="2157344" cy="1473489"/>
          </a:xfrm>
        </p:grpSpPr>
        <p:sp>
          <p:nvSpPr>
            <p:cNvPr id="428" name="Google Shape;428;p7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7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endParaRPr sz="7200" b="1">
              <a:solidFill>
                <a:srgbClr val="4472C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3030" y="118745"/>
            <a:ext cx="22479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" y="1567180"/>
            <a:ext cx="11353800" cy="344868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"/>
          <p:cNvSpPr/>
          <p:nvPr/>
        </p:nvSpPr>
        <p:spPr>
          <a:xfrm>
            <a:off x="6532245" y="299720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"/>
          <p:cNvSpPr/>
          <p:nvPr/>
        </p:nvSpPr>
        <p:spPr>
          <a:xfrm>
            <a:off x="7414260" y="299720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9219565" y="299720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4777105" y="299720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"/>
          <p:cNvSpPr/>
          <p:nvPr/>
        </p:nvSpPr>
        <p:spPr>
          <a:xfrm>
            <a:off x="3834130" y="441706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5639435" y="439674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"/>
          <p:cNvSpPr/>
          <p:nvPr/>
        </p:nvSpPr>
        <p:spPr>
          <a:xfrm>
            <a:off x="7414260" y="441706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"/>
          <p:cNvSpPr/>
          <p:nvPr/>
        </p:nvSpPr>
        <p:spPr>
          <a:xfrm>
            <a:off x="8317230" y="439674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"/>
          <p:cNvSpPr/>
          <p:nvPr/>
        </p:nvSpPr>
        <p:spPr>
          <a:xfrm>
            <a:off x="10153015" y="4396740"/>
            <a:ext cx="527050" cy="46672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631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</a:pPr>
            <a:endParaRPr/>
          </a:p>
        </p:txBody>
      </p:sp>
      <p:pic>
        <p:nvPicPr>
          <p:cNvPr id="459" name="Google Shape;459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8910" y="62230"/>
            <a:ext cx="9048115" cy="21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9"/>
          <p:cNvSpPr/>
          <p:nvPr/>
        </p:nvSpPr>
        <p:spPr>
          <a:xfrm>
            <a:off x="3670935" y="2809875"/>
            <a:ext cx="4899025" cy="263715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2"/>
          </a:solidFill>
          <a:ln w="25400" cap="flat" cmpd="sng">
            <a:solidFill>
              <a:srgbClr val="AF54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56 = 50 + 6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95 = 90 + 5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84 = 80 + 4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72 = 70 + 2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Questrial</vt:lpstr>
      <vt:lpstr>Times New Roman</vt:lpstr>
      <vt:lpstr>4_Office Theme</vt:lpstr>
      <vt:lpstr>3_Office Theme</vt:lpstr>
      <vt:lpstr>1_Office 主题​​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Hang Nguyen</cp:lastModifiedBy>
  <cp:revision>4</cp:revision>
  <dcterms:created xsi:type="dcterms:W3CDTF">2021-05-07T10:25:00Z</dcterms:created>
  <dcterms:modified xsi:type="dcterms:W3CDTF">2025-04-07T17:22:47Z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