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85" r:id="rId3"/>
    <p:sldId id="283" r:id="rId4"/>
    <p:sldId id="259" r:id="rId5"/>
    <p:sldId id="260" r:id="rId6"/>
    <p:sldId id="288" r:id="rId7"/>
    <p:sldId id="289" r:id="rId8"/>
    <p:sldId id="268" r:id="rId9"/>
    <p:sldId id="292" r:id="rId10"/>
    <p:sldId id="258" r:id="rId11"/>
    <p:sldId id="293" r:id="rId12"/>
    <p:sldId id="265" r:id="rId13"/>
    <p:sldId id="266" r:id="rId14"/>
    <p:sldId id="286" r:id="rId15"/>
    <p:sldId id="267" r:id="rId16"/>
    <p:sldId id="264" r:id="rId17"/>
    <p:sldId id="269" r:id="rId18"/>
    <p:sldId id="270" r:id="rId19"/>
    <p:sldId id="271" r:id="rId20"/>
    <p:sldId id="272" r:id="rId21"/>
    <p:sldId id="273" r:id="rId22"/>
    <p:sldId id="276" r:id="rId23"/>
    <p:sldId id="277" r:id="rId24"/>
    <p:sldId id="287" r:id="rId25"/>
    <p:sldId id="26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10/12/2025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10/12/2025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3.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29.png"/><Relationship Id="rId7"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40.svg"/><Relationship Id="rId4" Type="http://schemas.openxmlformats.org/officeDocument/2006/relationships/image" Target="../media/image2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7.em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1.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11.wdp"/><Relationship Id="rId1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55.png"/><Relationship Id="rId12" Type="http://schemas.openxmlformats.org/officeDocument/2006/relationships/image" Target="../media/image5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6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54.png"/><Relationship Id="rId15" Type="http://schemas.microsoft.com/office/2007/relationships/hdphoto" Target="../media/hdphoto12.wdp"/><Relationship Id="rId10" Type="http://schemas.openxmlformats.org/officeDocument/2006/relationships/image" Target="../media/image57.png"/><Relationship Id="rId4" Type="http://schemas.openxmlformats.org/officeDocument/2006/relationships/image" Target="../media/image53.png"/><Relationship Id="rId9" Type="http://schemas.microsoft.com/office/2007/relationships/hdphoto" Target="../media/hdphoto9.wdp"/><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microsoft.com/office/2007/relationships/hdphoto" Target="../media/hdphoto12.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10.wdp"/><Relationship Id="rId4" Type="http://schemas.openxmlformats.org/officeDocument/2006/relationships/image" Target="../media/image57.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
        <p:nvSpPr>
          <p:cNvPr id="514" name="TextBox 513">
            <a:extLst>
              <a:ext uri="{FF2B5EF4-FFF2-40B4-BE49-F238E27FC236}">
                <a16:creationId xmlns:a16="http://schemas.microsoft.com/office/drawing/2014/main" id="{47B1C72A-0896-DE6B-A274-0E290D962769}"/>
              </a:ext>
            </a:extLst>
          </p:cNvPr>
          <p:cNvSpPr txBox="1"/>
          <p:nvPr/>
        </p:nvSpPr>
        <p:spPr>
          <a:xfrm>
            <a:off x="346669" y="50151"/>
            <a:ext cx="87923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fontScale="90000"/>
          </a:bodyPr>
          <a:lstStyle/>
          <a:p>
            <a:pPr algn="ctr"/>
            <a:r>
              <a:rPr lang="en-US" dirty="0" err="1">
                <a:solidFill>
                  <a:srgbClr val="EC623C"/>
                </a:solidFill>
                <a:latin typeface="Coiny" panose="02000903060500060000" pitchFamily="2" charset="0"/>
              </a:rPr>
              <a:t>Nội</a:t>
            </a:r>
            <a:r>
              <a:rPr lang="en-US" dirty="0">
                <a:solidFill>
                  <a:srgbClr val="EC623C"/>
                </a:solidFill>
                <a:latin typeface="Coiny" panose="02000903060500060000" pitchFamily="2" charset="0"/>
              </a:rPr>
              <a:t> dung </a:t>
            </a:r>
            <a:r>
              <a:rPr lang="en-US" dirty="0" err="1">
                <a:solidFill>
                  <a:srgbClr val="EC623C"/>
                </a:solidFill>
                <a:latin typeface="Coiny" panose="02000903060500060000" pitchFamily="2" charset="0"/>
              </a:rPr>
              <a:t>chính</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của</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bài</a:t>
            </a:r>
            <a:r>
              <a:rPr lang="en-US" dirty="0">
                <a:solidFill>
                  <a:srgbClr val="EC623C"/>
                </a:solidFill>
                <a:latin typeface="Coiny" panose="02000903060500060000" pitchFamily="2" charset="0"/>
              </a:rPr>
              <a:t> </a:t>
            </a:r>
            <a:r>
              <a:rPr lang="en-US" dirty="0" err="1">
                <a:solidFill>
                  <a:srgbClr val="EC623C"/>
                </a:solidFill>
                <a:latin typeface="Coiny" panose="02000903060500060000" pitchFamily="2" charset="0"/>
              </a:rPr>
              <a:t>thơ</a:t>
            </a:r>
            <a:r>
              <a:rPr lang="en-US" dirty="0">
                <a:solidFill>
                  <a:srgbClr val="EC623C"/>
                </a:solidFill>
                <a:latin typeface="Coiny" panose="02000903060500060000" pitchFamily="2" charset="0"/>
              </a:rPr>
              <a:t> là </a:t>
            </a:r>
            <a:r>
              <a:rPr lang="en-US" dirty="0" err="1">
                <a:solidFill>
                  <a:srgbClr val="EC623C"/>
                </a:solidFill>
                <a:latin typeface="Coiny" panose="02000903060500060000" pitchFamily="2" charset="0"/>
              </a:rPr>
              <a:t>gì</a:t>
            </a:r>
            <a:r>
              <a:rPr lang="en-US" dirty="0">
                <a:solidFill>
                  <a:srgbClr val="EC623C"/>
                </a:solidFill>
                <a:latin typeface="Coiny" panose="02000903060500060000" pitchFamily="2"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57127"/>
            <a:chOff x="2692126" y="2809461"/>
            <a:chExt cx="6807750" cy="265712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97591" y="3309693"/>
              <a:ext cx="61318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hè</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Hỏi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đáp</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về</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những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việc</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em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đã</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làm</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cùng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người</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thân</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trong</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kì</a:t>
            </a:r>
            <a:r>
              <a:rPr kumimoji="0" lang="en-US" sz="3200" b="1" i="0" u="none" strike="noStrike" kern="1200" cap="none" spc="0" normalizeH="0" noProof="0" dirty="0">
                <a:ln>
                  <a:noFill/>
                </a:ln>
                <a:solidFill>
                  <a:srgbClr val="002060"/>
                </a:solidFill>
                <a:effectLst/>
                <a:uLnTx/>
                <a:uFillTx/>
                <a:latin typeface="Patrick Hand" panose="00000500000000000000" pitchFamily="2" charset="0"/>
                <a:ea typeface="+mn-ea"/>
                <a:cs typeface="+mn-cs"/>
              </a:rPr>
              <a:t> </a:t>
            </a:r>
            <a:r>
              <a:rPr kumimoji="0" lang="en-US" sz="3200" b="1" i="0" u="none" strike="noStrike" kern="1200" cap="none" spc="0" normalizeH="0" noProof="0" dirty="0" err="1">
                <a:ln>
                  <a:noFill/>
                </a:ln>
                <a:solidFill>
                  <a:srgbClr val="002060"/>
                </a:solidFill>
                <a:effectLst/>
                <a:uLnTx/>
                <a:uFillTx/>
                <a:latin typeface="Patrick Hand" panose="00000500000000000000" pitchFamily="2" charset="0"/>
                <a:ea typeface="+mn-ea"/>
                <a:cs typeface="+mn-cs"/>
              </a:rPr>
              <a:t>nghỉ</a:t>
            </a:r>
            <a:endParaRPr kumimoji="0" lang="en-US" sz="32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3" name="Picture 22">
            <a:extLst>
              <a:ext uri="{FF2B5EF4-FFF2-40B4-BE49-F238E27FC236}">
                <a16:creationId xmlns:a16="http://schemas.microsoft.com/office/drawing/2014/main" id="{E965FA6C-446C-43C2-B975-764056616FA2}"/>
              </a:ext>
            </a:extLst>
          </p:cNvPr>
          <p:cNvPicPr>
            <a:picLocks noChangeAspect="1"/>
          </p:cNvPicPr>
          <p:nvPr/>
        </p:nvPicPr>
        <p:blipFill>
          <a:blip r:embed="rId6"/>
          <a:stretch>
            <a:fillRect/>
          </a:stretch>
        </p:blipFill>
        <p:spPr>
          <a:xfrm>
            <a:off x="5771360" y="1091113"/>
            <a:ext cx="4737003" cy="4858933"/>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7"/>
          <a:stretch>
            <a:fillRect/>
          </a:stretch>
        </p:blipFill>
        <p:spPr>
          <a:xfrm>
            <a:off x="807408" y="2080764"/>
            <a:ext cx="5448608" cy="2265949"/>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id="{38928764-C7A9-4349-8E48-8B821C459E87}"/>
              </a:ext>
            </a:extLst>
          </p:cNvPr>
          <p:cNvCxnSpPr>
            <a:cxnSpLocks/>
          </p:cNvCxnSpPr>
          <p:nvPr/>
        </p:nvCxnSpPr>
        <p:spPr>
          <a:xfrm>
            <a:off x="7875421" y="4031972"/>
            <a:ext cx="11139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9A4AF03-D03E-4F74-99BC-05FF6830933C}"/>
              </a:ext>
            </a:extLst>
          </p:cNvPr>
          <p:cNvCxnSpPr/>
          <p:nvPr/>
        </p:nvCxnSpPr>
        <p:spPr>
          <a:xfrm flipV="1">
            <a:off x="4911410" y="1781470"/>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4772319" y="2216616"/>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4982119" y="2539046"/>
            <a:ext cx="79915" cy="396000"/>
          </a:xfrm>
          <a:prstGeom prst="line">
            <a:avLst/>
          </a:prstGeom>
          <a:noFill/>
          <a:ln w="28575" cap="flat" cmpd="sng" algn="ctr">
            <a:solidFill>
              <a:srgbClr val="FD4739"/>
            </a:solidFill>
            <a:prstDash val="solid"/>
          </a:ln>
          <a:effectLst/>
        </p:spPr>
      </p:cxnSp>
      <p:cxnSp>
        <p:nvCxnSpPr>
          <p:cNvPr id="33" name="Straight Connector 32">
            <a:extLst>
              <a:ext uri="{FF2B5EF4-FFF2-40B4-BE49-F238E27FC236}">
                <a16:creationId xmlns:a16="http://schemas.microsoft.com/office/drawing/2014/main" id="{266D2B65-A83C-4675-8040-96EFA5C0B3EC}"/>
              </a:ext>
            </a:extLst>
          </p:cNvPr>
          <p:cNvCxnSpPr/>
          <p:nvPr/>
        </p:nvCxnSpPr>
        <p:spPr>
          <a:xfrm flipV="1">
            <a:off x="4732361" y="2935046"/>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5F91B8B3-EA0E-446E-99DD-7C69D8A4A1FF}"/>
              </a:ext>
            </a:extLst>
          </p:cNvPr>
          <p:cNvCxnSpPr/>
          <p:nvPr/>
        </p:nvCxnSpPr>
        <p:spPr>
          <a:xfrm flipV="1">
            <a:off x="4797304" y="2932304"/>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5103779" y="3618529"/>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id="{12EB4C19-B937-4123-80A0-6257C3FF43EF}"/>
              </a:ext>
            </a:extLst>
          </p:cNvPr>
          <p:cNvCxnSpPr/>
          <p:nvPr/>
        </p:nvCxnSpPr>
        <p:spPr>
          <a:xfrm flipV="1">
            <a:off x="4687029" y="401452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4744169" y="440438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772318" y="4750557"/>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831495" y="4765157"/>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9291228" y="178887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9183528" y="21848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9197971" y="2580870"/>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8848077" y="2928883"/>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8909477" y="292888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9035057" y="3598616"/>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id="{288C6ECA-6274-4584-98D0-0489EDF6794F}"/>
              </a:ext>
            </a:extLst>
          </p:cNvPr>
          <p:cNvCxnSpPr/>
          <p:nvPr/>
        </p:nvCxnSpPr>
        <p:spPr>
          <a:xfrm flipV="1">
            <a:off x="9069114" y="4039348"/>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8660824" y="4349796"/>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559733" y="546086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519776" y="546086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1" name="Straight Connector 60">
            <a:extLst>
              <a:ext uri="{FF2B5EF4-FFF2-40B4-BE49-F238E27FC236}">
                <a16:creationId xmlns:a16="http://schemas.microsoft.com/office/drawing/2014/main" id="{A68EA6D0-8EF7-4B57-AE17-13869755203E}"/>
              </a:ext>
            </a:extLst>
          </p:cNvPr>
          <p:cNvCxnSpPr/>
          <p:nvPr/>
        </p:nvCxnSpPr>
        <p:spPr>
          <a:xfrm flipV="1">
            <a:off x="9923521" y="460238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9921101" y="5067404"/>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id="{C5E5D4D6-A867-4DFF-9083-4BC24733DF73}"/>
              </a:ext>
            </a:extLst>
          </p:cNvPr>
          <p:cNvCxnSpPr>
            <a:cxnSpLocks/>
          </p:cNvCxnSpPr>
          <p:nvPr/>
        </p:nvCxnSpPr>
        <p:spPr>
          <a:xfrm>
            <a:off x="8183753" y="5856869"/>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22" presetClass="entr" presetSubtype="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par>
                                <p:cTn id="34" presetID="22" presetClass="entr" presetSubtype="1"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up)">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par>
                                <p:cTn id="47" presetID="22" presetClass="entr" presetSubtype="1"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up)">
                                      <p:cBhvr>
                                        <p:cTn id="95" dur="500"/>
                                        <p:tgtEl>
                                          <p:spTgt spid="46"/>
                                        </p:tgtEl>
                                      </p:cBhvr>
                                    </p:animEffect>
                                  </p:childTnLst>
                                </p:cTn>
                              </p:par>
                              <p:par>
                                <p:cTn id="96" presetID="22" presetClass="entr" presetSubtype="1"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wipe(up)">
                                      <p:cBhvr>
                                        <p:cTn id="98" dur="500"/>
                                        <p:tgtEl>
                                          <p:spTgt spid="47"/>
                                        </p:tgtEl>
                                      </p:cBhvr>
                                    </p:animEffect>
                                  </p:childTnLst>
                                </p:cTn>
                              </p:par>
                              <p:par>
                                <p:cTn id="99" presetID="22" presetClass="entr" presetSubtype="1"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up)">
                                      <p:cBhvr>
                                        <p:cTn id="101" dur="500"/>
                                        <p:tgtEl>
                                          <p:spTgt spid="48"/>
                                        </p:tgtEl>
                                      </p:cBhvr>
                                    </p:animEffect>
                                  </p:childTnLst>
                                </p:cTn>
                              </p:par>
                              <p:par>
                                <p:cTn id="102" presetID="22" presetClass="entr" presetSubtype="1"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wipe(up)">
                                      <p:cBhvr>
                                        <p:cTn id="104" dur="500"/>
                                        <p:tgtEl>
                                          <p:spTgt spid="49"/>
                                        </p:tgtEl>
                                      </p:cBhvr>
                                    </p:animEffect>
                                  </p:childTnLst>
                                </p:cTn>
                              </p:par>
                              <p:par>
                                <p:cTn id="105" presetID="22" presetClass="entr" presetSubtype="1" fill="hold"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par>
                                <p:cTn id="108" presetID="22" presetClass="entr" presetSubtype="1" fill="hold"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wipe(up)">
                                      <p:cBhvr>
                                        <p:cTn id="110" dur="500"/>
                                        <p:tgtEl>
                                          <p:spTgt spid="61"/>
                                        </p:tgtEl>
                                      </p:cBhvr>
                                    </p:animEffect>
                                  </p:childTnLst>
                                </p:cTn>
                              </p:par>
                              <p:par>
                                <p:cTn id="111" presetID="22" presetClass="entr" presetSubtype="1" fill="hold" nodeType="with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wipe(up)">
                                      <p:cBhvr>
                                        <p:cTn id="113" dur="500"/>
                                        <p:tgtEl>
                                          <p:spTgt spid="6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left)">
                                      <p:cBhvr>
                                        <p:cTn id="1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836</Words>
  <Application>Microsoft Office PowerPoint</Application>
  <PresentationFormat>Widescreen</PresentationFormat>
  <Paragraphs>153</Paragraphs>
  <Slides>24</Slides>
  <Notes>1</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Arial-Rounded</vt:lpstr>
      <vt:lpstr>Calibri</vt:lpstr>
      <vt:lpstr>Calibri Light</vt:lpstr>
      <vt:lpstr>Coiny</vt:lpstr>
      <vt:lpstr>OpenSans</vt:lpstr>
      <vt:lpstr>Patrick Hand</vt:lpstr>
      <vt:lpstr>SVN-Bear</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Pham Dung</cp:lastModifiedBy>
  <cp:revision>29</cp:revision>
  <dcterms:created xsi:type="dcterms:W3CDTF">2022-05-25T14:48:49Z</dcterms:created>
  <dcterms:modified xsi:type="dcterms:W3CDTF">2025-10-12T14:56:40Z</dcterms:modified>
</cp:coreProperties>
</file>