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sldIdLst>
    <p:sldId id="343" r:id="rId2"/>
    <p:sldId id="260" r:id="rId3"/>
    <p:sldId id="329" r:id="rId4"/>
    <p:sldId id="258" r:id="rId5"/>
    <p:sldId id="332" r:id="rId6"/>
    <p:sldId id="333" r:id="rId7"/>
    <p:sldId id="344" r:id="rId8"/>
    <p:sldId id="328" r:id="rId9"/>
    <p:sldId id="347" r:id="rId10"/>
    <p:sldId id="334" r:id="rId11"/>
    <p:sldId id="335" r:id="rId12"/>
    <p:sldId id="337" r:id="rId13"/>
    <p:sldId id="336" r:id="rId14"/>
    <p:sldId id="340" r:id="rId15"/>
    <p:sldId id="341" r:id="rId16"/>
    <p:sldId id="348" r:id="rId17"/>
    <p:sldId id="342" r:id="rId18"/>
  </p:sldIdLst>
  <p:sldSz cx="12192000" cy="6858000"/>
  <p:notesSz cx="6858000" cy="9144000"/>
  <p:embeddedFontLst>
    <p:embeddedFont>
      <p:font typeface="Arial-Rounded" panose="020B0500000000000000" pitchFamily="34" charset="0"/>
      <p:regular r:id="rId20"/>
    </p:embeddedFont>
    <p:embeddedFont>
      <p:font typeface="Coiny" panose="020B0604020202020204" charset="0"/>
      <p:regular r:id="rId21"/>
    </p:embeddedFont>
    <p:embeddedFont>
      <p:font typeface="Patrick Hand" panose="00000500000000000000" pitchFamily="2" charset="0"/>
      <p:regular r:id="rId22"/>
    </p:embeddedFont>
    <p:embeddedFont>
      <p:font typeface="Pattaya" panose="020B0604020202020204" charset="-34"/>
      <p:regular r:id="rId23"/>
    </p:embeddedFont>
    <p:embeddedFont>
      <p:font typeface="SVN-Sign Painter House Script" panose="020000060700000200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03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14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367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71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3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49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24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5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21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62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23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5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D2829409-03B2-4B0C-B4AB-E133B4B450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extLst>
      <p:ext uri="{BB962C8B-B14F-4D97-AF65-F5344CB8AC3E}">
        <p14:creationId xmlns:p14="http://schemas.microsoft.com/office/powerpoint/2010/main" val="12967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jpeg"/><Relationship Id="rId7" Type="http://schemas.openxmlformats.org/officeDocument/2006/relationships/image" Target="../media/image20.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gif"/><Relationship Id="rId11" Type="http://schemas.openxmlformats.org/officeDocument/2006/relationships/image" Target="../media/image30.gif"/><Relationship Id="rId5" Type="http://schemas.openxmlformats.org/officeDocument/2006/relationships/image" Target="../media/image10.gif"/><Relationship Id="rId10"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gif"/><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audio" Target="../media/audio1.wav"/><Relationship Id="rId5" Type="http://schemas.openxmlformats.org/officeDocument/2006/relationships/image" Target="../media/image11.png"/><Relationship Id="rId10" Type="http://schemas.openxmlformats.org/officeDocument/2006/relationships/audio" Target="../media/audio3.wav"/><Relationship Id="rId4" Type="http://schemas.openxmlformats.org/officeDocument/2006/relationships/image" Target="../media/image5.jpeg"/><Relationship Id="rId9"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1.gif"/><Relationship Id="rId3" Type="http://schemas.openxmlformats.org/officeDocument/2006/relationships/image" Target="../media/image5.jpeg"/><Relationship Id="rId7" Type="http://schemas.openxmlformats.org/officeDocument/2006/relationships/image" Target="../media/image18.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19.gif"/><Relationship Id="rId4" Type="http://schemas.openxmlformats.org/officeDocument/2006/relationships/image" Target="../media/image11.png"/><Relationship Id="rId9" Type="http://schemas.openxmlformats.org/officeDocument/2006/relationships/image" Target="../media/image10.gif"/><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gif"/><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6.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ABA488ED-1316-48B3-856C-C09E4E6DF2B2}"/>
              </a:ext>
            </a:extLst>
          </p:cNvPr>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TIẾNG VIỆT</a:t>
            </a:r>
          </a:p>
        </p:txBody>
      </p:sp>
      <p:sp>
        <p:nvSpPr>
          <p:cNvPr id="27" name="TextBox 26">
            <a:extLst>
              <a:ext uri="{FF2B5EF4-FFF2-40B4-BE49-F238E27FC236}">
                <a16:creationId xmlns:a16="http://schemas.microsoft.com/office/drawing/2014/main" id="{5CFA8FC9-B8C2-4060-89CB-292BE005F718}"/>
              </a:ext>
            </a:extLst>
          </p:cNvPr>
          <p:cNvSpPr txBox="1"/>
          <p:nvPr/>
        </p:nvSpPr>
        <p:spPr>
          <a:xfrm>
            <a:off x="4346958" y="2878636"/>
            <a:ext cx="40314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Bài</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4 – </a:t>
            </a: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Tiết</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4 </a:t>
            </a:r>
          </a:p>
        </p:txBody>
      </p:sp>
      <p:sp>
        <p:nvSpPr>
          <p:cNvPr id="28" name="TextBox 27">
            <a:extLst>
              <a:ext uri="{FF2B5EF4-FFF2-40B4-BE49-F238E27FC236}">
                <a16:creationId xmlns:a16="http://schemas.microsoft.com/office/drawing/2014/main" id="{6CA0F6DF-5171-4B32-88FE-8A88697831F5}"/>
              </a:ext>
            </a:extLst>
          </p:cNvPr>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điểm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Những</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trải</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nghiệm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thú</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vị</a:t>
            </a:r>
            <a:endPar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endParaRPr>
          </a:p>
        </p:txBody>
      </p:sp>
      <p:sp>
        <p:nvSpPr>
          <p:cNvPr id="29" name="TextBox 28">
            <a:extLst>
              <a:ext uri="{FF2B5EF4-FFF2-40B4-BE49-F238E27FC236}">
                <a16:creationId xmlns:a16="http://schemas.microsoft.com/office/drawing/2014/main" id="{626C9D12-9981-4602-9C4C-2A6DDEF69639}"/>
              </a:ext>
            </a:extLst>
          </p:cNvPr>
          <p:cNvSpPr txBox="1"/>
          <p:nvPr/>
        </p:nvSpPr>
        <p:spPr>
          <a:xfrm>
            <a:off x="1964724" y="3668282"/>
            <a:ext cx="863917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Luyện tập: Viết đoạn văn kể lại một hoạt động em đã cùng làm với người thân trong gia đình.</a:t>
            </a:r>
          </a:p>
        </p:txBody>
      </p:sp>
      <p:pic>
        <p:nvPicPr>
          <p:cNvPr id="17" name="Picture 4" descr="Rainbow Sticker for iOS &amp;amp; Android | GIPHY">
            <a:extLst>
              <a:ext uri="{FF2B5EF4-FFF2-40B4-BE49-F238E27FC236}">
                <a16:creationId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2CE6C8-A7FB-6E1A-9D37-C6D7B6CADD0A}"/>
              </a:ext>
            </a:extLst>
          </p:cNvPr>
          <p:cNvSpPr txBox="1"/>
          <p:nvPr/>
        </p:nvSpPr>
        <p:spPr>
          <a:xfrm>
            <a:off x="3206622" y="775943"/>
            <a:ext cx="71565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2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edge">
                                      <p:cBhvr>
                                        <p:cTn id="29" dur="500"/>
                                        <p:tgtEl>
                                          <p:spTgt spid="26"/>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2500"/>
                            </p:stCondLst>
                            <p:childTnLst>
                              <p:par>
                                <p:cTn id="37" presetID="47"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anim calcmode="lin" valueType="num">
                                      <p:cBhvr>
                                        <p:cTn id="40" dur="500" fill="hold"/>
                                        <p:tgtEl>
                                          <p:spTgt spid="27"/>
                                        </p:tgtEl>
                                        <p:attrNameLst>
                                          <p:attrName>ppt_x</p:attrName>
                                        </p:attrNameLst>
                                      </p:cBhvr>
                                      <p:tavLst>
                                        <p:tav tm="0">
                                          <p:val>
                                            <p:strVal val="#ppt_x"/>
                                          </p:val>
                                        </p:tav>
                                        <p:tav tm="100000">
                                          <p:val>
                                            <p:strVal val="#ppt_x"/>
                                          </p:val>
                                        </p:tav>
                                      </p:tavLst>
                                    </p:anim>
                                    <p:anim calcmode="lin" valueType="num">
                                      <p:cBhvr>
                                        <p:cTn id="41" dur="500" fill="hold"/>
                                        <p:tgtEl>
                                          <p:spTgt spid="27"/>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9" presetClass="entr" presetSubtype="0" fill="hold" grpId="0" nodeType="afterEffect">
                                  <p:stCondLst>
                                    <p:cond delay="0"/>
                                  </p:stCondLst>
                                  <p:iterate type="wd">
                                    <p:tmPct val="10000"/>
                                  </p:iterate>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childTnLst>
                          </p:cTn>
                        </p:par>
                        <p:par>
                          <p:cTn id="46" fill="hold">
                            <p:stCondLst>
                              <p:cond delay="4550"/>
                            </p:stCondLst>
                            <p:childTnLst>
                              <p:par>
                                <p:cTn id="47" presetID="22" presetClass="entr" presetSubtype="8"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lvl="0" algn="ctr">
              <a:defRPr/>
            </a:pPr>
            <a:r>
              <a:rPr lang="en-US" sz="3200" b="1" dirty="0">
                <a:solidFill>
                  <a:srgbClr val="FF2543"/>
                </a:solidFill>
              </a:rPr>
              <a:t>5.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một</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chung</a:t>
            </a:r>
            <a:r>
              <a:rPr lang="en-US" sz="3200" b="1" dirty="0">
                <a:solidFill>
                  <a:srgbClr val="FF2543"/>
                </a:solidFill>
              </a:rPr>
              <a:t> </a:t>
            </a:r>
            <a:r>
              <a:rPr lang="en-US" sz="3200" b="1" dirty="0" err="1">
                <a:solidFill>
                  <a:srgbClr val="FF2543"/>
                </a:solidFill>
              </a:rPr>
              <a:t>của</a:t>
            </a:r>
            <a:r>
              <a:rPr lang="en-US" sz="3200" b="1" dirty="0">
                <a:solidFill>
                  <a:srgbClr val="FF2543"/>
                </a:solidFill>
              </a:rPr>
              <a:t> </a:t>
            </a:r>
            <a:r>
              <a:rPr lang="en-US" sz="3200" b="1" dirty="0" err="1">
                <a:solidFill>
                  <a:srgbClr val="FF2543"/>
                </a:solidFill>
              </a:rPr>
              <a:t>gia</a:t>
            </a:r>
            <a:r>
              <a:rPr lang="en-US" sz="3200" b="1" dirty="0">
                <a:solidFill>
                  <a:srgbClr val="FF2543"/>
                </a:solidFill>
              </a:rPr>
              <a:t> </a:t>
            </a:r>
            <a:r>
              <a:rPr lang="en-US" sz="3200" b="1" dirty="0" err="1">
                <a:solidFill>
                  <a:srgbClr val="FF2543"/>
                </a:solidFill>
              </a:rPr>
              <a:t>đình</a:t>
            </a:r>
            <a:r>
              <a:rPr lang="en-US" sz="3200" b="1" dirty="0">
                <a:solidFill>
                  <a:srgbClr val="FF2543"/>
                </a:solidFill>
              </a:rPr>
              <a:t> </a:t>
            </a:r>
            <a:r>
              <a:rPr lang="en-US" sz="3200" b="1" dirty="0" err="1">
                <a:solidFill>
                  <a:srgbClr val="FF2543"/>
                </a:solidFill>
              </a:rPr>
              <a:t>em</a:t>
            </a:r>
            <a:endParaRPr lang="en-US" sz="3200" b="1" dirty="0">
              <a:solidFill>
                <a:srgbClr val="FF2543"/>
              </a:solidFill>
            </a:endParaRPr>
          </a:p>
        </p:txBody>
      </p:sp>
      <p:grpSp>
        <p:nvGrpSpPr>
          <p:cNvPr id="7" name="Group 6">
            <a:extLst>
              <a:ext uri="{FF2B5EF4-FFF2-40B4-BE49-F238E27FC236}">
                <a16:creationId xmlns:a16="http://schemas.microsoft.com/office/drawing/2014/main" id="{632170C6-DE4F-46CC-A4B8-65FE392F2C15}"/>
              </a:ext>
            </a:extLst>
          </p:cNvPr>
          <p:cNvGrpSpPr/>
          <p:nvPr/>
        </p:nvGrpSpPr>
        <p:grpSpPr>
          <a:xfrm>
            <a:off x="1858909" y="975198"/>
            <a:ext cx="7543800" cy="2033783"/>
            <a:chOff x="1695450" y="1615374"/>
            <a:chExt cx="7543800" cy="2033783"/>
          </a:xfrm>
        </p:grpSpPr>
        <p:sp>
          <p:nvSpPr>
            <p:cNvPr id="3" name="Rectangle: Rounded Corners 2">
              <a:extLst>
                <a:ext uri="{FF2B5EF4-FFF2-40B4-BE49-F238E27FC236}">
                  <a16:creationId xmlns:a16="http://schemas.microsoft.com/office/drawing/2014/main" id="{5A36A36F-8CE5-488D-B60F-E7B8634DA6C0}"/>
                </a:ext>
              </a:extLst>
            </p:cNvPr>
            <p:cNvSpPr/>
            <p:nvPr/>
          </p:nvSpPr>
          <p:spPr>
            <a:xfrm>
              <a:off x="1695450" y="1615374"/>
              <a:ext cx="7543800" cy="203378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6B5E810-0FB1-4120-8DAC-54622F3F31D6}"/>
                </a:ext>
              </a:extLst>
            </p:cNvPr>
            <p:cNvSpPr txBox="1"/>
            <p:nvPr/>
          </p:nvSpPr>
          <p:spPr>
            <a:xfrm>
              <a:off x="1873132" y="1615374"/>
              <a:ext cx="7096125" cy="1815882"/>
            </a:xfrm>
            <a:prstGeom prst="rect">
              <a:avLst/>
            </a:prstGeom>
            <a:noFill/>
          </p:spPr>
          <p:txBody>
            <a:bodyPr wrap="square" rtlCol="0">
              <a:spAutoFit/>
            </a:bodyPr>
            <a:lstStyle/>
            <a:p>
              <a:pPr marL="342900" indent="-342900">
                <a:buAutoNum type="arabicParenBoth"/>
              </a:pP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diễn</a:t>
              </a:r>
              <a:r>
                <a:rPr lang="en-US" sz="2800" dirty="0">
                  <a:latin typeface="Arial-Rounded" panose="020B0500000000000000" pitchFamily="34" charset="0"/>
                  <a:ea typeface="Arial-Rounded" panose="020B0500000000000000" pitchFamily="34" charset="0"/>
                  <a:cs typeface="Arial-Rounded" panose="020B0500000000000000" pitchFamily="34" charset="0"/>
                </a:rPr>
                <a:t> ra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 Khi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20" name="Group 19">
            <a:extLst>
              <a:ext uri="{FF2B5EF4-FFF2-40B4-BE49-F238E27FC236}">
                <a16:creationId xmlns:a16="http://schemas.microsoft.com/office/drawing/2014/main" id="{5A81C193-1D1A-425B-A444-43D470C2230E}"/>
              </a:ext>
            </a:extLst>
          </p:cNvPr>
          <p:cNvGrpSpPr/>
          <p:nvPr/>
        </p:nvGrpSpPr>
        <p:grpSpPr>
          <a:xfrm>
            <a:off x="1935109" y="3206591"/>
            <a:ext cx="7543800" cy="2243512"/>
            <a:chOff x="1695450" y="1615374"/>
            <a:chExt cx="7543800" cy="2033783"/>
          </a:xfrm>
        </p:grpSpPr>
        <p:sp>
          <p:nvSpPr>
            <p:cNvPr id="22" name="Rectangle: Rounded Corners 21">
              <a:extLst>
                <a:ext uri="{FF2B5EF4-FFF2-40B4-BE49-F238E27FC236}">
                  <a16:creationId xmlns:a16="http://schemas.microsoft.com/office/drawing/2014/main" id="{C11A437E-B1BF-465E-8DAC-8B6FF2833DA5}"/>
                </a:ext>
              </a:extLst>
            </p:cNvPr>
            <p:cNvSpPr/>
            <p:nvPr/>
          </p:nvSpPr>
          <p:spPr>
            <a:xfrm>
              <a:off x="1695450" y="1615374"/>
              <a:ext cx="7543800" cy="203378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670F3D0-0D1F-4C72-BA93-427834851CEF}"/>
                </a:ext>
              </a:extLst>
            </p:cNvPr>
            <p:cNvSpPr txBox="1"/>
            <p:nvPr/>
          </p:nvSpPr>
          <p:spPr>
            <a:xfrm>
              <a:off x="1962829" y="1662769"/>
              <a:ext cx="7096125" cy="17577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tiên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ấn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E211E54-A0D7-4DB2-BFCC-75EF7CD98E11}"/>
              </a:ext>
            </a:extLst>
          </p:cNvPr>
          <p:cNvGrpSpPr/>
          <p:nvPr/>
        </p:nvGrpSpPr>
        <p:grpSpPr>
          <a:xfrm>
            <a:off x="1946168" y="5629432"/>
            <a:ext cx="7543800" cy="865148"/>
            <a:chOff x="1695450" y="1615374"/>
            <a:chExt cx="7543800" cy="2033783"/>
          </a:xfrm>
        </p:grpSpPr>
        <p:sp>
          <p:nvSpPr>
            <p:cNvPr id="27" name="Rectangle: Rounded Corners 26">
              <a:extLst>
                <a:ext uri="{FF2B5EF4-FFF2-40B4-BE49-F238E27FC236}">
                  <a16:creationId xmlns:a16="http://schemas.microsoft.com/office/drawing/2014/main" id="{26550863-A262-46AE-8FEB-CE124906A740}"/>
                </a:ext>
              </a:extLst>
            </p:cNvPr>
            <p:cNvSpPr/>
            <p:nvPr/>
          </p:nvSpPr>
          <p:spPr>
            <a:xfrm>
              <a:off x="1695450" y="1615374"/>
              <a:ext cx="7543800" cy="203378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791112A-6245-49D1-9938-562423A1051E}"/>
                </a:ext>
              </a:extLst>
            </p:cNvPr>
            <p:cNvSpPr txBox="1"/>
            <p:nvPr/>
          </p:nvSpPr>
          <p:spPr>
            <a:xfrm>
              <a:off x="1962830" y="1662768"/>
              <a:ext cx="7085066" cy="195350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xúc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36" name="TextBox 35">
            <a:extLst>
              <a:ext uri="{FF2B5EF4-FFF2-40B4-BE49-F238E27FC236}">
                <a16:creationId xmlns:a16="http://schemas.microsoft.com/office/drawing/2014/main" id="{51B21E0C-61B0-44F6-8714-9176069712EC}"/>
              </a:ext>
            </a:extLst>
          </p:cNvPr>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THẢO LUẬN NHÓM BỐN</a:t>
            </a:r>
          </a:p>
        </p:txBody>
      </p:sp>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a:extLst>
              <a:ext uri="{FF2B5EF4-FFF2-40B4-BE49-F238E27FC236}">
                <a16:creationId xmlns:a16="http://schemas.microsoft.com/office/drawing/2014/main" id="{84904A9A-8442-4A71-9579-EFF3205A1D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8CCEC-0E4A-4230-B8F4-CC518AC7C434}"/>
              </a:ext>
            </a:extLst>
          </p:cNvPr>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rả</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gợi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ghi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sơ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đồ</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tư duy</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45237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hoạt</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động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của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gia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đình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em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Nêu</a:t>
            </a:r>
            <a:r>
              <a:rPr lang="en-US" sz="3600" b="1" dirty="0">
                <a:solidFill>
                  <a:srgbClr val="0D4C8E"/>
                </a:solidFill>
              </a:rPr>
              <a:t> </a:t>
            </a: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r>
              <a:rPr lang="en-US" sz="3600" b="1" dirty="0">
                <a:solidFill>
                  <a:srgbClr val="0D4C8E"/>
                </a:solidFill>
              </a:rPr>
              <a:t> </a:t>
            </a:r>
            <a:r>
              <a:rPr lang="en-US" sz="3600" b="1" dirty="0" err="1">
                <a:solidFill>
                  <a:srgbClr val="0D4C8E"/>
                </a:solidFill>
              </a:rPr>
              <a:t>của</a:t>
            </a:r>
            <a:r>
              <a:rPr lang="en-US" sz="3600" b="1" dirty="0">
                <a:solidFill>
                  <a:srgbClr val="0D4C8E"/>
                </a:solidFill>
              </a:rPr>
              <a:t> </a:t>
            </a:r>
            <a:r>
              <a:rPr lang="en-US" sz="3600" b="1" dirty="0" err="1">
                <a:solidFill>
                  <a:srgbClr val="0D4C8E"/>
                </a:solidFill>
              </a:rPr>
              <a:t>hoạt</a:t>
            </a:r>
            <a:r>
              <a:rPr lang="en-US" sz="3600" b="1" dirty="0">
                <a:solidFill>
                  <a:srgbClr val="0D4C8E"/>
                </a:solidFill>
              </a:rPr>
              <a:t> </a:t>
            </a:r>
            <a:r>
              <a:rPr lang="en-US" sz="3600" b="1" dirty="0" err="1">
                <a:solidFill>
                  <a:srgbClr val="0D4C8E"/>
                </a:solidFill>
              </a:rPr>
              <a:t>động</a:t>
            </a:r>
            <a:endParaRPr lang="en-US" sz="3600" b="1" dirty="0">
              <a:solidFill>
                <a:srgbClr val="0D4C8E"/>
              </a:solidFill>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7901851" y="2425257"/>
            <a:ext cx="2993775" cy="2084428"/>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7343775" y="4900830"/>
            <a:ext cx="2025498"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đầu</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tiên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tiếp</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theo</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cuối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cùng</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4"/>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3539430"/>
          </a:xfrm>
          <a:prstGeom prst="rect">
            <a:avLst/>
          </a:prstGeom>
          <a:noFill/>
        </p:spPr>
        <p:txBody>
          <a:bodyPr wrap="square">
            <a:spAutoFit/>
          </a:bodyPr>
          <a:lstStyle/>
          <a:p>
            <a:pPr lvl="0" algn="just">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3C2A66A7-D506-46A3-9E39-56464036ADAB}"/>
              </a:ext>
            </a:extLst>
          </p:cNvPr>
          <p:cNvPicPr>
            <a:picLocks noChangeAspect="1"/>
          </p:cNvPicPr>
          <p:nvPr/>
        </p:nvPicPr>
        <p:blipFill>
          <a:blip r:embed="rId10"/>
          <a:stretch>
            <a:fillRect/>
          </a:stretch>
        </p:blipFill>
        <p:spPr>
          <a:xfrm>
            <a:off x="2153567" y="2686529"/>
            <a:ext cx="7981904" cy="1025093"/>
          </a:xfrm>
          <a:prstGeom prst="rect">
            <a:avLst/>
          </a:prstGeom>
        </p:spPr>
      </p:pic>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THỬ TÀI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THỬ TÀI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298263" y="741757"/>
            <a:ext cx="10214029" cy="584775"/>
          </a:xfrm>
          <a:prstGeom prst="rect">
            <a:avLst/>
          </a:prstGeom>
          <a:noFill/>
        </p:spPr>
        <p:txBody>
          <a:bodyPr wrap="square">
            <a:spAutoFit/>
          </a:bodyPr>
          <a:lstStyle/>
          <a:p>
            <a:pPr lvl="0">
              <a:defRPr/>
            </a:pPr>
            <a:r>
              <a:rPr lang="en-US" sz="3200" b="1" dirty="0">
                <a:solidFill>
                  <a:srgbClr val="FF2543"/>
                </a:solidFill>
              </a:rPr>
              <a:t>4. Quan </a:t>
            </a:r>
            <a:r>
              <a:rPr lang="en-US" sz="3200" b="1" dirty="0" err="1">
                <a:solidFill>
                  <a:srgbClr val="FF2543"/>
                </a:solidFill>
              </a:rPr>
              <a:t>sát</a:t>
            </a:r>
            <a:r>
              <a:rPr lang="en-US" sz="3200" b="1" dirty="0">
                <a:solidFill>
                  <a:srgbClr val="FF2543"/>
                </a:solidFill>
              </a:rPr>
              <a:t> </a:t>
            </a:r>
            <a:r>
              <a:rPr lang="en-US" sz="3200" b="1" dirty="0" err="1">
                <a:solidFill>
                  <a:srgbClr val="FF2543"/>
                </a:solidFill>
              </a:rPr>
              <a:t>tranh</a:t>
            </a:r>
            <a:r>
              <a:rPr lang="en-US" sz="3200" b="1" dirty="0">
                <a:solidFill>
                  <a:srgbClr val="FF2543"/>
                </a:solidFill>
              </a:rPr>
              <a:t>,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các</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trong</a:t>
            </a:r>
            <a:r>
              <a:rPr lang="en-US" sz="3200" b="1" dirty="0">
                <a:solidFill>
                  <a:srgbClr val="FF2543"/>
                </a:solidFill>
              </a:rPr>
              <a:t> </a:t>
            </a:r>
            <a:r>
              <a:rPr lang="en-US" sz="3200" b="1" dirty="0" err="1">
                <a:solidFill>
                  <a:srgbClr val="FF2543"/>
                </a:solidFill>
              </a:rPr>
              <a:t>từng</a:t>
            </a:r>
            <a:r>
              <a:rPr lang="en-US" sz="3200" b="1" dirty="0">
                <a:solidFill>
                  <a:srgbClr val="FF2543"/>
                </a:solidFill>
              </a:rPr>
              <a:t> </a:t>
            </a:r>
            <a:r>
              <a:rPr lang="en-US" sz="3200" b="1" dirty="0" err="1">
                <a:solidFill>
                  <a:srgbClr val="FF2543"/>
                </a:solidFill>
              </a:rPr>
              <a:t>tranh</a:t>
            </a:r>
            <a:endParaRPr lang="en-US" sz="3200" b="1" dirty="0">
              <a:solidFill>
                <a:srgbClr val="FF2543"/>
              </a:solidFill>
            </a:endParaRPr>
          </a:p>
        </p:txBody>
      </p:sp>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2171699" y="1594713"/>
            <a:ext cx="7458075" cy="481697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6269621A-3E5A-4621-A9BF-A21D604773E6}"/>
              </a:ext>
            </a:extLst>
          </p:cNvPr>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54FCE1AB-9002-43F8-84E7-120F613E73A8}"/>
              </a:ext>
            </a:extLst>
          </p:cNvPr>
          <p:cNvPicPr>
            <a:picLocks noChangeAspect="1"/>
          </p:cNvPicPr>
          <p:nvPr/>
        </p:nvPicPr>
        <p:blipFill>
          <a:blip r:embed="rId14"/>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8635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stretch>
            <a:fillRect/>
          </a:stretch>
        </p:blipFill>
        <p:spPr>
          <a:xfrm>
            <a:off x="752509" y="294826"/>
            <a:ext cx="4343400"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A39642-0AC4-4A20-8B29-E4AFF8675896}"/>
                </a:ext>
              </a:extLst>
            </p:cNvPr>
            <p:cNvSpPr txBox="1"/>
            <p:nvPr/>
          </p:nvSpPr>
          <p:spPr>
            <a:xfrm>
              <a:off x="5495925" y="774108"/>
              <a:ext cx="5143500" cy="1815882"/>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du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lịch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vali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sau</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stretch>
            <a:fillRect/>
          </a:stretch>
        </p:blipFill>
        <p:spPr>
          <a:xfrm>
            <a:off x="943009" y="3395437"/>
            <a:ext cx="4152900" cy="2647950"/>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43500" cy="1384995"/>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đài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586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151" y="294826"/>
            <a:ext cx="4226115"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9BA39642-0AC4-4A20-8B29-E4AFF8675896}"/>
                </a:ext>
              </a:extLst>
            </p:cNvPr>
            <p:cNvSpPr txBox="1"/>
            <p:nvPr/>
          </p:nvSpPr>
          <p:spPr>
            <a:xfrm>
              <a:off x="5486400" y="710938"/>
              <a:ext cx="51435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chuyền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3009" y="3405262"/>
            <a:ext cx="4152900" cy="2628299"/>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816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dắt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9203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NHÀ VĂN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 VĂN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543"/>
                </a:solidFill>
                <a:effectLst/>
                <a:uLnTx/>
                <a:uFillTx/>
                <a:latin typeface="Calibri"/>
                <a:ea typeface="+mn-ea"/>
                <a:cs typeface="+mn-cs"/>
              </a:rPr>
              <a:t>5.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Kể</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lại</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một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hoạt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động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chung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của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gia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đình</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em</a:t>
            </a:r>
            <a:endParaRPr kumimoji="0" lang="en-US" sz="3200" b="1" i="0" u="none" strike="noStrike" kern="1200" cap="none" spc="0" normalizeH="0" baseline="0" noProof="0" dirty="0">
              <a:ln>
                <a:noFill/>
              </a:ln>
              <a:solidFill>
                <a:srgbClr val="FF2543"/>
              </a:solidFill>
              <a:effectLst/>
              <a:uLnTx/>
              <a:uFillTx/>
              <a:latin typeface="Calibri"/>
              <a:ea typeface="+mn-ea"/>
              <a:cs typeface="+mn-cs"/>
            </a:endParaRPr>
          </a:p>
        </p:txBody>
      </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bright="20000" contrast="-40000"/>
                    </a14:imgEffect>
                  </a14:imgLayer>
                </a14:imgProps>
              </a:ext>
            </a:extLst>
          </a:blip>
          <a:stretch>
            <a:fillRect/>
          </a:stretch>
        </p:blipFill>
        <p:spPr>
          <a:xfrm>
            <a:off x="2205037" y="1248695"/>
            <a:ext cx="7943720" cy="4466305"/>
          </a:xfrm>
          <a:prstGeom prst="rect">
            <a:avLst/>
          </a:prstGeom>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532</Words>
  <Application>Microsoft Office PowerPoint</Application>
  <PresentationFormat>Widescreen</PresentationFormat>
  <Paragraphs>54</Paragraphs>
  <Slides>17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SVN-Sign Painter House Script</vt:lpstr>
      <vt:lpstr>SVN-Dumpling</vt:lpstr>
      <vt:lpstr>Times New Roman</vt:lpstr>
      <vt:lpstr>Arial</vt:lpstr>
      <vt:lpstr>Arial-Rounded</vt:lpstr>
      <vt:lpstr>Calibri</vt:lpstr>
      <vt:lpstr>SVN-Roselina Script</vt:lpstr>
      <vt:lpstr>Pattaya</vt:lpstr>
      <vt:lpstr>Coiny</vt:lpstr>
      <vt:lpstr>Patrick Hand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Pham Dung</cp:lastModifiedBy>
  <cp:revision>18</cp:revision>
  <dcterms:created xsi:type="dcterms:W3CDTF">2022-06-11T00:25:14Z</dcterms:created>
  <dcterms:modified xsi:type="dcterms:W3CDTF">2025-10-12T15:04:58Z</dcterms:modified>
</cp:coreProperties>
</file>